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9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  <p:sldMasterId id="2147483839" r:id="rId2"/>
    <p:sldMasterId id="2147483650" r:id="rId3"/>
    <p:sldMasterId id="2147483809" r:id="rId4"/>
    <p:sldMasterId id="2147483831" r:id="rId5"/>
    <p:sldMasterId id="2147483813" r:id="rId6"/>
    <p:sldMasterId id="2147483818" r:id="rId7"/>
    <p:sldMasterId id="2147483821" r:id="rId8"/>
    <p:sldMasterId id="2147483824" r:id="rId9"/>
    <p:sldMasterId id="2147483827" r:id="rId10"/>
    <p:sldMasterId id="2147483830" r:id="rId11"/>
    <p:sldMasterId id="2147483651" r:id="rId12"/>
  </p:sldMasterIdLst>
  <p:notesMasterIdLst>
    <p:notesMasterId r:id="rId36"/>
  </p:notesMasterIdLst>
  <p:handoutMasterIdLst>
    <p:handoutMasterId r:id="rId37"/>
  </p:handoutMasterIdLst>
  <p:sldIdLst>
    <p:sldId id="273" r:id="rId13"/>
    <p:sldId id="297" r:id="rId14"/>
    <p:sldId id="257" r:id="rId15"/>
    <p:sldId id="258" r:id="rId16"/>
    <p:sldId id="282" r:id="rId17"/>
    <p:sldId id="259" r:id="rId18"/>
    <p:sldId id="296" r:id="rId19"/>
    <p:sldId id="295" r:id="rId20"/>
    <p:sldId id="294" r:id="rId21"/>
    <p:sldId id="286" r:id="rId22"/>
    <p:sldId id="293" r:id="rId23"/>
    <p:sldId id="288" r:id="rId24"/>
    <p:sldId id="262" r:id="rId25"/>
    <p:sldId id="263" r:id="rId26"/>
    <p:sldId id="274" r:id="rId27"/>
    <p:sldId id="292" r:id="rId28"/>
    <p:sldId id="276" r:id="rId29"/>
    <p:sldId id="291" r:id="rId30"/>
    <p:sldId id="279" r:id="rId31"/>
    <p:sldId id="289" r:id="rId32"/>
    <p:sldId id="264" r:id="rId33"/>
    <p:sldId id="280" r:id="rId34"/>
    <p:sldId id="290" r:id="rId3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455B"/>
    <a:srgbClr val="0E485F"/>
    <a:srgbClr val="1C7194"/>
    <a:srgbClr val="1C7296"/>
    <a:srgbClr val="0E4960"/>
    <a:srgbClr val="FFFFFF"/>
    <a:srgbClr val="3A4A6A"/>
    <a:srgbClr val="0D4359"/>
    <a:srgbClr val="92BE28"/>
    <a:srgbClr val="CCDD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74" autoAdjust="0"/>
    <p:restoredTop sz="96323" autoAdjust="0"/>
  </p:normalViewPr>
  <p:slideViewPr>
    <p:cSldViewPr snapToGrid="0">
      <p:cViewPr varScale="1">
        <p:scale>
          <a:sx n="100" d="100"/>
          <a:sy n="100" d="100"/>
        </p:scale>
        <p:origin x="138" y="24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3.xlsx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package" Target="../embeddings/Microsoft_Excel_Worksheet4.xlsx"/><Relationship Id="rId4" Type="http://schemas.openxmlformats.org/officeDocument/2006/relationships/image" Target="../media/image19.pn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Hodnoty osy Y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22-4377-9F76-906C24FD4B4A}"/>
              </c:ext>
            </c:extLst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722-4377-9F76-906C24FD4B4A}"/>
              </c:ext>
            </c:extLst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722-4377-9F76-906C24FD4B4A}"/>
              </c:ext>
            </c:extLst>
          </c:dPt>
          <c:xVal>
            <c:numRef>
              <c:f>List1!$A$2:$A$4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List1!$B$2:$B$4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List1!$C$2:$C$4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9722-4377-9F76-906C24FD4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766307544"/>
        <c:axId val="766307872"/>
      </c:bubbleChart>
      <c:valAx>
        <c:axId val="766307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872"/>
        <c:crosses val="autoZero"/>
        <c:crossBetween val="midCat"/>
      </c:valAx>
      <c:valAx>
        <c:axId val="766307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6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45-4EB6-837E-8D7BCBE7DBBC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E45-4EB6-837E-8D7BCBE7DBBC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E45-4EB6-837E-8D7BCBE7DBBC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E45-4EB6-837E-8D7BCBE7DBBC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7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E45-4EB6-837E-8D7BCBE7DBBC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E45-4EB6-837E-8D7BCBE7D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8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725-47E1-97EC-24ECB3CE5E28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725-47E1-97EC-24ECB3CE5E28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725-47E1-97EC-24ECB3CE5E28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725-47E1-97EC-24ECB3CE5E28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725-47E1-97EC-24ECB3CE5E28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6725-47E1-97EC-24ECB3CE5E28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725-47E1-97EC-24ECB3CE5E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3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5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67-4F2B-B4FD-EA115CB207B3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4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67-4F2B-B4FD-EA115CB207B3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5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67-4F2B-B4FD-EA115CB207B3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6">
                  <a:alphaModFix amt="80000"/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467-4F2B-B4FD-EA115CB207B3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67-4F2B-B4FD-EA115CB207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7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5AB-4C5D-ACB1-6C1BE49C10D4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5AB-4C5D-ACB1-6C1BE49C10D4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5AB-4C5D-ACB1-6C1BE49C10D4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45AB-4C5D-ACB1-6C1BE49C10D4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5AB-4C5D-ACB1-6C1BE49C10D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/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2A-42CF-B7DA-D3494E84CF32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/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2D2A-42CF-B7DA-D3494E84CF32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/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D2A-42CF-B7DA-D3494E84CF32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/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2D2A-42CF-B7DA-D3494E84CF32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2A-42CF-B7DA-D3494E84CF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>
                      <a:alpha val="20000"/>
                    </a:srgbClr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8A8-4A87-BA9D-3443368F03C8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>
                      <a:alpha val="20000"/>
                    </a:srgbClr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68A8-4A87-BA9D-3443368F03C8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>
                      <a:alpha val="20000"/>
                    </a:srgbClr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68A8-4A87-BA9D-3443368F03C8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>
                      <a:alpha val="20000"/>
                    </a:srgbClr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68A8-4A87-BA9D-3443368F03C8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8A8-4A87-BA9D-3443368F03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dk1">
          <a:shade val="50000"/>
          <a:alpha val="95000"/>
        </a:schemeClr>
      </a:solidFill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CBF8BCF-B9F9-4F27-AC27-908A42CD7D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5C006F2-3284-4EB7-AE06-6F8EA48F80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6D521-06CB-4D40-8435-210DDBD93DED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937B235-817A-4B15-BD23-3F1293A9F8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0BA9D8D-F3C4-4658-B24D-F7FE8A87BC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F0E48-2C97-43BC-9D73-8A89B3A4537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3776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23276-DD71-4258-B4B5-32184A78F15F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EA2D0-AC3A-4CC6-A1DA-73111DB80A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0245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E8B0CD17-D4E6-4425-81C3-D568374619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79" y="5368955"/>
            <a:ext cx="1127384" cy="112738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8079" y="5369539"/>
            <a:ext cx="1126800" cy="11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72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57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01387576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026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75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91041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3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912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7502681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904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567053690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AC59C512-8891-4956-AA6C-312CB442F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16" y="753823"/>
            <a:ext cx="1127384" cy="1127384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BE889001-08D3-40E5-9FBA-5A6FA7F1584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1100" y="753823"/>
            <a:ext cx="1126800" cy="112680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DB35489C-0290-4F48-BF79-EC90806033A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73827" y="476842"/>
            <a:ext cx="1680762" cy="168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2834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636488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761354276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680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86860466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5297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719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570805A5-F3DA-480D-82E1-CC25D5ACF37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53652" y="743918"/>
            <a:ext cx="1680762" cy="1680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2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59645391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45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90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499822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14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theme" Target="../theme/theme1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7F377F32-9DBA-4FDE-9C3F-3CBA8DCE8C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95469" y="-275583"/>
            <a:ext cx="7591469" cy="744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333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7437C6B8-069A-4FAC-AECD-E989CDF7CFE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74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>
            <a:extLst>
              <a:ext uri="{FF2B5EF4-FFF2-40B4-BE49-F238E27FC236}">
                <a16:creationId xmlns:a16="http://schemas.microsoft.com/office/drawing/2014/main" id="{E4C0E623-5287-44DB-A9C4-82691632E6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32" y="-59758"/>
            <a:ext cx="12344432" cy="69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22032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Obrázek 13">
            <a:extLst>
              <a:ext uri="{FF2B5EF4-FFF2-40B4-BE49-F238E27FC236}">
                <a16:creationId xmlns:a16="http://schemas.microsoft.com/office/drawing/2014/main" id="{E4C0E623-5287-44DB-A9C4-82691632E6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432" y="-59758"/>
            <a:ext cx="12344432" cy="694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042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8134F891-24BE-48DA-88BF-32487AF603C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33039" y="-393746"/>
            <a:ext cx="17055330" cy="764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16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0BA755E1-BDE9-4723-AC14-D8DB143254C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1"/>
            <a:ext cx="825673" cy="82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4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47" r:id="rId2"/>
    <p:sldLayoutId id="2147483785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F9FCA9D-26C9-43B1-8DFF-A0C4E93C0DD9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455E12"/>
              </a:gs>
              <a:gs pos="100000">
                <a:srgbClr val="87B722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73218A02-83B3-4A72-AB1B-9B94D231A4C8}"/>
              </a:ext>
            </a:extLst>
          </p:cNvPr>
          <p:cNvSpPr/>
          <p:nvPr userDrawn="1"/>
        </p:nvSpPr>
        <p:spPr>
          <a:xfrm>
            <a:off x="-358346" y="-345989"/>
            <a:ext cx="13209373" cy="7488194"/>
          </a:xfrm>
          <a:prstGeom prst="rect">
            <a:avLst/>
          </a:prstGeom>
          <a:gradFill flip="none" rotWithShape="1">
            <a:gsLst>
              <a:gs pos="0">
                <a:srgbClr val="257191">
                  <a:shade val="30000"/>
                  <a:satMod val="115000"/>
                </a:srgbClr>
              </a:gs>
              <a:gs pos="50000">
                <a:srgbClr val="257191">
                  <a:shade val="67500"/>
                  <a:satMod val="115000"/>
                </a:srgbClr>
              </a:gs>
              <a:gs pos="100000">
                <a:srgbClr val="257191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2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35E45459-D562-405D-89ED-027A07080659}"/>
              </a:ext>
            </a:extLst>
          </p:cNvPr>
          <p:cNvSpPr/>
          <p:nvPr userDrawn="1"/>
        </p:nvSpPr>
        <p:spPr>
          <a:xfrm>
            <a:off x="-358346" y="-345989"/>
            <a:ext cx="13209373" cy="7488194"/>
          </a:xfrm>
          <a:prstGeom prst="rect">
            <a:avLst/>
          </a:prstGeom>
          <a:gradFill flip="none" rotWithShape="1">
            <a:gsLst>
              <a:gs pos="0">
                <a:srgbClr val="257191">
                  <a:shade val="30000"/>
                  <a:satMod val="115000"/>
                </a:srgbClr>
              </a:gs>
              <a:gs pos="50000">
                <a:srgbClr val="257191">
                  <a:shade val="67500"/>
                  <a:satMod val="115000"/>
                </a:srgbClr>
              </a:gs>
              <a:gs pos="100000">
                <a:srgbClr val="257191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B5BFD353-97DF-4D11-A31C-EF3040E386C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1"/>
            <a:ext cx="825673" cy="825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FD76F61B-9C9E-48C6-96FD-FE0367A2E3BD}"/>
              </a:ext>
            </a:extLst>
          </p:cNvPr>
          <p:cNvSpPr/>
          <p:nvPr userDrawn="1"/>
        </p:nvSpPr>
        <p:spPr>
          <a:xfrm>
            <a:off x="-358346" y="-345989"/>
            <a:ext cx="13209373" cy="7488194"/>
          </a:xfrm>
          <a:prstGeom prst="rect">
            <a:avLst/>
          </a:prstGeom>
          <a:gradFill flip="none" rotWithShape="1">
            <a:gsLst>
              <a:gs pos="0">
                <a:srgbClr val="257191">
                  <a:shade val="30000"/>
                  <a:satMod val="115000"/>
                </a:srgbClr>
              </a:gs>
              <a:gs pos="50000">
                <a:srgbClr val="257191">
                  <a:shade val="67500"/>
                  <a:satMod val="115000"/>
                </a:srgbClr>
              </a:gs>
              <a:gs pos="100000">
                <a:srgbClr val="257191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BD3C2578-31E8-43C9-BDB9-19725BA09F9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6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B60FBA68-72FF-4DEC-A93F-FF462BA8C1F7}"/>
              </a:ext>
            </a:extLst>
          </p:cNvPr>
          <p:cNvSpPr/>
          <p:nvPr userDrawn="1"/>
        </p:nvSpPr>
        <p:spPr>
          <a:xfrm>
            <a:off x="-175846" y="-93785"/>
            <a:ext cx="12989169" cy="7326923"/>
          </a:xfrm>
          <a:prstGeom prst="rect">
            <a:avLst/>
          </a:prstGeom>
          <a:solidFill>
            <a:srgbClr val="0E262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062499E3-7ED7-47C0-8AB4-F208921F2D9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1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9DEAA06C-EDA5-4CD8-92CF-ACF39DB57B8A}"/>
              </a:ext>
            </a:extLst>
          </p:cNvPr>
          <p:cNvSpPr/>
          <p:nvPr userDrawn="1"/>
        </p:nvSpPr>
        <p:spPr>
          <a:xfrm>
            <a:off x="-175846" y="-93785"/>
            <a:ext cx="12989169" cy="7326923"/>
          </a:xfrm>
          <a:prstGeom prst="rect">
            <a:avLst/>
          </a:prstGeom>
          <a:solidFill>
            <a:srgbClr val="0E262F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DE56B0B5-39E1-4BC9-BF5F-A689E4D1B12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85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8D9F0E5F-F0E5-4598-97F6-0CA75AE5709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3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necyklopedie.org/wiki/Kloubov%C3%A9_letadlo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svg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sv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A474C56-36D6-41A7-9A4B-826E7686988A}"/>
              </a:ext>
            </a:extLst>
          </p:cNvPr>
          <p:cNvSpPr txBox="1"/>
          <p:nvPr/>
        </p:nvSpPr>
        <p:spPr>
          <a:xfrm>
            <a:off x="1115525" y="2374790"/>
            <a:ext cx="3468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B9AD2E4-5837-4815-B1EB-508D06E7FC17}"/>
              </a:ext>
            </a:extLst>
          </p:cNvPr>
          <p:cNvSpPr txBox="1"/>
          <p:nvPr/>
        </p:nvSpPr>
        <p:spPr>
          <a:xfrm>
            <a:off x="1115525" y="3205787"/>
            <a:ext cx="297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337366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6BE1E76-A99E-43EA-A1A3-477EE5B78C7D}"/>
              </a:ext>
            </a:extLst>
          </p:cNvPr>
          <p:cNvSpPr txBox="1"/>
          <p:nvPr/>
        </p:nvSpPr>
        <p:spPr>
          <a:xfrm>
            <a:off x="1914502" y="855754"/>
            <a:ext cx="7949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rgbClr val="0E48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8D0157C4-9AE4-44D7-BE33-F4557A84B57F}"/>
              </a:ext>
            </a:extLst>
          </p:cNvPr>
          <p:cNvSpPr/>
          <p:nvPr/>
        </p:nvSpPr>
        <p:spPr>
          <a:xfrm>
            <a:off x="191450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0E4960"/>
              </a:gs>
              <a:gs pos="100000">
                <a:srgbClr val="1C7296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Osoby</a:t>
            </a: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3AA539CD-70E6-4440-A64B-25431467BCC8}"/>
              </a:ext>
            </a:extLst>
          </p:cNvPr>
          <p:cNvSpPr/>
          <p:nvPr/>
        </p:nvSpPr>
        <p:spPr>
          <a:xfrm>
            <a:off x="615122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0E485F">
                  <a:shade val="30000"/>
                  <a:satMod val="115000"/>
                </a:srgbClr>
              </a:gs>
              <a:gs pos="50000">
                <a:srgbClr val="0E485F">
                  <a:shade val="67500"/>
                  <a:satMod val="115000"/>
                </a:srgbClr>
              </a:gs>
              <a:gs pos="100000">
                <a:srgbClr val="0E485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Zpracování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informací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444C7059-3498-454D-A9C0-C50E56A29CA3}"/>
              </a:ext>
            </a:extLst>
          </p:cNvPr>
          <p:cNvSpPr/>
          <p:nvPr/>
        </p:nvSpPr>
        <p:spPr>
          <a:xfrm>
            <a:off x="826958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0E485F">
                  <a:shade val="30000"/>
                  <a:satMod val="115000"/>
                </a:srgbClr>
              </a:gs>
              <a:gs pos="50000">
                <a:srgbClr val="0E485F">
                  <a:shade val="67500"/>
                  <a:satMod val="115000"/>
                </a:srgbClr>
              </a:gs>
              <a:gs pos="100000">
                <a:srgbClr val="0E485F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Poskytnutí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informací</a:t>
            </a:r>
          </a:p>
        </p:txBody>
      </p:sp>
      <p:sp>
        <p:nvSpPr>
          <p:cNvPr id="8" name="Ovál 7">
            <a:extLst>
              <a:ext uri="{FF2B5EF4-FFF2-40B4-BE49-F238E27FC236}">
                <a16:creationId xmlns:a16="http://schemas.microsoft.com/office/drawing/2014/main" id="{2DE2DA5A-7A43-451D-8871-E69241B88E44}"/>
              </a:ext>
            </a:extLst>
          </p:cNvPr>
          <p:cNvSpPr/>
          <p:nvPr/>
        </p:nvSpPr>
        <p:spPr>
          <a:xfrm>
            <a:off x="4007133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0E4960"/>
              </a:gs>
              <a:gs pos="100000">
                <a:srgbClr val="1C7296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Technické</a:t>
            </a:r>
          </a:p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vybavení</a:t>
            </a:r>
          </a:p>
        </p:txBody>
      </p:sp>
    </p:spTree>
    <p:extLst>
      <p:ext uri="{BB962C8B-B14F-4D97-AF65-F5344CB8AC3E}">
        <p14:creationId xmlns:p14="http://schemas.microsoft.com/office/powerpoint/2010/main" val="315608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B09B5F0-30B7-4887-9DF7-D2DEF23529E8}"/>
              </a:ext>
            </a:extLst>
          </p:cNvPr>
          <p:cNvSpPr txBox="1"/>
          <p:nvPr/>
        </p:nvSpPr>
        <p:spPr>
          <a:xfrm>
            <a:off x="2096382" y="190204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D76BCB0F-2596-4569-AD1A-368065D3360D}"/>
              </a:ext>
            </a:extLst>
          </p:cNvPr>
          <p:cNvSpPr txBox="1"/>
          <p:nvPr/>
        </p:nvSpPr>
        <p:spPr>
          <a:xfrm>
            <a:off x="2096382" y="2964770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7B14851-781E-4BA6-8FD7-3F9E303FF3AE}"/>
              </a:ext>
            </a:extLst>
          </p:cNvPr>
          <p:cNvSpPr txBox="1"/>
          <p:nvPr/>
        </p:nvSpPr>
        <p:spPr>
          <a:xfrm>
            <a:off x="2096381" y="402749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DA6612EE-43CD-47B9-8A74-1F61C76D4305}"/>
              </a:ext>
            </a:extLst>
          </p:cNvPr>
          <p:cNvSpPr/>
          <p:nvPr/>
        </p:nvSpPr>
        <p:spPr>
          <a:xfrm>
            <a:off x="4331847" y="2277633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722D68E2-38C0-4209-AEDF-46D7167E4CC8}"/>
              </a:ext>
            </a:extLst>
          </p:cNvPr>
          <p:cNvSpPr/>
          <p:nvPr/>
        </p:nvSpPr>
        <p:spPr>
          <a:xfrm>
            <a:off x="4331847" y="3395211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E58FD4FD-457F-4821-A040-C3B9365F5051}"/>
              </a:ext>
            </a:extLst>
          </p:cNvPr>
          <p:cNvSpPr/>
          <p:nvPr/>
        </p:nvSpPr>
        <p:spPr>
          <a:xfrm>
            <a:off x="4331847" y="4395572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F0BDAD1-606F-4095-8FC6-BD0FDB91010F}"/>
              </a:ext>
            </a:extLst>
          </p:cNvPr>
          <p:cNvSpPr txBox="1"/>
          <p:nvPr/>
        </p:nvSpPr>
        <p:spPr>
          <a:xfrm>
            <a:off x="5343667" y="1794363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7BCF1491-B063-4A05-A22E-387F43CF6BC0}"/>
              </a:ext>
            </a:extLst>
          </p:cNvPr>
          <p:cNvSpPr txBox="1"/>
          <p:nvPr/>
        </p:nvSpPr>
        <p:spPr>
          <a:xfrm>
            <a:off x="5411602" y="2854612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BA26A1E4-C207-4B40-83C6-6C0430628C9B}"/>
              </a:ext>
            </a:extLst>
          </p:cNvPr>
          <p:cNvSpPr txBox="1"/>
          <p:nvPr/>
        </p:nvSpPr>
        <p:spPr>
          <a:xfrm>
            <a:off x="5228993" y="3818419"/>
            <a:ext cx="173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AB8BF57C-9CB7-48BE-9C2F-E4B8437F1889}"/>
              </a:ext>
            </a:extLst>
          </p:cNvPr>
          <p:cNvSpPr/>
          <p:nvPr/>
        </p:nvSpPr>
        <p:spPr>
          <a:xfrm>
            <a:off x="4059380" y="1629577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3C948A2A-612A-4232-920F-7CEF7B988419}"/>
              </a:ext>
            </a:extLst>
          </p:cNvPr>
          <p:cNvSpPr/>
          <p:nvPr/>
        </p:nvSpPr>
        <p:spPr>
          <a:xfrm>
            <a:off x="4059380" y="2768446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7ED5FE5A-CF28-45A1-86EE-BDFD9C0BA0A5}"/>
              </a:ext>
            </a:extLst>
          </p:cNvPr>
          <p:cNvSpPr/>
          <p:nvPr/>
        </p:nvSpPr>
        <p:spPr>
          <a:xfrm>
            <a:off x="4059380" y="3812861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87A0165B-E2DE-4180-81B8-7EEF03464136}"/>
              </a:ext>
            </a:extLst>
          </p:cNvPr>
          <p:cNvSpPr/>
          <p:nvPr/>
        </p:nvSpPr>
        <p:spPr>
          <a:xfrm>
            <a:off x="7512535" y="160876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5" name="Ovál 14">
            <a:extLst>
              <a:ext uri="{FF2B5EF4-FFF2-40B4-BE49-F238E27FC236}">
                <a16:creationId xmlns:a16="http://schemas.microsoft.com/office/drawing/2014/main" id="{DAAD1AE0-1390-4602-BE67-677479D941E9}"/>
              </a:ext>
            </a:extLst>
          </p:cNvPr>
          <p:cNvSpPr/>
          <p:nvPr/>
        </p:nvSpPr>
        <p:spPr>
          <a:xfrm>
            <a:off x="7512534" y="2757534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6" name="Ovál 15">
            <a:extLst>
              <a:ext uri="{FF2B5EF4-FFF2-40B4-BE49-F238E27FC236}">
                <a16:creationId xmlns:a16="http://schemas.microsoft.com/office/drawing/2014/main" id="{1627AD38-A47B-47B8-8CD8-1C4E3B6B8114}"/>
              </a:ext>
            </a:extLst>
          </p:cNvPr>
          <p:cNvSpPr/>
          <p:nvPr/>
        </p:nvSpPr>
        <p:spPr>
          <a:xfrm>
            <a:off x="7479549" y="379392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841501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9FCAEC6-573F-4BFE-B40A-C6CE65B07656}"/>
              </a:ext>
            </a:extLst>
          </p:cNvPr>
          <p:cNvSpPr txBox="1"/>
          <p:nvPr/>
        </p:nvSpPr>
        <p:spPr>
          <a:xfrm>
            <a:off x="1383837" y="1032440"/>
            <a:ext cx="8252532" cy="2185214"/>
          </a:xfrm>
          <a:prstGeom prst="round1Rect">
            <a:avLst/>
          </a:prstGeom>
          <a:gradFill flip="none" rotWithShape="1">
            <a:gsLst>
              <a:gs pos="0">
                <a:srgbClr val="0E485F"/>
              </a:gs>
              <a:gs pos="100000">
                <a:srgbClr val="1C7296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cs-CZ" sz="1200" b="1" dirty="0">
              <a:solidFill>
                <a:schemeClr val="bg1"/>
              </a:solidFill>
            </a:endParaRPr>
          </a:p>
          <a:p>
            <a:r>
              <a:rPr lang="cs-CZ" sz="2800" b="1" dirty="0">
                <a:solidFill>
                  <a:schemeClr val="bg1"/>
                </a:solidFill>
              </a:rPr>
              <a:t>Regionální politika EU se především opírá o investice. Podporuje vznik nových pracovních míst, konkurenceschopnost, hospodářský růst, vyšší kvalitu života a udržitelný rozvoj. (Evropská komise, 2022)</a:t>
            </a:r>
          </a:p>
          <a:p>
            <a:endParaRPr lang="cs-CZ" sz="1200" b="1" dirty="0">
              <a:solidFill>
                <a:schemeClr val="bg1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2381F35-63FF-469A-864C-86F444BD2018}"/>
              </a:ext>
            </a:extLst>
          </p:cNvPr>
          <p:cNvSpPr txBox="1"/>
          <p:nvPr/>
        </p:nvSpPr>
        <p:spPr>
          <a:xfrm>
            <a:off x="1383837" y="3622762"/>
            <a:ext cx="84663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Mezi základní cíle regionální politiky (ČR) patří udržitelný rozvoj regionů zaměřený na jejich soudržnost a zvyšování konkurenceschopnosti: každý region by měl mít příležitosti ke svému vyváženému rozvoji odpovídajícímu jeho potenciálu a specifickým stránkám. Zvláštní pozornost věnuje regionální politika (ČR) také specifickým problémům rozvoje měst a venkovských oblastí. (Ministerstvo pro místní rozvoj, 2022)</a:t>
            </a:r>
          </a:p>
          <a:p>
            <a:pPr algn="ctr"/>
            <a:endParaRPr lang="cs-CZ" b="1" dirty="0">
              <a:solidFill>
                <a:srgbClr val="0F4B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>
              <a:solidFill>
                <a:srgbClr val="0F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9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A85D8A49-4DF1-407C-A1E2-61F85406C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22" name="TextovéPole 21">
            <a:extLst>
              <a:ext uri="{FF2B5EF4-FFF2-40B4-BE49-F238E27FC236}">
                <a16:creationId xmlns:a16="http://schemas.microsoft.com/office/drawing/2014/main" id="{976BCFA2-C865-4544-ADB8-858FB5F1DD12}"/>
              </a:ext>
            </a:extLst>
          </p:cNvPr>
          <p:cNvSpPr txBox="1"/>
          <p:nvPr/>
        </p:nvSpPr>
        <p:spPr>
          <a:xfrm>
            <a:off x="8092714" y="2341445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  <p:graphicFrame>
        <p:nvGraphicFramePr>
          <p:cNvPr id="13" name="Graf 12">
            <a:extLst>
              <a:ext uri="{FF2B5EF4-FFF2-40B4-BE49-F238E27FC236}">
                <a16:creationId xmlns:a16="http://schemas.microsoft.com/office/drawing/2014/main" id="{3B7FDF93-F669-43DF-90B1-8EB1D829B2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7492739"/>
              </p:ext>
            </p:extLst>
          </p:nvPr>
        </p:nvGraphicFramePr>
        <p:xfrm>
          <a:off x="884047" y="1194854"/>
          <a:ext cx="6430479" cy="4286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8258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272695"/>
              </p:ext>
            </p:extLst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Volný tvar: obrazec 38">
            <a:extLst>
              <a:ext uri="{FF2B5EF4-FFF2-40B4-BE49-F238E27FC236}">
                <a16:creationId xmlns:a16="http://schemas.microsoft.com/office/drawing/2014/main" id="{B6A42ED8-80B6-4ABA-8A40-F8634ED9E767}"/>
              </a:ext>
            </a:extLst>
          </p:cNvPr>
          <p:cNvSpPr/>
          <p:nvPr/>
        </p:nvSpPr>
        <p:spPr>
          <a:xfrm>
            <a:off x="976057" y="2753931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1" name="Volný tvar: obrazec 40">
            <a:extLst>
              <a:ext uri="{FF2B5EF4-FFF2-40B4-BE49-F238E27FC236}">
                <a16:creationId xmlns:a16="http://schemas.microsoft.com/office/drawing/2014/main" id="{6B7C20EE-7370-433F-B371-0B70DBCD62B1}"/>
              </a:ext>
            </a:extLst>
          </p:cNvPr>
          <p:cNvSpPr/>
          <p:nvPr/>
        </p:nvSpPr>
        <p:spPr>
          <a:xfrm>
            <a:off x="416306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2" name="Volný tvar: obrazec 41">
            <a:extLst>
              <a:ext uri="{FF2B5EF4-FFF2-40B4-BE49-F238E27FC236}">
                <a16:creationId xmlns:a16="http://schemas.microsoft.com/office/drawing/2014/main" id="{5244F5AD-9D40-42B1-AB5C-5C2FB9F5F75C}"/>
              </a:ext>
            </a:extLst>
          </p:cNvPr>
          <p:cNvSpPr/>
          <p:nvPr/>
        </p:nvSpPr>
        <p:spPr>
          <a:xfrm>
            <a:off x="1767117" y="2753930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3" name="Volný tvar: obrazec 42">
            <a:extLst>
              <a:ext uri="{FF2B5EF4-FFF2-40B4-BE49-F238E27FC236}">
                <a16:creationId xmlns:a16="http://schemas.microsoft.com/office/drawing/2014/main" id="{B2AE8F3C-072D-4E27-9B40-0A6C4EB3A516}"/>
              </a:ext>
            </a:extLst>
          </p:cNvPr>
          <p:cNvSpPr/>
          <p:nvPr/>
        </p:nvSpPr>
        <p:spPr>
          <a:xfrm>
            <a:off x="495412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4" name="Volný tvar: obrazec 43">
            <a:extLst>
              <a:ext uri="{FF2B5EF4-FFF2-40B4-BE49-F238E27FC236}">
                <a16:creationId xmlns:a16="http://schemas.microsoft.com/office/drawing/2014/main" id="{869A382C-411C-4D4D-8406-9804FC930C50}"/>
              </a:ext>
            </a:extLst>
          </p:cNvPr>
          <p:cNvSpPr/>
          <p:nvPr/>
        </p:nvSpPr>
        <p:spPr>
          <a:xfrm>
            <a:off x="258094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5" name="Volný tvar: obrazec 44">
            <a:extLst>
              <a:ext uri="{FF2B5EF4-FFF2-40B4-BE49-F238E27FC236}">
                <a16:creationId xmlns:a16="http://schemas.microsoft.com/office/drawing/2014/main" id="{3AE80721-18A0-4E00-AEA5-584B6996303E}"/>
              </a:ext>
            </a:extLst>
          </p:cNvPr>
          <p:cNvSpPr/>
          <p:nvPr/>
        </p:nvSpPr>
        <p:spPr>
          <a:xfrm>
            <a:off x="337200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7FE6909D-F19D-455B-8ADC-1BEBD3068BAE}"/>
              </a:ext>
            </a:extLst>
          </p:cNvPr>
          <p:cNvSpPr txBox="1"/>
          <p:nvPr/>
        </p:nvSpPr>
        <p:spPr>
          <a:xfrm>
            <a:off x="1937349" y="832652"/>
            <a:ext cx="4502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  <a:r>
              <a:rPr lang="cs-CZ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emelents</a:t>
            </a:r>
            <a:endParaRPr lang="cs-CZ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Volný tvar: obrazec 46">
            <a:extLst>
              <a:ext uri="{FF2B5EF4-FFF2-40B4-BE49-F238E27FC236}">
                <a16:creationId xmlns:a16="http://schemas.microsoft.com/office/drawing/2014/main" id="{A8DE79DD-338D-42D6-B793-F3BD8A908FC7}"/>
              </a:ext>
            </a:extLst>
          </p:cNvPr>
          <p:cNvSpPr/>
          <p:nvPr/>
        </p:nvSpPr>
        <p:spPr>
          <a:xfrm rot="5400000">
            <a:off x="7785630" y="561712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8" name="Volný tvar: obrazec 47">
            <a:extLst>
              <a:ext uri="{FF2B5EF4-FFF2-40B4-BE49-F238E27FC236}">
                <a16:creationId xmlns:a16="http://schemas.microsoft.com/office/drawing/2014/main" id="{8550F0A8-C253-4CE4-BF24-811A08CA74F3}"/>
              </a:ext>
            </a:extLst>
          </p:cNvPr>
          <p:cNvSpPr/>
          <p:nvPr/>
        </p:nvSpPr>
        <p:spPr>
          <a:xfrm rot="5400000">
            <a:off x="7757597" y="359364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9" name="Volný tvar: obrazec 48">
            <a:extLst>
              <a:ext uri="{FF2B5EF4-FFF2-40B4-BE49-F238E27FC236}">
                <a16:creationId xmlns:a16="http://schemas.microsoft.com/office/drawing/2014/main" id="{912DFC65-97BA-4781-959C-A3FB97F31C44}"/>
              </a:ext>
            </a:extLst>
          </p:cNvPr>
          <p:cNvSpPr/>
          <p:nvPr/>
        </p:nvSpPr>
        <p:spPr>
          <a:xfrm rot="5400000">
            <a:off x="7768299" y="1288027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0" name="Volný tvar: obrazec 49">
            <a:extLst>
              <a:ext uri="{FF2B5EF4-FFF2-40B4-BE49-F238E27FC236}">
                <a16:creationId xmlns:a16="http://schemas.microsoft.com/office/drawing/2014/main" id="{7C85AED4-EC3D-4624-8C5B-DD5026D03B79}"/>
              </a:ext>
            </a:extLst>
          </p:cNvPr>
          <p:cNvSpPr/>
          <p:nvPr/>
        </p:nvSpPr>
        <p:spPr>
          <a:xfrm rot="5400000">
            <a:off x="7757596" y="440671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1" name="Volný tvar: obrazec 50">
            <a:extLst>
              <a:ext uri="{FF2B5EF4-FFF2-40B4-BE49-F238E27FC236}">
                <a16:creationId xmlns:a16="http://schemas.microsoft.com/office/drawing/2014/main" id="{38090669-0201-491A-82C6-0E26DDA8D6BE}"/>
              </a:ext>
            </a:extLst>
          </p:cNvPr>
          <p:cNvSpPr/>
          <p:nvPr/>
        </p:nvSpPr>
        <p:spPr>
          <a:xfrm rot="5400000">
            <a:off x="7768298" y="2039353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2" name="Volný tvar: obrazec 51">
            <a:extLst>
              <a:ext uri="{FF2B5EF4-FFF2-40B4-BE49-F238E27FC236}">
                <a16:creationId xmlns:a16="http://schemas.microsoft.com/office/drawing/2014/main" id="{4B7E702B-8C15-41D6-87B5-26F51EB04DF0}"/>
              </a:ext>
            </a:extLst>
          </p:cNvPr>
          <p:cNvSpPr/>
          <p:nvPr/>
        </p:nvSpPr>
        <p:spPr>
          <a:xfrm rot="5400000">
            <a:off x="7768297" y="279067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0258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Graf 30">
            <a:extLst>
              <a:ext uri="{FF2B5EF4-FFF2-40B4-BE49-F238E27FC236}">
                <a16:creationId xmlns:a16="http://schemas.microsoft.com/office/drawing/2014/main" id="{9BD85765-8F0F-48E3-BE74-721B2774A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153254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045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DE00127B-12EB-4F3E-B59F-345F52DD834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757457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523411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CD8B3B11-53E2-45BD-84FE-A0224404D9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83795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3194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E512544B-8531-4D7A-A420-A91069EE269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45910806"/>
              </p:ext>
            </p:extLst>
          </p:nvPr>
        </p:nvGraphicFramePr>
        <p:xfrm>
          <a:off x="1551353" y="46175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50519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8A90C5E1-DB1A-4942-8CAE-EC2A422454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252290"/>
              </p:ext>
            </p:extLst>
          </p:nvPr>
        </p:nvGraphicFramePr>
        <p:xfrm>
          <a:off x="2309446" y="707943"/>
          <a:ext cx="7393354" cy="49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000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574D889C-B270-47E5-BD36-67F87E8EA7E7}"/>
              </a:ext>
            </a:extLst>
          </p:cNvPr>
          <p:cNvSpPr txBox="1"/>
          <p:nvPr/>
        </p:nvSpPr>
        <p:spPr>
          <a:xfrm>
            <a:off x="2536919" y="2320470"/>
            <a:ext cx="3468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C42040F1-C0B7-44EC-95BA-BBCA4DF3C216}"/>
              </a:ext>
            </a:extLst>
          </p:cNvPr>
          <p:cNvSpPr txBox="1"/>
          <p:nvPr/>
        </p:nvSpPr>
        <p:spPr>
          <a:xfrm>
            <a:off x="2536919" y="3336133"/>
            <a:ext cx="5203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31289761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29D8E5AF-D48A-4F01-968C-85FBECC66EC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10353025"/>
              </p:ext>
            </p:extLst>
          </p:nvPr>
        </p:nvGraphicFramePr>
        <p:xfrm>
          <a:off x="2309446" y="707943"/>
          <a:ext cx="7393354" cy="49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85486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8A4C68DA-65DD-4774-9A63-BF69CC592CA5}"/>
              </a:ext>
            </a:extLst>
          </p:cNvPr>
          <p:cNvSpPr/>
          <p:nvPr/>
        </p:nvSpPr>
        <p:spPr>
          <a:xfrm>
            <a:off x="933449" y="911569"/>
            <a:ext cx="6248400" cy="2388608"/>
          </a:xfrm>
          <a:prstGeom prst="round2SameRect">
            <a:avLst/>
          </a:prstGeom>
          <a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a:blip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: se zakulacenými horními rohy 6">
            <a:extLst>
              <a:ext uri="{FF2B5EF4-FFF2-40B4-BE49-F238E27FC236}">
                <a16:creationId xmlns:a16="http://schemas.microsoft.com/office/drawing/2014/main" id="{13814820-D230-4C9E-946F-15A34B61B305}"/>
              </a:ext>
            </a:extLst>
          </p:cNvPr>
          <p:cNvSpPr/>
          <p:nvPr/>
        </p:nvSpPr>
        <p:spPr>
          <a:xfrm rot="10800000">
            <a:off x="933449" y="3448050"/>
            <a:ext cx="3043657" cy="2617908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0" name="Obdélník: se zakulacenými horními rohy 9">
            <a:extLst>
              <a:ext uri="{FF2B5EF4-FFF2-40B4-BE49-F238E27FC236}">
                <a16:creationId xmlns:a16="http://schemas.microsoft.com/office/drawing/2014/main" id="{6C0D1C1E-D1CB-4CF2-B060-E5C76393D6DF}"/>
              </a:ext>
            </a:extLst>
          </p:cNvPr>
          <p:cNvSpPr/>
          <p:nvPr/>
        </p:nvSpPr>
        <p:spPr>
          <a:xfrm rot="10800000">
            <a:off x="4138192" y="3448050"/>
            <a:ext cx="3043657" cy="2617908"/>
          </a:xfrm>
          <a:prstGeom prst="round2Same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AE14540-EC75-4282-AC44-C692C649410C}"/>
              </a:ext>
            </a:extLst>
          </p:cNvPr>
          <p:cNvSpPr txBox="1"/>
          <p:nvPr/>
        </p:nvSpPr>
        <p:spPr>
          <a:xfrm>
            <a:off x="7896223" y="1941046"/>
            <a:ext cx="4114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fotografie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C2A62C7E-D343-4664-B833-FE0CAECD43F5}"/>
              </a:ext>
            </a:extLst>
          </p:cNvPr>
          <p:cNvSpPr txBox="1"/>
          <p:nvPr/>
        </p:nvSpPr>
        <p:spPr>
          <a:xfrm>
            <a:off x="7896223" y="2658323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375679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pic>
        <p:nvPicPr>
          <p:cNvPr id="17" name="Obrázek 16" descr="Obsah obrázku osoba, interiér, okno, muž&#10;&#10;Popis byl vytvořen automaticky">
            <a:extLst>
              <a:ext uri="{FF2B5EF4-FFF2-40B4-BE49-F238E27FC236}">
                <a16:creationId xmlns:a16="http://schemas.microsoft.com/office/drawing/2014/main" id="{2C438958-F7DF-4247-B223-859058284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582" y="1075380"/>
            <a:ext cx="7540835" cy="4707239"/>
          </a:xfrm>
          <a:prstGeom prst="rect">
            <a:avLst/>
          </a:prstGeom>
        </p:spPr>
      </p:pic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F78BF98A-5244-43E2-8C68-680867EBD9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042" y="2954215"/>
            <a:ext cx="1315915" cy="131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1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kupina 4">
            <a:extLst>
              <a:ext uri="{FF2B5EF4-FFF2-40B4-BE49-F238E27FC236}">
                <a16:creationId xmlns:a16="http://schemas.microsoft.com/office/drawing/2014/main" id="{F3C2ECD3-7563-4C87-AFF1-8D06C63559F8}"/>
              </a:ext>
            </a:extLst>
          </p:cNvPr>
          <p:cNvGrpSpPr/>
          <p:nvPr/>
        </p:nvGrpSpPr>
        <p:grpSpPr>
          <a:xfrm>
            <a:off x="4679462" y="2490031"/>
            <a:ext cx="2833076" cy="1216414"/>
            <a:chOff x="4104199" y="2492962"/>
            <a:chExt cx="2833076" cy="1216414"/>
          </a:xfrm>
        </p:grpSpPr>
        <p:pic>
          <p:nvPicPr>
            <p:cNvPr id="6" name="Grafický objekt 5">
              <a:extLst>
                <a:ext uri="{FF2B5EF4-FFF2-40B4-BE49-F238E27FC236}">
                  <a16:creationId xmlns:a16="http://schemas.microsoft.com/office/drawing/2014/main" id="{1BDFE9EB-3C1A-4C98-B6FE-66B0B998F3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20862" y="2492962"/>
              <a:ext cx="1216413" cy="1216413"/>
            </a:xfrm>
            <a:prstGeom prst="rect">
              <a:avLst/>
            </a:prstGeom>
          </p:spPr>
        </p:pic>
        <p:pic>
          <p:nvPicPr>
            <p:cNvPr id="7" name="Grafický objekt 6">
              <a:extLst>
                <a:ext uri="{FF2B5EF4-FFF2-40B4-BE49-F238E27FC236}">
                  <a16:creationId xmlns:a16="http://schemas.microsoft.com/office/drawing/2014/main" id="{BBE576CD-E922-427E-8EC7-6BF3EEDBA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104199" y="2492963"/>
              <a:ext cx="1216413" cy="121641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67811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2D27EE93-FDF8-45F5-B886-A53A772951D7}"/>
              </a:ext>
            </a:extLst>
          </p:cNvPr>
          <p:cNvSpPr txBox="1"/>
          <p:nvPr/>
        </p:nvSpPr>
        <p:spPr>
          <a:xfrm>
            <a:off x="1914502" y="1255804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A4A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8CF98D3-67D2-4BEE-9298-C9DE77CDD0E7}"/>
              </a:ext>
            </a:extLst>
          </p:cNvPr>
          <p:cNvSpPr txBox="1"/>
          <p:nvPr/>
        </p:nvSpPr>
        <p:spPr>
          <a:xfrm>
            <a:off x="1914502" y="2844224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70C8C53-AE25-4CC4-AFF0-CB3702A4F890}"/>
              </a:ext>
            </a:extLst>
          </p:cNvPr>
          <p:cNvSpPr txBox="1"/>
          <p:nvPr/>
        </p:nvSpPr>
        <p:spPr>
          <a:xfrm>
            <a:off x="6153873" y="2844223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118D8F2-9F8B-41A3-B3D2-73E5BCF44C58}"/>
              </a:ext>
            </a:extLst>
          </p:cNvPr>
          <p:cNvSpPr txBox="1"/>
          <p:nvPr/>
        </p:nvSpPr>
        <p:spPr>
          <a:xfrm>
            <a:off x="1914502" y="1776915"/>
            <a:ext cx="297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3A4A6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30139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4018819" cy="2462213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</a:t>
            </a:r>
          </a:p>
          <a:p>
            <a:r>
              <a:rPr lang="cs-CZ" sz="1400" dirty="0"/>
              <a:t>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DFBD5D-F76D-4D45-A684-460B9A210B25}"/>
              </a:ext>
            </a:extLst>
          </p:cNvPr>
          <p:cNvSpPr txBox="1"/>
          <p:nvPr/>
        </p:nvSpPr>
        <p:spPr>
          <a:xfrm>
            <a:off x="6875995" y="2285080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D7C89C0-BCA5-4488-98CF-A4D7A77FBAA4}"/>
              </a:ext>
            </a:extLst>
          </p:cNvPr>
          <p:cNvSpPr txBox="1"/>
          <p:nvPr/>
        </p:nvSpPr>
        <p:spPr>
          <a:xfrm>
            <a:off x="6875995" y="2971432"/>
            <a:ext cx="26275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balíků v on až co zarostlá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C880B5A-1413-483F-BA2F-1BC03EBBE49E}"/>
              </a:ext>
            </a:extLst>
          </p:cNvPr>
          <p:cNvSpPr txBox="1"/>
          <p:nvPr/>
        </p:nvSpPr>
        <p:spPr>
          <a:xfrm>
            <a:off x="6993625" y="2555626"/>
            <a:ext cx="2627518" cy="289310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</a:t>
            </a:r>
          </a:p>
          <a:p>
            <a:endParaRPr lang="cs-CZ" sz="1400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2C8AF88-2A22-4562-8AE4-0F8F777BC536}"/>
              </a:ext>
            </a:extLst>
          </p:cNvPr>
          <p:cNvSpPr txBox="1"/>
          <p:nvPr/>
        </p:nvSpPr>
        <p:spPr>
          <a:xfrm>
            <a:off x="1733517" y="1711311"/>
            <a:ext cx="4018195" cy="954107"/>
          </a:xfrm>
          <a:prstGeom prst="round1Rect">
            <a:avLst/>
          </a:prstGeom>
          <a:gradFill flip="none" rotWithShape="1">
            <a:gsLst>
              <a:gs pos="0">
                <a:srgbClr val="0D4359"/>
              </a:gs>
              <a:gs pos="100000">
                <a:srgbClr val="1C7296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5E534DAC-193B-4695-9E8C-FF2EC2251272}"/>
              </a:ext>
            </a:extLst>
          </p:cNvPr>
          <p:cNvSpPr/>
          <p:nvPr/>
        </p:nvSpPr>
        <p:spPr>
          <a:xfrm>
            <a:off x="3499151" y="4786680"/>
            <a:ext cx="486302" cy="486302"/>
          </a:xfrm>
          <a:prstGeom prst="ellipse">
            <a:avLst/>
          </a:prstGeom>
          <a:solidFill>
            <a:srgbClr val="3A4A6A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9C867B06-FED8-45E4-B1B1-ED41F8F4B9AC}"/>
              </a:ext>
            </a:extLst>
          </p:cNvPr>
          <p:cNvSpPr txBox="1"/>
          <p:nvPr/>
        </p:nvSpPr>
        <p:spPr>
          <a:xfrm>
            <a:off x="6993626" y="1711311"/>
            <a:ext cx="2627518" cy="954107"/>
          </a:xfrm>
          <a:prstGeom prst="round1Rect">
            <a:avLst/>
          </a:prstGeom>
          <a:gradFill flip="none" rotWithShape="1">
            <a:gsLst>
              <a:gs pos="0">
                <a:srgbClr val="0D4359"/>
              </a:gs>
              <a:gs pos="100000">
                <a:srgbClr val="1C7296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5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7279222" cy="196977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6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BAF085B-2E68-4A45-B6FF-518429ABD76E}"/>
              </a:ext>
            </a:extLst>
          </p:cNvPr>
          <p:cNvSpPr txBox="1"/>
          <p:nvPr/>
        </p:nvSpPr>
        <p:spPr>
          <a:xfrm>
            <a:off x="1732893" y="1613511"/>
            <a:ext cx="7279222" cy="954107"/>
          </a:xfrm>
          <a:prstGeom prst="round1Rect">
            <a:avLst/>
          </a:prstGeom>
          <a:gradFill flip="none" rotWithShape="1">
            <a:gsLst>
              <a:gs pos="0">
                <a:srgbClr val="0D4359"/>
              </a:gs>
              <a:gs pos="100000">
                <a:srgbClr val="1C7296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2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>
            <a:extLst>
              <a:ext uri="{FF2B5EF4-FFF2-40B4-BE49-F238E27FC236}">
                <a16:creationId xmlns:a16="http://schemas.microsoft.com/office/drawing/2014/main" id="{37FC8AC0-C22D-4C03-BB2C-EC908B801AFE}"/>
              </a:ext>
            </a:extLst>
          </p:cNvPr>
          <p:cNvSpPr txBox="1"/>
          <p:nvPr/>
        </p:nvSpPr>
        <p:spPr>
          <a:xfrm>
            <a:off x="1324706" y="1987061"/>
            <a:ext cx="4481148" cy="2062103"/>
          </a:xfrm>
          <a:prstGeom prst="round1Rect">
            <a:avLst/>
          </a:prstGeom>
          <a:gradFill>
            <a:gsLst>
              <a:gs pos="100000">
                <a:srgbClr val="0D455B"/>
              </a:gs>
              <a:gs pos="0">
                <a:srgbClr val="1C7296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9CD5D460-C5DA-4D4F-89DC-032F47929637}"/>
              </a:ext>
            </a:extLst>
          </p:cNvPr>
          <p:cNvSpPr txBox="1"/>
          <p:nvPr/>
        </p:nvSpPr>
        <p:spPr>
          <a:xfrm>
            <a:off x="6096000" y="1987060"/>
            <a:ext cx="4481148" cy="2062103"/>
          </a:xfrm>
          <a:prstGeom prst="round1Rect">
            <a:avLst/>
          </a:prstGeom>
          <a:gradFill>
            <a:gsLst>
              <a:gs pos="100000">
                <a:srgbClr val="0D455B"/>
              </a:gs>
              <a:gs pos="0">
                <a:srgbClr val="1C7296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80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B68D043D-6433-4653-937A-507B9C554E8A}"/>
              </a:ext>
            </a:extLst>
          </p:cNvPr>
          <p:cNvSpPr txBox="1"/>
          <p:nvPr/>
        </p:nvSpPr>
        <p:spPr>
          <a:xfrm>
            <a:off x="3608236" y="1805354"/>
            <a:ext cx="4975528" cy="2277547"/>
          </a:xfrm>
          <a:prstGeom prst="round1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tx2">
                  <a:lumMod val="50000"/>
                  <a:lumOff val="5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600" dirty="0">
              <a:solidFill>
                <a:schemeClr val="bg1"/>
              </a:solidFill>
            </a:endParaRPr>
          </a:p>
          <a:p>
            <a:r>
              <a:rPr lang="cs-CZ" sz="16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bg1"/>
                </a:solidFill>
              </a:rPr>
              <a:t>baíků</a:t>
            </a:r>
            <a:r>
              <a:rPr lang="cs-CZ" sz="1600" dirty="0">
                <a:solidFill>
                  <a:schemeClr val="bg1"/>
                </a:solidFill>
              </a:rPr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bg1"/>
                </a:solidFill>
              </a:rPr>
              <a:t>baíků</a:t>
            </a:r>
            <a:r>
              <a:rPr lang="cs-CZ" sz="1600" dirty="0">
                <a:solidFill>
                  <a:schemeClr val="bg1"/>
                </a:solidFill>
              </a:rPr>
              <a:t> v on až co. </a:t>
            </a:r>
            <a:endParaRPr lang="cs-CZ" dirty="0"/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9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66E1CCE-1FE9-4C10-B842-99077CB841B0}"/>
              </a:ext>
            </a:extLst>
          </p:cNvPr>
          <p:cNvSpPr txBox="1"/>
          <p:nvPr/>
        </p:nvSpPr>
        <p:spPr>
          <a:xfrm>
            <a:off x="1215660" y="12928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SHRNUTÍ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01EBE6E4-DADB-4933-BD7C-8AC57998B1D7}"/>
              </a:ext>
            </a:extLst>
          </p:cNvPr>
          <p:cNvSpPr/>
          <p:nvPr/>
        </p:nvSpPr>
        <p:spPr>
          <a:xfrm>
            <a:off x="1317059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Význam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datového modelování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AD063849-A832-45A4-97E3-832AE826B778}"/>
              </a:ext>
            </a:extLst>
          </p:cNvPr>
          <p:cNvSpPr/>
          <p:nvPr/>
        </p:nvSpPr>
        <p:spPr>
          <a:xfrm>
            <a:off x="3895022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Úrovně abstrakce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4A053653-DCF5-4306-B937-D2840601130B}"/>
              </a:ext>
            </a:extLst>
          </p:cNvPr>
          <p:cNvSpPr/>
          <p:nvPr/>
        </p:nvSpPr>
        <p:spPr>
          <a:xfrm>
            <a:off x="6472985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pojmy předmětné oblasti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BDAABDD8-6660-418B-8379-D557820704C1}"/>
              </a:ext>
            </a:extLst>
          </p:cNvPr>
          <p:cNvSpPr/>
          <p:nvPr/>
        </p:nvSpPr>
        <p:spPr>
          <a:xfrm>
            <a:off x="9050948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</a:t>
            </a:r>
          </a:p>
        </p:txBody>
      </p:sp>
    </p:spTree>
    <p:extLst>
      <p:ext uri="{BB962C8B-B14F-4D97-AF65-F5344CB8AC3E}">
        <p14:creationId xmlns:p14="http://schemas.microsoft.com/office/powerpoint/2010/main" val="3923843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CD5BE110-18B8-4E36-97F8-E7631C025CEF}"/>
              </a:ext>
            </a:extLst>
          </p:cNvPr>
          <p:cNvSpPr txBox="1"/>
          <p:nvPr/>
        </p:nvSpPr>
        <p:spPr>
          <a:xfrm>
            <a:off x="1914502" y="8356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1BDD0BE-FB55-4E0C-A2CF-815BFD8ED806}"/>
              </a:ext>
            </a:extLst>
          </p:cNvPr>
          <p:cNvSpPr txBox="1"/>
          <p:nvPr/>
        </p:nvSpPr>
        <p:spPr>
          <a:xfrm>
            <a:off x="2055322" y="2230255"/>
            <a:ext cx="2575560" cy="769441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0D455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Porozumění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243473E-7E63-400F-BF35-37F88D36AF54}"/>
              </a:ext>
            </a:extLst>
          </p:cNvPr>
          <p:cNvSpPr txBox="1"/>
          <p:nvPr/>
        </p:nvSpPr>
        <p:spPr>
          <a:xfrm>
            <a:off x="3343102" y="3749040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0D455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Náhled pod pokličku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B5302C02-85CB-447A-BDC3-875496C8F863}"/>
              </a:ext>
            </a:extLst>
          </p:cNvPr>
          <p:cNvSpPr txBox="1"/>
          <p:nvPr/>
        </p:nvSpPr>
        <p:spPr>
          <a:xfrm>
            <a:off x="6604462" y="3749040"/>
            <a:ext cx="2575560" cy="1384995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0D455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Vstup do problematiky v rámci předmětu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4306200F-DFC7-4957-864A-AAD9B656CAB7}"/>
              </a:ext>
            </a:extLst>
          </p:cNvPr>
          <p:cNvSpPr txBox="1"/>
          <p:nvPr/>
        </p:nvSpPr>
        <p:spPr>
          <a:xfrm>
            <a:off x="516809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0D455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Automatizace</a:t>
            </a: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zjednodušení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83C399AA-A320-45C0-8153-19D5530B5A5C}"/>
              </a:ext>
            </a:extLst>
          </p:cNvPr>
          <p:cNvSpPr txBox="1"/>
          <p:nvPr/>
        </p:nvSpPr>
        <p:spPr>
          <a:xfrm>
            <a:off x="828086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0D455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Informační podpora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142655"/>
      </p:ext>
    </p:extLst>
  </p:cSld>
  <p:clrMapOvr>
    <a:masterClrMapping/>
  </p:clrMapOvr>
</p:sld>
</file>

<file path=ppt/theme/theme1.xml><?xml version="1.0" encoding="utf-8"?>
<a:theme xmlns:a="http://schemas.openxmlformats.org/drawingml/2006/main" name="6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7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_Vlastní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lastní návrh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9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1501</TotalTime>
  <Words>786</Words>
  <Application>Microsoft Office PowerPoint</Application>
  <PresentationFormat>Širokoúhlá obrazovka</PresentationFormat>
  <Paragraphs>87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12</vt:i4>
      </vt:variant>
      <vt:variant>
        <vt:lpstr>Nadpisy snímků</vt:lpstr>
      </vt:variant>
      <vt:variant>
        <vt:i4>23</vt:i4>
      </vt:variant>
    </vt:vector>
  </HeadingPairs>
  <TitlesOfParts>
    <vt:vector size="38" baseType="lpstr">
      <vt:lpstr>Arial</vt:lpstr>
      <vt:lpstr>Calibri</vt:lpstr>
      <vt:lpstr>Calibri Light</vt:lpstr>
      <vt:lpstr>6_Vlastní návrh</vt:lpstr>
      <vt:lpstr>9_Vlastní návrh</vt:lpstr>
      <vt:lpstr>1_Motiv Office</vt:lpstr>
      <vt:lpstr>6_Motiv Office</vt:lpstr>
      <vt:lpstr>10_Motiv Office</vt:lpstr>
      <vt:lpstr>4_Motiv Office</vt:lpstr>
      <vt:lpstr>3_Motiv Office</vt:lpstr>
      <vt:lpstr>9_Motiv Office</vt:lpstr>
      <vt:lpstr>8_Motiv Office</vt:lpstr>
      <vt:lpstr>7_Motiv Office</vt:lpstr>
      <vt:lpstr>1_Vlastní návrh</vt:lpstr>
      <vt:lpstr>Vlastní návrh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Denisa Kučíková</dc:creator>
  <cp:lastModifiedBy>Denisa Kučíková</cp:lastModifiedBy>
  <cp:revision>42</cp:revision>
  <dcterms:created xsi:type="dcterms:W3CDTF">2022-01-29T15:42:52Z</dcterms:created>
  <dcterms:modified xsi:type="dcterms:W3CDTF">2022-04-05T13:33:22Z</dcterms:modified>
</cp:coreProperties>
</file>