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6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1"/>
    <p:sldMasterId id="2147483802" r:id="rId2"/>
    <p:sldMasterId id="2147483650" r:id="rId3"/>
    <p:sldMasterId id="2147483809" r:id="rId4"/>
    <p:sldMasterId id="2147483831" r:id="rId5"/>
    <p:sldMasterId id="2147483813" r:id="rId6"/>
    <p:sldMasterId id="2147483818" r:id="rId7"/>
    <p:sldMasterId id="2147483824" r:id="rId8"/>
  </p:sldMasterIdLst>
  <p:notesMasterIdLst>
    <p:notesMasterId r:id="rId32"/>
  </p:notesMasterIdLst>
  <p:handoutMasterIdLst>
    <p:handoutMasterId r:id="rId33"/>
  </p:handoutMasterIdLst>
  <p:sldIdLst>
    <p:sldId id="273" r:id="rId9"/>
    <p:sldId id="301" r:id="rId10"/>
    <p:sldId id="257" r:id="rId11"/>
    <p:sldId id="258" r:id="rId12"/>
    <p:sldId id="282" r:id="rId13"/>
    <p:sldId id="259" r:id="rId14"/>
    <p:sldId id="308" r:id="rId15"/>
    <p:sldId id="307" r:id="rId16"/>
    <p:sldId id="306" r:id="rId17"/>
    <p:sldId id="286" r:id="rId18"/>
    <p:sldId id="305" r:id="rId19"/>
    <p:sldId id="288" r:id="rId20"/>
    <p:sldId id="262" r:id="rId21"/>
    <p:sldId id="263" r:id="rId22"/>
    <p:sldId id="274" r:id="rId23"/>
    <p:sldId id="304" r:id="rId24"/>
    <p:sldId id="276" r:id="rId25"/>
    <p:sldId id="303" r:id="rId26"/>
    <p:sldId id="279" r:id="rId27"/>
    <p:sldId id="302" r:id="rId28"/>
    <p:sldId id="264" r:id="rId29"/>
    <p:sldId id="280" r:id="rId30"/>
    <p:sldId id="289" r:id="rId3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770B"/>
    <a:srgbClr val="F0A614"/>
    <a:srgbClr val="F9C913"/>
    <a:srgbClr val="F0A514"/>
    <a:srgbClr val="563B06"/>
    <a:srgbClr val="F9CB14"/>
    <a:srgbClr val="92BE28"/>
    <a:srgbClr val="CCDD1F"/>
    <a:srgbClr val="66B1D0"/>
    <a:srgbClr val="257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74" autoAdjust="0"/>
    <p:restoredTop sz="96323" autoAdjust="0"/>
  </p:normalViewPr>
  <p:slideViewPr>
    <p:cSldViewPr snapToGrid="0">
      <p:cViewPr varScale="1">
        <p:scale>
          <a:sx n="100" d="100"/>
          <a:sy n="100" d="100"/>
        </p:scale>
        <p:origin x="120" y="22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microsoft.com/office/2011/relationships/chartColorStyle" Target="colors1.xml"/><Relationship Id="rId1" Type="http://schemas.microsoft.com/office/2011/relationships/chartStyle" Target="style1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3.xlsx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package" Target="../embeddings/Microsoft_Excel_Worksheet4.xlsx"/><Relationship Id="rId4" Type="http://schemas.openxmlformats.org/officeDocument/2006/relationships/image" Target="../media/image23.pn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package" Target="../embeddings/Microsoft_Excel_Worksheet5.xlsx"/><Relationship Id="rId2" Type="http://schemas.microsoft.com/office/2011/relationships/chartColorStyle" Target="colors4.xml"/><Relationship Id="rId1" Type="http://schemas.microsoft.com/office/2011/relationships/chartStyle" Target="style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Hodnoty osy Y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3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9722-4377-9F76-906C24FD4B4A}"/>
              </c:ext>
            </c:extLst>
          </c:dPt>
          <c:dPt>
            <c:idx val="1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722-4377-9F76-906C24FD4B4A}"/>
              </c:ext>
            </c:extLst>
          </c:dPt>
          <c:dPt>
            <c:idx val="2"/>
            <c:invertIfNegative val="0"/>
            <c:bubble3D val="0"/>
            <c:spPr>
              <a:blipFill>
                <a:blip xmlns:r="http://schemas.openxmlformats.org/officeDocument/2006/relationships" r:embed="rId5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722-4377-9F76-906C24FD4B4A}"/>
              </c:ext>
            </c:extLst>
          </c:dPt>
          <c:xVal>
            <c:numRef>
              <c:f>List1!$A$2:$A$4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List1!$B$2:$B$4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List1!$C$2:$C$4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9722-4377-9F76-906C24FD4B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766307544"/>
        <c:axId val="766307872"/>
      </c:bubbleChart>
      <c:valAx>
        <c:axId val="766307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872"/>
        <c:crosses val="autoZero"/>
        <c:crossBetween val="midCat"/>
      </c:valAx>
      <c:valAx>
        <c:axId val="7663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663075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6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solidFill>
              <a:schemeClr val="accent1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86-4C42-ABE1-F7B0B5A98814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solidFill>
              <a:schemeClr val="accent2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86-4C42-ABE1-F7B0B5A98814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solidFill>
              <a:schemeClr val="accent3"/>
            </a:solidFill>
            <a:ln/>
            <a:effectLst/>
            <a:sp3d/>
          </c:spPr>
          <c:cat>
            <c:strRef>
              <c:f>List1!$A$2:$A$5</c:f>
              <c:strCache>
                <c:ptCount val="4"/>
                <c:pt idx="0">
                  <c:v>Kategorie 1</c:v>
                </c:pt>
                <c:pt idx="1">
                  <c:v>Kategorie 2</c:v>
                </c:pt>
                <c:pt idx="2">
                  <c:v>Kategorie 3</c:v>
                </c:pt>
                <c:pt idx="3">
                  <c:v>Kategorie 4</c:v>
                </c:pt>
              </c:strCache>
            </c:strRef>
          </c:cat>
          <c:val>
            <c:numRef>
              <c:f>List1!$D$2:$D$5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86-4C42-ABE1-F7B0B5A98814}"/>
            </c:ext>
          </c:extLst>
        </c:ser>
        <c:bandFmts>
          <c:bandFmt>
            <c:idx val="0"/>
            <c:spPr>
              <a:solidFill>
                <a:schemeClr val="accent1"/>
              </a:solidFill>
              <a:ln/>
              <a:effectLst/>
              <a:sp3d/>
            </c:spPr>
          </c:bandFmt>
          <c:bandFmt>
            <c:idx val="1"/>
            <c:spPr>
              <a:solidFill>
                <a:schemeClr val="accent2"/>
              </a:solidFill>
              <a:ln/>
              <a:effectLst/>
              <a:sp3d/>
            </c:spPr>
          </c:bandFmt>
          <c:bandFmt>
            <c:idx val="2"/>
            <c:spPr>
              <a:solidFill>
                <a:schemeClr val="accent3"/>
              </a:solidFill>
              <a:ln/>
              <a:effectLst/>
              <a:sp3d/>
            </c:spPr>
          </c:bandFmt>
          <c:bandFmt>
            <c:idx val="3"/>
            <c:spPr>
              <a:solidFill>
                <a:schemeClr val="accent4"/>
              </a:solidFill>
              <a:ln/>
              <a:effectLst/>
              <a:sp3d/>
            </c:spPr>
          </c:bandFmt>
          <c:bandFmt>
            <c:idx val="4"/>
            <c:spPr>
              <a:solidFill>
                <a:schemeClr val="accent5"/>
              </a:solidFill>
              <a:ln/>
              <a:effectLst/>
              <a:sp3d/>
            </c:spPr>
          </c:bandFmt>
          <c:bandFmt>
            <c:idx val="5"/>
            <c:spPr>
              <a:solidFill>
                <a:schemeClr val="accent6"/>
              </a:solidFill>
              <a:ln/>
              <a:effectLst/>
              <a:sp3d/>
            </c:spPr>
          </c:bandFmt>
          <c:bandFmt>
            <c:idx val="6"/>
            <c:spPr>
              <a:solidFill>
                <a:schemeClr val="accent1">
                  <a:lumMod val="60000"/>
                </a:schemeClr>
              </a:solidFill>
              <a:ln/>
              <a:effectLst/>
              <a:sp3d/>
            </c:spPr>
          </c:bandFmt>
          <c:bandFmt>
            <c:idx val="7"/>
            <c:spPr>
              <a:solidFill>
                <a:schemeClr val="accent2">
                  <a:lumMod val="60000"/>
                </a:schemeClr>
              </a:solidFill>
              <a:ln/>
              <a:effectLst/>
              <a:sp3d/>
            </c:spPr>
          </c:bandFmt>
          <c:bandFmt>
            <c:idx val="8"/>
            <c:spPr>
              <a:solidFill>
                <a:schemeClr val="accent3">
                  <a:lumMod val="60000"/>
                </a:schemeClr>
              </a:solidFill>
              <a:ln/>
              <a:effectLst/>
              <a:sp3d/>
            </c:spPr>
          </c:bandFmt>
          <c:bandFmt>
            <c:idx val="9"/>
            <c:spPr>
              <a:solidFill>
                <a:schemeClr val="accent4">
                  <a:lumMod val="60000"/>
                </a:schemeClr>
              </a:solidFill>
              <a:ln/>
              <a:effectLst/>
              <a:sp3d/>
            </c:spPr>
          </c:bandFmt>
          <c:bandFmt>
            <c:idx val="10"/>
            <c:spPr>
              <a:solidFill>
                <a:schemeClr val="accent5">
                  <a:lumMod val="60000"/>
                </a:schemeClr>
              </a:solidFill>
              <a:ln/>
              <a:effectLst/>
              <a:sp3d/>
            </c:spPr>
          </c:bandFmt>
          <c:bandFmt>
            <c:idx val="11"/>
            <c:spPr>
              <a:solidFill>
                <a:schemeClr val="accent6">
                  <a:lumMod val="60000"/>
                </a:schemeClr>
              </a:solidFill>
              <a:ln/>
              <a:effectLst/>
              <a:sp3d/>
            </c:spPr>
          </c:bandFmt>
          <c:bandFmt>
            <c:idx val="12"/>
            <c:spPr>
              <a:solidFill>
                <a:schemeClr val="accent1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3"/>
            <c:spPr>
              <a:solidFill>
                <a:schemeClr val="accent2">
                  <a:lumMod val="80000"/>
                  <a:lumOff val="20000"/>
                </a:schemeClr>
              </a:solidFill>
              <a:ln/>
              <a:effectLst/>
              <a:sp3d/>
            </c:spPr>
          </c:bandFmt>
          <c:bandFmt>
            <c:idx val="14"/>
            <c:spPr>
              <a:solidFill>
                <a:schemeClr val="accent3">
                  <a:lumMod val="80000"/>
                  <a:lumOff val="20000"/>
                </a:schemeClr>
              </a:solidFill>
              <a:ln/>
              <a:effectLst/>
              <a:sp3d/>
            </c:spPr>
          </c:bandFmt>
        </c:bandFmts>
        <c:axId val="388032840"/>
        <c:axId val="674209296"/>
        <c:axId val="751326584"/>
      </c:surface3DChart>
      <c:catAx>
        <c:axId val="388032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  <c:auto val="1"/>
        <c:lblAlgn val="ctr"/>
        <c:lblOffset val="100"/>
        <c:noMultiLvlLbl val="0"/>
      </c:catAx>
      <c:valAx>
        <c:axId val="674209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8032840"/>
        <c:crosses val="autoZero"/>
        <c:crossBetween val="midCat"/>
      </c:valAx>
      <c:serAx>
        <c:axId val="75132658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74209296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5-4EB6-837E-8D7BCBE7DBBC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E45-4EB6-837E-8D7BCBE7DBBC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E45-4EB6-837E-8D7BCBE7DBBC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6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BE45-4EB6-837E-8D7BCBE7DBBC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7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BE45-4EB6-837E-8D7BCBE7DBBC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E45-4EB6-837E-8D7BCBE7D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8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33101624015748E-2"/>
          <c:y val="3.5871183816979339E-2"/>
          <c:w val="0.93168983759842516"/>
          <c:h val="0.841853725279667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Řada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E1A5-4142-BDBC-8ADAB123FCEF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List1!$B$2</c:f>
              <c:numCache>
                <c:formatCode>General</c:formatCode>
                <c:ptCount val="1"/>
                <c:pt idx="0">
                  <c:v>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A5-4142-BDBC-8ADAB123FCEF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1A5-4142-BDBC-8ADAB123FCEF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1A5-4142-BDBC-8ADAB123FCEF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1A5-4142-BDBC-8ADAB123FCEF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>
                <a:blip xmlns:r="http://schemas.openxmlformats.org/officeDocument/2006/relationships" r:embed="rId4"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E1A5-4142-BDBC-8ADAB123FCEF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1A5-4142-BDBC-8ADAB123FC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0"/>
        <c:overlap val="33"/>
        <c:axId val="696010056"/>
        <c:axId val="696004480"/>
      </c:barChart>
      <c:catAx>
        <c:axId val="696010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04480"/>
        <c:crosses val="autoZero"/>
        <c:auto val="1"/>
        <c:lblAlgn val="ctr"/>
        <c:lblOffset val="100"/>
        <c:noMultiLvlLbl val="0"/>
      </c:catAx>
      <c:valAx>
        <c:axId val="69600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6010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5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467-4F2B-B4FD-EA115CB207B3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4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467-4F2B-B4FD-EA115CB207B3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5">
                <a:alphaModFix amt="80000"/>
              </a:blip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467-4F2B-B4FD-EA115CB207B3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6">
                  <a:alphaModFix amt="80000"/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467-4F2B-B4FD-EA115CB207B3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D467-4F2B-B4FD-EA115CB207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7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List1!$C$1</c:f>
              <c:strCache>
                <c:ptCount val="1"/>
                <c:pt idx="0">
                  <c:v>Řada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List1!$C$2</c:f>
              <c:numCache>
                <c:formatCode>General</c:formatCode>
                <c:ptCount val="1"/>
                <c:pt idx="0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996-447C-AF04-D70B8D6D91CE}"/>
            </c:ext>
          </c:extLst>
        </c:ser>
        <c:ser>
          <c:idx val="2"/>
          <c:order val="1"/>
          <c:tx>
            <c:strRef>
              <c:f>List1!$D$1</c:f>
              <c:strCache>
                <c:ptCount val="1"/>
                <c:pt idx="0">
                  <c:v>Řada 3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List1!$D$2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996-447C-AF04-D70B8D6D91CE}"/>
            </c:ext>
          </c:extLst>
        </c:ser>
        <c:ser>
          <c:idx val="3"/>
          <c:order val="2"/>
          <c:tx>
            <c:strRef>
              <c:f>List1!$E$1</c:f>
              <c:strCache>
                <c:ptCount val="1"/>
                <c:pt idx="0">
                  <c:v>Řada 4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3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List1!$E$2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96-447C-AF04-D70B8D6D91CE}"/>
            </c:ext>
          </c:extLst>
        </c:ser>
        <c:ser>
          <c:idx val="4"/>
          <c:order val="3"/>
          <c:tx>
            <c:strRef>
              <c:f>List1!$F$1</c:f>
              <c:strCache>
                <c:ptCount val="1"/>
                <c:pt idx="0">
                  <c:v>Řada 5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blipFill dpi="0" rotWithShape="1">
                <a:blip xmlns:r="http://schemas.openxmlformats.org/officeDocument/2006/relationships" r:embed="rId3"/>
                <a:srcRect/>
                <a:stretch>
                  <a:fillRect/>
                </a:stretch>
              </a:blip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9996-447C-AF04-D70B8D6D91CE}"/>
              </c:ext>
            </c:extLst>
          </c:dPt>
          <c:cat>
            <c:strRef>
              <c:f>List1!$A$2</c:f>
              <c:strCache>
                <c:ptCount val="1"/>
                <c:pt idx="0">
                  <c:v>Kategorie 1</c:v>
                </c:pt>
              </c:strCache>
            </c:strRef>
          </c:cat>
          <c:val>
            <c:numRef>
              <c:f>List1!$F$2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996-447C-AF04-D70B8D6D91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30"/>
        <c:axId val="693463688"/>
        <c:axId val="693463032"/>
      </c:barChart>
      <c:catAx>
        <c:axId val="6934636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032"/>
        <c:crosses val="autoZero"/>
        <c:auto val="1"/>
        <c:lblAlgn val="ctr"/>
        <c:lblOffset val="100"/>
        <c:noMultiLvlLbl val="0"/>
      </c:catAx>
      <c:valAx>
        <c:axId val="693463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93463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/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2D2A-42CF-B7DA-D3494E84CF32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/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D2A-42CF-B7DA-D3494E84CF32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/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2D2A-42CF-B7DA-D3494E84CF32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/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D2A-42CF-B7DA-D3494E84CF32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2A-42CF-B7DA-D3494E84C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graf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Prodej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gradFill rotWithShape="1">
                <a:gsLst>
                  <a:gs pos="100000">
                    <a:srgbClr val="212465">
                      <a:alpha val="20000"/>
                    </a:srgbClr>
                  </a:gs>
                  <a:gs pos="0">
                    <a:srgbClr val="1E3A84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38D2-437C-B044-B81F121DD86D}"/>
              </c:ext>
            </c:extLst>
          </c:dPt>
          <c:dPt>
            <c:idx val="1"/>
            <c:bubble3D val="0"/>
            <c:spPr>
              <a:gradFill rotWithShape="1">
                <a:gsLst>
                  <a:gs pos="100000">
                    <a:srgbClr val="C30000">
                      <a:alpha val="20000"/>
                    </a:srgbClr>
                  </a:gs>
                  <a:gs pos="0">
                    <a:srgbClr val="FE0000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38D2-437C-B044-B81F121DD86D}"/>
              </c:ext>
            </c:extLst>
          </c:dPt>
          <c:dPt>
            <c:idx val="2"/>
            <c:bubble3D val="0"/>
            <c:spPr>
              <a:gradFill rotWithShape="1">
                <a:gsLst>
                  <a:gs pos="100000">
                    <a:srgbClr val="F2AC1B">
                      <a:alpha val="20000"/>
                    </a:srgbClr>
                  </a:gs>
                  <a:gs pos="0">
                    <a:srgbClr val="FACD1C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38D2-437C-B044-B81F121DD86D}"/>
              </c:ext>
            </c:extLst>
          </c:dPt>
          <c:dPt>
            <c:idx val="3"/>
            <c:bubble3D val="0"/>
            <c:spPr>
              <a:gradFill rotWithShape="1">
                <a:gsLst>
                  <a:gs pos="100000">
                    <a:srgbClr val="CCDD1E">
                      <a:alpha val="20000"/>
                    </a:srgbClr>
                  </a:gs>
                  <a:gs pos="0">
                    <a:srgbClr val="91BE28"/>
                  </a:gs>
                </a:gsLst>
                <a:lin ang="5400000" scaled="1"/>
              </a:gradFill>
              <a:ln w="9525" cap="flat" cmpd="sng" algn="ctr">
                <a:noFill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38D2-437C-B044-B81F121DD86D}"/>
              </c:ext>
            </c:extLst>
          </c:dPt>
          <c:cat>
            <c:strRef>
              <c:f>List1!$A$2:$A$5</c:f>
              <c:strCache>
                <c:ptCount val="4"/>
                <c:pt idx="0">
                  <c:v>1. čtvrt.</c:v>
                </c:pt>
                <c:pt idx="1">
                  <c:v>2. čtvrt.</c:v>
                </c:pt>
                <c:pt idx="2">
                  <c:v>3. čtvrt.</c:v>
                </c:pt>
                <c:pt idx="3">
                  <c:v>4. čtvrt.</c:v>
                </c:pt>
              </c:strCache>
            </c:strRef>
          </c:cat>
          <c:val>
            <c:numRef>
              <c:f>List1!$B$2:$B$5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38D2-437C-B044-B81F121DD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ECBF8BCF-B9F9-4F27-AC27-908A42CD7D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75C006F2-3284-4EB7-AE06-6F8EA48F80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D6D521-06CB-4D40-8435-210DDBD93DED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937B235-817A-4B15-BD23-3F1293A9F8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70BA9D8D-F3C4-4658-B24D-F7FE8A87BC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F0E48-2C97-43BC-9D73-8A89B3A4537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237767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23276-DD71-4258-B4B5-32184A78F15F}" type="datetimeFigureOut">
              <a:rPr lang="cs-CZ" smtClean="0"/>
              <a:t>05.04.2022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7EA2D0-AC3A-4CC6-A1DA-73111DB80A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0245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E8B0CD17-D4E6-4425-81C3-D568374619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079" y="5368955"/>
            <a:ext cx="1127384" cy="1127384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8079" y="536953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A460210D-E7BE-4926-9768-F82C944353A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587495" y="5368955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59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574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01387576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5026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0751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3910410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358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9120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67502681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4904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76135427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AC59C512-8891-4956-AA6C-312CB442FA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516" y="753823"/>
            <a:ext cx="1127384" cy="1127384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E934515-D977-43CC-B586-E2AB3223119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1709AA71-D8B8-4B77-B742-7F95DBC04FF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33713" y="538354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9131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680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D644F049-B42E-4B48-B872-E0AD62F70C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12569BF-C16D-4A07-A8D5-281B700765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69579" y="5159989"/>
            <a:ext cx="1126800" cy="1126800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1DC6251B-3771-49BE-A74F-E9F590283D5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8995" y="5159989"/>
            <a:ext cx="1127384" cy="1127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60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BE889001-08D3-40E5-9FBA-5A6FA7F158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738C8113-9BE6-4E38-B73F-25C78BE7B3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80881" y="692040"/>
            <a:ext cx="1126800" cy="1126800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C3E213D4-3E49-4CE8-A4F2-BF9A578D96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69A800DB-7E36-4861-BF7B-80D1E87952B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62581" y="476279"/>
            <a:ext cx="1558322" cy="155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930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259645391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8452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2903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DB65D51-40DF-44E5-BD14-72ED85735F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cs-CZ" dirty="0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CD317A1-1606-4568-B8B9-BB1182D65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84917D3-08DF-4E58-9B2B-CEA0E0DE6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4809F82-A60F-468A-AA26-043E9C9BE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Nadpis 6">
            <a:extLst>
              <a:ext uri="{FF2B5EF4-FFF2-40B4-BE49-F238E27FC236}">
                <a16:creationId xmlns:a16="http://schemas.microsoft.com/office/drawing/2014/main" id="{8F117274-2AD9-4C3E-8A39-127A590F7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7499822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146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2.sv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2F2021E9-590E-43EF-8366-CFD52EE6A8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72315" y="-448956"/>
            <a:ext cx="7768315" cy="761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79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 descr="Obsah obrázku čtverec&#10;&#10;Popis byl vytvořen automaticky">
            <a:extLst>
              <a:ext uri="{FF2B5EF4-FFF2-40B4-BE49-F238E27FC236}">
                <a16:creationId xmlns:a16="http://schemas.microsoft.com/office/drawing/2014/main" id="{0DE52247-0D64-4F00-8CB8-CED76A5384E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1534" y="-292191"/>
            <a:ext cx="16783825" cy="744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440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0D5A7D46-1A82-44E7-915D-56BA8C1FA43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247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47" r:id="rId2"/>
    <p:sldLayoutId id="2147483785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5F9FCA9D-26C9-43B1-8DFF-A0C4E93C0DD9}"/>
              </a:ext>
            </a:extLst>
          </p:cNvPr>
          <p:cNvSpPr/>
          <p:nvPr userDrawn="1"/>
        </p:nvSpPr>
        <p:spPr>
          <a:xfrm>
            <a:off x="-1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F0A514"/>
              </a:gs>
              <a:gs pos="100000">
                <a:srgbClr val="F9CB14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2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>
            <a:extLst>
              <a:ext uri="{FF2B5EF4-FFF2-40B4-BE49-F238E27FC236}">
                <a16:creationId xmlns:a16="http://schemas.microsoft.com/office/drawing/2014/main" id="{FDFCF7AF-C8F0-4EAA-9219-B0937F7F0987}"/>
              </a:ext>
            </a:extLst>
          </p:cNvPr>
          <p:cNvSpPr/>
          <p:nvPr userDrawn="1"/>
        </p:nvSpPr>
        <p:spPr>
          <a:xfrm>
            <a:off x="-73633" y="-10668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F0A514"/>
              </a:gs>
              <a:gs pos="100000">
                <a:srgbClr val="F9CB14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29DD94AC-475D-4DB4-B5A1-8036FBA5F26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4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68B5BE83-2847-4F30-9D8E-24F0A5977DDE}"/>
              </a:ext>
            </a:extLst>
          </p:cNvPr>
          <p:cNvSpPr/>
          <p:nvPr userDrawn="1"/>
        </p:nvSpPr>
        <p:spPr>
          <a:xfrm>
            <a:off x="-2" y="-213360"/>
            <a:ext cx="12496801" cy="7071360"/>
          </a:xfrm>
          <a:prstGeom prst="rect">
            <a:avLst/>
          </a:prstGeom>
          <a:gradFill flip="none" rotWithShape="1">
            <a:gsLst>
              <a:gs pos="0">
                <a:srgbClr val="F0A514"/>
              </a:gs>
              <a:gs pos="100000">
                <a:srgbClr val="F9CB14"/>
              </a:gs>
            </a:gsLst>
            <a:lin ang="11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636850C3-9BA9-48BD-B440-69EF867149F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94828F4E-6124-4FF8-8615-854D15D7E53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8158CAA8-FED7-4ADB-AD58-921A00D6BF99}"/>
              </a:ext>
            </a:extLst>
          </p:cNvPr>
          <p:cNvSpPr/>
          <p:nvPr userDrawn="1"/>
        </p:nvSpPr>
        <p:spPr>
          <a:xfrm>
            <a:off x="-73633" y="-106680"/>
            <a:ext cx="12496801" cy="7071360"/>
          </a:xfrm>
          <a:prstGeom prst="rect">
            <a:avLst/>
          </a:prstGeom>
          <a:solidFill>
            <a:srgbClr val="F0A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A24181A8-EC00-4535-8E81-C68B07D0A56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0" y="5760000"/>
            <a:ext cx="824400" cy="824400"/>
          </a:xfrm>
          <a:prstGeom prst="rect">
            <a:avLst/>
          </a:prstGeom>
        </p:spPr>
      </p:pic>
      <p:pic>
        <p:nvPicPr>
          <p:cNvPr id="5" name="Grafický objekt 4">
            <a:extLst>
              <a:ext uri="{FF2B5EF4-FFF2-40B4-BE49-F238E27FC236}">
                <a16:creationId xmlns:a16="http://schemas.microsoft.com/office/drawing/2014/main" id="{284A4D17-C481-4191-85A7-187B27C768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13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9B8D7360-F00B-4EB5-A8F4-B50BE6AF5586}"/>
              </a:ext>
            </a:extLst>
          </p:cNvPr>
          <p:cNvSpPr/>
          <p:nvPr userDrawn="1"/>
        </p:nvSpPr>
        <p:spPr>
          <a:xfrm>
            <a:off x="-328246" y="-246185"/>
            <a:ext cx="12989169" cy="73269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8DA42F4F-30D3-4A62-9287-D148D38D48C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0" y="5760000"/>
            <a:ext cx="825674" cy="825674"/>
          </a:xfrm>
          <a:prstGeom prst="rect">
            <a:avLst/>
          </a:prstGeom>
        </p:spPr>
      </p:pic>
      <p:pic>
        <p:nvPicPr>
          <p:cNvPr id="4" name="Grafický objekt 3">
            <a:extLst>
              <a:ext uri="{FF2B5EF4-FFF2-40B4-BE49-F238E27FC236}">
                <a16:creationId xmlns:a16="http://schemas.microsoft.com/office/drawing/2014/main" id="{2FAE3EAC-B756-4800-843C-243F5E9303B6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160000" y="5760000"/>
            <a:ext cx="824401" cy="8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83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necyklopedie.org/wiki/Kloubov%C3%A9_letadlo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3.sv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5.svg"/><Relationship Id="rId7" Type="http://schemas.openxmlformats.org/officeDocument/2006/relationships/image" Target="../media/image39.sv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png"/><Relationship Id="rId5" Type="http://schemas.openxmlformats.org/officeDocument/2006/relationships/image" Target="../media/image37.svg"/><Relationship Id="rId4" Type="http://schemas.openxmlformats.org/officeDocument/2006/relationships/image" Target="../media/image36.png"/><Relationship Id="rId9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4A474C56-36D6-41A7-9A4B-826E7686988A}"/>
              </a:ext>
            </a:extLst>
          </p:cNvPr>
          <p:cNvSpPr txBox="1"/>
          <p:nvPr/>
        </p:nvSpPr>
        <p:spPr>
          <a:xfrm>
            <a:off x="1115525" y="2374790"/>
            <a:ext cx="34687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B9AD2E4-5837-4815-B1EB-508D06E7FC17}"/>
              </a:ext>
            </a:extLst>
          </p:cNvPr>
          <p:cNvSpPr txBox="1"/>
          <p:nvPr/>
        </p:nvSpPr>
        <p:spPr>
          <a:xfrm>
            <a:off x="1115525" y="3205787"/>
            <a:ext cx="2974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3373668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E1E76-A99E-43EA-A1A3-477EE5B78C7D}"/>
              </a:ext>
            </a:extLst>
          </p:cNvPr>
          <p:cNvSpPr txBox="1"/>
          <p:nvPr/>
        </p:nvSpPr>
        <p:spPr>
          <a:xfrm>
            <a:off x="1914502" y="855754"/>
            <a:ext cx="7949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rgbClr val="F0A6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KOMPONENTY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8D0157C4-9AE4-44D7-BE33-F4557A84B57F}"/>
              </a:ext>
            </a:extLst>
          </p:cNvPr>
          <p:cNvSpPr/>
          <p:nvPr/>
        </p:nvSpPr>
        <p:spPr>
          <a:xfrm>
            <a:off x="191450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F0A614"/>
              </a:gs>
              <a:gs pos="100000">
                <a:srgbClr val="F9C913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Osoby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4D40C042-2B0E-4F55-ACE0-2BCF742E6D38}"/>
              </a:ext>
            </a:extLst>
          </p:cNvPr>
          <p:cNvSpPr/>
          <p:nvPr/>
        </p:nvSpPr>
        <p:spPr>
          <a:xfrm>
            <a:off x="4032862" y="2441624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F0A514"/>
              </a:gs>
              <a:gs pos="100000">
                <a:srgbClr val="F9C913"/>
              </a:gs>
            </a:gsLst>
            <a:lin ang="189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Technické vybavení</a:t>
            </a: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3AA539CD-70E6-4440-A64B-25431467BCC8}"/>
              </a:ext>
            </a:extLst>
          </p:cNvPr>
          <p:cNvSpPr/>
          <p:nvPr/>
        </p:nvSpPr>
        <p:spPr>
          <a:xfrm>
            <a:off x="615122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F0A614">
                  <a:shade val="30000"/>
                  <a:satMod val="115000"/>
                </a:srgbClr>
              </a:gs>
              <a:gs pos="50000">
                <a:srgbClr val="F0A614">
                  <a:shade val="67500"/>
                  <a:satMod val="115000"/>
                </a:srgbClr>
              </a:gs>
              <a:gs pos="100000">
                <a:srgbClr val="F0A61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Zpracování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informací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444C7059-3498-454D-A9C0-C50E56A29CA3}"/>
              </a:ext>
            </a:extLst>
          </p:cNvPr>
          <p:cNvSpPr/>
          <p:nvPr/>
        </p:nvSpPr>
        <p:spPr>
          <a:xfrm>
            <a:off x="8269582" y="2377440"/>
            <a:ext cx="1817370" cy="1817370"/>
          </a:xfrm>
          <a:prstGeom prst="ellipse">
            <a:avLst/>
          </a:prstGeom>
          <a:gradFill flip="none" rotWithShape="1">
            <a:gsLst>
              <a:gs pos="0">
                <a:srgbClr val="F0A614">
                  <a:shade val="30000"/>
                  <a:satMod val="115000"/>
                </a:srgbClr>
              </a:gs>
              <a:gs pos="50000">
                <a:srgbClr val="F0A614">
                  <a:shade val="67500"/>
                  <a:satMod val="115000"/>
                </a:srgbClr>
              </a:gs>
              <a:gs pos="100000">
                <a:srgbClr val="F0A614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939800" dist="38100" dir="5400000" sx="87000" sy="87000" algn="t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Poskytnutí</a:t>
            </a:r>
          </a:p>
          <a:p>
            <a:pPr algn="ctr"/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informací</a:t>
            </a:r>
          </a:p>
        </p:txBody>
      </p:sp>
    </p:spTree>
    <p:extLst>
      <p:ext uri="{BB962C8B-B14F-4D97-AF65-F5344CB8AC3E}">
        <p14:creationId xmlns:p14="http://schemas.microsoft.com/office/powerpoint/2010/main" val="31560880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CBCAA2-CCEE-46B2-B60A-1D7C2FC236E5}"/>
              </a:ext>
            </a:extLst>
          </p:cNvPr>
          <p:cNvSpPr txBox="1"/>
          <p:nvPr/>
        </p:nvSpPr>
        <p:spPr>
          <a:xfrm>
            <a:off x="2096382" y="190204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7EE5BE36-C2FD-45EA-984E-70B08412D150}"/>
              </a:ext>
            </a:extLst>
          </p:cNvPr>
          <p:cNvSpPr txBox="1"/>
          <p:nvPr/>
        </p:nvSpPr>
        <p:spPr>
          <a:xfrm>
            <a:off x="2096382" y="2964770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3051B2B-C158-41BB-912C-9D7DACE60902}"/>
              </a:ext>
            </a:extLst>
          </p:cNvPr>
          <p:cNvSpPr txBox="1"/>
          <p:nvPr/>
        </p:nvSpPr>
        <p:spPr>
          <a:xfrm>
            <a:off x="2096381" y="4027495"/>
            <a:ext cx="2235467" cy="769441"/>
          </a:xfrm>
          <a:prstGeom prst="round1Rect">
            <a:avLst/>
          </a:prstGeom>
          <a:noFill/>
          <a:ln w="38100">
            <a:solidFill>
              <a:schemeClr val="bg1"/>
            </a:solidFill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PŘEDMĚT</a:t>
            </a:r>
          </a:p>
          <a:p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E2AFC80F-5F61-44E0-8C4E-CADBBCC84B84}"/>
              </a:ext>
            </a:extLst>
          </p:cNvPr>
          <p:cNvSpPr/>
          <p:nvPr/>
        </p:nvSpPr>
        <p:spPr>
          <a:xfrm>
            <a:off x="4331847" y="2277633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>
            <a:extLst>
              <a:ext uri="{FF2B5EF4-FFF2-40B4-BE49-F238E27FC236}">
                <a16:creationId xmlns:a16="http://schemas.microsoft.com/office/drawing/2014/main" id="{E416DC31-090B-4069-9F3E-6657AD2D804F}"/>
              </a:ext>
            </a:extLst>
          </p:cNvPr>
          <p:cNvSpPr/>
          <p:nvPr/>
        </p:nvSpPr>
        <p:spPr>
          <a:xfrm>
            <a:off x="4331847" y="3395211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2087067C-9172-43D4-90BB-10B4EE9107BA}"/>
              </a:ext>
            </a:extLst>
          </p:cNvPr>
          <p:cNvSpPr/>
          <p:nvPr/>
        </p:nvSpPr>
        <p:spPr>
          <a:xfrm>
            <a:off x="4331847" y="4395572"/>
            <a:ext cx="3453153" cy="495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782571B-EBA0-4892-BBFC-D0B45E14EF11}"/>
              </a:ext>
            </a:extLst>
          </p:cNvPr>
          <p:cNvSpPr txBox="1"/>
          <p:nvPr/>
        </p:nvSpPr>
        <p:spPr>
          <a:xfrm>
            <a:off x="5343667" y="1794363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E67F7C5D-CBBC-488A-91AC-D117D1B1DFA9}"/>
              </a:ext>
            </a:extLst>
          </p:cNvPr>
          <p:cNvSpPr txBox="1"/>
          <p:nvPr/>
        </p:nvSpPr>
        <p:spPr>
          <a:xfrm>
            <a:off x="5411602" y="2854612"/>
            <a:ext cx="1394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2C9B873D-57D0-4328-99A7-BA78E47A1E64}"/>
              </a:ext>
            </a:extLst>
          </p:cNvPr>
          <p:cNvSpPr txBox="1"/>
          <p:nvPr/>
        </p:nvSpPr>
        <p:spPr>
          <a:xfrm>
            <a:off x="5228993" y="3818419"/>
            <a:ext cx="17340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Popis</a:t>
            </a: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C80B76A1-DF26-423D-A065-69328FA39BE8}"/>
              </a:ext>
            </a:extLst>
          </p:cNvPr>
          <p:cNvSpPr/>
          <p:nvPr/>
        </p:nvSpPr>
        <p:spPr>
          <a:xfrm>
            <a:off x="4059380" y="1629577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2" name="Ovál 11">
            <a:extLst>
              <a:ext uri="{FF2B5EF4-FFF2-40B4-BE49-F238E27FC236}">
                <a16:creationId xmlns:a16="http://schemas.microsoft.com/office/drawing/2014/main" id="{8BAD5E0F-AFD5-4B78-9148-1B754EDFF01C}"/>
              </a:ext>
            </a:extLst>
          </p:cNvPr>
          <p:cNvSpPr/>
          <p:nvPr/>
        </p:nvSpPr>
        <p:spPr>
          <a:xfrm>
            <a:off x="4059380" y="2768446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id="{5E1B8910-D56A-43B4-8737-CCEFAC0ACAD4}"/>
              </a:ext>
            </a:extLst>
          </p:cNvPr>
          <p:cNvSpPr/>
          <p:nvPr/>
        </p:nvSpPr>
        <p:spPr>
          <a:xfrm>
            <a:off x="4059380" y="3812861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id="{67BF5577-6B06-440A-8400-F31984B6A9EE}"/>
              </a:ext>
            </a:extLst>
          </p:cNvPr>
          <p:cNvSpPr/>
          <p:nvPr/>
        </p:nvSpPr>
        <p:spPr>
          <a:xfrm>
            <a:off x="7512535" y="160876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5" name="Ovál 14">
            <a:extLst>
              <a:ext uri="{FF2B5EF4-FFF2-40B4-BE49-F238E27FC236}">
                <a16:creationId xmlns:a16="http://schemas.microsoft.com/office/drawing/2014/main" id="{B4819017-7BAF-4AA1-8FA5-6EB838D87E75}"/>
              </a:ext>
            </a:extLst>
          </p:cNvPr>
          <p:cNvSpPr/>
          <p:nvPr/>
        </p:nvSpPr>
        <p:spPr>
          <a:xfrm>
            <a:off x="7512534" y="2757534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  <p:sp>
        <p:nvSpPr>
          <p:cNvPr id="16" name="Ovál 15">
            <a:extLst>
              <a:ext uri="{FF2B5EF4-FFF2-40B4-BE49-F238E27FC236}">
                <a16:creationId xmlns:a16="http://schemas.microsoft.com/office/drawing/2014/main" id="{9F2CAC7B-57D5-4B51-BE17-D8ACB250FC86}"/>
              </a:ext>
            </a:extLst>
          </p:cNvPr>
          <p:cNvSpPr/>
          <p:nvPr/>
        </p:nvSpPr>
        <p:spPr>
          <a:xfrm>
            <a:off x="7479549" y="3793920"/>
            <a:ext cx="544934" cy="54493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687909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9FCAEC6-573F-4BFE-B40A-C6CE65B07656}"/>
              </a:ext>
            </a:extLst>
          </p:cNvPr>
          <p:cNvSpPr txBox="1"/>
          <p:nvPr/>
        </p:nvSpPr>
        <p:spPr>
          <a:xfrm>
            <a:off x="1383837" y="1032440"/>
            <a:ext cx="8252532" cy="2185214"/>
          </a:xfrm>
          <a:prstGeom prst="round1Rect">
            <a:avLst/>
          </a:prstGeom>
          <a:gradFill flip="none" rotWithShape="1">
            <a:gsLst>
              <a:gs pos="0">
                <a:srgbClr val="F0A614"/>
              </a:gs>
              <a:gs pos="100000">
                <a:srgbClr val="F9C913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cs-CZ" sz="1200" b="1" dirty="0">
              <a:solidFill>
                <a:schemeClr val="bg1"/>
              </a:solidFill>
            </a:endParaRPr>
          </a:p>
          <a:p>
            <a:r>
              <a:rPr lang="cs-CZ" sz="2800" b="1" dirty="0">
                <a:solidFill>
                  <a:schemeClr val="bg1"/>
                </a:solidFill>
              </a:rPr>
              <a:t>Regionální politika EU se především opírá o investice. Podporuje vznik nových pracovních míst, konkurenceschopnost, hospodářský růst, vyšší kvalitu života a udržitelný rozvoj. (Evropská komise, 2022)</a:t>
            </a:r>
          </a:p>
          <a:p>
            <a:endParaRPr lang="cs-CZ" sz="1200" b="1" dirty="0">
              <a:solidFill>
                <a:schemeClr val="bg1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2381F35-63FF-469A-864C-86F444BD2018}"/>
              </a:ext>
            </a:extLst>
          </p:cNvPr>
          <p:cNvSpPr txBox="1"/>
          <p:nvPr/>
        </p:nvSpPr>
        <p:spPr>
          <a:xfrm>
            <a:off x="1383837" y="3622762"/>
            <a:ext cx="84663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Mezi základní cíle regionální politiky (ČR) patří udržitelný rozvoj regionů zaměřený na jejich soudržnost a zvyšování konkurenceschopnosti: každý region by měl mít příležitosti ke svému vyváženému rozvoji odpovídajícímu jeho potenciálu a specifickým stránkám. Zvláštní pozornost věnuje regionální politika (ČR) také specifickým problémům rozvoje měst a venkovských oblastí. (Ministerstvo pro místní rozvoj, 2022)</a:t>
            </a:r>
          </a:p>
          <a:p>
            <a:pPr algn="ctr"/>
            <a:endParaRPr lang="cs-CZ" b="1" dirty="0">
              <a:solidFill>
                <a:srgbClr val="0F4B6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b="1" dirty="0">
              <a:solidFill>
                <a:srgbClr val="0F4B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950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obsah 5">
            <a:extLst>
              <a:ext uri="{FF2B5EF4-FFF2-40B4-BE49-F238E27FC236}">
                <a16:creationId xmlns:a16="http://schemas.microsoft.com/office/drawing/2014/main" id="{A85D8A49-4DF1-407C-A1E2-61F85406C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22" name="TextovéPole 21">
            <a:extLst>
              <a:ext uri="{FF2B5EF4-FFF2-40B4-BE49-F238E27FC236}">
                <a16:creationId xmlns:a16="http://schemas.microsoft.com/office/drawing/2014/main" id="{976BCFA2-C865-4544-ADB8-858FB5F1DD12}"/>
              </a:ext>
            </a:extLst>
          </p:cNvPr>
          <p:cNvSpPr txBox="1"/>
          <p:nvPr/>
        </p:nvSpPr>
        <p:spPr>
          <a:xfrm>
            <a:off x="8092714" y="2341445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  <p:graphicFrame>
        <p:nvGraphicFramePr>
          <p:cNvPr id="13" name="Graf 12">
            <a:extLst>
              <a:ext uri="{FF2B5EF4-FFF2-40B4-BE49-F238E27FC236}">
                <a16:creationId xmlns:a16="http://schemas.microsoft.com/office/drawing/2014/main" id="{3B7FDF93-F669-43DF-90B1-8EB1D829B2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7492739"/>
              </p:ext>
            </p:extLst>
          </p:nvPr>
        </p:nvGraphicFramePr>
        <p:xfrm>
          <a:off x="884047" y="1194854"/>
          <a:ext cx="6430479" cy="4286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18258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9272695"/>
              </p:ext>
            </p:extLst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Volný tvar: obrazec 38">
            <a:extLst>
              <a:ext uri="{FF2B5EF4-FFF2-40B4-BE49-F238E27FC236}">
                <a16:creationId xmlns:a16="http://schemas.microsoft.com/office/drawing/2014/main" id="{B6A42ED8-80B6-4ABA-8A40-F8634ED9E767}"/>
              </a:ext>
            </a:extLst>
          </p:cNvPr>
          <p:cNvSpPr/>
          <p:nvPr/>
        </p:nvSpPr>
        <p:spPr>
          <a:xfrm>
            <a:off x="976057" y="2753931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1" name="Volný tvar: obrazec 40">
            <a:extLst>
              <a:ext uri="{FF2B5EF4-FFF2-40B4-BE49-F238E27FC236}">
                <a16:creationId xmlns:a16="http://schemas.microsoft.com/office/drawing/2014/main" id="{6B7C20EE-7370-433F-B371-0B70DBCD62B1}"/>
              </a:ext>
            </a:extLst>
          </p:cNvPr>
          <p:cNvSpPr/>
          <p:nvPr/>
        </p:nvSpPr>
        <p:spPr>
          <a:xfrm>
            <a:off x="416306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2" name="Volný tvar: obrazec 41">
            <a:extLst>
              <a:ext uri="{FF2B5EF4-FFF2-40B4-BE49-F238E27FC236}">
                <a16:creationId xmlns:a16="http://schemas.microsoft.com/office/drawing/2014/main" id="{5244F5AD-9D40-42B1-AB5C-5C2FB9F5F75C}"/>
              </a:ext>
            </a:extLst>
          </p:cNvPr>
          <p:cNvSpPr/>
          <p:nvPr/>
        </p:nvSpPr>
        <p:spPr>
          <a:xfrm>
            <a:off x="1767117" y="2753930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3" name="Volný tvar: obrazec 42">
            <a:extLst>
              <a:ext uri="{FF2B5EF4-FFF2-40B4-BE49-F238E27FC236}">
                <a16:creationId xmlns:a16="http://schemas.microsoft.com/office/drawing/2014/main" id="{B2AE8F3C-072D-4E27-9B40-0A6C4EB3A516}"/>
              </a:ext>
            </a:extLst>
          </p:cNvPr>
          <p:cNvSpPr/>
          <p:nvPr/>
        </p:nvSpPr>
        <p:spPr>
          <a:xfrm>
            <a:off x="4954120" y="275392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4" name="Volný tvar: obrazec 43">
            <a:extLst>
              <a:ext uri="{FF2B5EF4-FFF2-40B4-BE49-F238E27FC236}">
                <a16:creationId xmlns:a16="http://schemas.microsoft.com/office/drawing/2014/main" id="{869A382C-411C-4D4D-8406-9804FC930C50}"/>
              </a:ext>
            </a:extLst>
          </p:cNvPr>
          <p:cNvSpPr/>
          <p:nvPr/>
        </p:nvSpPr>
        <p:spPr>
          <a:xfrm>
            <a:off x="258094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5" name="Volný tvar: obrazec 44">
            <a:extLst>
              <a:ext uri="{FF2B5EF4-FFF2-40B4-BE49-F238E27FC236}">
                <a16:creationId xmlns:a16="http://schemas.microsoft.com/office/drawing/2014/main" id="{3AE80721-18A0-4E00-AEA5-584B6996303E}"/>
              </a:ext>
            </a:extLst>
          </p:cNvPr>
          <p:cNvSpPr/>
          <p:nvPr/>
        </p:nvSpPr>
        <p:spPr>
          <a:xfrm>
            <a:off x="3372000" y="275392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6" name="TextovéPole 45">
            <a:extLst>
              <a:ext uri="{FF2B5EF4-FFF2-40B4-BE49-F238E27FC236}">
                <a16:creationId xmlns:a16="http://schemas.microsoft.com/office/drawing/2014/main" id="{7FE6909D-F19D-455B-8ADC-1BEBD3068BAE}"/>
              </a:ext>
            </a:extLst>
          </p:cNvPr>
          <p:cNvSpPr txBox="1"/>
          <p:nvPr/>
        </p:nvSpPr>
        <p:spPr>
          <a:xfrm>
            <a:off x="1937349" y="832652"/>
            <a:ext cx="4502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</a:t>
            </a:r>
            <a:r>
              <a:rPr lang="cs-CZ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emelents</a:t>
            </a:r>
            <a:endParaRPr lang="cs-CZ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Volný tvar: obrazec 46">
            <a:extLst>
              <a:ext uri="{FF2B5EF4-FFF2-40B4-BE49-F238E27FC236}">
                <a16:creationId xmlns:a16="http://schemas.microsoft.com/office/drawing/2014/main" id="{A8DE79DD-338D-42D6-B793-F3BD8A908FC7}"/>
              </a:ext>
            </a:extLst>
          </p:cNvPr>
          <p:cNvSpPr/>
          <p:nvPr/>
        </p:nvSpPr>
        <p:spPr>
          <a:xfrm rot="5400000">
            <a:off x="7785630" y="561712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211F5D"/>
              </a:gs>
              <a:gs pos="0">
                <a:srgbClr val="1E3A84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8" name="Volný tvar: obrazec 47">
            <a:extLst>
              <a:ext uri="{FF2B5EF4-FFF2-40B4-BE49-F238E27FC236}">
                <a16:creationId xmlns:a16="http://schemas.microsoft.com/office/drawing/2014/main" id="{8550F0A8-C253-4CE4-BF24-811A08CA74F3}"/>
              </a:ext>
            </a:extLst>
          </p:cNvPr>
          <p:cNvSpPr/>
          <p:nvPr/>
        </p:nvSpPr>
        <p:spPr>
          <a:xfrm rot="5400000">
            <a:off x="7757597" y="3593648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ACD1C"/>
              </a:gs>
              <a:gs pos="0">
                <a:srgbClr val="F2AA1B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49" name="Volný tvar: obrazec 48">
            <a:extLst>
              <a:ext uri="{FF2B5EF4-FFF2-40B4-BE49-F238E27FC236}">
                <a16:creationId xmlns:a16="http://schemas.microsoft.com/office/drawing/2014/main" id="{912DFC65-97BA-4781-959C-A3FB97F31C44}"/>
              </a:ext>
            </a:extLst>
          </p:cNvPr>
          <p:cNvSpPr/>
          <p:nvPr/>
        </p:nvSpPr>
        <p:spPr>
          <a:xfrm rot="5400000">
            <a:off x="7768299" y="1288027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100000">
                <a:srgbClr val="FE0000"/>
              </a:gs>
              <a:gs pos="0">
                <a:srgbClr val="C0000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0" name="Volný tvar: obrazec 49">
            <a:extLst>
              <a:ext uri="{FF2B5EF4-FFF2-40B4-BE49-F238E27FC236}">
                <a16:creationId xmlns:a16="http://schemas.microsoft.com/office/drawing/2014/main" id="{7C85AED4-EC3D-4624-8C5B-DD5026D03B79}"/>
              </a:ext>
            </a:extLst>
          </p:cNvPr>
          <p:cNvSpPr/>
          <p:nvPr/>
        </p:nvSpPr>
        <p:spPr>
          <a:xfrm rot="5400000">
            <a:off x="7757596" y="440671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206C8C"/>
              </a:gs>
              <a:gs pos="100000">
                <a:srgbClr val="66B1D0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1" name="Volný tvar: obrazec 50">
            <a:extLst>
              <a:ext uri="{FF2B5EF4-FFF2-40B4-BE49-F238E27FC236}">
                <a16:creationId xmlns:a16="http://schemas.microsoft.com/office/drawing/2014/main" id="{38090669-0201-491A-82C6-0E26DDA8D6BE}"/>
              </a:ext>
            </a:extLst>
          </p:cNvPr>
          <p:cNvSpPr/>
          <p:nvPr/>
        </p:nvSpPr>
        <p:spPr>
          <a:xfrm rot="5400000">
            <a:off x="7768298" y="2039353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8EBC28"/>
              </a:gs>
              <a:gs pos="100000">
                <a:srgbClr val="CCDD1E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  <p:sp>
        <p:nvSpPr>
          <p:cNvPr id="52" name="Volný tvar: obrazec 51">
            <a:extLst>
              <a:ext uri="{FF2B5EF4-FFF2-40B4-BE49-F238E27FC236}">
                <a16:creationId xmlns:a16="http://schemas.microsoft.com/office/drawing/2014/main" id="{4B7E702B-8C15-41D6-87B5-26F51EB04DF0}"/>
              </a:ext>
            </a:extLst>
          </p:cNvPr>
          <p:cNvSpPr/>
          <p:nvPr/>
        </p:nvSpPr>
        <p:spPr>
          <a:xfrm rot="5400000">
            <a:off x="7768297" y="2790679"/>
            <a:ext cx="689581" cy="2138721"/>
          </a:xfrm>
          <a:custGeom>
            <a:avLst/>
            <a:gdLst>
              <a:gd name="connsiteX0" fmla="*/ 573977 w 1147952"/>
              <a:gd name="connsiteY0" fmla="*/ 0 h 3560349"/>
              <a:gd name="connsiteX1" fmla="*/ 573977 w 1147952"/>
              <a:gd name="connsiteY1" fmla="*/ 0 h 3560349"/>
              <a:gd name="connsiteX2" fmla="*/ 1147953 w 1147952"/>
              <a:gd name="connsiteY2" fmla="*/ 573977 h 3560349"/>
              <a:gd name="connsiteX3" fmla="*/ 1147953 w 1147952"/>
              <a:gd name="connsiteY3" fmla="*/ 3560350 h 3560349"/>
              <a:gd name="connsiteX4" fmla="*/ 1147953 w 1147952"/>
              <a:gd name="connsiteY4" fmla="*/ 3560350 h 3560349"/>
              <a:gd name="connsiteX5" fmla="*/ 0 w 1147952"/>
              <a:gd name="connsiteY5" fmla="*/ 3560350 h 3560349"/>
              <a:gd name="connsiteX6" fmla="*/ 0 w 1147952"/>
              <a:gd name="connsiteY6" fmla="*/ 3560350 h 3560349"/>
              <a:gd name="connsiteX7" fmla="*/ 0 w 1147952"/>
              <a:gd name="connsiteY7" fmla="*/ 573977 h 3560349"/>
              <a:gd name="connsiteX8" fmla="*/ 573977 w 1147952"/>
              <a:gd name="connsiteY8" fmla="*/ 0 h 3560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7952" h="3560349">
                <a:moveTo>
                  <a:pt x="573977" y="0"/>
                </a:moveTo>
                <a:lnTo>
                  <a:pt x="573977" y="0"/>
                </a:lnTo>
                <a:cubicBezTo>
                  <a:pt x="890975" y="0"/>
                  <a:pt x="1147953" y="256978"/>
                  <a:pt x="1147953" y="573977"/>
                </a:cubicBezTo>
                <a:lnTo>
                  <a:pt x="1147953" y="3560350"/>
                </a:lnTo>
                <a:lnTo>
                  <a:pt x="1147953" y="3560350"/>
                </a:lnTo>
                <a:lnTo>
                  <a:pt x="0" y="3560350"/>
                </a:lnTo>
                <a:lnTo>
                  <a:pt x="0" y="3560350"/>
                </a:lnTo>
                <a:lnTo>
                  <a:pt x="0" y="573977"/>
                </a:lnTo>
                <a:cubicBezTo>
                  <a:pt x="0" y="256978"/>
                  <a:pt x="256978" y="0"/>
                  <a:pt x="573977" y="0"/>
                </a:cubicBezTo>
                <a:close/>
              </a:path>
            </a:pathLst>
          </a:custGeom>
          <a:gradFill>
            <a:gsLst>
              <a:gs pos="0">
                <a:srgbClr val="984A1E"/>
              </a:gs>
              <a:gs pos="100000">
                <a:srgbClr val="E65941"/>
              </a:gs>
            </a:gsLst>
            <a:lin ang="540000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02589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Zástupný obsah 6">
            <a:extLst>
              <a:ext uri="{FF2B5EF4-FFF2-40B4-BE49-F238E27FC236}">
                <a16:creationId xmlns:a16="http://schemas.microsoft.com/office/drawing/2014/main" id="{FAD2D99E-BAAF-4CE4-94B8-BED81F420B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Graf 30">
            <a:extLst>
              <a:ext uri="{FF2B5EF4-FFF2-40B4-BE49-F238E27FC236}">
                <a16:creationId xmlns:a16="http://schemas.microsoft.com/office/drawing/2014/main" id="{9BD85765-8F0F-48E3-BE74-721B2774A7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5153254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0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5FB05ADA-3987-4C78-A609-2480B23D81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2135750"/>
              </p:ext>
            </p:extLst>
          </p:nvPr>
        </p:nvGraphicFramePr>
        <p:xfrm>
          <a:off x="2590664" y="507389"/>
          <a:ext cx="6413310" cy="584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77532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CD8B3B11-53E2-45BD-84FE-A0224404D9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02837954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931945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305F8960-D5BF-495E-A9E6-BF0430E831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1438613"/>
              </p:ext>
            </p:extLst>
          </p:nvPr>
        </p:nvGraphicFramePr>
        <p:xfrm>
          <a:off x="1551353" y="461758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73201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8A90C5E1-DB1A-4942-8CAE-EC2A4224543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52290"/>
              </p:ext>
            </p:extLst>
          </p:nvPr>
        </p:nvGraphicFramePr>
        <p:xfrm>
          <a:off x="2309446" y="707943"/>
          <a:ext cx="7393354" cy="4928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0004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73726A9-1031-4DCA-A080-1B44650A962F}"/>
              </a:ext>
            </a:extLst>
          </p:cNvPr>
          <p:cNvSpPr txBox="1"/>
          <p:nvPr/>
        </p:nvSpPr>
        <p:spPr>
          <a:xfrm>
            <a:off x="2536919" y="2320470"/>
            <a:ext cx="3468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E9643D0-5FAF-400B-B045-23E7FF9D10B8}"/>
              </a:ext>
            </a:extLst>
          </p:cNvPr>
          <p:cNvSpPr txBox="1"/>
          <p:nvPr/>
        </p:nvSpPr>
        <p:spPr>
          <a:xfrm>
            <a:off x="2536919" y="3336133"/>
            <a:ext cx="52037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111679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id="{B52E0F40-8FB4-43DE-B0A2-99501400C20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8004977"/>
              </p:ext>
            </p:extLst>
          </p:nvPr>
        </p:nvGraphicFramePr>
        <p:xfrm>
          <a:off x="291774" y="801727"/>
          <a:ext cx="10905066" cy="5571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637063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sp>
        <p:nvSpPr>
          <p:cNvPr id="6" name="Obdélník: se zakulacenými horními rohy 5">
            <a:extLst>
              <a:ext uri="{FF2B5EF4-FFF2-40B4-BE49-F238E27FC236}">
                <a16:creationId xmlns:a16="http://schemas.microsoft.com/office/drawing/2014/main" id="{8A4C68DA-65DD-4774-9A63-BF69CC592CA5}"/>
              </a:ext>
            </a:extLst>
          </p:cNvPr>
          <p:cNvSpPr/>
          <p:nvPr/>
        </p:nvSpPr>
        <p:spPr>
          <a:xfrm>
            <a:off x="933449" y="911569"/>
            <a:ext cx="6248400" cy="2388608"/>
          </a:xfrm>
          <a:prstGeom prst="round2SameRect">
            <a:avLst/>
          </a:prstGeom>
          <a:blipFill>
            <a:blip r:embed="rId3">
              <a:extLst>
                <a:ext uri="{837473B0-CC2E-450A-ABE3-18F120FF3D39}">
                  <a1611:picAttrSrcUrl xmlns:a1611="http://schemas.microsoft.com/office/drawing/2016/11/main" r:id="rId4"/>
                </a:ext>
              </a:extLst>
            </a:blip>
            <a:stretch>
              <a:fillRect/>
            </a:stretch>
          </a:blip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: se zakulacenými horními rohy 6">
            <a:extLst>
              <a:ext uri="{FF2B5EF4-FFF2-40B4-BE49-F238E27FC236}">
                <a16:creationId xmlns:a16="http://schemas.microsoft.com/office/drawing/2014/main" id="{13814820-D230-4C9E-946F-15A34B61B305}"/>
              </a:ext>
            </a:extLst>
          </p:cNvPr>
          <p:cNvSpPr/>
          <p:nvPr/>
        </p:nvSpPr>
        <p:spPr>
          <a:xfrm rot="10800000">
            <a:off x="933449" y="3448050"/>
            <a:ext cx="3043657" cy="2617908"/>
          </a:xfrm>
          <a:prstGeom prst="round2SameRect">
            <a:avLst/>
          </a:prstGeom>
          <a:solidFill>
            <a:srgbClr val="F9C9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9C913"/>
              </a:solidFill>
            </a:endParaRPr>
          </a:p>
        </p:txBody>
      </p:sp>
      <p:sp>
        <p:nvSpPr>
          <p:cNvPr id="10" name="Obdélník: se zakulacenými horními rohy 9">
            <a:extLst>
              <a:ext uri="{FF2B5EF4-FFF2-40B4-BE49-F238E27FC236}">
                <a16:creationId xmlns:a16="http://schemas.microsoft.com/office/drawing/2014/main" id="{6C0D1C1E-D1CB-4CF2-B060-E5C76393D6DF}"/>
              </a:ext>
            </a:extLst>
          </p:cNvPr>
          <p:cNvSpPr/>
          <p:nvPr/>
        </p:nvSpPr>
        <p:spPr>
          <a:xfrm rot="10800000">
            <a:off x="4138192" y="3448050"/>
            <a:ext cx="3043657" cy="2617908"/>
          </a:xfrm>
          <a:prstGeom prst="round2SameRect">
            <a:avLst/>
          </a:prstGeom>
          <a:solidFill>
            <a:srgbClr val="F9C9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F9C913"/>
              </a:solidFill>
            </a:endParaRP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DAE14540-EC75-4282-AC44-C692C649410C}"/>
              </a:ext>
            </a:extLst>
          </p:cNvPr>
          <p:cNvSpPr txBox="1"/>
          <p:nvPr/>
        </p:nvSpPr>
        <p:spPr>
          <a:xfrm>
            <a:off x="7896223" y="1941046"/>
            <a:ext cx="4114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rgbClr val="F0A6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 fotografie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id="{C2A62C7E-D343-4664-B833-FE0CAECD43F5}"/>
              </a:ext>
            </a:extLst>
          </p:cNvPr>
          <p:cNvSpPr txBox="1"/>
          <p:nvPr/>
        </p:nvSpPr>
        <p:spPr>
          <a:xfrm>
            <a:off x="7896223" y="2658323"/>
            <a:ext cx="23965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/>
              <a:t>Text k dané tématice.</a:t>
            </a:r>
          </a:p>
          <a:p>
            <a:r>
              <a:rPr lang="cs-CZ" sz="2000" dirty="0"/>
              <a:t>Ji zasykl plátěném světský. Text k dané tématice. Ji zasykl plátěném světský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3756790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Zástupný obsah 14">
            <a:extLst>
              <a:ext uri="{FF2B5EF4-FFF2-40B4-BE49-F238E27FC236}">
                <a16:creationId xmlns:a16="http://schemas.microsoft.com/office/drawing/2014/main" id="{32907428-A8DD-40A6-BC86-FB4165B2E2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/>
      </p:pic>
      <p:pic>
        <p:nvPicPr>
          <p:cNvPr id="17" name="Obrázek 16" descr="Obsah obrázku osoba, interiér, okno, muž&#10;&#10;Popis byl vytvořen automaticky">
            <a:extLst>
              <a:ext uri="{FF2B5EF4-FFF2-40B4-BE49-F238E27FC236}">
                <a16:creationId xmlns:a16="http://schemas.microsoft.com/office/drawing/2014/main" id="{2C438958-F7DF-4247-B223-8590582846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82" y="1075380"/>
            <a:ext cx="7540835" cy="4707239"/>
          </a:xfrm>
          <a:prstGeom prst="rect">
            <a:avLst/>
          </a:prstGeom>
        </p:spPr>
      </p:pic>
      <p:pic>
        <p:nvPicPr>
          <p:cNvPr id="19" name="Grafický objekt 18">
            <a:extLst>
              <a:ext uri="{FF2B5EF4-FFF2-40B4-BE49-F238E27FC236}">
                <a16:creationId xmlns:a16="http://schemas.microsoft.com/office/drawing/2014/main" id="{F78BF98A-5244-43E2-8C68-680867EBD9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38042" y="2954215"/>
            <a:ext cx="1315915" cy="1315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9118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5CEE60DE-13EA-4853-AD60-3A6A2F45CEA0}"/>
              </a:ext>
            </a:extLst>
          </p:cNvPr>
          <p:cNvGrpSpPr/>
          <p:nvPr/>
        </p:nvGrpSpPr>
        <p:grpSpPr>
          <a:xfrm>
            <a:off x="4679462" y="2446069"/>
            <a:ext cx="2833076" cy="1216414"/>
            <a:chOff x="4104199" y="2492962"/>
            <a:chExt cx="2833076" cy="1216414"/>
          </a:xfrm>
        </p:grpSpPr>
        <p:pic>
          <p:nvPicPr>
            <p:cNvPr id="3" name="Grafický objekt 2">
              <a:extLst>
                <a:ext uri="{FF2B5EF4-FFF2-40B4-BE49-F238E27FC236}">
                  <a16:creationId xmlns:a16="http://schemas.microsoft.com/office/drawing/2014/main" id="{8BE6EB7A-4CBD-4E6E-A43C-D7A6A8058B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720862" y="2492962"/>
              <a:ext cx="1216413" cy="1216413"/>
            </a:xfrm>
            <a:prstGeom prst="rect">
              <a:avLst/>
            </a:prstGeom>
          </p:spPr>
        </p:pic>
        <p:pic>
          <p:nvPicPr>
            <p:cNvPr id="4" name="Grafický objekt 3">
              <a:extLst>
                <a:ext uri="{FF2B5EF4-FFF2-40B4-BE49-F238E27FC236}">
                  <a16:creationId xmlns:a16="http://schemas.microsoft.com/office/drawing/2014/main" id="{B4E43B14-306E-4F0E-8E9F-6E051C89F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104199" y="2492963"/>
              <a:ext cx="1216413" cy="1216413"/>
            </a:xfrm>
            <a:prstGeom prst="rect">
              <a:avLst/>
            </a:prstGeom>
          </p:spPr>
        </p:pic>
      </p:grpSp>
      <p:pic>
        <p:nvPicPr>
          <p:cNvPr id="8" name="Grafický objekt 7">
            <a:extLst>
              <a:ext uri="{FF2B5EF4-FFF2-40B4-BE49-F238E27FC236}">
                <a16:creationId xmlns:a16="http://schemas.microsoft.com/office/drawing/2014/main" id="{9D96BFDD-EA0E-4BC3-85A0-1D4B719E7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296125" y="2446069"/>
            <a:ext cx="1216413" cy="1216413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0DFC73C8-029B-4D40-859D-29E40F950A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96125" y="2446069"/>
            <a:ext cx="1216413" cy="1216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097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>
            <a:extLst>
              <a:ext uri="{FF2B5EF4-FFF2-40B4-BE49-F238E27FC236}">
                <a16:creationId xmlns:a16="http://schemas.microsoft.com/office/drawing/2014/main" id="{2D27EE93-FDF8-45F5-B886-A53A772951D7}"/>
              </a:ext>
            </a:extLst>
          </p:cNvPr>
          <p:cNvSpPr txBox="1"/>
          <p:nvPr/>
        </p:nvSpPr>
        <p:spPr>
          <a:xfrm>
            <a:off x="1914502" y="1255804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F0A6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F8CF98D3-67D2-4BEE-9298-C9DE77CDD0E7}"/>
              </a:ext>
            </a:extLst>
          </p:cNvPr>
          <p:cNvSpPr txBox="1"/>
          <p:nvPr/>
        </p:nvSpPr>
        <p:spPr>
          <a:xfrm>
            <a:off x="1914502" y="2844224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570C8C53-AE25-4CC4-AFF0-CB3702A4F890}"/>
              </a:ext>
            </a:extLst>
          </p:cNvPr>
          <p:cNvSpPr txBox="1"/>
          <p:nvPr/>
        </p:nvSpPr>
        <p:spPr>
          <a:xfrm>
            <a:off x="6153873" y="2844223"/>
            <a:ext cx="36556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 zarostlá</a:t>
            </a:r>
          </a:p>
          <a:p>
            <a:endParaRPr lang="cs-CZ" sz="14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A118D8F2-9F8B-41A3-B3D2-73E5BCF44C58}"/>
              </a:ext>
            </a:extLst>
          </p:cNvPr>
          <p:cNvSpPr txBox="1"/>
          <p:nvPr/>
        </p:nvSpPr>
        <p:spPr>
          <a:xfrm>
            <a:off x="1914502" y="1776915"/>
            <a:ext cx="2974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 dirty="0">
                <a:solidFill>
                  <a:srgbClr val="F0A61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30139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4018819" cy="2462213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</a:t>
            </a:r>
          </a:p>
          <a:p>
            <a:r>
              <a:rPr lang="cs-CZ" sz="1400" dirty="0"/>
              <a:t>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9D7C89C0-BCA5-4488-98CF-A4D7A77FBAA4}"/>
              </a:ext>
            </a:extLst>
          </p:cNvPr>
          <p:cNvSpPr txBox="1"/>
          <p:nvPr/>
        </p:nvSpPr>
        <p:spPr>
          <a:xfrm>
            <a:off x="6875995" y="2971432"/>
            <a:ext cx="262751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balíků v on až co zarostlá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1C880B5A-1413-483F-BA2F-1BC03EBBE49E}"/>
              </a:ext>
            </a:extLst>
          </p:cNvPr>
          <p:cNvSpPr txBox="1"/>
          <p:nvPr/>
        </p:nvSpPr>
        <p:spPr>
          <a:xfrm>
            <a:off x="6993625" y="2555626"/>
            <a:ext cx="2627518" cy="289310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4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400" dirty="0" err="1"/>
              <a:t>baíků</a:t>
            </a:r>
            <a:r>
              <a:rPr lang="cs-CZ" sz="1400" dirty="0"/>
              <a:t> v on až</a:t>
            </a:r>
          </a:p>
          <a:p>
            <a:endParaRPr lang="cs-CZ" sz="1400" dirty="0"/>
          </a:p>
        </p:txBody>
      </p:sp>
      <p:sp>
        <p:nvSpPr>
          <p:cNvPr id="15" name="TextovéPole 14">
            <a:extLst>
              <a:ext uri="{FF2B5EF4-FFF2-40B4-BE49-F238E27FC236}">
                <a16:creationId xmlns:a16="http://schemas.microsoft.com/office/drawing/2014/main" id="{42C8AF88-2A22-4562-8AE4-0F8F777BC536}"/>
              </a:ext>
            </a:extLst>
          </p:cNvPr>
          <p:cNvSpPr txBox="1"/>
          <p:nvPr/>
        </p:nvSpPr>
        <p:spPr>
          <a:xfrm>
            <a:off x="1733517" y="1711311"/>
            <a:ext cx="4018195" cy="954107"/>
          </a:xfrm>
          <a:prstGeom prst="round1Rect">
            <a:avLst/>
          </a:prstGeom>
          <a:gradFill flip="none" rotWithShape="1">
            <a:gsLst>
              <a:gs pos="0">
                <a:srgbClr val="F0A614"/>
              </a:gs>
              <a:gs pos="100000">
                <a:srgbClr val="F9C913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id="{5E534DAC-193B-4695-9E8C-FF2EC2251272}"/>
              </a:ext>
            </a:extLst>
          </p:cNvPr>
          <p:cNvSpPr/>
          <p:nvPr/>
        </p:nvSpPr>
        <p:spPr>
          <a:xfrm>
            <a:off x="3499151" y="4786680"/>
            <a:ext cx="486302" cy="486302"/>
          </a:xfrm>
          <a:prstGeom prst="ellipse">
            <a:avLst/>
          </a:prstGeom>
          <a:solidFill>
            <a:srgbClr val="F0A614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569F74B2-AEF4-4F2D-A49D-BF7F6C3C5268}"/>
              </a:ext>
            </a:extLst>
          </p:cNvPr>
          <p:cNvSpPr txBox="1"/>
          <p:nvPr/>
        </p:nvSpPr>
        <p:spPr>
          <a:xfrm>
            <a:off x="6993626" y="1757238"/>
            <a:ext cx="2627518" cy="892552"/>
          </a:xfrm>
          <a:prstGeom prst="round1Rect">
            <a:avLst/>
          </a:prstGeom>
          <a:gradFill flip="none" rotWithShape="1">
            <a:gsLst>
              <a:gs pos="0">
                <a:srgbClr val="F0A614"/>
              </a:gs>
              <a:gs pos="100000">
                <a:srgbClr val="F9C913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8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8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ovéPole 5">
            <a:extLst>
              <a:ext uri="{FF2B5EF4-FFF2-40B4-BE49-F238E27FC236}">
                <a16:creationId xmlns:a16="http://schemas.microsoft.com/office/drawing/2014/main" id="{E57FECE1-0779-44D3-BA32-9DCF835968FC}"/>
              </a:ext>
            </a:extLst>
          </p:cNvPr>
          <p:cNvSpPr txBox="1"/>
          <p:nvPr/>
        </p:nvSpPr>
        <p:spPr>
          <a:xfrm>
            <a:off x="1732893" y="2567618"/>
            <a:ext cx="7279222" cy="1969770"/>
          </a:xfrm>
          <a:prstGeom prst="rect">
            <a:avLst/>
          </a:prstGeom>
          <a:solidFill>
            <a:srgbClr val="F6F6F6"/>
          </a:solidFill>
        </p:spPr>
        <p:txBody>
          <a:bodyPr wrap="square" rtlCol="0">
            <a:spAutoFit/>
          </a:bodyPr>
          <a:lstStyle/>
          <a:p>
            <a:endParaRPr lang="cs-CZ" sz="1400" dirty="0"/>
          </a:p>
          <a:p>
            <a:r>
              <a:rPr lang="cs-CZ" sz="1600" dirty="0"/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/>
              <a:t>baíků</a:t>
            </a:r>
            <a:r>
              <a:rPr lang="cs-CZ" sz="1600" dirty="0"/>
              <a:t> v on až co. Text k dané tématice. </a:t>
            </a:r>
          </a:p>
          <a:p>
            <a:endParaRPr lang="cs-CZ" sz="1400" dirty="0"/>
          </a:p>
          <a:p>
            <a:endParaRPr lang="cs-CZ" sz="1400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BBDFBD5D-F76D-4D45-A684-460B9A210B25}"/>
              </a:ext>
            </a:extLst>
          </p:cNvPr>
          <p:cNvSpPr txBox="1"/>
          <p:nvPr/>
        </p:nvSpPr>
        <p:spPr>
          <a:xfrm>
            <a:off x="6875995" y="2285080"/>
            <a:ext cx="29741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E7834CE-6E87-4399-B7BD-6C25010C4F62}"/>
              </a:ext>
            </a:extLst>
          </p:cNvPr>
          <p:cNvSpPr txBox="1"/>
          <p:nvPr/>
        </p:nvSpPr>
        <p:spPr>
          <a:xfrm>
            <a:off x="1733517" y="1711311"/>
            <a:ext cx="7278598" cy="954107"/>
          </a:xfrm>
          <a:prstGeom prst="round1Rect">
            <a:avLst/>
          </a:prstGeom>
          <a:gradFill flip="none" rotWithShape="1">
            <a:gsLst>
              <a:gs pos="0">
                <a:srgbClr val="F0A614"/>
              </a:gs>
              <a:gs pos="100000">
                <a:srgbClr val="F9C913"/>
              </a:gs>
            </a:gsLst>
            <a:lin ang="2700000" scaled="1"/>
            <a:tileRect/>
          </a:gradFill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3200" b="1" dirty="0"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827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37FC8AC0-C22D-4C03-BB2C-EC908B801AFE}"/>
              </a:ext>
            </a:extLst>
          </p:cNvPr>
          <p:cNvSpPr txBox="1"/>
          <p:nvPr/>
        </p:nvSpPr>
        <p:spPr>
          <a:xfrm>
            <a:off x="1324706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F0A614"/>
              </a:gs>
              <a:gs pos="0">
                <a:srgbClr val="F9C913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1C3EF3B9-1D40-4654-98B4-95995617D740}"/>
              </a:ext>
            </a:extLst>
          </p:cNvPr>
          <p:cNvSpPr txBox="1"/>
          <p:nvPr/>
        </p:nvSpPr>
        <p:spPr>
          <a:xfrm>
            <a:off x="6224952" y="1987061"/>
            <a:ext cx="4481148" cy="2062103"/>
          </a:xfrm>
          <a:prstGeom prst="round1Rect">
            <a:avLst/>
          </a:prstGeom>
          <a:gradFill>
            <a:gsLst>
              <a:gs pos="100000">
                <a:srgbClr val="F0A614"/>
              </a:gs>
              <a:gs pos="0">
                <a:srgbClr val="F9C913"/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400" dirty="0">
              <a:solidFill>
                <a:schemeClr val="bg1"/>
              </a:solidFill>
            </a:endParaRPr>
          </a:p>
          <a:p>
            <a:r>
              <a:rPr lang="cs-CZ" sz="2000" dirty="0">
                <a:solidFill>
                  <a:schemeClr val="bg1"/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2000" dirty="0" err="1">
                <a:solidFill>
                  <a:schemeClr val="bg1"/>
                </a:solidFill>
              </a:rPr>
              <a:t>baíků</a:t>
            </a:r>
            <a:r>
              <a:rPr lang="cs-CZ" sz="2000" dirty="0">
                <a:solidFill>
                  <a:schemeClr val="bg1"/>
                </a:solidFill>
              </a:rPr>
              <a:t> v on až co</a:t>
            </a: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380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E5AF69D3-8BB2-49EC-AE10-39B723FF1A17}"/>
              </a:ext>
            </a:extLst>
          </p:cNvPr>
          <p:cNvSpPr txBox="1"/>
          <p:nvPr/>
        </p:nvSpPr>
        <p:spPr>
          <a:xfrm>
            <a:off x="3608236" y="1805354"/>
            <a:ext cx="4975528" cy="2277547"/>
          </a:xfrm>
          <a:prstGeom prst="round1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baíků</a:t>
            </a: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 on až co. Text k dané tématice. Ji zasykl plátěném světský? Téhož vy pojďme vida dětí od si ovšem o zdá oč vezl sílit no nosánek. Sis spánku angličtiny synovcem. Všivák </a:t>
            </a:r>
            <a:r>
              <a:rPr lang="cs-CZ" sz="16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baíků</a:t>
            </a:r>
            <a:r>
              <a:rPr lang="cs-CZ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v on až co. </a:t>
            </a:r>
            <a:endParaRPr lang="cs-CZ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36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13BDE95-DAF2-413F-AEB1-DC355E16FE77}"/>
              </a:ext>
            </a:extLst>
          </p:cNvPr>
          <p:cNvSpPr txBox="1"/>
          <p:nvPr/>
        </p:nvSpPr>
        <p:spPr>
          <a:xfrm>
            <a:off x="1215660" y="12928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SHRNUTÍ</a:t>
            </a:r>
          </a:p>
        </p:txBody>
      </p:sp>
      <p:sp>
        <p:nvSpPr>
          <p:cNvPr id="3" name="Ovál 2">
            <a:extLst>
              <a:ext uri="{FF2B5EF4-FFF2-40B4-BE49-F238E27FC236}">
                <a16:creationId xmlns:a16="http://schemas.microsoft.com/office/drawing/2014/main" id="{681E754D-EE65-4D19-AE21-F831420E3569}"/>
              </a:ext>
            </a:extLst>
          </p:cNvPr>
          <p:cNvSpPr/>
          <p:nvPr/>
        </p:nvSpPr>
        <p:spPr>
          <a:xfrm>
            <a:off x="1317059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Význam </a:t>
            </a:r>
            <a:r>
              <a:rPr lang="cs-CZ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datového modelování</a:t>
            </a:r>
          </a:p>
        </p:txBody>
      </p:sp>
      <p:sp>
        <p:nvSpPr>
          <p:cNvPr id="4" name="Ovál 3">
            <a:extLst>
              <a:ext uri="{FF2B5EF4-FFF2-40B4-BE49-F238E27FC236}">
                <a16:creationId xmlns:a16="http://schemas.microsoft.com/office/drawing/2014/main" id="{192D84E6-C26E-43D5-B807-1B3F86B58995}"/>
              </a:ext>
            </a:extLst>
          </p:cNvPr>
          <p:cNvSpPr/>
          <p:nvPr/>
        </p:nvSpPr>
        <p:spPr>
          <a:xfrm>
            <a:off x="3895022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Úrovně abstrakce</a:t>
            </a:r>
            <a:endParaRPr lang="cs-CZ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vál 4">
            <a:extLst>
              <a:ext uri="{FF2B5EF4-FFF2-40B4-BE49-F238E27FC236}">
                <a16:creationId xmlns:a16="http://schemas.microsoft.com/office/drawing/2014/main" id="{2ED532F3-2D19-4B66-8A16-8849B1FE1784}"/>
              </a:ext>
            </a:extLst>
          </p:cNvPr>
          <p:cNvSpPr/>
          <p:nvPr/>
        </p:nvSpPr>
        <p:spPr>
          <a:xfrm>
            <a:off x="6472985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Základní pojmy předmětné oblasti</a:t>
            </a:r>
          </a:p>
        </p:txBody>
      </p:sp>
      <p:sp>
        <p:nvSpPr>
          <p:cNvPr id="6" name="Ovál 5">
            <a:extLst>
              <a:ext uri="{FF2B5EF4-FFF2-40B4-BE49-F238E27FC236}">
                <a16:creationId xmlns:a16="http://schemas.microsoft.com/office/drawing/2014/main" id="{650DFF43-D412-4710-83C5-013E7C602061}"/>
              </a:ext>
            </a:extLst>
          </p:cNvPr>
          <p:cNvSpPr/>
          <p:nvPr/>
        </p:nvSpPr>
        <p:spPr>
          <a:xfrm>
            <a:off x="9050948" y="2468880"/>
            <a:ext cx="2138446" cy="213844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939800" dist="38100" dir="5400000" algn="t" rotWithShape="0">
              <a:prstClr val="black">
                <a:alpha val="5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</a:t>
            </a:r>
          </a:p>
        </p:txBody>
      </p:sp>
    </p:spTree>
    <p:extLst>
      <p:ext uri="{BB962C8B-B14F-4D97-AF65-F5344CB8AC3E}">
        <p14:creationId xmlns:p14="http://schemas.microsoft.com/office/powerpoint/2010/main" val="2861061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A6B31FE5-92EA-42A5-B339-EF2D48A3018D}"/>
              </a:ext>
            </a:extLst>
          </p:cNvPr>
          <p:cNvSpPr txBox="1"/>
          <p:nvPr/>
        </p:nvSpPr>
        <p:spPr>
          <a:xfrm>
            <a:off x="1914502" y="835626"/>
            <a:ext cx="7835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E03EC96A-8B3B-43F7-84A8-8EFB7F608A4D}"/>
              </a:ext>
            </a:extLst>
          </p:cNvPr>
          <p:cNvSpPr txBox="1"/>
          <p:nvPr/>
        </p:nvSpPr>
        <p:spPr>
          <a:xfrm>
            <a:off x="2055322" y="2230255"/>
            <a:ext cx="2575560" cy="769441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AD770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Porozumění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04AC546E-7576-45E9-9DC9-C1F30A2986A1}"/>
              </a:ext>
            </a:extLst>
          </p:cNvPr>
          <p:cNvSpPr txBox="1"/>
          <p:nvPr/>
        </p:nvSpPr>
        <p:spPr>
          <a:xfrm>
            <a:off x="3343102" y="3749040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AD770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Náhled pod pokličku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F8E227DA-FD65-440D-B3F7-FE3BC77D0B22}"/>
              </a:ext>
            </a:extLst>
          </p:cNvPr>
          <p:cNvSpPr txBox="1"/>
          <p:nvPr/>
        </p:nvSpPr>
        <p:spPr>
          <a:xfrm>
            <a:off x="6604462" y="3749040"/>
            <a:ext cx="2575560" cy="1384995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AD770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Vstup do problematiky v rámci předmětu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9C56AC82-5F10-4888-801F-C0004EDB2E8A}"/>
              </a:ext>
            </a:extLst>
          </p:cNvPr>
          <p:cNvSpPr txBox="1"/>
          <p:nvPr/>
        </p:nvSpPr>
        <p:spPr>
          <a:xfrm>
            <a:off x="516809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AD770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Automatizace</a:t>
            </a: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zjednodušení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DC3867CF-1826-4A61-BC37-6D2D4256FA0C}"/>
              </a:ext>
            </a:extLst>
          </p:cNvPr>
          <p:cNvSpPr txBox="1"/>
          <p:nvPr/>
        </p:nvSpPr>
        <p:spPr>
          <a:xfrm>
            <a:off x="8280862" y="2230255"/>
            <a:ext cx="2575560" cy="1077218"/>
          </a:xfrm>
          <a:prstGeom prst="round1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shade val="100000"/>
                  <a:satMod val="115000"/>
                  <a:alpha val="79000"/>
                </a:schemeClr>
              </a:gs>
            </a:gsLst>
            <a:lin ang="5400000" scaled="1"/>
            <a:tileRect/>
          </a:gradFill>
          <a:effectLst>
            <a:outerShdw blurRad="571500" sx="102000" sy="102000" algn="ctr" rotWithShape="0">
              <a:srgbClr val="AD770B"/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Informační podpora</a:t>
            </a:r>
          </a:p>
          <a:p>
            <a:pPr algn="ctr"/>
            <a:endParaRPr lang="cs-CZ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7582770"/>
      </p:ext>
    </p:extLst>
  </p:cSld>
  <p:clrMapOvr>
    <a:masterClrMapping/>
  </p:clrMapOvr>
</p:sld>
</file>

<file path=ppt/theme/theme1.xml><?xml version="1.0" encoding="utf-8"?>
<a:theme xmlns:a="http://schemas.openxmlformats.org/drawingml/2006/main" name="5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8_Vlastní návrh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6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8_Motiv Office">
  <a:themeElements>
    <a:clrScheme name="UTB COLOURS">
      <a:dk1>
        <a:sysClr val="windowText" lastClr="000000"/>
      </a:dk1>
      <a:lt1>
        <a:sysClr val="window" lastClr="FFFFFF"/>
      </a:lt1>
      <a:dk2>
        <a:srgbClr val="262626"/>
      </a:dk2>
      <a:lt2>
        <a:srgbClr val="E7E6E6"/>
      </a:lt2>
      <a:accent1>
        <a:srgbClr val="003080"/>
      </a:accent1>
      <a:accent2>
        <a:srgbClr val="F37222"/>
      </a:accent2>
      <a:accent3>
        <a:srgbClr val="FC2021"/>
      </a:accent3>
      <a:accent4>
        <a:srgbClr val="63B1E5"/>
      </a:accent4>
      <a:accent5>
        <a:srgbClr val="934114"/>
      </a:accent5>
      <a:accent6>
        <a:srgbClr val="FECB00"/>
      </a:accent6>
      <a:hlink>
        <a:srgbClr val="C9DD03"/>
      </a:hlink>
      <a:folHlink>
        <a:srgbClr val="196FF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1411</TotalTime>
  <Words>786</Words>
  <Application>Microsoft Office PowerPoint</Application>
  <PresentationFormat>Širokoúhlá obrazovka</PresentationFormat>
  <Paragraphs>87</Paragraphs>
  <Slides>23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8</vt:i4>
      </vt:variant>
      <vt:variant>
        <vt:lpstr>Nadpisy snímků</vt:lpstr>
      </vt:variant>
      <vt:variant>
        <vt:i4>23</vt:i4>
      </vt:variant>
    </vt:vector>
  </HeadingPairs>
  <TitlesOfParts>
    <vt:vector size="34" baseType="lpstr">
      <vt:lpstr>Arial</vt:lpstr>
      <vt:lpstr>Calibri</vt:lpstr>
      <vt:lpstr>Calibri Light</vt:lpstr>
      <vt:lpstr>5_Vlastní návrh</vt:lpstr>
      <vt:lpstr>8_Vlastní návrh</vt:lpstr>
      <vt:lpstr>1_Motiv Office</vt:lpstr>
      <vt:lpstr>6_Motiv Office</vt:lpstr>
      <vt:lpstr>10_Motiv Office</vt:lpstr>
      <vt:lpstr>4_Motiv Office</vt:lpstr>
      <vt:lpstr>3_Motiv Office</vt:lpstr>
      <vt:lpstr>8_Motiv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Denisa Kučíková</dc:creator>
  <cp:lastModifiedBy>Denisa Kučíková</cp:lastModifiedBy>
  <cp:revision>42</cp:revision>
  <dcterms:created xsi:type="dcterms:W3CDTF">2022-01-29T15:42:52Z</dcterms:created>
  <dcterms:modified xsi:type="dcterms:W3CDTF">2022-04-05T13:27:24Z</dcterms:modified>
</cp:coreProperties>
</file>