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1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32.xml" ContentType="application/vnd.openxmlformats-officedocument.presentationml.slide+xml"/>
  <Override PartName="/ppt/slides/slide30.xml" ContentType="application/vnd.openxmlformats-officedocument.presentationml.slide+xml"/>
  <Override PartName="/ppt/slides/slide34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33.xml" ContentType="application/vnd.openxmlformats-officedocument.presentationml.slide+xml"/>
  <Override PartName="/ppt/slides/slide50.xml" ContentType="application/vnd.openxmlformats-officedocument.presentationml.slide+xml"/>
  <Override PartName="/ppt/slides/slide45.xml" ContentType="application/vnd.openxmlformats-officedocument.presentationml.slide+xml"/>
  <Override PartName="/ppt/slides/slide44.xml" ContentType="application/vnd.openxmlformats-officedocument.presentationml.slide+xml"/>
  <Override PartName="/ppt/slides/slide43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49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52.xml" ContentType="application/vnd.openxmlformats-officedocument.presentationml.slide+xml"/>
  <Override PartName="/ppt/slides/slide64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61.xml" ContentType="application/vnd.openxmlformats-officedocument.presentationml.slide+xml"/>
  <Override PartName="/ppt/slides/slide63.xml" ContentType="application/vnd.openxmlformats-officedocument.presentationml.slide+xml"/>
  <Override PartName="/ppt/slides/slide59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0.xml" ContentType="application/vnd.openxmlformats-officedocument.presentationml.slide+xml"/>
  <Override PartName="/ppt/slides/slide5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4" r:id="rId1"/>
  </p:sldMasterIdLst>
  <p:notesMasterIdLst>
    <p:notesMasterId r:id="rId66"/>
  </p:notesMasterIdLst>
  <p:handoutMasterIdLst>
    <p:handoutMasterId r:id="rId67"/>
  </p:handoutMasterIdLst>
  <p:sldIdLst>
    <p:sldId id="256" r:id="rId2"/>
    <p:sldId id="258" r:id="rId3"/>
    <p:sldId id="261" r:id="rId4"/>
    <p:sldId id="262" r:id="rId5"/>
    <p:sldId id="267" r:id="rId6"/>
    <p:sldId id="263" r:id="rId7"/>
    <p:sldId id="264" r:id="rId8"/>
    <p:sldId id="266" r:id="rId9"/>
    <p:sldId id="300" r:id="rId10"/>
    <p:sldId id="311" r:id="rId11"/>
    <p:sldId id="304" r:id="rId12"/>
    <p:sldId id="301" r:id="rId13"/>
    <p:sldId id="265" r:id="rId14"/>
    <p:sldId id="319" r:id="rId15"/>
    <p:sldId id="273" r:id="rId16"/>
    <p:sldId id="297" r:id="rId17"/>
    <p:sldId id="296" r:id="rId18"/>
    <p:sldId id="298" r:id="rId19"/>
    <p:sldId id="307" r:id="rId20"/>
    <p:sldId id="308" r:id="rId21"/>
    <p:sldId id="309" r:id="rId22"/>
    <p:sldId id="310" r:id="rId23"/>
    <p:sldId id="312" r:id="rId24"/>
    <p:sldId id="299" r:id="rId25"/>
    <p:sldId id="268" r:id="rId26"/>
    <p:sldId id="269" r:id="rId27"/>
    <p:sldId id="295" r:id="rId28"/>
    <p:sldId id="320" r:id="rId29"/>
    <p:sldId id="270" r:id="rId30"/>
    <p:sldId id="274" r:id="rId31"/>
    <p:sldId id="314" r:id="rId32"/>
    <p:sldId id="275" r:id="rId33"/>
    <p:sldId id="313" r:id="rId34"/>
    <p:sldId id="316" r:id="rId35"/>
    <p:sldId id="276" r:id="rId36"/>
    <p:sldId id="272" r:id="rId37"/>
    <p:sldId id="278" r:id="rId38"/>
    <p:sldId id="277" r:id="rId39"/>
    <p:sldId id="280" r:id="rId40"/>
    <p:sldId id="281" r:id="rId41"/>
    <p:sldId id="282" r:id="rId42"/>
    <p:sldId id="317" r:id="rId43"/>
    <p:sldId id="318" r:id="rId44"/>
    <p:sldId id="284" r:id="rId45"/>
    <p:sldId id="285" r:id="rId46"/>
    <p:sldId id="286" r:id="rId47"/>
    <p:sldId id="287" r:id="rId48"/>
    <p:sldId id="288" r:id="rId49"/>
    <p:sldId id="289" r:id="rId50"/>
    <p:sldId id="290" r:id="rId51"/>
    <p:sldId id="315" r:id="rId52"/>
    <p:sldId id="291" r:id="rId53"/>
    <p:sldId id="302" r:id="rId54"/>
    <p:sldId id="292" r:id="rId55"/>
    <p:sldId id="293" r:id="rId56"/>
    <p:sldId id="294" r:id="rId57"/>
    <p:sldId id="303" r:id="rId58"/>
    <p:sldId id="305" r:id="rId59"/>
    <p:sldId id="306" r:id="rId60"/>
    <p:sldId id="321" r:id="rId61"/>
    <p:sldId id="322" r:id="rId62"/>
    <p:sldId id="324" r:id="rId63"/>
    <p:sldId id="325" r:id="rId64"/>
    <p:sldId id="259" r:id="rId65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68"/>
      <p:bold r:id="rId69"/>
      <p:italic r:id="rId70"/>
      <p:boldItalic r:id="rId71"/>
    </p:embeddedFont>
    <p:embeddedFont>
      <p:font typeface="Source Sans Pro Semibold" panose="020B0603030403020204" pitchFamily="34" charset="0"/>
      <p:bold r:id="rId72"/>
      <p:boldItalic r:id="rId73"/>
    </p:embeddedFont>
    <p:embeddedFont>
      <p:font typeface="Source Sans Pro Bold" panose="020B0703030403020204" pitchFamily="34" charset="0"/>
      <p:bold r:id="rId74"/>
    </p:embeddedFont>
    <p:embeddedFont>
      <p:font typeface="Source sans Pro" panose="020B0503030403020204" pitchFamily="34" charset="0"/>
      <p:regular r:id="rId75"/>
      <p:bold r:id="rId76"/>
      <p:italic r:id="rId77"/>
      <p:boldItalic r:id="rId78"/>
    </p:embeddedFont>
    <p:embeddedFont>
      <p:font typeface="Berlin CE" panose="020B0604020202020204"/>
      <p:regular r:id="rId79"/>
      <p:bold r:id="rId80"/>
    </p:embeddedFont>
  </p:embeddedFont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62F6"/>
    <a:srgbClr val="6836F4"/>
    <a:srgbClr val="4B3FEB"/>
    <a:srgbClr val="A95C28"/>
    <a:srgbClr val="6427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1.fntdata"/><Relationship Id="rId84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7.fntdata"/><Relationship Id="rId79" Type="http://schemas.openxmlformats.org/officeDocument/2006/relationships/font" Target="fonts/font12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2.fntdata"/><Relationship Id="rId77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5.fntdata"/><Relationship Id="rId80" Type="http://schemas.openxmlformats.org/officeDocument/2006/relationships/font" Target="fonts/font13.fntdata"/><Relationship Id="rId85" Type="http://schemas.openxmlformats.org/officeDocument/2006/relationships/customXml" Target="../customXml/item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3.fntdata"/><Relationship Id="rId75" Type="http://schemas.openxmlformats.org/officeDocument/2006/relationships/font" Target="fonts/font8.fntdata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6.fntdata"/><Relationship Id="rId78" Type="http://schemas.openxmlformats.org/officeDocument/2006/relationships/font" Target="fonts/font11.fntdata"/><Relationship Id="rId81" Type="http://schemas.openxmlformats.org/officeDocument/2006/relationships/presProps" Target="presProps.xml"/><Relationship Id="rId86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9.fntdata"/><Relationship Id="rId7" Type="http://schemas.openxmlformats.org/officeDocument/2006/relationships/slide" Target="slides/slide6.xml"/><Relationship Id="rId71" Type="http://schemas.openxmlformats.org/officeDocument/2006/relationships/font" Target="fonts/font4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notesMaster" Target="notesMasters/notesMaster1.xml"/><Relationship Id="rId87" Type="http://schemas.openxmlformats.org/officeDocument/2006/relationships/customXml" Target="../customXml/item3.xml"/><Relationship Id="rId61" Type="http://schemas.openxmlformats.org/officeDocument/2006/relationships/slide" Target="slides/slide60.xml"/><Relationship Id="rId8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D9B9CC-48FD-46F0-BE95-57B0AFA539FB}" type="datetimeFigureOut">
              <a:rPr lang="cs-CZ" smtClean="0"/>
              <a:t>02.11.2018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3BCD96-B447-4F8F-BF20-EC3D773D721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211921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B19B4E-FAE7-4854-9018-49E74BACA333}" type="datetimeFigureOut">
              <a:rPr lang="cs-CZ" smtClean="0"/>
              <a:t>02.11.2018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F94D59-967E-455B-94A7-AB61284CF9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375134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962531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491968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441747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376766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644798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441387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695098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098707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397134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845252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89477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962531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503414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907324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862895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27429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093157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682492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21662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967501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3025737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99939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962531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1141800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662406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4676881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882484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288588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0707271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6520963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994266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5600296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404078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8201615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6560445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3339442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8140317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5012618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1061996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4638220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4283837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0570562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9474770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409609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374314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2054153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4648475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5349321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5028866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9315366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1345122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6391917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5194006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2126822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47698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3963500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9197723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6154231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4116974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6034801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96253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809648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838616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29985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0D43F-1BD7-40AF-BDDD-E07D0899E91B}" type="datetime1">
              <a:rPr lang="cs-CZ" smtClean="0"/>
              <a:t>02.11.2018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Jméno Afiliace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0348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414FA-42EF-40A4-8A89-50638B7D11A5}" type="datetime1">
              <a:rPr lang="cs-CZ" smtClean="0"/>
              <a:t>02.11.2018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Jméno Afiliace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1861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0A421-0954-421A-BA49-D9588F09156A}" type="datetime1">
              <a:rPr lang="cs-CZ" smtClean="0"/>
              <a:t>02.11.2018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Jméno Afiliace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2259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FF63A-F393-47F6-B534-43E800AB7445}" type="datetime1">
              <a:rPr lang="cs-CZ" smtClean="0"/>
              <a:t>02.11.2018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Jméno Afiliace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4198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0E0D1-8410-4A3F-84E8-26742A190F02}" type="datetime1">
              <a:rPr lang="cs-CZ" smtClean="0"/>
              <a:t>02.11.2018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Jméno Afiliace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3593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C03C0-EDEF-418C-841F-64E45E8364A7}" type="datetime1">
              <a:rPr lang="cs-CZ" smtClean="0"/>
              <a:t>02.11.2018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Jméno Afiliace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4592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1C53-9D0F-452E-AF59-9817645EC6BC}" type="datetime1">
              <a:rPr lang="cs-CZ" smtClean="0"/>
              <a:t>02.11.2018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Jméno Afiliace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9947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5472-8FE8-49A1-A52D-ACC4CFDAC287}" type="datetime1">
              <a:rPr lang="cs-CZ" smtClean="0"/>
              <a:t>02.11.2018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Jméno Afiliace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9724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2F93C-1D3C-4D9D-B0F9-303D9E71AD6A}" type="datetime1">
              <a:rPr lang="cs-CZ" smtClean="0"/>
              <a:t>02.11.2018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Jméno Afiliace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7976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FFE23-292A-4263-9249-03AA30401FF7}" type="datetime1">
              <a:rPr lang="cs-CZ" smtClean="0"/>
              <a:t>02.11.2018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Jméno Afiliace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37677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4637-49AD-4C7F-BCB6-1899E8047122}" type="datetime1">
              <a:rPr lang="cs-CZ" smtClean="0"/>
              <a:t>02.11.2018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Jméno Afiliace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6815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C2FF82-2179-44E3-B1C8-B30BE6AFE56F}" type="datetime1">
              <a:rPr lang="cs-CZ" smtClean="0"/>
              <a:t>02.11.2018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smtClean="0"/>
              <a:t>Jméno Afiliace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ACF089-6BD9-4FF9-8F05-3BF27D93355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9405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hyperlink" Target="http://www.vyzkum.cz/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hyperlink" Target="https://knihovna.utb.cz/sluzby/kurzy-konzultace-vyuka/citace-a-citovani/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hyperlink" Target="https://predatoryjournals.com/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6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hyperlink" Target="https://www.slideshare.net/butlibrary/publikan-proces-a-open-access" TargetMode="Externa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lideshare.net/KnihovnaUTB/publikace-v-odbornch-asopisech" TargetMode="External"/><Relationship Id="rId11" Type="http://schemas.openxmlformats.org/officeDocument/2006/relationships/image" Target="../media/image3.jpeg"/><Relationship Id="rId5" Type="http://schemas.openxmlformats.org/officeDocument/2006/relationships/hyperlink" Target="http://www.sherpa.ac.uk/romeo/statistics.php?la=en&amp;fIDnum=|&amp;mode=simple" TargetMode="External"/><Relationship Id="rId10" Type="http://schemas.openxmlformats.org/officeDocument/2006/relationships/image" Target="../media/image5.png"/><Relationship Id="rId4" Type="http://schemas.openxmlformats.org/officeDocument/2006/relationships/hyperlink" Target="https://kuk.muni.cz/vyuka/materialy/odb_clanek_text/" TargetMode="External"/><Relationship Id="rId9" Type="http://schemas.openxmlformats.org/officeDocument/2006/relationships/image" Target="../media/image4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s://openscience.com/how-much-do-top-publishers-charge-for-open-access/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hyperlink" Target="https://otik.uk.zcu.cz/handle/11025/1584" TargetMode="External"/><Relationship Id="rId9" Type="http://schemas.openxmlformats.org/officeDocument/2006/relationships/image" Target="../media/image3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87" y="1463669"/>
            <a:ext cx="3456384" cy="34563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/>
          <a:lstStyle/>
          <a:p>
            <a:r>
              <a:rPr lang="cs-CZ" dirty="0" smtClean="0"/>
              <a:t>Úvod do vědeckého publikování</a:t>
            </a:r>
            <a:endParaRPr lang="cs-C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3356992"/>
            <a:ext cx="6400800" cy="1752600"/>
          </a:xfrm>
        </p:spPr>
        <p:txBody>
          <a:bodyPr>
            <a:normAutofit/>
          </a:bodyPr>
          <a:lstStyle/>
          <a:p>
            <a:r>
              <a:rPr lang="cs-CZ" sz="2800" i="1" dirty="0" smtClean="0">
                <a:solidFill>
                  <a:schemeClr val="tx1"/>
                </a:solidFill>
              </a:rPr>
              <a:t> </a:t>
            </a:r>
            <a:endParaRPr lang="cs-CZ" sz="2800" i="1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13" name="Obrázek 12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1</a:t>
            </a:fld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632254" y="5013176"/>
            <a:ext cx="5759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dirty="0"/>
              <a:t>Strategický projekt UTB ve </a:t>
            </a:r>
            <a:r>
              <a:rPr lang="cs-CZ" sz="1400" dirty="0" smtClean="0"/>
              <a:t>Zlíně, </a:t>
            </a:r>
            <a:r>
              <a:rPr lang="cs-CZ" sz="1400" dirty="0" err="1" smtClean="0"/>
              <a:t>reg</a:t>
            </a:r>
            <a:r>
              <a:rPr lang="cs-CZ" sz="1400" dirty="0" smtClean="0"/>
              <a:t>. č</a:t>
            </a:r>
            <a:r>
              <a:rPr lang="cs-CZ" sz="1400" dirty="0"/>
              <a:t>. CZ.02.2.69/0.0/0.0/16_015/0002204</a:t>
            </a:r>
          </a:p>
        </p:txBody>
      </p:sp>
    </p:spTree>
    <p:extLst>
      <p:ext uri="{BB962C8B-B14F-4D97-AF65-F5344CB8AC3E}">
        <p14:creationId xmlns:p14="http://schemas.microsoft.com/office/powerpoint/2010/main" val="214850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/>
              <a:t>9</a:t>
            </a:r>
            <a:r>
              <a:rPr lang="cs-CZ" sz="3200" dirty="0" smtClean="0"/>
              <a:t> Jak zaujmout svým článkem?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Mnoho článků bývá z různých důvodů zamítnuto. Co je tedy potřeba splnit, aby měl článek velkou šanci na úspěch:</a:t>
            </a:r>
          </a:p>
          <a:p>
            <a:pPr algn="l"/>
            <a:endParaRPr lang="cs-CZ" sz="14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Originální téma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Vysoký přínos a uplatnění výsledků článku v praxi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Podrobně zpracované podkladové materiály, data a literatura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Správně zvolená a jasně vymezená metodologie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Srozumitelná struktura článku, čtivost a důsledná jazyková úprava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Důsledné splnění formálních náležitostí článku v souladu s požadavky časopisu</a:t>
            </a:r>
          </a:p>
          <a:p>
            <a:pPr algn="l"/>
            <a:endParaRPr lang="cs-CZ" sz="14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4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10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111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10 Proč jsou články zamítány?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Řada článků je po jejich odeslání do časopisu zamítnuta. Hlavními důvody jsou obvykle:</a:t>
            </a:r>
          </a:p>
          <a:p>
            <a:pPr algn="l"/>
            <a:endParaRPr lang="cs-CZ" sz="14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Nedostatečná kvalita článku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Absence originality a novosti u zaslaného článku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Tematický rozpor mezi článkem a obeslaným časopisem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Přílišná ambicióznost autora (napoprvé chce publikovat v příliš prestižním časopise)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Nerespektování formálních požadavků časopisu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Článek nebere v potaz nejaktuálnější literární zdroje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Článek je komerčního charakteru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Špatná angličtina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4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11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632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11 Co dělat při odmítnutí článku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Řada článků bývá  napoprvé zamítnuta. V takovém případě je dobré držet se následujících pravidel:</a:t>
            </a:r>
          </a:p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Zeptejte se na důvody zamítnutí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Poučte se z chyb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Přepracujte článek ve vyšší kvalitě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Zkuste ho nabídnout jinému časopisu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Buďte vytrvalí!</a:t>
            </a:r>
          </a:p>
          <a:p>
            <a:pPr algn="l"/>
            <a:endParaRPr lang="cs-CZ" sz="14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4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4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12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224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12 Recenzní řízení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Recenzní řízení je základním pilířem pro dosažení kvality v oblasti vědeckého publikování. Každý článek prochází recenzním řízením, kde může být přijat, přijat s připomínkami nebo zamítnut. Základní typy recenzního řízení tvoří:</a:t>
            </a:r>
          </a:p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Anonymní peer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review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Otevřené peer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review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Double peer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review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(nejčastější varianta)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Single peer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review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Post peer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review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13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439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13 Proč je recenzní řízení důležité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Recenzní řízení je nedílnou součásti procesu publikování článků. Má svá nezastupitelná pozitiva ale i negativa: </a:t>
            </a: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Pozitiva: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Zvyšuje kvalitu předkládaných článků, ale i samotných zdrojových časopisů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Vyvrací případná nepravdivá tvrzení v článcích, eliminuje nekvalitní články, nebo plagiáty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Vytváří pozitivní tlak na autory v oblasti kvality předkládaných článků</a:t>
            </a: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Negativa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Prodlužuje dobu publikačního procesu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Zvyšuje míru odmítnutí článků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Predátorské časopisy peer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review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proces pouze předstírají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14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773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14 Struktura článku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Vědecké články jsou nejčastěji publikovány v takovéto struktuře (pochopitelně v závislosti na typu článku a pravidlech zdrojového časopisu):</a:t>
            </a:r>
          </a:p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Název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Autorské údaje a afiliace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Abstrakt a klíčová slova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Úvod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Přehled literatury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Metodologie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Výsledky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Diskuze a závěry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Poděkování 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Seznam literatury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15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782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15 Zápis autorských údajů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Před zápisem autorských údajů je potřeba dopředu promyslet a schválit v rámci autorského kolektivu veškeré náležitosti zápisu. Ten se řídí následujícími pravidly:</a:t>
            </a:r>
          </a:p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Jména autorů se vždy zapisují v pořadí jméno, příjmení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Pořadí autorů se uvádí podle podílu jednotlivých autorů na tvorbě článků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Vždy je potřeba zvolit korespondenčního autora, který je zodpovědný za následnou komunikaci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U všech autorů je potřeba správně zadat jejich aktuální afiliace a kontaktní údaje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Autoři, kteří mají na vzniku článku pouze marginální podíl mohou být uvedeni v poděkování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Není možné připisovat do autorského kolektivu autory, kteří se na vzniku článku nepodíleli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16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393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16 Zápis afiliace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Častou chybou při publikování vědeckých článků je chyba v názvu afiliace. Takováto chyba následně může způsobit nepřiřazení publikace pod univerzitu a ztrátu bodů v mezinárodních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rankingových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systémech. Správný tvar zápisu UTB ve Zlíně je následující:</a:t>
            </a:r>
          </a:p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Univerzita Tomáše Bati ve Zlíně (v českých časopisech)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Tomas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Bata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University in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Zlin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(v zahraničních časopisech)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Kvůli možným potížím s diakritikou je vhodné v anglické mutaci zapsat město Zlín bez diakritiky ve tvaru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Zlin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, přestože je i v oficiálním anglickém názvu univerzity uveden tvar Zlín</a:t>
            </a: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Před nebo za název univerzity je možno dopsat název fakulty či ústavu, nicméně oficiální název univerzity musí být uveden vždy!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17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829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17 Název, abstrakt a klíčová slova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Název článku by měl přesně odrážet jeho obsah. Měl by být stručný a výstižný. Zároveň je výhodou, když obsahuje jasná klíčová slova, která následně dopomůžou jeho nalezení v oborových databázích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Abstrakt je stručné vyjádření obsahu článku. Zdrojové časopisy dávají obvykle jasný limit znaků, do kterého se autor musí vměstnat. Některá vydavatelství vyžadují strukturovaný abstrakt.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Klíčová slova slouží k popisu tématu článku a pro jeho následné vyhledávání. Měla by být přesná a výstižná. Často jsou vybírána z třídníků či řízených slovníků. Je dobré se vyvarovat složitým souslovím či originálním novotvarům.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18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12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18 Úvod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Definuje podstatu článku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Objasňuje novost a originalitu zpracovávaného tématu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Objasňuje nutnost zpracování článku v kontextu s již publikovanými podobnými pracemi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Nastiňuje základní hypotézy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Objasňuje motivaci ke zpracování článku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19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87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1 Metodika hodnocení </a:t>
            </a:r>
            <a:r>
              <a:rPr lang="cs-CZ" sz="3200" dirty="0" err="1" smtClean="0"/>
              <a:t>VaV</a:t>
            </a:r>
            <a:r>
              <a:rPr lang="cs-CZ" sz="3200" dirty="0" smtClean="0"/>
              <a:t> v České republice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Primární podmínkou pro publikování odborných výstupů je to, aby byly v souladu s českou metodikou hodnocení výsledků. Ta je definována novými pravidly 2017+, které vytvořila Rada pro výzkum, vývoj a inovace. Metodika je dostupná na stránkách 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  <a:hlinkClick r:id="rId3"/>
              </a:rPr>
              <a:t>www.vyzkum.cz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. Za uznané výsledky dostávají následně výzkumné instituce finanční příspěvek. Mezi typy výsledků patří zejména:</a:t>
            </a:r>
          </a:p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Článek v časopise indexovaném ve Web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of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Science 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Článek v časopise indexovaném v databází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Scopus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Články ostatní (články v odborných recenzovaných časopisech)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Odborná kniha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Kapitola v odborné knize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Stať ve sborníku…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2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16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19 Metody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Definují použitou metodologii při zpracovávání článku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Zdůvodňují, proč byla vybrána zvolená metodologie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Měl by být obsažen dostatek informací, aby mohly být dané experimenty reprodukovány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20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25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20 Výsledky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Přehledná a logicky uspořádaná prezentace získaných výsledků/naměřených dat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Zatím bez konkrétní interpretace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Získaná data mohou být prezentována v přehledných tabulkách a grafech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Je-li možná a vhodná prezentace originálních dat, je možno je k článku připojit jako přílohu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21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299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21 Diskuze a závěry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Vysvětlení a zasazení do kontextu u získaných výsledků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Zhodnocení praktického přínosu získaných poznatků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Zhodnocení splnění či nesplnění vyslovených hypotéz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Závěry je nutno vynášet objektivně, není možné zabývat se nepodloženými spekulacemi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22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807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22 Poděkování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Uvádí se všichni, kteří pomohli při realizaci článku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Hned na začátku je nutno vymezit přínos jednotlivých výzkumníků (zda mají být součástí autorského týmu, nebo mají být uvedeni pouze v poděkování)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Uvádí se také zdroj finanční podpory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Vzhledem k tomu, že spousta článků vzniká za finanční podpory různých projektů, je potřeba tyto projekty uvádět s maximální pečlivostí. I tyto údaje totiž bývají v databázích indexovány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23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180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23 Práce s literaturou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Už před tvorbou samotného článku je nutné vytvořit literární rešerši a posoudit, zda je téma ještě dostatečně originální.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Součástí článku bývá obvykle přehled literatury, která se už daným tématem zabývala. Klíčové publikace je nutno uvést v této části práce.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Veškerou použitou literaturu je nutno citovat a uvést v bibliografii v závěru práce, a to ve stanovené citační normě.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Pro práci s literaturou je vhodné použít citační manažery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24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659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24 Etika publikování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S publikováním článků jsou spojené jisté etické normy, které by měly být za každých okolností respektovány. Jedná se zejména o tyto oblasti: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Uvádět korektně autorské údaje dle zásluh jednotlivých autorů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Korektně citovat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Vyhnout se plagiátorství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Neposílat článek najednou do více časopisů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Nahlásit případný střet zájmů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 případě, že jsou některá pravidla porušena, může být článek následně stažen z tisku.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25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026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25 Citační manažery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Vědecké časopisy používají tisíce citačních norem a je zcela nemožné je všechny ovládat. Proto vznikly tzv. citační manažery, což jsou nástroje, které slouží ke komfortnímu vytvoření bibliografie v potřebném citačním formátu. Mezi nejznámější patří tyto systémy:</a:t>
            </a:r>
          </a:p>
          <a:p>
            <a:pPr algn="l"/>
            <a:endParaRPr lang="cs-CZ" sz="14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Komerční systémy: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RefWorks</a:t>
            </a:r>
            <a:endParaRPr lang="cs-CZ" sz="14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EndNote</a:t>
            </a:r>
            <a:endParaRPr lang="cs-CZ" sz="14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CitacePRO</a:t>
            </a:r>
            <a:endParaRPr lang="cs-CZ" sz="14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4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Volně dostupné systémy: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Zotero</a:t>
            </a:r>
            <a:endParaRPr lang="cs-CZ" sz="14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Mendeley</a:t>
            </a:r>
            <a:endParaRPr lang="cs-CZ" sz="14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CiteUlike</a:t>
            </a:r>
            <a:endParaRPr lang="cs-CZ" sz="14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Citace.com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26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137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26 Citační manažery na UTB ve Zlíně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Knihovna UTB předplácí a nabízí svým uživatelům citační manažery, a to pro několik dílčích cílových skupin. K dispozici jsou tyto systémy:</a:t>
            </a:r>
          </a:p>
          <a:p>
            <a:pPr algn="l"/>
            <a:endParaRPr lang="cs-CZ" sz="14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RefWorks</a:t>
            </a: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 (zejména pro akademické a vědecké pracovníky pro práci při tvorbě článků do zahraničních časopisů)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4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CitacePRO</a:t>
            </a: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 (zejména pro studenty při tvorbě závěrečných prací a citování v normě ČSN ISO 690)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4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Další informace o využití citačních manažerů na UTB</a:t>
            </a:r>
            <a:r>
              <a:rPr lang="cs-CZ" sz="1400" dirty="0">
                <a:solidFill>
                  <a:schemeClr val="tx1"/>
                </a:solidFill>
                <a:latin typeface="Source Sans Pro Semibold" pitchFamily="34" charset="-18"/>
              </a:rPr>
              <a:t>: </a:t>
            </a:r>
            <a:r>
              <a:rPr lang="cs-CZ" sz="1400" dirty="0">
                <a:solidFill>
                  <a:schemeClr val="tx1"/>
                </a:solidFill>
                <a:latin typeface="Source Sans Pro Semibold" pitchFamily="34" charset="-18"/>
                <a:hlinkClick r:id="rId3"/>
              </a:rPr>
              <a:t>https://knihovna.utb.cz/sluzby/kurzy-konzultace-vyuka/citace-a-citovani</a:t>
            </a: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  <a:hlinkClick r:id="rId3"/>
              </a:rPr>
              <a:t>/</a:t>
            </a: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</a:p>
          <a:p>
            <a:pPr algn="l"/>
            <a:endParaRPr lang="cs-CZ" sz="14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4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27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623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27 Nejpoužívanější citační styly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Citačních norem je obrovské množství, avšak některé z nich jsou významné a používají se pro citování literatury ve větší šíři. Jedná se především o tyto styly: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ČSN ISO 690 (používá se pouze v ČR. Je to předepsaný styl pro závěrečné práce!)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APA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Chicago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Harvard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MLA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4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4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4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28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469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 fontScale="90000"/>
          </a:bodyPr>
          <a:lstStyle/>
          <a:p>
            <a:pPr algn="l"/>
            <a:r>
              <a:rPr lang="cs-CZ" sz="3200" dirty="0" smtClean="0"/>
              <a:t>28 Tradiční způsob publikování vs. Open Access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624874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 současné době probíhá v oblasti vědeckého publikování pozvolná transformace z tradičního modelu publikování na Open Access. V rámci tradičního modelu publikování byly vědecké články publikovány skrze komerční časopisy, k nimž si pak instituce pořizovaly přístup na základě předplatného. V současné době sílí příklon k tzv. Open Access, kdy jsou publikační výstupy pro koncového uživatele dostupné zdarma. Děje se tak na základě:</a:t>
            </a:r>
          </a:p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Zlatá cesta Open Access = publikování článků v otevřených časopisech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Zelená cesta Open Access = publikování článků skrze jejich archivaci a zpřístupňování v otevřených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repozitářích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Přestože je tradiční model publikování stále převažující, podíl dokumentů zpřístupňovaných prostřednictvím Open Access postupně stále narůstá.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29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402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2 Vykazování výsledků </a:t>
            </a:r>
            <a:r>
              <a:rPr lang="cs-CZ" sz="3200" dirty="0" err="1" smtClean="0"/>
              <a:t>VaV</a:t>
            </a:r>
            <a:r>
              <a:rPr lang="cs-CZ" sz="3200" dirty="0" smtClean="0"/>
              <a:t> na UTB ve Zlíně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Proces vykazování je definován Rozhodnutím rektora 4/2018. Záznamy jsou vykazovány nejprve do interního systému OBD a jednou ročně jsou pak předávány do centrálního registru RIV. Jednotlivé druhy výsledků se vykazují takto:</a:t>
            </a:r>
          </a:p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Záznamy z databází Web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of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Science a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Scopus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vykazuje průběžně Knihovna UTB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Záznamy z oblasti průmyslově právní ochrany vykazuje Centrum transferu technologií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Ostatní výsledky jsou vykazovány na základě interního postupu každé součásti UTB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3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26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29 Open Access </a:t>
            </a:r>
            <a:r>
              <a:rPr lang="cs-CZ" sz="3200" dirty="0" err="1" smtClean="0"/>
              <a:t>Golden</a:t>
            </a:r>
            <a:r>
              <a:rPr lang="cs-CZ" sz="3200" dirty="0" smtClean="0"/>
              <a:t> </a:t>
            </a:r>
            <a:r>
              <a:rPr lang="cs-CZ" sz="3200" dirty="0" err="1" smtClean="0"/>
              <a:t>Road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624874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Zlatá cesta Open Access je financována uhrazením autorských poplatků u každého publikovaného článku. Tuto platbu provádí autor a cena je obvykle poměrně vysoká. Časopisy provozující tento model lze rozdělit do několika kategorií:</a:t>
            </a:r>
          </a:p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Otevřené časopisy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Hybridní časopisy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Megažurnály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30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505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30 Autorské poplatky (APC)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744416"/>
          </a:xfrm>
        </p:spPr>
        <p:txBody>
          <a:bodyPr>
            <a:noAutofit/>
          </a:bodyPr>
          <a:lstStyle/>
          <a:p>
            <a:pPr algn="l"/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Article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Processing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Charges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(APC) jsou vybírány od autorů, aby byly jejich články zpřístupněny volně. Cena těchto poplatků je různá dle cenové politiky vydavatelů a jednotlivých časopisů. Obecně se pohybují v rozmezí 100 – 5000 Euro. Graf představuje průměrné ceny u prestižních vydavatelství:</a:t>
            </a: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31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223" y="3356992"/>
            <a:ext cx="5962650" cy="2855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8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31 Predátorské časopisy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624874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Tyto časopisy parazitují na modelu Open Access a za zaplacení autorských poplatků opublikují prakticky jakýkoliv obsah. Publikování článků v nich poškozuje jak samotné autory, tak jejich domovské instituce. Základními znaky predátorských časopisů jsou:</a:t>
            </a:r>
          </a:p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Agresivní emailová reklama (spam)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Velmi podobné názvy jako mají opravdové prestižní časopisy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Používání falešných metrik na svých stránkách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Podezřele krátké recenzní řízení (obvykle zcela fiktivní)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Fiktivní členové redakčních rad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Falešné údaje na stránkách časopisu (např. o indexaci v databázích)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Netransparentní informace o autorských poplatcích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Jeden vydavatel vydává stovky časopisů, ale v každém z nich je pouze několik čísel či článků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32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350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32 Predátorské časopisy II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624874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Se vznikem predátorských časopisů se rozvinuly také další nešvary hrubě porušující publikační etiku. Základní informace jsou k dispozici </a:t>
            </a:r>
            <a:r>
              <a:rPr lang="cs-CZ" sz="1500" dirty="0">
                <a:solidFill>
                  <a:schemeClr val="tx1"/>
                </a:solidFill>
                <a:latin typeface="Source Sans Pro Semibold" pitchFamily="34" charset="-18"/>
              </a:rPr>
              <a:t>na stránkách </a:t>
            </a:r>
            <a:r>
              <a:rPr lang="cs-CZ" sz="1500" dirty="0">
                <a:solidFill>
                  <a:schemeClr val="tx1"/>
                </a:solidFill>
                <a:latin typeface="Source Sans Pro Semibold" pitchFamily="34" charset="-18"/>
                <a:hlinkClick r:id="rId3"/>
              </a:rPr>
              <a:t>https://predatoryjournals.com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  <a:hlinkClick r:id="rId3"/>
              </a:rPr>
              <a:t>/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. Tato stránka obsahuje:</a:t>
            </a:r>
          </a:p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Seznam predátorských časopisů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Seznam predátorských vydavatelů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Seznam zavádějících metrik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Seznam napadených časopisů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33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422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33 Služba </a:t>
            </a:r>
            <a:r>
              <a:rPr lang="cs-CZ" sz="3200" dirty="0" err="1" smtClean="0"/>
              <a:t>Cabell´s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624874"/>
          </a:xfrm>
        </p:spPr>
        <p:txBody>
          <a:bodyPr>
            <a:noAutofit/>
          </a:bodyPr>
          <a:lstStyle/>
          <a:p>
            <a:pPr algn="l"/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Cabell´s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je služba, která do značné míry navazuje na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blacklist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predátorských časopisů vytvořený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Jeffrey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Beallem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. Jedná se však o placenou službou s mnohem větším rozsahem. K základním službám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Cabbel´s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patří:</a:t>
            </a:r>
          </a:p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Blacklisty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časopisů (vždy s jasně danými znaky, proč je daný časopis na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blacklist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zařazen)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Whitelisty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časopisů (s podrobnými informacemi o kvalitě časopisu a dalšími indikátory)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Komplexní poradenské služby pro autory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34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277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 fontScale="90000"/>
          </a:bodyPr>
          <a:lstStyle/>
          <a:p>
            <a:pPr algn="l"/>
            <a:r>
              <a:rPr lang="cs-CZ" sz="3200" dirty="0" smtClean="0"/>
              <a:t>34 Jak se vyhnout publikování v predátorských časopisech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624874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Existuje řada služeb či postupů, které dokáží predátorské časopisy odhalit:</a:t>
            </a:r>
          </a:p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Konzultujte časopis se zkušenějším kolegou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 případě pochybností se obraťte na knihovnu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Nereagujte na nevyžádané emaily (prestižní časopis vás se žádostí o publikování obvykle neosloví)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Používejte postupy uvedené na stránce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Think.Check.Submit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Nahlédněte do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blacklistů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(predatoryjournals.org,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Cabbel´s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) či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whitelistů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(DOAJ,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Cabbel´s</a:t>
            </a:r>
            <a:r>
              <a:rPr lang="cs-CZ" sz="1500" dirty="0">
                <a:solidFill>
                  <a:schemeClr val="tx1"/>
                </a:solidFill>
                <a:latin typeface="Source Sans Pro Semibold" pitchFamily="34" charset="-18"/>
              </a:rPr>
              <a:t>)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Ověřte v databázích Web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of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Science,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Scopus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či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Journal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Citation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Reports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, zda jsou údaje uváděné ve zdrojovém časopise skutečně pravdivé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35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827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35 Open Access Green </a:t>
            </a:r>
            <a:r>
              <a:rPr lang="cs-CZ" sz="3200" dirty="0" err="1" smtClean="0"/>
              <a:t>Road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Zelená cesta Open Access znamená šíření publikačních výstupů skrze otevřené </a:t>
            </a: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repozitáře</a:t>
            </a: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. Autoři si mnohdy mylně myslí, že s články nemohou dále nakládat, nicméně ve velké většině případů je možné preprinty, </a:t>
            </a: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postprinty</a:t>
            </a: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 či dokonce vydané </a:t>
            </a: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pdf</a:t>
            </a: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 verze článků skrze </a:t>
            </a: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repozitáře</a:t>
            </a: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 archivovat a šířit. Mezi základní typy </a:t>
            </a: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repozitářů</a:t>
            </a: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 patří:</a:t>
            </a:r>
          </a:p>
          <a:p>
            <a:pPr algn="l"/>
            <a:endParaRPr lang="cs-CZ" sz="14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Institucionální </a:t>
            </a:r>
            <a:r>
              <a:rPr lang="cs-CZ" sz="1300" dirty="0" err="1" smtClean="0">
                <a:solidFill>
                  <a:schemeClr val="tx1"/>
                </a:solidFill>
                <a:latin typeface="Source Sans Pro Semibold" pitchFamily="34" charset="-18"/>
              </a:rPr>
              <a:t>repozitáře</a:t>
            </a:r>
            <a:endParaRPr lang="cs-CZ" sz="13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Oborové </a:t>
            </a:r>
            <a:r>
              <a:rPr lang="cs-CZ" sz="1300" dirty="0" err="1" smtClean="0">
                <a:solidFill>
                  <a:schemeClr val="tx1"/>
                </a:solidFill>
                <a:latin typeface="Source Sans Pro Semibold" pitchFamily="34" charset="-18"/>
              </a:rPr>
              <a:t>repozitáře</a:t>
            </a:r>
            <a:endParaRPr lang="cs-CZ" sz="13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300" dirty="0">
                <a:solidFill>
                  <a:schemeClr val="tx1"/>
                </a:solidFill>
                <a:latin typeface="Source Sans Pro Semibold" pitchFamily="34" charset="-18"/>
              </a:rPr>
              <a:t>Vzhledem k tomu, že </a:t>
            </a:r>
            <a:r>
              <a:rPr lang="cs-CZ" sz="1300" dirty="0" err="1">
                <a:solidFill>
                  <a:schemeClr val="tx1"/>
                </a:solidFill>
                <a:latin typeface="Source Sans Pro Semibold" pitchFamily="34" charset="-18"/>
              </a:rPr>
              <a:t>repozitářů</a:t>
            </a:r>
            <a:r>
              <a:rPr lang="cs-CZ" sz="1300" dirty="0">
                <a:solidFill>
                  <a:schemeClr val="tx1"/>
                </a:solidFill>
                <a:latin typeface="Source Sans Pro Semibold" pitchFamily="34" charset="-18"/>
              </a:rPr>
              <a:t> vzniklo v poslední době obrovské množství, existují už i centrální služby (jakési souborné katalogy) pro agregaci jejich obsahu. Mezi nejznámější patří:</a:t>
            </a:r>
          </a:p>
          <a:p>
            <a:pPr algn="l"/>
            <a:endParaRPr lang="cs-CZ" sz="13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ROAR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300" dirty="0" err="1" smtClean="0">
                <a:solidFill>
                  <a:schemeClr val="tx1"/>
                </a:solidFill>
                <a:latin typeface="Source Sans Pro Semibold" pitchFamily="34" charset="-18"/>
              </a:rPr>
              <a:t>OpenDOAR</a:t>
            </a:r>
            <a:endParaRPr lang="cs-CZ" sz="13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BASE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300" dirty="0" err="1" smtClean="0">
                <a:solidFill>
                  <a:schemeClr val="tx1"/>
                </a:solidFill>
                <a:latin typeface="Source Sans Pro Semibold" pitchFamily="34" charset="-18"/>
              </a:rPr>
              <a:t>OAIster</a:t>
            </a:r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4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L</a:t>
            </a:r>
            <a:endParaRPr lang="cs-CZ" sz="14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36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21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36 Služba </a:t>
            </a:r>
            <a:r>
              <a:rPr lang="cs-CZ" sz="3200" dirty="0" err="1" smtClean="0"/>
              <a:t>Sherpa</a:t>
            </a:r>
            <a:r>
              <a:rPr lang="cs-CZ" sz="3200" dirty="0" smtClean="0"/>
              <a:t>/Romeo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Sherpa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/Romeo je služba, která shromažďuje informace o politikách jednotlivých vydavatelů a časopisů v oblasti šíření v nich vydávaných článků v institucionálních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repozitářích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. Vydavatelé a časopisů jsou rozděleni do těchto skupin:</a:t>
            </a: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Zelení vydavatelé (umožňují archivaci preprintů a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postprintů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Modří vydavatelé (umožňují archivaci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postprintů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Žlutí vydavatelé (umožňují archivaci preprintů)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Bílí vydavatelé (archivace není podporována)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Nejprestižnější světoví vydavatelé obvykle umožňují některou z forem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autoarchivace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a zpřístupnění článků (viz následující obrázek).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37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655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37 Statistika služby </a:t>
            </a:r>
            <a:r>
              <a:rPr lang="cs-CZ" sz="3200" dirty="0" err="1" smtClean="0"/>
              <a:t>Sherpa</a:t>
            </a:r>
            <a:r>
              <a:rPr lang="cs-CZ" sz="3200" dirty="0" smtClean="0"/>
              <a:t>/Romeo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endParaRPr lang="cs-CZ" sz="13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38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2" y="2332634"/>
            <a:ext cx="7898867" cy="318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78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38 </a:t>
            </a:r>
            <a:r>
              <a:rPr lang="cs-CZ" sz="3200" dirty="0" err="1" smtClean="0"/>
              <a:t>Repozitář</a:t>
            </a:r>
            <a:r>
              <a:rPr lang="cs-CZ" sz="3200" dirty="0" smtClean="0"/>
              <a:t> publikační činnosti UTB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400" dirty="0">
                <a:solidFill>
                  <a:schemeClr val="tx1"/>
                </a:solidFill>
                <a:latin typeface="Source Sans Pro Semibold" pitchFamily="34" charset="-18"/>
              </a:rPr>
              <a:t>Knihovna UTB provozuje </a:t>
            </a:r>
            <a:r>
              <a:rPr lang="cs-CZ" sz="1400" dirty="0" err="1">
                <a:solidFill>
                  <a:schemeClr val="tx1"/>
                </a:solidFill>
                <a:latin typeface="Source Sans Pro Semibold" pitchFamily="34" charset="-18"/>
              </a:rPr>
              <a:t>Repozitář</a:t>
            </a:r>
            <a:r>
              <a:rPr lang="cs-CZ" sz="1400" dirty="0">
                <a:solidFill>
                  <a:schemeClr val="tx1"/>
                </a:solidFill>
                <a:latin typeface="Source Sans Pro Semibold" pitchFamily="34" charset="-18"/>
              </a:rPr>
              <a:t> publikační činnosti UTB, a to v souladu s Rozhodnutím rektora 4/2018. Mezi hlavní cíle </a:t>
            </a:r>
            <a:r>
              <a:rPr lang="cs-CZ" sz="1400" dirty="0" err="1">
                <a:solidFill>
                  <a:schemeClr val="tx1"/>
                </a:solidFill>
                <a:latin typeface="Source Sans Pro Semibold" pitchFamily="34" charset="-18"/>
              </a:rPr>
              <a:t>repozitáře</a:t>
            </a:r>
            <a:r>
              <a:rPr lang="cs-CZ" sz="1400" dirty="0">
                <a:solidFill>
                  <a:schemeClr val="tx1"/>
                </a:solidFill>
                <a:latin typeface="Source Sans Pro Semibold" pitchFamily="34" charset="-18"/>
              </a:rPr>
              <a:t> patří:</a:t>
            </a:r>
          </a:p>
          <a:p>
            <a:pPr algn="l"/>
            <a:endParaRPr lang="cs-CZ" sz="14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Archivace výsledků </a:t>
            </a:r>
            <a:r>
              <a:rPr lang="cs-CZ" sz="1300" dirty="0" err="1" smtClean="0">
                <a:solidFill>
                  <a:schemeClr val="tx1"/>
                </a:solidFill>
                <a:latin typeface="Source Sans Pro Semibold" pitchFamily="34" charset="-18"/>
              </a:rPr>
              <a:t>VaV</a:t>
            </a: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 vznikajících na UTB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Šíření a propagace publikačních výsledků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Podpora Open Access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Kooperace s dalšími informačními systémy UTB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300" dirty="0">
                <a:solidFill>
                  <a:schemeClr val="tx1"/>
                </a:solidFill>
                <a:latin typeface="Source Sans Pro Semibold" pitchFamily="34" charset="-18"/>
              </a:rPr>
              <a:t>Mezi základní typy dokumentů shromažďovaných v </a:t>
            </a:r>
            <a:r>
              <a:rPr lang="cs-CZ" sz="1300" dirty="0" err="1">
                <a:solidFill>
                  <a:schemeClr val="tx1"/>
                </a:solidFill>
                <a:latin typeface="Source Sans Pro Semibold" pitchFamily="34" charset="-18"/>
              </a:rPr>
              <a:t>repozitáři</a:t>
            </a:r>
            <a:r>
              <a:rPr lang="cs-CZ" sz="1300" dirty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patří:</a:t>
            </a:r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Recenzovaný odborný článek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Článek ve sborníku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Kapitola v odborné knize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Patent…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39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057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3 Postup pro evidenci výsledků </a:t>
            </a:r>
            <a:r>
              <a:rPr lang="cs-CZ" sz="3200" dirty="0" err="1" smtClean="0"/>
              <a:t>VaV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4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132856"/>
            <a:ext cx="8125094" cy="382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58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39 Citační rejstříky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Citační rejstříky tvojí jeden z nejzajímavější produktů na poli informačního průmyslu. Jejich přidanou hodnotu tvoří:</a:t>
            </a: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Citační rejstříky představují prestižní bibliografické databáze obsahující vysoce kvalitní vědecké články a další typy dokumentů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U každého záznamu jsou jasně vymezeny citační vztahy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Lze určit citovanost jednotlivých článků, autorů, institucí, zemí nebo časopisů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Slouží jako podklad pro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bibliometrické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analýzy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Zohledňuje se při udělování vyšších akademických hodností, grantů apod.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40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492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40 Konkrétní citační rejstříky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Citační vazby dokáže sledovat vícero služeb, ale v rámci české metodiky hodnocení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VaV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jsou akceptovány dvě tradiční služby:</a:t>
            </a: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Web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of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Science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Scopus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Citační vazby sledují ale i další služby: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Dimensions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Google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Scholar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CrossRef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PubMed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CitaBase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,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CiteSeer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41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926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41 Web </a:t>
            </a:r>
            <a:r>
              <a:rPr lang="cs-CZ" sz="3200" dirty="0" err="1" smtClean="0"/>
              <a:t>of</a:t>
            </a:r>
            <a:r>
              <a:rPr lang="cs-CZ" sz="3200" dirty="0" smtClean="0"/>
              <a:t> Science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Citační rejstřík Web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of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Science je nyní v portfoliu služeb společnosti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Clarivate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Analytics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. Jeho základní verze obsahuje tyto dílčí indexy:</a:t>
            </a: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Science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Citation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Index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Social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Sciences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Citatin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Index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Arts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and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Humanities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Citation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Index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Conference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Proceedings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Citation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Index (Science and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Social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Sciences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Books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Citation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Index (Science and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Social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Sciences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Emerging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Sources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Citation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Index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K rozšířeným službám Web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of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Science patří další služby spojené s vědeckou komunikací jako je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Journal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Citation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Reports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pro určování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Impact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Factorů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vědeckých časopisů,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Essential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Science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Indicators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pro určování nových trendů ve vědě nebo citační manažer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EndNote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.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42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084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42 </a:t>
            </a:r>
            <a:r>
              <a:rPr lang="cs-CZ" sz="3200" dirty="0" err="1" smtClean="0"/>
              <a:t>Scopus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Scopus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je citačním rejstříkem z produkce vydavatelství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Elsevier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. Zahrnuje tyto formáty dokumentů:</a:t>
            </a: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Články z vědeckých časopisů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Příspěvky z konferencí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Knihy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Scopus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obsahuje: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70 miliónů bibliografických záznamů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70  tisíc profilů institucí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16 miliónů profilů autorů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43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522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43 Hodnocení kvality časopisů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>
                <a:solidFill>
                  <a:schemeClr val="tx1"/>
                </a:solidFill>
                <a:latin typeface="Source Sans Pro Semibold" pitchFamily="34" charset="-18"/>
              </a:rPr>
              <a:t>Posouzení kvality zdrojových časopisů palčivý problém současné doby, navíc umocněný vznikem mnoha bezcenných predátorských časopisů. O prestiži časopisů mohou napovědět 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jednak </a:t>
            </a:r>
            <a:r>
              <a:rPr lang="cs-CZ" sz="1500" dirty="0">
                <a:solidFill>
                  <a:schemeClr val="tx1"/>
                </a:solidFill>
                <a:latin typeface="Source Sans Pro Semibold" pitchFamily="34" charset="-18"/>
              </a:rPr>
              <a:t>citační metriky, ale také indexace časopisů v různých databázích a službách. Kvalitní časopisy jsou indexovány například:</a:t>
            </a: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 citačních rejstřících Web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of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Science a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Scopus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 prestižních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whitelistech</a:t>
            </a:r>
            <a:r>
              <a:rPr lang="cs-CZ" sz="1500" dirty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ERIH nebo DOAJ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Ve významných oborových databázích (např.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EconLit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)</a:t>
            </a:r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44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491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 fontScale="90000"/>
          </a:bodyPr>
          <a:lstStyle/>
          <a:p>
            <a:pPr algn="l"/>
            <a:r>
              <a:rPr lang="cs-CZ" sz="3200" dirty="0" smtClean="0"/>
              <a:t>44 Citační indikátory používané v databázi Web </a:t>
            </a:r>
            <a:r>
              <a:rPr lang="cs-CZ" sz="3200" dirty="0" err="1" smtClean="0"/>
              <a:t>of</a:t>
            </a:r>
            <a:r>
              <a:rPr lang="cs-CZ" sz="3200" dirty="0" smtClean="0"/>
              <a:t> Science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Nejkvalitnější časopisy jsou hodnoceny taktéž pomocí citačních indikátorů, které určují jejich pořadí v jednotlivých vědeckých kategoriích. Tyto indikátory jsou spjaty s citačními rejstříky Web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of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Science a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Scopus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. Doplňkem databáze Web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of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Science je specializovaná služba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Journal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Citation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Reports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, která hodnotí časopisy pomocí těchto indikátorů:</a:t>
            </a: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Impact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Factor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Article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Influence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Score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EigenFactor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Score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45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717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 fontScale="90000"/>
          </a:bodyPr>
          <a:lstStyle/>
          <a:p>
            <a:pPr algn="l"/>
            <a:r>
              <a:rPr lang="cs-CZ" sz="3200" dirty="0" smtClean="0"/>
              <a:t>45 Citační indikátory používané v databázi </a:t>
            </a:r>
            <a:r>
              <a:rPr lang="cs-CZ" sz="3200" dirty="0" err="1" smtClean="0"/>
              <a:t>Scopus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Konkurenční citační rejstřík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Scopus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používá vlastní citační indikátory, které byly mnohdy vyvinuty teprve v poslední době. Reagují tak zejména na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Impact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Factor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, který je nejrespektovanějším indikátorem, přitom jeho výpočet je velmi jednoduchý. Naproti tomu indikátory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Scopusu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přinášejí vyšší míru sofistikovanosti a snaží se např. o zohlednění oborových specifik. Databáze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Scopus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používá tyto indikátory pro hodnocení časopisů:</a:t>
            </a: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SNIP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SJR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IPP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CiteScore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46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401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 fontScale="90000"/>
          </a:bodyPr>
          <a:lstStyle/>
          <a:p>
            <a:pPr algn="l"/>
            <a:r>
              <a:rPr lang="cs-CZ" sz="3200" dirty="0" smtClean="0"/>
              <a:t>46 Hodnocení kvality publikační činnosti autora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I publikační činnost jednotlivých autorů se dá měřit na základě citovanosti. Znovu se vychází z dat obsažených v citačních rejstřících Web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of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Science a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Scopus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. Kromě prosté informace o počtu získaných citací (obvykle s vyloučením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autocitací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), existuje i několik standardizovaných indikátorů. Jedná se o:</a:t>
            </a: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H-Index (všeobecně nejrespektovanější indikátor)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G-Index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I10-Index</a:t>
            </a: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47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183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47 Pokročilé hodnotící nástroje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Citační rejstříky Web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of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Science a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Scopus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nabízí základní možnosti pro tvorbu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bibliometrických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analýz. Další pokročilé nástroje už jsou však součástí jiných komerčních služeb, které jsou však s uvedenými databázemi úzce spjaty. Tyto služby nabízejí ještě pokročilejší možnosti pro zhodnocení publikační činnosti autorů, institucí, zemí apod. Mezi tyto služby patří:</a:t>
            </a: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InCites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(vychází z dat ve Web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of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Science)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SciVal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(vychází z dat ve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Scopusu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)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48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716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48 Alternativní hodnotící nástroje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 současné době převládá názor, že hodnocení dopadu publikační činnosti výhradně pomocí citačního ohlasu není dostatečný. Proto vznikly služby, které dokáží zohlednit i mnoho dalších parametrů spojených s publikacemi.  Kromě počtu citací jsou tedy shromažďovány například údaje o počtu stažení, ohlas na sociálních sítích, blozích, wikipedii nebo počet stažení do citačních manažerů. Mezi služby tohoto typu patří:</a:t>
            </a: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Altmetrics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PlumX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BookMetrix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49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467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4 Tvorba odborného článku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Při tvorbě odborného článku prochází autoři následujícími fázemi:</a:t>
            </a:r>
          </a:p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Výběr tématu, literární rešerše a sepsání článku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Výběr časopisu pro publikování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Formální a jazyková korektura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Odeslání článku editorovi časopisu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Recenzní řízení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Přepracování článku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Přijetí článku a související administrativa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Vydání článku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5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015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49 Unikátní identifikátory vědce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Identifikace a správné přiřazení autorství a citací k jednotlivým autorům bývá mnohdy velmi problematické. Proto vznikly služby, které přidělují autorům na základě jejich vlastní žádosti unikátní trvalý identifikátor, který slouží k jednoznačnému určení autorství. Mezi tyto identifikátory patří:</a:t>
            </a: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ORCID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ResearcherID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Mezi identifikátory, které autor nemá pod vlastní správou patří: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ScopusID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50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983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50 ORCID profily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Kromě toho, že ORCID představuje unikátní identifikátor, mají vědci v rámci této služby k dispozici své profily, jimiž popularizují svou publikační činnost a poskytují další informace o sobě. ORCID profily obsahují tyto informace:</a:t>
            </a: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Identifikátor ORCID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Kontaktní údaje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Výčet publikační činnosti autora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Řešené projekty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Dosažené vzdělání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Výčet institucí, kde autor působí či působil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Popis pole působnosti autora formou klíčových slov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Odkazy na plné texty článků v institucionálním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repozitáři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Informace o dalších identifikátorech (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ResearcherID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,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ScopusID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)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51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236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51 Identifikátory vědce na UTB ve Zlíně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S přihlédnutím k tomu, že řada vydavatelů vyžaduje unikátní identifikátor ORCID u každého autora povinně už při publikování samostatných článků, je toto potřeba řešit na celouniverzitní úrovni. V systému OBD je nově povinnost, aby měl každý autor uveden svůj identifikátor ORCID. Knihovna UTB nabízí v této věci řadu služeb:</a:t>
            </a: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Správu ORCID účtu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Propojení účtu ORCID s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Repozitářem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publikační činnosti pro automatický přenos publikací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Propojení účtu ORCID se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Scopus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AuthorID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Poradenskou činnost v této oblasti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52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015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52 Jak propagovat své vědecké publikace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Vydání článku neznamená pro vědce konec práce. Naopak je velmi důležité článek propagovat a informovat o jeho existenci. Zde je několik tipů, jak prodat svou práci:</a:t>
            </a: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Zajistěte co nejširší dostupnost článku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Pokud je článek dostupný v komerčním časopise, je vhodné ho umístit do některého z otevřených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repozitářů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Zaneste článek do své osobní bibliografie na webu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Propagujte článek na sociálních sítích, případně na blogu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Využijte některou z platforem pro šíření vědeckých výstupů (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Kudos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,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ImpactStory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Založte si a udržujte aktualizované profily v unikátních identifikátorech ORCID a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ResearcherID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Dejte článek k dispozici svým kolegům a studentům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53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719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 fontScale="90000"/>
          </a:bodyPr>
          <a:lstStyle/>
          <a:p>
            <a:pPr algn="l"/>
            <a:r>
              <a:rPr lang="cs-CZ" sz="3200" dirty="0" smtClean="0"/>
              <a:t>53 Platformy pro šíření publikačních výsledků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 době, kdy jsou hodnoceny nikoliv pouze kvantitativní výstupy vědců, ale i dopad jejich publikací, je nutno věnovat zvýšenou pozornost propagaci těchto výstupů. A to nikoliv pouze k odborné komunitě, ale také k širší veřejnosti. Proto vznikají platformy, kde mohou autoři lépe představit a zveřejňovat výsledky své vědecké práce. Mezi nejatraktivnější služby tohoto typu patří:</a:t>
            </a: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Kudos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ImpactStory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54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433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54 Akademické sociální sítě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Fenomén sociálních sítí se nevyhýbá ani vědeckému světu. V mnoha případech dává naopak sdílení informací, tvorba virtuálních vědeckých týmů a další věci spojené s elektronickým prostředím, jednoznačný smysl. K nejpoužívanějším akademickým sociálním sítím patří:</a:t>
            </a: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ResearchGate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Academia.edu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Mendeley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55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548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55 Open Data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Problematika Open Access se neomezuje pouze na šíření publikačních výsledků. Na cestě k otevřené vědě je věnována pozornost také problematice Open Data. Zveřejňování výzkumných dat má akcelerovat vědecký vývoj. V ČR je tato problematika zatím na začátku své cesty. Ve světě už však existují datové </a:t>
            </a: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repozitáře</a:t>
            </a: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, které umožňují sdílení obsáhlých datových sad. Jedná se především o služby:</a:t>
            </a:r>
            <a:endParaRPr lang="cs-CZ" sz="14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4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FigShare</a:t>
            </a:r>
            <a:endParaRPr lang="cs-CZ" sz="14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DRYAD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Zenodo</a:t>
            </a:r>
            <a:endParaRPr lang="cs-CZ" sz="14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Google </a:t>
            </a: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DataSet</a:t>
            </a: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Search</a:t>
            </a: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 (testovací verze centrálního vyhledávače v mnoha </a:t>
            </a: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datavých</a:t>
            </a: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 úložištích)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4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To, že jsou otevřená data stále populárnější záležitostí, ilustruje také fakt, že v rámci služby Web </a:t>
            </a: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of</a:t>
            </a: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 Science je už nějakou dobu k dispozici také citační rejstřík Data </a:t>
            </a:r>
            <a:r>
              <a:rPr lang="cs-CZ" sz="1400" dirty="0" err="1" smtClean="0">
                <a:solidFill>
                  <a:schemeClr val="tx1"/>
                </a:solidFill>
                <a:latin typeface="Source Sans Pro Semibold" pitchFamily="34" charset="-18"/>
              </a:rPr>
              <a:t>Citation</a:t>
            </a: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 Index, který sleduje počty citací jednotlivých datových sad zpřístupněných skrze různá datová úložiště.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56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624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56 Vědecké granty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K běžným činnostem výzkumníka patří také psaní vědeckých projektů a získávání finančních prostředků na svůj výzkum. V ČR patří mezi nejčastější dotační tituly patří:</a:t>
            </a: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Horizont2020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OP VVV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GAČR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TAČR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Norské fondy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Visegrad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Funds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U každého z poskytovatelů je samozřejmě náročnost a úspěšnost při akceptaci žádostí velmi individuální.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57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764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57 Interní granty na UTB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Kromě externích poskytovatelů je možno na UTB získat finanční prostředky na vědecký výzkum také z interních zdrojů. Jedná se zejména o programy:</a:t>
            </a: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IGA (Interní grantová agentura)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Vnitřní soutěž v rámci Institucionálního programu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58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752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58 Vědecké konference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Účast na vědeckých konferencích je standardní náplní profesního života výzkumníků. V poslední době se však rozmohl fenomén predátorských konferencí. Je proto potřeba dobře zvažovat, na jakou konferenci se vydat. Před samotnou cestou je potřeba zodpovědět některé klíčové otázky:</a:t>
            </a: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Jedná se o vysoce prestižní konferenci pro můj vědecký obor?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Je sborník z konference indexován v databázi Web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of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Science či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Scopus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?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Nejedná se o účelově pořádanou predátorskou konferenci?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Uvedené otázky je dobré prověřit u svého školitele, zkušenějšího kolegy, nebo navštívit stránku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Think.check.attend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, která přináší manuály, jak poznat seriózní vědeckou konferenci.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59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150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/>
              <a:t>5</a:t>
            </a:r>
            <a:r>
              <a:rPr lang="cs-CZ" sz="3200" dirty="0" smtClean="0"/>
              <a:t> Publikační proces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6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2.png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39552" y="2132856"/>
            <a:ext cx="7981078" cy="384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67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59 Sborníky z konferencí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V rámci seriózních vědeckých konferencí jsou přednášeny recenzované příspěvky, které jsou následně součástí konferenčních sborníků. Ten může být vydán vícero způsoby:</a:t>
            </a:r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Jako samostatný sborník se standardním číslem ISBN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Jako pravidelně vydávaný sborník s ISBN i ISSN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Jako speciální číslo tematicky příbuzného časopisu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Ať už je aplikována kterákoliv uvedená možnost, kritériem pro hodnocení podle české metodiky je indexace daného sborníku v alespoň jedné z těchto databází:</a:t>
            </a:r>
          </a:p>
          <a:p>
            <a:pPr algn="l"/>
            <a:endParaRPr lang="cs-CZ" sz="13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Web </a:t>
            </a:r>
            <a:r>
              <a:rPr lang="cs-CZ" sz="1300" dirty="0" err="1" smtClean="0">
                <a:solidFill>
                  <a:schemeClr val="tx1"/>
                </a:solidFill>
                <a:latin typeface="Source Sans Pro Semibold" pitchFamily="34" charset="-18"/>
              </a:rPr>
              <a:t>of</a:t>
            </a: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 Science (jakou součást citačního rejstříku </a:t>
            </a:r>
            <a:r>
              <a:rPr lang="cs-CZ" sz="1300" dirty="0" err="1" smtClean="0">
                <a:solidFill>
                  <a:schemeClr val="tx1"/>
                </a:solidFill>
                <a:latin typeface="Source Sans Pro Semibold" pitchFamily="34" charset="-18"/>
              </a:rPr>
              <a:t>Conference</a:t>
            </a: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300" dirty="0" err="1" smtClean="0">
                <a:solidFill>
                  <a:schemeClr val="tx1"/>
                </a:solidFill>
                <a:latin typeface="Source Sans Pro Semibold" pitchFamily="34" charset="-18"/>
              </a:rPr>
              <a:t>Proceedings</a:t>
            </a: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 </a:t>
            </a:r>
            <a:r>
              <a:rPr lang="cs-CZ" sz="1300" dirty="0" err="1" smtClean="0">
                <a:solidFill>
                  <a:schemeClr val="tx1"/>
                </a:solidFill>
                <a:latin typeface="Source Sans Pro Semibold" pitchFamily="34" charset="-18"/>
              </a:rPr>
              <a:t>Citation</a:t>
            </a:r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 Index)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300" dirty="0" err="1" smtClean="0">
                <a:solidFill>
                  <a:schemeClr val="tx1"/>
                </a:solidFill>
                <a:latin typeface="Source Sans Pro Semibold" pitchFamily="34" charset="-18"/>
              </a:rPr>
              <a:t>Scopus</a:t>
            </a:r>
            <a:endParaRPr lang="cs-CZ" sz="13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300" dirty="0" smtClean="0">
                <a:solidFill>
                  <a:schemeClr val="tx1"/>
                </a:solidFill>
                <a:latin typeface="Source Sans Pro Semibold" pitchFamily="34" charset="-18"/>
              </a:rPr>
              <a:t>Indexaci sborníku v uvedených databázích nelze zaručit dopředu, avšak byli-li sborníky z dané konference indexovány v předchozích letech, existuje vysoká pravděpodobnost, že budou indexovány i nadále.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60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066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60 Publikování odborných knih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600" dirty="0" smtClean="0">
                <a:solidFill>
                  <a:schemeClr val="tx1"/>
                </a:solidFill>
                <a:latin typeface="Source Sans Pro Semibold" pitchFamily="34" charset="-18"/>
              </a:rPr>
              <a:t>Metodika hodnocení </a:t>
            </a:r>
            <a:r>
              <a:rPr lang="cs-CZ" sz="1600" dirty="0" err="1" smtClean="0">
                <a:solidFill>
                  <a:schemeClr val="tx1"/>
                </a:solidFill>
                <a:latin typeface="Source Sans Pro Semibold" pitchFamily="34" charset="-18"/>
              </a:rPr>
              <a:t>VaV</a:t>
            </a:r>
            <a:r>
              <a:rPr lang="cs-CZ" sz="1600" dirty="0" smtClean="0">
                <a:solidFill>
                  <a:schemeClr val="tx1"/>
                </a:solidFill>
                <a:latin typeface="Source Sans Pro Semibold" pitchFamily="34" charset="-18"/>
              </a:rPr>
              <a:t> v ČR zohledňuje také publikování odborných knih. Musí však být řada náročných podmínek, mezi které patří zejména:</a:t>
            </a:r>
            <a:endParaRPr lang="cs-CZ" sz="16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6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600" dirty="0" smtClean="0">
                <a:solidFill>
                  <a:schemeClr val="tx1"/>
                </a:solidFill>
                <a:latin typeface="Source Sans Pro Semibold" pitchFamily="34" charset="-18"/>
              </a:rPr>
              <a:t>Musí se jednat o odbornou monografii (nikoliv např. o učebnici nebo skripta)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600" dirty="0" smtClean="0">
                <a:solidFill>
                  <a:schemeClr val="tx1"/>
                </a:solidFill>
                <a:latin typeface="Source Sans Pro Semibold" pitchFamily="34" charset="-18"/>
              </a:rPr>
              <a:t>Kniha musí vyjít ve vydavatelství s vědeckou radou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600" dirty="0" smtClean="0">
                <a:solidFill>
                  <a:schemeClr val="tx1"/>
                </a:solidFill>
                <a:latin typeface="Source Sans Pro Semibold" pitchFamily="34" charset="-18"/>
              </a:rPr>
              <a:t>Kniha musí projít standardním recenzním řízením (dva recenzenti respektovaní v daném vědeckém oboru)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600" dirty="0" smtClean="0">
                <a:solidFill>
                  <a:schemeClr val="tx1"/>
                </a:solidFill>
                <a:latin typeface="Source Sans Pro Semibold" pitchFamily="34" charset="-18"/>
              </a:rPr>
              <a:t>Kniha musí mít přidělené číslo ISBN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6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600" dirty="0" smtClean="0">
                <a:solidFill>
                  <a:schemeClr val="tx1"/>
                </a:solidFill>
                <a:latin typeface="Source Sans Pro Semibold" pitchFamily="34" charset="-18"/>
              </a:rPr>
              <a:t>Systém vydávání knih na UTB je definován směrnicí rektora 10/2017. Ta udává, že primárně musí univerzitní autoři vydávat knihy v Nakladatelství UTB. Výjimky, které tvoří zejména knihy vydávané u prestižních oborových vydavatelství, musí být schváleny rektorem UTB.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61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062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Použitá literatura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400" dirty="0" smtClean="0">
                <a:solidFill>
                  <a:schemeClr val="tx1"/>
                </a:solidFill>
              </a:rPr>
              <a:t>Dědičová</a:t>
            </a:r>
            <a:r>
              <a:rPr lang="cs-CZ" sz="1400" dirty="0">
                <a:solidFill>
                  <a:schemeClr val="tx1"/>
                </a:solidFill>
              </a:rPr>
              <a:t>, P., &amp; </a:t>
            </a:r>
            <a:r>
              <a:rPr lang="cs-CZ" sz="1400" dirty="0" err="1">
                <a:solidFill>
                  <a:schemeClr val="tx1"/>
                </a:solidFill>
              </a:rPr>
              <a:t>Skůpa</a:t>
            </a:r>
            <a:r>
              <a:rPr lang="cs-CZ" sz="1400" dirty="0">
                <a:solidFill>
                  <a:schemeClr val="tx1"/>
                </a:solidFill>
              </a:rPr>
              <a:t>, J. (2014). Publikační proces od A do Z [Online]. In </a:t>
            </a:r>
            <a:r>
              <a:rPr lang="cs-CZ" sz="1400" i="1" dirty="0">
                <a:solidFill>
                  <a:schemeClr val="tx1"/>
                </a:solidFill>
              </a:rPr>
              <a:t>Slideshare.net</a:t>
            </a:r>
            <a:r>
              <a:rPr lang="cs-CZ" sz="1400" dirty="0">
                <a:solidFill>
                  <a:schemeClr val="tx1"/>
                </a:solidFill>
              </a:rPr>
              <a:t>. </a:t>
            </a:r>
            <a:r>
              <a:rPr lang="cs-CZ" sz="1400" dirty="0" err="1">
                <a:solidFill>
                  <a:schemeClr val="tx1"/>
                </a:solidFill>
              </a:rPr>
              <a:t>Retrieved</a:t>
            </a:r>
            <a:r>
              <a:rPr lang="cs-CZ" sz="1400" dirty="0">
                <a:solidFill>
                  <a:schemeClr val="tx1"/>
                </a:solidFill>
              </a:rPr>
              <a:t> </a:t>
            </a:r>
            <a:r>
              <a:rPr lang="cs-CZ" sz="1400" dirty="0" err="1">
                <a:solidFill>
                  <a:schemeClr val="tx1"/>
                </a:solidFill>
              </a:rPr>
              <a:t>from</a:t>
            </a:r>
            <a:r>
              <a:rPr lang="cs-CZ" sz="1400" dirty="0">
                <a:solidFill>
                  <a:schemeClr val="tx1"/>
                </a:solidFill>
              </a:rPr>
              <a:t> </a:t>
            </a:r>
            <a:r>
              <a:rPr lang="cs-CZ" sz="1400" dirty="0">
                <a:hlinkClick r:id="rId3"/>
              </a:rPr>
              <a:t>https://</a:t>
            </a:r>
            <a:r>
              <a:rPr lang="cs-CZ" sz="1400" dirty="0" smtClean="0">
                <a:hlinkClick r:id="rId3"/>
              </a:rPr>
              <a:t>www.slideshare.net/butlibrary/publikan-proces-a-open-access</a:t>
            </a:r>
            <a:r>
              <a:rPr lang="cs-CZ" sz="1400" dirty="0" smtClean="0"/>
              <a:t> </a:t>
            </a:r>
            <a:endParaRPr lang="cs-CZ" sz="1400" dirty="0"/>
          </a:p>
          <a:p>
            <a:r>
              <a:rPr lang="cs-CZ" sz="1400" dirty="0"/>
              <a:t> </a:t>
            </a:r>
          </a:p>
          <a:p>
            <a:pPr algn="l"/>
            <a:r>
              <a:rPr lang="cs-CZ" sz="1400" dirty="0">
                <a:solidFill>
                  <a:schemeClr val="tx1"/>
                </a:solidFill>
              </a:rPr>
              <a:t>Kratochvíl, J. (2011). Pravidla psaní odborného článku: interaktivní tutoriál [Online]. Brno: Knihovna Univerzitního kampusu Masarykovy univerzity. </a:t>
            </a:r>
            <a:r>
              <a:rPr lang="cs-CZ" sz="1400" dirty="0" err="1">
                <a:solidFill>
                  <a:schemeClr val="tx1"/>
                </a:solidFill>
              </a:rPr>
              <a:t>Retrieved</a:t>
            </a:r>
            <a:r>
              <a:rPr lang="cs-CZ" sz="1400" dirty="0">
                <a:solidFill>
                  <a:schemeClr val="tx1"/>
                </a:solidFill>
              </a:rPr>
              <a:t> </a:t>
            </a:r>
            <a:r>
              <a:rPr lang="cs-CZ" sz="1400" dirty="0" err="1">
                <a:solidFill>
                  <a:schemeClr val="tx1"/>
                </a:solidFill>
              </a:rPr>
              <a:t>from</a:t>
            </a:r>
            <a:r>
              <a:rPr lang="cs-CZ" sz="1400" dirty="0">
                <a:solidFill>
                  <a:schemeClr val="tx1"/>
                </a:solidFill>
              </a:rPr>
              <a:t> </a:t>
            </a:r>
            <a:r>
              <a:rPr lang="cs-CZ" sz="1400" dirty="0">
                <a:hlinkClick r:id="rId4"/>
              </a:rPr>
              <a:t>https://kuk.muni.cz/vyuka/materialy/odb_clanek_text/</a:t>
            </a:r>
            <a:endParaRPr lang="cs-CZ" sz="1400" dirty="0"/>
          </a:p>
          <a:p>
            <a:r>
              <a:rPr lang="cs-CZ" sz="1400" dirty="0"/>
              <a:t> </a:t>
            </a:r>
          </a:p>
          <a:p>
            <a:pPr algn="l"/>
            <a:r>
              <a:rPr lang="cs-CZ" sz="1400" dirty="0">
                <a:solidFill>
                  <a:schemeClr val="tx1"/>
                </a:solidFill>
              </a:rPr>
              <a:t>Machková, R. (2014). </a:t>
            </a:r>
            <a:r>
              <a:rPr lang="cs-CZ" sz="1400" dirty="0" err="1">
                <a:solidFill>
                  <a:schemeClr val="tx1"/>
                </a:solidFill>
              </a:rPr>
              <a:t>What´s</a:t>
            </a:r>
            <a:r>
              <a:rPr lang="cs-CZ" sz="1400" dirty="0">
                <a:solidFill>
                  <a:schemeClr val="tx1"/>
                </a:solidFill>
              </a:rPr>
              <a:t> </a:t>
            </a:r>
            <a:r>
              <a:rPr lang="cs-CZ" sz="1400" dirty="0" err="1">
                <a:solidFill>
                  <a:schemeClr val="tx1"/>
                </a:solidFill>
              </a:rPr>
              <a:t>new</a:t>
            </a:r>
            <a:r>
              <a:rPr lang="cs-CZ" sz="1400" dirty="0">
                <a:solidFill>
                  <a:schemeClr val="tx1"/>
                </a:solidFill>
              </a:rPr>
              <a:t> in 2014 [Online]. In </a:t>
            </a:r>
            <a:r>
              <a:rPr lang="cs-CZ" sz="1400" i="1" dirty="0">
                <a:solidFill>
                  <a:schemeClr val="tx1"/>
                </a:solidFill>
              </a:rPr>
              <a:t>Slideshare.net</a:t>
            </a:r>
            <a:r>
              <a:rPr lang="cs-CZ" sz="1400" dirty="0">
                <a:solidFill>
                  <a:schemeClr val="tx1"/>
                </a:solidFill>
              </a:rPr>
              <a:t>. </a:t>
            </a:r>
            <a:r>
              <a:rPr lang="cs-CZ" sz="1400" dirty="0" err="1">
                <a:solidFill>
                  <a:schemeClr val="tx1"/>
                </a:solidFill>
              </a:rPr>
              <a:t>Retrieved</a:t>
            </a:r>
            <a:r>
              <a:rPr lang="cs-CZ" sz="1400" dirty="0">
                <a:solidFill>
                  <a:schemeClr val="tx1"/>
                </a:solidFill>
              </a:rPr>
              <a:t> </a:t>
            </a:r>
            <a:r>
              <a:rPr lang="cs-CZ" sz="1400" dirty="0" err="1">
                <a:solidFill>
                  <a:schemeClr val="tx1"/>
                </a:solidFill>
              </a:rPr>
              <a:t>from</a:t>
            </a:r>
            <a:r>
              <a:rPr lang="cs-CZ" sz="1400" dirty="0">
                <a:solidFill>
                  <a:schemeClr val="tx1"/>
                </a:solidFill>
              </a:rPr>
              <a:t> </a:t>
            </a:r>
            <a:r>
              <a:rPr lang="cs-CZ" sz="1400" u="sng" dirty="0">
                <a:solidFill>
                  <a:srgbClr val="3462F6"/>
                </a:solidFill>
              </a:rPr>
              <a:t>http://www.slideshare.net/butlibrary/2014-iggp- </a:t>
            </a:r>
            <a:r>
              <a:rPr lang="cs-CZ" sz="1400" u="sng" dirty="0" err="1" smtClean="0">
                <a:solidFill>
                  <a:srgbClr val="3462F6"/>
                </a:solidFill>
              </a:rPr>
              <a:t>presentation-czech</a:t>
            </a:r>
            <a:r>
              <a:rPr lang="cs-CZ" sz="1400" dirty="0" smtClean="0">
                <a:solidFill>
                  <a:srgbClr val="3462F6"/>
                </a:solidFill>
              </a:rPr>
              <a:t>   </a:t>
            </a:r>
            <a:endParaRPr lang="cs-CZ" sz="1400" dirty="0">
              <a:solidFill>
                <a:srgbClr val="3462F6"/>
              </a:solidFill>
            </a:endParaRPr>
          </a:p>
          <a:p>
            <a:r>
              <a:rPr lang="cs-CZ" sz="1400" dirty="0"/>
              <a:t> </a:t>
            </a:r>
          </a:p>
          <a:p>
            <a:pPr algn="l"/>
            <a:r>
              <a:rPr lang="cs-CZ" sz="1400" dirty="0">
                <a:solidFill>
                  <a:schemeClr val="tx1"/>
                </a:solidFill>
              </a:rPr>
              <a:t>Romeo </a:t>
            </a:r>
            <a:r>
              <a:rPr lang="cs-CZ" sz="1400" dirty="0" err="1">
                <a:solidFill>
                  <a:schemeClr val="tx1"/>
                </a:solidFill>
              </a:rPr>
              <a:t>Statistics</a:t>
            </a:r>
            <a:r>
              <a:rPr lang="cs-CZ" sz="1400" dirty="0">
                <a:solidFill>
                  <a:schemeClr val="tx1"/>
                </a:solidFill>
              </a:rPr>
              <a:t> [Online]. (2018). </a:t>
            </a:r>
            <a:r>
              <a:rPr lang="cs-CZ" sz="1400" dirty="0" err="1">
                <a:solidFill>
                  <a:schemeClr val="tx1"/>
                </a:solidFill>
              </a:rPr>
              <a:t>Retrieved</a:t>
            </a:r>
            <a:r>
              <a:rPr lang="cs-CZ" sz="1400" dirty="0">
                <a:solidFill>
                  <a:schemeClr val="tx1"/>
                </a:solidFill>
              </a:rPr>
              <a:t> July 31, 2018, </a:t>
            </a:r>
            <a:r>
              <a:rPr lang="cs-CZ" sz="1400" dirty="0" err="1">
                <a:solidFill>
                  <a:schemeClr val="tx1"/>
                </a:solidFill>
              </a:rPr>
              <a:t>from</a:t>
            </a:r>
            <a:r>
              <a:rPr lang="cs-CZ" sz="1400" dirty="0">
                <a:solidFill>
                  <a:schemeClr val="tx1"/>
                </a:solidFill>
              </a:rPr>
              <a:t> </a:t>
            </a:r>
            <a:r>
              <a:rPr lang="cs-CZ" sz="1400" dirty="0">
                <a:hlinkClick r:id="rId5"/>
              </a:rPr>
              <a:t>http://www.sherpa.ac.uk/romeo/statistics.php?la=en&amp;fIDnum=|&amp;mode=simple</a:t>
            </a:r>
            <a:endParaRPr lang="cs-CZ" sz="1400" dirty="0"/>
          </a:p>
          <a:p>
            <a:r>
              <a:rPr lang="cs-CZ" sz="1400" dirty="0"/>
              <a:t> </a:t>
            </a:r>
          </a:p>
          <a:p>
            <a:pPr algn="l"/>
            <a:r>
              <a:rPr lang="cs-CZ" sz="1400" dirty="0" err="1">
                <a:solidFill>
                  <a:schemeClr val="tx1"/>
                </a:solidFill>
              </a:rPr>
              <a:t>Sedlařík</a:t>
            </a:r>
            <a:r>
              <a:rPr lang="cs-CZ" sz="1400" dirty="0">
                <a:solidFill>
                  <a:schemeClr val="tx1"/>
                </a:solidFill>
              </a:rPr>
              <a:t>, V. (2014). Publikace v odborných časopisech [Online]. In </a:t>
            </a:r>
            <a:r>
              <a:rPr lang="cs-CZ" sz="1400" i="1" dirty="0">
                <a:solidFill>
                  <a:schemeClr val="tx1"/>
                </a:solidFill>
              </a:rPr>
              <a:t>Slideshare.net</a:t>
            </a:r>
            <a:r>
              <a:rPr lang="cs-CZ" sz="1400" dirty="0">
                <a:solidFill>
                  <a:schemeClr val="tx1"/>
                </a:solidFill>
              </a:rPr>
              <a:t>. </a:t>
            </a:r>
            <a:r>
              <a:rPr lang="cs-CZ" sz="1400" dirty="0" err="1">
                <a:solidFill>
                  <a:schemeClr val="tx1"/>
                </a:solidFill>
              </a:rPr>
              <a:t>Retrieved</a:t>
            </a:r>
            <a:r>
              <a:rPr lang="cs-CZ" sz="1400" dirty="0">
                <a:solidFill>
                  <a:schemeClr val="tx1"/>
                </a:solidFill>
              </a:rPr>
              <a:t> </a:t>
            </a:r>
            <a:r>
              <a:rPr lang="cs-CZ" sz="1400" dirty="0" err="1">
                <a:solidFill>
                  <a:schemeClr val="tx1"/>
                </a:solidFill>
              </a:rPr>
              <a:t>from</a:t>
            </a:r>
            <a:r>
              <a:rPr lang="cs-CZ" sz="1400" dirty="0">
                <a:solidFill>
                  <a:schemeClr val="tx1"/>
                </a:solidFill>
              </a:rPr>
              <a:t> </a:t>
            </a:r>
            <a:r>
              <a:rPr lang="cs-CZ" sz="1400" dirty="0">
                <a:hlinkClick r:id="rId6"/>
              </a:rPr>
              <a:t>http://www.slideshare.net/KnihovnaUTB/publikace-v-odbornch-asopisech</a:t>
            </a:r>
            <a:endParaRPr lang="cs-CZ" sz="1400" dirty="0"/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62</a:t>
            </a:fld>
            <a:endParaRPr lang="cs-CZ" dirty="0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783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Použitá literatura - pokračování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400" dirty="0">
                <a:solidFill>
                  <a:schemeClr val="tx1"/>
                </a:solidFill>
              </a:rPr>
              <a:t>Socha, B. (2017). </a:t>
            </a:r>
            <a:r>
              <a:rPr lang="cs-CZ" sz="1400" dirty="0" err="1">
                <a:solidFill>
                  <a:schemeClr val="tx1"/>
                </a:solidFill>
              </a:rPr>
              <a:t>How</a:t>
            </a:r>
            <a:r>
              <a:rPr lang="cs-CZ" sz="1400" dirty="0">
                <a:solidFill>
                  <a:schemeClr val="tx1"/>
                </a:solidFill>
              </a:rPr>
              <a:t> much do top </a:t>
            </a:r>
            <a:r>
              <a:rPr lang="cs-CZ" sz="1400" dirty="0" err="1">
                <a:solidFill>
                  <a:schemeClr val="tx1"/>
                </a:solidFill>
              </a:rPr>
              <a:t>publishers</a:t>
            </a:r>
            <a:r>
              <a:rPr lang="cs-CZ" sz="1400" dirty="0">
                <a:solidFill>
                  <a:schemeClr val="tx1"/>
                </a:solidFill>
              </a:rPr>
              <a:t> </a:t>
            </a:r>
            <a:r>
              <a:rPr lang="cs-CZ" sz="1400" dirty="0" err="1">
                <a:solidFill>
                  <a:schemeClr val="tx1"/>
                </a:solidFill>
              </a:rPr>
              <a:t>charge</a:t>
            </a:r>
            <a:r>
              <a:rPr lang="cs-CZ" sz="1400" dirty="0">
                <a:solidFill>
                  <a:schemeClr val="tx1"/>
                </a:solidFill>
              </a:rPr>
              <a:t> </a:t>
            </a:r>
            <a:r>
              <a:rPr lang="cs-CZ" sz="1400" dirty="0" err="1">
                <a:solidFill>
                  <a:schemeClr val="tx1"/>
                </a:solidFill>
              </a:rPr>
              <a:t>for</a:t>
            </a:r>
            <a:r>
              <a:rPr lang="cs-CZ" sz="1400" dirty="0">
                <a:solidFill>
                  <a:schemeClr val="tx1"/>
                </a:solidFill>
              </a:rPr>
              <a:t> Open Access [Online]. </a:t>
            </a:r>
            <a:r>
              <a:rPr lang="cs-CZ" sz="1400" i="1" dirty="0">
                <a:solidFill>
                  <a:schemeClr val="tx1"/>
                </a:solidFill>
              </a:rPr>
              <a:t>Open Science</a:t>
            </a:r>
            <a:r>
              <a:rPr lang="cs-CZ" sz="1400" dirty="0">
                <a:solidFill>
                  <a:schemeClr val="tx1"/>
                </a:solidFill>
              </a:rPr>
              <a:t>. </a:t>
            </a:r>
            <a:r>
              <a:rPr lang="cs-CZ" sz="1400" dirty="0" err="1">
                <a:solidFill>
                  <a:schemeClr val="tx1"/>
                </a:solidFill>
              </a:rPr>
              <a:t>Retrieved</a:t>
            </a:r>
            <a:r>
              <a:rPr lang="cs-CZ" sz="1400" dirty="0">
                <a:solidFill>
                  <a:schemeClr val="tx1"/>
                </a:solidFill>
              </a:rPr>
              <a:t> </a:t>
            </a:r>
            <a:r>
              <a:rPr lang="cs-CZ" sz="1400" dirty="0" err="1">
                <a:solidFill>
                  <a:schemeClr val="tx1"/>
                </a:solidFill>
              </a:rPr>
              <a:t>from</a:t>
            </a:r>
            <a:r>
              <a:rPr lang="cs-CZ" sz="1400" dirty="0"/>
              <a:t> </a:t>
            </a:r>
            <a:r>
              <a:rPr lang="cs-CZ" sz="1400" dirty="0">
                <a:hlinkClick r:id="rId3"/>
              </a:rPr>
              <a:t>https://openscience.com/how-much-do-top-publishers-charge-for-open-access/</a:t>
            </a:r>
            <a:r>
              <a:rPr lang="cs-CZ" sz="1400" dirty="0"/>
              <a:t>  </a:t>
            </a:r>
          </a:p>
          <a:p>
            <a:pPr algn="l"/>
            <a:endParaRPr lang="cs-CZ" sz="1400" dirty="0"/>
          </a:p>
          <a:p>
            <a:pPr algn="l"/>
            <a:r>
              <a:rPr lang="cs-CZ" sz="1400" dirty="0" err="1">
                <a:solidFill>
                  <a:schemeClr val="tx1"/>
                </a:solidFill>
              </a:rPr>
              <a:t>Vyčítalová</a:t>
            </a:r>
            <a:r>
              <a:rPr lang="cs-CZ" sz="1400" dirty="0">
                <a:solidFill>
                  <a:schemeClr val="tx1"/>
                </a:solidFill>
              </a:rPr>
              <a:t>, A. (2013). Digitální knihovna ZČU v Plzni a principy otevřeného přístupu [Online]. Plzeň: Západočeská univerzita v Plzni, Univerzitní knihovna. </a:t>
            </a:r>
            <a:r>
              <a:rPr lang="cs-CZ" sz="1400" dirty="0" err="1">
                <a:solidFill>
                  <a:schemeClr val="tx1"/>
                </a:solidFill>
              </a:rPr>
              <a:t>Retrieved</a:t>
            </a:r>
            <a:r>
              <a:rPr lang="cs-CZ" sz="1400" dirty="0">
                <a:solidFill>
                  <a:schemeClr val="tx1"/>
                </a:solidFill>
              </a:rPr>
              <a:t> </a:t>
            </a:r>
            <a:r>
              <a:rPr lang="cs-CZ" sz="1400" dirty="0" err="1">
                <a:solidFill>
                  <a:schemeClr val="tx1"/>
                </a:solidFill>
              </a:rPr>
              <a:t>from</a:t>
            </a:r>
            <a:r>
              <a:rPr lang="cs-CZ" sz="1400" dirty="0">
                <a:solidFill>
                  <a:schemeClr val="tx1"/>
                </a:solidFill>
              </a:rPr>
              <a:t> </a:t>
            </a:r>
            <a:r>
              <a:rPr lang="cs-CZ" sz="1400" dirty="0">
                <a:hlinkClick r:id="rId4"/>
              </a:rPr>
              <a:t>https://otik.uk.zcu.cz/handle/11025/1584</a:t>
            </a:r>
            <a:endParaRPr lang="cs-CZ" sz="1400" dirty="0"/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endParaRPr lang="cs-CZ" sz="1300" dirty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63</a:t>
            </a:fld>
            <a:endParaRPr lang="cs-CZ" dirty="0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206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87" y="1463669"/>
            <a:ext cx="3456384" cy="34563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/>
          <a:lstStyle/>
          <a:p>
            <a:r>
              <a:rPr lang="cs-CZ" dirty="0" smtClean="0"/>
              <a:t>Úvod do vědeckého publikování</a:t>
            </a:r>
            <a:endParaRPr lang="cs-C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3356992"/>
            <a:ext cx="6400800" cy="1752600"/>
          </a:xfrm>
        </p:spPr>
        <p:txBody>
          <a:bodyPr>
            <a:normAutofit/>
          </a:bodyPr>
          <a:lstStyle/>
          <a:p>
            <a:r>
              <a:rPr lang="cs-CZ" sz="2800" i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13" name="Obrázek 12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64</a:t>
            </a:fld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632254" y="5013176"/>
            <a:ext cx="5759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dirty="0"/>
              <a:t>Strategický projekt UTB ve </a:t>
            </a:r>
            <a:r>
              <a:rPr lang="cs-CZ" sz="1400" dirty="0" smtClean="0"/>
              <a:t>Zlíně, </a:t>
            </a:r>
            <a:r>
              <a:rPr lang="cs-CZ" sz="1400" dirty="0" err="1" smtClean="0"/>
              <a:t>reg</a:t>
            </a:r>
            <a:r>
              <a:rPr lang="cs-CZ" sz="1400" dirty="0" smtClean="0"/>
              <a:t>. č</a:t>
            </a:r>
            <a:r>
              <a:rPr lang="cs-CZ" sz="1400" dirty="0"/>
              <a:t>. CZ.02.2.69/0.0/0.0/16_015/0002204</a:t>
            </a:r>
          </a:p>
        </p:txBody>
      </p:sp>
    </p:spTree>
    <p:extLst>
      <p:ext uri="{BB962C8B-B14F-4D97-AF65-F5344CB8AC3E}">
        <p14:creationId xmlns:p14="http://schemas.microsoft.com/office/powerpoint/2010/main" val="95169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 smtClean="0"/>
              <a:t>6 Výběr časopisu pro publikování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Mezi nejdůležitější kritéria pro výběr časopisu pro publikování odborného článku patří:</a:t>
            </a:r>
          </a:p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Tematická shoda mezi článkem a časopisem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Je vhodné pečlivě prostudovat několik čísel časopisu, kde hodláme publikovat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Dodržování pravidel české metodiky pro hodnocení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VaV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Stanovení si reálných cílů (nepouštět se do publikování v příliš prestižních časopisech)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Stanovit si priority v oblasti Open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Acces</a:t>
            </a: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Vyhnout se predátorským časopisům</a:t>
            </a:r>
          </a:p>
          <a:p>
            <a:pPr algn="l"/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7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482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/>
              <a:t>7</a:t>
            </a:r>
            <a:r>
              <a:rPr lang="cs-CZ" sz="3200" dirty="0" smtClean="0"/>
              <a:t> Fáze publikování dokumentů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Při publikování článků prochází autorův manuskript v procesu vzniku několika fázemi. Ve všech fázích lze práci za jistých podmínek publikovat. Více o vydavatelských politikách v databázi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Sherpa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/Romeo. Fáze publikovaní lze rozdělit takto:</a:t>
            </a:r>
          </a:p>
          <a:p>
            <a:pPr algn="l"/>
            <a:endParaRPr lang="cs-CZ" sz="15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Preprint – první verze manuskriptu před recenzním řízením. Zpřístupňují tzv.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preprintové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servery.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Postprint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 - verze manuskriptu po recenzním řízení, avšak bez typografických úprav vydavatele. Autor s touto verzí obvykle může volně nakládat a často je zpřístupněna skrze institucionální či oborové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repozitáře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.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500" dirty="0" smtClean="0">
              <a:solidFill>
                <a:schemeClr val="tx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Vydaná verze článku – článek obvykle ve formátu </a:t>
            </a:r>
            <a:r>
              <a:rPr lang="cs-CZ" sz="1500" dirty="0" err="1" smtClean="0">
                <a:solidFill>
                  <a:schemeClr val="tx1"/>
                </a:solidFill>
                <a:latin typeface="Source Sans Pro Semibold" pitchFamily="34" charset="-18"/>
              </a:rPr>
              <a:t>pdf</a:t>
            </a:r>
            <a:r>
              <a:rPr lang="cs-CZ" sz="1500" dirty="0" smtClean="0">
                <a:solidFill>
                  <a:schemeClr val="tx1"/>
                </a:solidFill>
                <a:latin typeface="Source Sans Pro Semibold" pitchFamily="34" charset="-18"/>
              </a:rPr>
              <a:t>, který vychází s veškerou typografickou úpravou ve zdrojovém časopise. Autorskými právy k této verzi už obvykle disponuje vydavatel.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8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192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001" y="1277620"/>
            <a:ext cx="8182507" cy="1008112"/>
          </a:xfrm>
        </p:spPr>
        <p:txBody>
          <a:bodyPr>
            <a:normAutofit/>
          </a:bodyPr>
          <a:lstStyle/>
          <a:p>
            <a:pPr algn="l"/>
            <a:r>
              <a:rPr lang="cs-CZ" sz="3200" dirty="0"/>
              <a:t>8</a:t>
            </a:r>
            <a:r>
              <a:rPr lang="cs-CZ" sz="3200" dirty="0" smtClean="0"/>
              <a:t> Časová osa při publikování článků</a:t>
            </a:r>
            <a:endParaRPr lang="cs-CZ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348880"/>
            <a:ext cx="7981078" cy="3528392"/>
          </a:xfrm>
        </p:spPr>
        <p:txBody>
          <a:bodyPr>
            <a:noAutofit/>
          </a:bodyPr>
          <a:lstStyle/>
          <a:p>
            <a:pPr algn="l"/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Článek při publikování prochází těmito fázemi:</a:t>
            </a:r>
          </a:p>
          <a:p>
            <a:pPr algn="l"/>
            <a:endParaRPr lang="cs-CZ" sz="1400" dirty="0" smtClean="0">
              <a:solidFill>
                <a:srgbClr val="642721"/>
              </a:solidFill>
              <a:latin typeface="Source Sans Pro Semibold" pitchFamily="34" charset="-18"/>
            </a:endParaRP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Odeslání článku do redakčního systému časopisu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Posouzení ze strany editora časopisu 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Přidělení recenzentů článku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Recenzní řízení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Přepracování článku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Opětovné posouzení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Akceptace článku a podepsání licenční smlouvy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Vydání článku</a:t>
            </a:r>
          </a:p>
          <a:p>
            <a:pPr marL="285750" indent="-285750" algn="l">
              <a:buFont typeface="Courier New" pitchFamily="49" charset="0"/>
              <a:buChar char="o"/>
            </a:pPr>
            <a:endParaRPr lang="cs-CZ" sz="1400" dirty="0">
              <a:solidFill>
                <a:schemeClr val="tx1"/>
              </a:solidFill>
              <a:latin typeface="Source Sans Pro Semibold" pitchFamily="34" charset="-18"/>
            </a:endParaRPr>
          </a:p>
          <a:p>
            <a:pPr algn="l"/>
            <a:r>
              <a:rPr lang="cs-CZ" sz="1400" dirty="0" smtClean="0">
                <a:solidFill>
                  <a:schemeClr val="tx1"/>
                </a:solidFill>
                <a:latin typeface="Source Sans Pro Semibold" pitchFamily="34" charset="-18"/>
              </a:rPr>
              <a:t>Časové vymezení jednotlivých fází je velmi individuální. U prestižních časopisů trvá zpravidla několik měsíců, přičemž obrovské množství článků bývá editorem či recenzenty zamítnuto. Naopak u predátorských časopisů je doba akceptace článků vedena mnohdy v řádu několika dní.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84312" y="6093296"/>
            <a:ext cx="2319536" cy="504056"/>
          </a:xfrm>
        </p:spPr>
        <p:txBody>
          <a:bodyPr/>
          <a:lstStyle/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Ondřej Fabián</a:t>
            </a:r>
          </a:p>
          <a:p>
            <a:pPr algn="l"/>
            <a:r>
              <a:rPr lang="cs-CZ" sz="1100" dirty="0" smtClean="0">
                <a:solidFill>
                  <a:schemeClr val="tx1"/>
                </a:solidFill>
                <a:latin typeface="Berlin CE" pitchFamily="2" charset="0"/>
              </a:rPr>
              <a:t>Univerzita Tomáše Bati ve Zlíně</a:t>
            </a:r>
            <a:endParaRPr lang="cs-CZ" sz="1100" dirty="0">
              <a:solidFill>
                <a:schemeClr val="tx1"/>
              </a:solidFill>
              <a:latin typeface="Berlin CE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3" y="6231657"/>
            <a:ext cx="205821" cy="2352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31656"/>
            <a:ext cx="235223" cy="235223"/>
          </a:xfrm>
          <a:prstGeom prst="rect">
            <a:avLst/>
          </a:prstGeom>
        </p:spPr>
      </p:pic>
      <p:sp>
        <p:nvSpPr>
          <p:cNvPr id="9" name="Footer Placeholder 3"/>
          <p:cNvSpPr txBox="1">
            <a:spLocks/>
          </p:cNvSpPr>
          <p:nvPr/>
        </p:nvSpPr>
        <p:spPr>
          <a:xfrm>
            <a:off x="7236296" y="6097877"/>
            <a:ext cx="2016224" cy="504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100" dirty="0" smtClean="0">
                <a:solidFill>
                  <a:schemeClr val="bg1"/>
                </a:solidFill>
                <a:latin typeface="Berlin CE" pitchFamily="2" charset="0"/>
              </a:rPr>
              <a:t>fhs.utb.cz</a:t>
            </a:r>
            <a:endParaRPr lang="cs-CZ" sz="1100" dirty="0">
              <a:solidFill>
                <a:schemeClr val="bg1"/>
              </a:solidFill>
              <a:latin typeface="Berlin CE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191849"/>
            <a:ext cx="1934718" cy="28566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CF089-6BD9-4FF9-8F05-3BF27D933551}" type="slidenum">
              <a:rPr lang="cs-CZ" smtClean="0"/>
              <a:t>9</a:t>
            </a:fld>
            <a:endParaRPr lang="cs-CZ"/>
          </a:p>
        </p:txBody>
      </p:sp>
      <p:pic>
        <p:nvPicPr>
          <p:cNvPr id="14" name="Obrázek 13" descr="http://www.msmt.cz/uploads/OP_VVV/Pravidla_pro_publicitu/logolinky/Logolink_OP_VVV_hor_barva_cz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54" y="0"/>
            <a:ext cx="5759450" cy="1277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572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HS UTB">
      <a:majorFont>
        <a:latin typeface="Source Sans Pro Bold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AE8BE0F9241ED4083F743BB03EE1D68" ma:contentTypeVersion="6" ma:contentTypeDescription="Vytvoří nový dokument" ma:contentTypeScope="" ma:versionID="75308dad9fd30a06f0ee202355c99f27">
  <xsd:schema xmlns:xsd="http://www.w3.org/2001/XMLSchema" xmlns:xs="http://www.w3.org/2001/XMLSchema" xmlns:p="http://schemas.microsoft.com/office/2006/metadata/properties" xmlns:ns2="8b24c481-12b6-4046-ad3b-a377fcd4f4d5" xmlns:ns3="34a0577a-2fcf-4f5f-aec4-f2eae0fecbd1" targetNamespace="http://schemas.microsoft.com/office/2006/metadata/properties" ma:root="true" ma:fieldsID="0518d7c8ee3caa4368b2aa72bf2eba4e" ns2:_="" ns3:_="">
    <xsd:import namespace="8b24c481-12b6-4046-ad3b-a377fcd4f4d5"/>
    <xsd:import namespace="34a0577a-2fcf-4f5f-aec4-f2eae0fecbd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24c481-12b6-4046-ad3b-a377fcd4f4d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dílené s podrobnostmi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a0577a-2fcf-4f5f-aec4-f2eae0fec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BB4B699-F37C-4EB9-BF4F-B73657C5CA6E}"/>
</file>

<file path=customXml/itemProps2.xml><?xml version="1.0" encoding="utf-8"?>
<ds:datastoreItem xmlns:ds="http://schemas.openxmlformats.org/officeDocument/2006/customXml" ds:itemID="{C5A73036-4CC3-4725-8535-145190279C09}"/>
</file>

<file path=customXml/itemProps3.xml><?xml version="1.0" encoding="utf-8"?>
<ds:datastoreItem xmlns:ds="http://schemas.openxmlformats.org/officeDocument/2006/customXml" ds:itemID="{E8BF3140-1894-4F01-BA15-A8EA7B01FD9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1331</TotalTime>
  <Words>4871</Words>
  <Application>Microsoft Office PowerPoint</Application>
  <PresentationFormat>Předvádění na obrazovce (4:3)</PresentationFormat>
  <Paragraphs>850</Paragraphs>
  <Slides>64</Slides>
  <Notes>64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64</vt:i4>
      </vt:variant>
    </vt:vector>
  </HeadingPairs>
  <TitlesOfParts>
    <vt:vector size="72" baseType="lpstr">
      <vt:lpstr>Calibri</vt:lpstr>
      <vt:lpstr>Source Sans Pro Semibold</vt:lpstr>
      <vt:lpstr>Courier New</vt:lpstr>
      <vt:lpstr>Source Sans Pro Bold</vt:lpstr>
      <vt:lpstr>Arial</vt:lpstr>
      <vt:lpstr>Source sans Pro</vt:lpstr>
      <vt:lpstr>Berlin CE</vt:lpstr>
      <vt:lpstr>Office Theme</vt:lpstr>
      <vt:lpstr>Úvod do vědeckého publikování</vt:lpstr>
      <vt:lpstr>1 Metodika hodnocení VaV v České republice</vt:lpstr>
      <vt:lpstr>2 Vykazování výsledků VaV na UTB ve Zlíně</vt:lpstr>
      <vt:lpstr>3 Postup pro evidenci výsledků VaV</vt:lpstr>
      <vt:lpstr>4 Tvorba odborného článku</vt:lpstr>
      <vt:lpstr>5 Publikační proces</vt:lpstr>
      <vt:lpstr>6 Výběr časopisu pro publikování</vt:lpstr>
      <vt:lpstr>7 Fáze publikování dokumentů</vt:lpstr>
      <vt:lpstr>8 Časová osa při publikování článků</vt:lpstr>
      <vt:lpstr>9 Jak zaujmout svým článkem?</vt:lpstr>
      <vt:lpstr>10 Proč jsou články zamítány?</vt:lpstr>
      <vt:lpstr>11 Co dělat při odmítnutí článku</vt:lpstr>
      <vt:lpstr>12 Recenzní řízení</vt:lpstr>
      <vt:lpstr>13 Proč je recenzní řízení důležité</vt:lpstr>
      <vt:lpstr>14 Struktura článku</vt:lpstr>
      <vt:lpstr>15 Zápis autorských údajů</vt:lpstr>
      <vt:lpstr>16 Zápis afiliace</vt:lpstr>
      <vt:lpstr>17 Název, abstrakt a klíčová slova</vt:lpstr>
      <vt:lpstr>18 Úvod</vt:lpstr>
      <vt:lpstr>19 Metody</vt:lpstr>
      <vt:lpstr>20 Výsledky</vt:lpstr>
      <vt:lpstr>21 Diskuze a závěry</vt:lpstr>
      <vt:lpstr>22 Poděkování</vt:lpstr>
      <vt:lpstr>23 Práce s literaturou</vt:lpstr>
      <vt:lpstr>24 Etika publikování</vt:lpstr>
      <vt:lpstr>25 Citační manažery</vt:lpstr>
      <vt:lpstr>26 Citační manažery na UTB ve Zlíně</vt:lpstr>
      <vt:lpstr>27 Nejpoužívanější citační styly</vt:lpstr>
      <vt:lpstr>28 Tradiční způsob publikování vs. Open Access</vt:lpstr>
      <vt:lpstr>29 Open Access Golden Road</vt:lpstr>
      <vt:lpstr>30 Autorské poplatky (APC)</vt:lpstr>
      <vt:lpstr>31 Predátorské časopisy</vt:lpstr>
      <vt:lpstr>32 Predátorské časopisy II</vt:lpstr>
      <vt:lpstr>33 Služba Cabell´s</vt:lpstr>
      <vt:lpstr>34 Jak se vyhnout publikování v predátorských časopisech</vt:lpstr>
      <vt:lpstr>35 Open Access Green Road</vt:lpstr>
      <vt:lpstr>36 Služba Sherpa/Romeo</vt:lpstr>
      <vt:lpstr>37 Statistika služby Sherpa/Romeo</vt:lpstr>
      <vt:lpstr>38 Repozitář publikační činnosti UTB</vt:lpstr>
      <vt:lpstr>39 Citační rejstříky</vt:lpstr>
      <vt:lpstr>40 Konkrétní citační rejstříky</vt:lpstr>
      <vt:lpstr>41 Web of Science</vt:lpstr>
      <vt:lpstr>42 Scopus</vt:lpstr>
      <vt:lpstr>43 Hodnocení kvality časopisů</vt:lpstr>
      <vt:lpstr>44 Citační indikátory používané v databázi Web of Science</vt:lpstr>
      <vt:lpstr>45 Citační indikátory používané v databázi Scopus</vt:lpstr>
      <vt:lpstr>46 Hodnocení kvality publikační činnosti autora</vt:lpstr>
      <vt:lpstr>47 Pokročilé hodnotící nástroje</vt:lpstr>
      <vt:lpstr>48 Alternativní hodnotící nástroje</vt:lpstr>
      <vt:lpstr>49 Unikátní identifikátory vědce</vt:lpstr>
      <vt:lpstr>50 ORCID profily</vt:lpstr>
      <vt:lpstr>51 Identifikátory vědce na UTB ve Zlíně</vt:lpstr>
      <vt:lpstr>52 Jak propagovat své vědecké publikace</vt:lpstr>
      <vt:lpstr>53 Platformy pro šíření publikačních výsledků</vt:lpstr>
      <vt:lpstr>54 Akademické sociální sítě</vt:lpstr>
      <vt:lpstr>55 Open Data</vt:lpstr>
      <vt:lpstr>56 Vědecké granty</vt:lpstr>
      <vt:lpstr>57 Interní granty na UTB</vt:lpstr>
      <vt:lpstr>58 Vědecké konference</vt:lpstr>
      <vt:lpstr>59 Sborníky z konferencí</vt:lpstr>
      <vt:lpstr>60 Publikování odborných knih</vt:lpstr>
      <vt:lpstr>Použitá literatura</vt:lpstr>
      <vt:lpstr>Použitá literatura - pokračování</vt:lpstr>
      <vt:lpstr>Úvod do vědeckého publikování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MK</dc:creator>
  <cp:lastModifiedBy>Administrator</cp:lastModifiedBy>
  <cp:revision>94</cp:revision>
  <dcterms:created xsi:type="dcterms:W3CDTF">2016-01-28T21:16:43Z</dcterms:created>
  <dcterms:modified xsi:type="dcterms:W3CDTF">2018-11-02T08:18:51Z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0x010100FAE8BE0F9241ED4083F743BB03EE1D68</vt:lpwstr>
  </property>
</Properties>
</file>