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30" r:id="rId4"/>
    <p:sldMasterId id="2147484142" r:id="rId5"/>
  </p:sldMasterIdLst>
  <p:notesMasterIdLst>
    <p:notesMasterId r:id="rId15"/>
  </p:notesMasterIdLst>
  <p:handoutMasterIdLst>
    <p:handoutMasterId r:id="rId16"/>
  </p:handoutMasterIdLst>
  <p:sldIdLst>
    <p:sldId id="409" r:id="rId6"/>
    <p:sldId id="435" r:id="rId7"/>
    <p:sldId id="436" r:id="rId8"/>
    <p:sldId id="437" r:id="rId9"/>
    <p:sldId id="421" r:id="rId10"/>
    <p:sldId id="438" r:id="rId11"/>
    <p:sldId id="439" r:id="rId12"/>
    <p:sldId id="422" r:id="rId13"/>
    <p:sldId id="424" r:id="rId14"/>
  </p:sldIdLst>
  <p:sldSz cx="12192000" cy="6858000"/>
  <p:notesSz cx="6662738" cy="9926638"/>
  <p:defaultTextStyle>
    <a:defPPr>
      <a:defRPr lang="cs-CZ"/>
    </a:defPPr>
    <a:lvl1pPr marL="0" algn="l" defTabSz="91279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6351" algn="l" defTabSz="91279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2791" algn="l" defTabSz="91279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69186" algn="l" defTabSz="91279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5581" algn="l" defTabSz="91279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2022" algn="l" defTabSz="91279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38370" algn="l" defTabSz="91279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194720" algn="l" defTabSz="91279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1071" algn="l" defTabSz="91279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09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  <a:srgbClr val="FF7800"/>
    <a:srgbClr val="E65014"/>
    <a:srgbClr val="BECDD2"/>
    <a:srgbClr val="46505A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52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7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-3996" y="-96"/>
      </p:cViewPr>
      <p:guideLst>
        <p:guide orient="horz" pos="3127"/>
        <p:guide pos="209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utbcz-my.sharepoint.com/personal/benicek_utb_cz/Documents/prorektor/prezentace/uchazeci%202021%20sledovani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utbcz-my.sharepoint.com/personal/benicek_utb_cz/Documents/prorektor/prezentace/uchazeci%202021%20sledovani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utbcz-my.sharepoint.com/personal/benicek_utb_cz/Documents/prorektor/prezentace/uchazeci%202021%20sledovani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1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List1!$A$2</c:f>
              <c:strCache>
                <c:ptCount val="1"/>
                <c:pt idx="0">
                  <c:v>FLKŘ</c:v>
                </c:pt>
              </c:strCache>
            </c:strRef>
          </c:tx>
          <c:spPr>
            <a:ln w="28575" cap="rnd">
              <a:solidFill>
                <a:srgbClr val="92D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92D050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List1!$B$1:$D$1</c:f>
              <c:strCache>
                <c:ptCount val="3"/>
                <c:pt idx="0">
                  <c:v>LS 2020/2021</c:v>
                </c:pt>
                <c:pt idx="1">
                  <c:v>LS 2019/2020</c:v>
                </c:pt>
                <c:pt idx="2">
                  <c:v>LS 2018/2019</c:v>
                </c:pt>
              </c:strCache>
            </c:strRef>
          </c:cat>
          <c:val>
            <c:numRef>
              <c:f>List1!$B$2:$D$2</c:f>
              <c:numCache>
                <c:formatCode>General</c:formatCode>
                <c:ptCount val="3"/>
                <c:pt idx="0">
                  <c:v>30</c:v>
                </c:pt>
                <c:pt idx="1">
                  <c:v>29</c:v>
                </c:pt>
                <c:pt idx="2">
                  <c:v>27.91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D09-4F9D-90B6-9866A89A6217}"/>
            </c:ext>
          </c:extLst>
        </c:ser>
        <c:ser>
          <c:idx val="1"/>
          <c:order val="1"/>
          <c:tx>
            <c:strRef>
              <c:f>List1!$A$3</c:f>
              <c:strCache>
                <c:ptCount val="1"/>
                <c:pt idx="0">
                  <c:v>FAI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C000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List1!$B$1:$D$1</c:f>
              <c:strCache>
                <c:ptCount val="3"/>
                <c:pt idx="0">
                  <c:v>LS 2020/2021</c:v>
                </c:pt>
                <c:pt idx="1">
                  <c:v>LS 2019/2020</c:v>
                </c:pt>
                <c:pt idx="2">
                  <c:v>LS 2018/2019</c:v>
                </c:pt>
              </c:strCache>
            </c:strRef>
          </c:cat>
          <c:val>
            <c:numRef>
              <c:f>List1!$B$3:$D$3</c:f>
              <c:numCache>
                <c:formatCode>General</c:formatCode>
                <c:ptCount val="3"/>
                <c:pt idx="0">
                  <c:v>45</c:v>
                </c:pt>
                <c:pt idx="1">
                  <c:v>33</c:v>
                </c:pt>
                <c:pt idx="2">
                  <c:v>30.83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D09-4F9D-90B6-9866A89A6217}"/>
            </c:ext>
          </c:extLst>
        </c:ser>
        <c:ser>
          <c:idx val="2"/>
          <c:order val="2"/>
          <c:tx>
            <c:strRef>
              <c:f>List1!$A$4</c:f>
              <c:strCache>
                <c:ptCount val="1"/>
                <c:pt idx="0">
                  <c:v>FAME</c:v>
                </c:pt>
              </c:strCache>
            </c:strRef>
          </c:tx>
          <c:spPr>
            <a:ln w="28575" cap="rnd">
              <a:solidFill>
                <a:srgbClr val="58A8EA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58A8EA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List1!$B$1:$D$1</c:f>
              <c:strCache>
                <c:ptCount val="3"/>
                <c:pt idx="0">
                  <c:v>LS 2020/2021</c:v>
                </c:pt>
                <c:pt idx="1">
                  <c:v>LS 2019/2020</c:v>
                </c:pt>
                <c:pt idx="2">
                  <c:v>LS 2018/2019</c:v>
                </c:pt>
              </c:strCache>
            </c:strRef>
          </c:cat>
          <c:val>
            <c:numRef>
              <c:f>List1!$B$4:$D$4</c:f>
              <c:numCache>
                <c:formatCode>General</c:formatCode>
                <c:ptCount val="3"/>
                <c:pt idx="0">
                  <c:v>33</c:v>
                </c:pt>
                <c:pt idx="1">
                  <c:v>17</c:v>
                </c:pt>
                <c:pt idx="2">
                  <c:v>23.47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D09-4F9D-90B6-9866A89A6217}"/>
            </c:ext>
          </c:extLst>
        </c:ser>
        <c:ser>
          <c:idx val="3"/>
          <c:order val="3"/>
          <c:tx>
            <c:strRef>
              <c:f>List1!$A$5</c:f>
              <c:strCache>
                <c:ptCount val="1"/>
                <c:pt idx="0">
                  <c:v>FHS</c:v>
                </c:pt>
              </c:strCache>
            </c:strRef>
          </c:tx>
          <c:spPr>
            <a:ln w="28575" cap="rnd">
              <a:solidFill>
                <a:srgbClr val="9933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993300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List1!$B$1:$D$1</c:f>
              <c:strCache>
                <c:ptCount val="3"/>
                <c:pt idx="0">
                  <c:v>LS 2020/2021</c:v>
                </c:pt>
                <c:pt idx="1">
                  <c:v>LS 2019/2020</c:v>
                </c:pt>
                <c:pt idx="2">
                  <c:v>LS 2018/2019</c:v>
                </c:pt>
              </c:strCache>
            </c:strRef>
          </c:cat>
          <c:val>
            <c:numRef>
              <c:f>List1!$B$5:$D$5</c:f>
              <c:numCache>
                <c:formatCode>General</c:formatCode>
                <c:ptCount val="3"/>
                <c:pt idx="0">
                  <c:v>24</c:v>
                </c:pt>
                <c:pt idx="1">
                  <c:v>15</c:v>
                </c:pt>
                <c:pt idx="2">
                  <c:v>26.46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D09-4F9D-90B6-9866A89A6217}"/>
            </c:ext>
          </c:extLst>
        </c:ser>
        <c:ser>
          <c:idx val="4"/>
          <c:order val="4"/>
          <c:tx>
            <c:strRef>
              <c:f>List1!$A$6</c:f>
              <c:strCache>
                <c:ptCount val="1"/>
                <c:pt idx="0">
                  <c:v>FT</c:v>
                </c:pt>
              </c:strCache>
            </c:strRef>
          </c:tx>
          <c:spPr>
            <a:ln w="28575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75000"/>
                </a:schemeClr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List1!$B$1:$D$1</c:f>
              <c:strCache>
                <c:ptCount val="3"/>
                <c:pt idx="0">
                  <c:v>LS 2020/2021</c:v>
                </c:pt>
                <c:pt idx="1">
                  <c:v>LS 2019/2020</c:v>
                </c:pt>
                <c:pt idx="2">
                  <c:v>LS 2018/2019</c:v>
                </c:pt>
              </c:strCache>
            </c:strRef>
          </c:cat>
          <c:val>
            <c:numRef>
              <c:f>List1!$B$6:$D$6</c:f>
              <c:numCache>
                <c:formatCode>General</c:formatCode>
                <c:ptCount val="3"/>
                <c:pt idx="0">
                  <c:v>26</c:v>
                </c:pt>
                <c:pt idx="1">
                  <c:v>28</c:v>
                </c:pt>
                <c:pt idx="2">
                  <c:v>31.52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1D09-4F9D-90B6-9866A89A6217}"/>
            </c:ext>
          </c:extLst>
        </c:ser>
        <c:ser>
          <c:idx val="5"/>
          <c:order val="5"/>
          <c:tx>
            <c:strRef>
              <c:f>List1!$A$7</c:f>
              <c:strCache>
                <c:ptCount val="1"/>
                <c:pt idx="0">
                  <c:v>FMK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chemeClr val="accent6"/>
                </a:solidFill>
              </a:ln>
              <a:effectLst/>
            </c:spPr>
          </c:marker>
          <c:cat>
            <c:strRef>
              <c:f>List1!$B$1:$D$1</c:f>
              <c:strCache>
                <c:ptCount val="3"/>
                <c:pt idx="0">
                  <c:v>LS 2020/2021</c:v>
                </c:pt>
                <c:pt idx="1">
                  <c:v>LS 2019/2020</c:v>
                </c:pt>
                <c:pt idx="2">
                  <c:v>LS 2018/2019</c:v>
                </c:pt>
              </c:strCache>
            </c:strRef>
          </c:cat>
          <c:val>
            <c:numRef>
              <c:f>List1!$B$7:$D$7</c:f>
              <c:numCache>
                <c:formatCode>General</c:formatCode>
                <c:ptCount val="3"/>
                <c:pt idx="0">
                  <c:v>40</c:v>
                </c:pt>
                <c:pt idx="1">
                  <c:v>37</c:v>
                </c:pt>
                <c:pt idx="2">
                  <c:v>38.42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1D09-4F9D-90B6-9866A89A62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42818656"/>
        <c:axId val="1842824064"/>
      </c:lineChart>
      <c:catAx>
        <c:axId val="1842818656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842824064"/>
        <c:crosses val="autoZero"/>
        <c:auto val="1"/>
        <c:lblAlgn val="ctr"/>
        <c:lblOffset val="100"/>
        <c:noMultiLvlLbl val="0"/>
      </c:catAx>
      <c:valAx>
        <c:axId val="1842824064"/>
        <c:scaling>
          <c:orientation val="minMax"/>
          <c:min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842818656"/>
        <c:crosses val="max"/>
        <c:crossBetween val="between"/>
      </c:valAx>
      <c:spPr>
        <a:noFill/>
        <a:ln>
          <a:noFill/>
        </a:ln>
        <a:effectLst/>
      </c:spPr>
    </c:plotArea>
    <c:legend>
      <c:legendPos val="l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'31.3.'!$A$4</c:f>
              <c:strCache>
                <c:ptCount val="1"/>
                <c:pt idx="0">
                  <c:v>Bc - kom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'31.3.'!$B$2:$S$3</c:f>
              <c:multiLvlStrCache>
                <c:ptCount val="18"/>
                <c:lvl>
                  <c:pt idx="0">
                    <c:v>2019</c:v>
                  </c:pt>
                  <c:pt idx="1">
                    <c:v>2020</c:v>
                  </c:pt>
                  <c:pt idx="2">
                    <c:v>2021</c:v>
                  </c:pt>
                  <c:pt idx="3">
                    <c:v>2019</c:v>
                  </c:pt>
                  <c:pt idx="4">
                    <c:v>2020</c:v>
                  </c:pt>
                  <c:pt idx="5">
                    <c:v>2021</c:v>
                  </c:pt>
                  <c:pt idx="6">
                    <c:v>2019</c:v>
                  </c:pt>
                  <c:pt idx="7">
                    <c:v>2020</c:v>
                  </c:pt>
                  <c:pt idx="8">
                    <c:v>2021</c:v>
                  </c:pt>
                  <c:pt idx="9">
                    <c:v>2019</c:v>
                  </c:pt>
                  <c:pt idx="10">
                    <c:v>2020</c:v>
                  </c:pt>
                  <c:pt idx="11">
                    <c:v>2021</c:v>
                  </c:pt>
                  <c:pt idx="12">
                    <c:v>2019</c:v>
                  </c:pt>
                  <c:pt idx="13">
                    <c:v>2020</c:v>
                  </c:pt>
                  <c:pt idx="14">
                    <c:v>2021</c:v>
                  </c:pt>
                  <c:pt idx="15">
                    <c:v>2019</c:v>
                  </c:pt>
                  <c:pt idx="16">
                    <c:v>2020</c:v>
                  </c:pt>
                  <c:pt idx="17">
                    <c:v>2021</c:v>
                  </c:pt>
                </c:lvl>
                <c:lvl>
                  <c:pt idx="0">
                    <c:v>FAI</c:v>
                  </c:pt>
                  <c:pt idx="3">
                    <c:v>FAME</c:v>
                  </c:pt>
                  <c:pt idx="6">
                    <c:v>FHS</c:v>
                  </c:pt>
                  <c:pt idx="9">
                    <c:v>FLKŘ</c:v>
                  </c:pt>
                  <c:pt idx="12">
                    <c:v>FMK</c:v>
                  </c:pt>
                  <c:pt idx="15">
                    <c:v>FT</c:v>
                  </c:pt>
                </c:lvl>
              </c:multiLvlStrCache>
            </c:multiLvlStrRef>
          </c:cat>
          <c:val>
            <c:numRef>
              <c:f>'31.3.'!$B$4:$S$4</c:f>
              <c:numCache>
                <c:formatCode>General</c:formatCode>
                <c:ptCount val="18"/>
                <c:pt idx="0">
                  <c:v>146</c:v>
                </c:pt>
                <c:pt idx="1">
                  <c:v>159</c:v>
                </c:pt>
                <c:pt idx="2">
                  <c:v>176</c:v>
                </c:pt>
                <c:pt idx="3">
                  <c:v>304</c:v>
                </c:pt>
                <c:pt idx="4">
                  <c:v>231</c:v>
                </c:pt>
                <c:pt idx="5">
                  <c:v>388</c:v>
                </c:pt>
                <c:pt idx="6">
                  <c:v>508</c:v>
                </c:pt>
                <c:pt idx="7">
                  <c:v>402</c:v>
                </c:pt>
                <c:pt idx="8">
                  <c:v>592</c:v>
                </c:pt>
                <c:pt idx="9">
                  <c:v>299</c:v>
                </c:pt>
                <c:pt idx="10">
                  <c:v>293</c:v>
                </c:pt>
                <c:pt idx="11">
                  <c:v>422</c:v>
                </c:pt>
                <c:pt idx="12">
                  <c:v>116</c:v>
                </c:pt>
                <c:pt idx="13">
                  <c:v>100</c:v>
                </c:pt>
                <c:pt idx="14">
                  <c:v>162</c:v>
                </c:pt>
                <c:pt idx="15">
                  <c:v>216</c:v>
                </c:pt>
                <c:pt idx="16">
                  <c:v>186</c:v>
                </c:pt>
                <c:pt idx="17">
                  <c:v>227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AC-4B7E-A961-9B39EC85E40D}"/>
            </c:ext>
          </c:extLst>
        </c:ser>
        <c:ser>
          <c:idx val="1"/>
          <c:order val="1"/>
          <c:tx>
            <c:strRef>
              <c:f>'31.3.'!$A$5</c:f>
              <c:strCache>
                <c:ptCount val="1"/>
                <c:pt idx="0">
                  <c:v>Bc - prez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multiLvlStrRef>
              <c:f>'31.3.'!$B$2:$S$3</c:f>
              <c:multiLvlStrCache>
                <c:ptCount val="18"/>
                <c:lvl>
                  <c:pt idx="0">
                    <c:v>2019</c:v>
                  </c:pt>
                  <c:pt idx="1">
                    <c:v>2020</c:v>
                  </c:pt>
                  <c:pt idx="2">
                    <c:v>2021</c:v>
                  </c:pt>
                  <c:pt idx="3">
                    <c:v>2019</c:v>
                  </c:pt>
                  <c:pt idx="4">
                    <c:v>2020</c:v>
                  </c:pt>
                  <c:pt idx="5">
                    <c:v>2021</c:v>
                  </c:pt>
                  <c:pt idx="6">
                    <c:v>2019</c:v>
                  </c:pt>
                  <c:pt idx="7">
                    <c:v>2020</c:v>
                  </c:pt>
                  <c:pt idx="8">
                    <c:v>2021</c:v>
                  </c:pt>
                  <c:pt idx="9">
                    <c:v>2019</c:v>
                  </c:pt>
                  <c:pt idx="10">
                    <c:v>2020</c:v>
                  </c:pt>
                  <c:pt idx="11">
                    <c:v>2021</c:v>
                  </c:pt>
                  <c:pt idx="12">
                    <c:v>2019</c:v>
                  </c:pt>
                  <c:pt idx="13">
                    <c:v>2020</c:v>
                  </c:pt>
                  <c:pt idx="14">
                    <c:v>2021</c:v>
                  </c:pt>
                  <c:pt idx="15">
                    <c:v>2019</c:v>
                  </c:pt>
                  <c:pt idx="16">
                    <c:v>2020</c:v>
                  </c:pt>
                  <c:pt idx="17">
                    <c:v>2021</c:v>
                  </c:pt>
                </c:lvl>
                <c:lvl>
                  <c:pt idx="0">
                    <c:v>FAI</c:v>
                  </c:pt>
                  <c:pt idx="3">
                    <c:v>FAME</c:v>
                  </c:pt>
                  <c:pt idx="6">
                    <c:v>FHS</c:v>
                  </c:pt>
                  <c:pt idx="9">
                    <c:v>FLKŘ</c:v>
                  </c:pt>
                  <c:pt idx="12">
                    <c:v>FMK</c:v>
                  </c:pt>
                  <c:pt idx="15">
                    <c:v>FT</c:v>
                  </c:pt>
                </c:lvl>
              </c:multiLvlStrCache>
            </c:multiLvlStrRef>
          </c:cat>
          <c:val>
            <c:numRef>
              <c:f>'31.3.'!$B$5:$S$5</c:f>
              <c:numCache>
                <c:formatCode>General</c:formatCode>
                <c:ptCount val="18"/>
                <c:pt idx="0">
                  <c:v>651</c:v>
                </c:pt>
                <c:pt idx="1">
                  <c:v>671</c:v>
                </c:pt>
                <c:pt idx="2">
                  <c:v>700</c:v>
                </c:pt>
                <c:pt idx="3">
                  <c:v>1012</c:v>
                </c:pt>
                <c:pt idx="4">
                  <c:v>1020</c:v>
                </c:pt>
                <c:pt idx="5">
                  <c:v>1380</c:v>
                </c:pt>
                <c:pt idx="6">
                  <c:v>1100</c:v>
                </c:pt>
                <c:pt idx="7">
                  <c:v>1111</c:v>
                </c:pt>
                <c:pt idx="8">
                  <c:v>1157</c:v>
                </c:pt>
                <c:pt idx="9">
                  <c:v>469</c:v>
                </c:pt>
                <c:pt idx="10">
                  <c:v>416</c:v>
                </c:pt>
                <c:pt idx="11">
                  <c:v>546</c:v>
                </c:pt>
                <c:pt idx="12">
                  <c:v>1229</c:v>
                </c:pt>
                <c:pt idx="13">
                  <c:v>1182</c:v>
                </c:pt>
                <c:pt idx="14">
                  <c:v>1324</c:v>
                </c:pt>
                <c:pt idx="15">
                  <c:v>785</c:v>
                </c:pt>
                <c:pt idx="16">
                  <c:v>681</c:v>
                </c:pt>
                <c:pt idx="17">
                  <c:v>590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7AC-4B7E-A961-9B39EC85E40D}"/>
            </c:ext>
          </c:extLst>
        </c:ser>
        <c:ser>
          <c:idx val="4"/>
          <c:order val="4"/>
          <c:tx>
            <c:strRef>
              <c:f>'31.3.'!$A$8</c:f>
              <c:strCache>
                <c:ptCount val="1"/>
                <c:pt idx="0">
                  <c:v>Mgr</c:v>
                </c:pt>
              </c:strCache>
              <c:extLst xmlns:c15="http://schemas.microsoft.com/office/drawing/2012/chart"/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'31.3.'!$B$2:$S$3</c:f>
              <c:multiLvlStrCache>
                <c:ptCount val="18"/>
                <c:lvl>
                  <c:pt idx="0">
                    <c:v>2019</c:v>
                  </c:pt>
                  <c:pt idx="1">
                    <c:v>2020</c:v>
                  </c:pt>
                  <c:pt idx="2">
                    <c:v>2021</c:v>
                  </c:pt>
                  <c:pt idx="3">
                    <c:v>2019</c:v>
                  </c:pt>
                  <c:pt idx="4">
                    <c:v>2020</c:v>
                  </c:pt>
                  <c:pt idx="5">
                    <c:v>2021</c:v>
                  </c:pt>
                  <c:pt idx="6">
                    <c:v>2019</c:v>
                  </c:pt>
                  <c:pt idx="7">
                    <c:v>2020</c:v>
                  </c:pt>
                  <c:pt idx="8">
                    <c:v>2021</c:v>
                  </c:pt>
                  <c:pt idx="9">
                    <c:v>2019</c:v>
                  </c:pt>
                  <c:pt idx="10">
                    <c:v>2020</c:v>
                  </c:pt>
                  <c:pt idx="11">
                    <c:v>2021</c:v>
                  </c:pt>
                  <c:pt idx="12">
                    <c:v>2019</c:v>
                  </c:pt>
                  <c:pt idx="13">
                    <c:v>2020</c:v>
                  </c:pt>
                  <c:pt idx="14">
                    <c:v>2021</c:v>
                  </c:pt>
                  <c:pt idx="15">
                    <c:v>2019</c:v>
                  </c:pt>
                  <c:pt idx="16">
                    <c:v>2020</c:v>
                  </c:pt>
                  <c:pt idx="17">
                    <c:v>2021</c:v>
                  </c:pt>
                </c:lvl>
                <c:lvl>
                  <c:pt idx="0">
                    <c:v>FAI</c:v>
                  </c:pt>
                  <c:pt idx="3">
                    <c:v>FAME</c:v>
                  </c:pt>
                  <c:pt idx="6">
                    <c:v>FHS</c:v>
                  </c:pt>
                  <c:pt idx="9">
                    <c:v>FLKŘ</c:v>
                  </c:pt>
                  <c:pt idx="12">
                    <c:v>FMK</c:v>
                  </c:pt>
                  <c:pt idx="15">
                    <c:v>FT</c:v>
                  </c:pt>
                </c:lvl>
              </c:multiLvlStrCache>
              <c:extLst xmlns:c15="http://schemas.microsoft.com/office/drawing/2012/chart"/>
            </c:multiLvlStrRef>
          </c:cat>
          <c:val>
            <c:numRef>
              <c:f>'31.3.'!$B$8:$R$8</c:f>
              <c:numCache>
                <c:formatCode>General</c:formatCode>
                <c:ptCount val="17"/>
                <c:pt idx="0">
                  <c:v>0</c:v>
                </c:pt>
                <c:pt idx="6">
                  <c:v>220</c:v>
                </c:pt>
                <c:pt idx="7">
                  <c:v>210</c:v>
                </c:pt>
                <c:pt idx="8">
                  <c:v>229</c:v>
                </c:pt>
              </c:numCache>
              <c:extLst xmlns:c15="http://schemas.microsoft.com/office/drawing/2012/chart"/>
            </c:numRef>
          </c:val>
          <c:extLst xmlns:c15="http://schemas.microsoft.com/office/drawing/2012/chart">
            <c:ext xmlns:c16="http://schemas.microsoft.com/office/drawing/2014/chart" uri="{C3380CC4-5D6E-409C-BE32-E72D297353CC}">
              <c16:uniqueId val="{00000002-B7AC-4B7E-A961-9B39EC85E4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46465712"/>
        <c:axId val="1946460720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'31.3.'!$A$6</c15:sqref>
                        </c15:formulaRef>
                      </c:ext>
                    </c:extLst>
                    <c:strCache>
                      <c:ptCount val="1"/>
                      <c:pt idx="0">
                        <c:v>Nav - kom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multiLvlStrRef>
                    <c:extLst>
                      <c:ext uri="{02D57815-91ED-43cb-92C2-25804820EDAC}">
                        <c15:formulaRef>
                          <c15:sqref>'31.3.'!$B$2:$S$3</c15:sqref>
                        </c15:formulaRef>
                      </c:ext>
                    </c:extLst>
                    <c:multiLvlStrCache>
                      <c:ptCount val="18"/>
                      <c:lvl>
                        <c:pt idx="0">
                          <c:v>2019</c:v>
                        </c:pt>
                        <c:pt idx="1">
                          <c:v>2020</c:v>
                        </c:pt>
                        <c:pt idx="2">
                          <c:v>2021</c:v>
                        </c:pt>
                        <c:pt idx="3">
                          <c:v>2019</c:v>
                        </c:pt>
                        <c:pt idx="4">
                          <c:v>2020</c:v>
                        </c:pt>
                        <c:pt idx="5">
                          <c:v>2021</c:v>
                        </c:pt>
                        <c:pt idx="6">
                          <c:v>2019</c:v>
                        </c:pt>
                        <c:pt idx="7">
                          <c:v>2020</c:v>
                        </c:pt>
                        <c:pt idx="8">
                          <c:v>2021</c:v>
                        </c:pt>
                        <c:pt idx="9">
                          <c:v>2019</c:v>
                        </c:pt>
                        <c:pt idx="10">
                          <c:v>2020</c:v>
                        </c:pt>
                        <c:pt idx="11">
                          <c:v>2021</c:v>
                        </c:pt>
                        <c:pt idx="12">
                          <c:v>2019</c:v>
                        </c:pt>
                        <c:pt idx="13">
                          <c:v>2020</c:v>
                        </c:pt>
                        <c:pt idx="14">
                          <c:v>2021</c:v>
                        </c:pt>
                        <c:pt idx="15">
                          <c:v>2019</c:v>
                        </c:pt>
                        <c:pt idx="16">
                          <c:v>2020</c:v>
                        </c:pt>
                        <c:pt idx="17">
                          <c:v>2021</c:v>
                        </c:pt>
                      </c:lvl>
                      <c:lvl>
                        <c:pt idx="0">
                          <c:v>FAI</c:v>
                        </c:pt>
                        <c:pt idx="3">
                          <c:v>FAME</c:v>
                        </c:pt>
                        <c:pt idx="6">
                          <c:v>FHS</c:v>
                        </c:pt>
                        <c:pt idx="9">
                          <c:v>FLKŘ</c:v>
                        </c:pt>
                        <c:pt idx="12">
                          <c:v>FMK</c:v>
                        </c:pt>
                        <c:pt idx="15">
                          <c:v>FT</c:v>
                        </c:pt>
                      </c:lvl>
                    </c:multiLvlStrCache>
                  </c:multiLvlStrRef>
                </c:cat>
                <c:val>
                  <c:numRef>
                    <c:extLst>
                      <c:ext uri="{02D57815-91ED-43cb-92C2-25804820EDAC}">
                        <c15:formulaRef>
                          <c15:sqref>'31.3.'!$B$6:$R$6</c15:sqref>
                        </c15:formulaRef>
                      </c:ext>
                    </c:extLst>
                    <c:numCache>
                      <c:formatCode>General</c:formatCode>
                      <c:ptCount val="17"/>
                      <c:pt idx="0">
                        <c:v>102</c:v>
                      </c:pt>
                      <c:pt idx="1">
                        <c:v>108</c:v>
                      </c:pt>
                      <c:pt idx="2">
                        <c:v>91</c:v>
                      </c:pt>
                      <c:pt idx="3">
                        <c:v>419</c:v>
                      </c:pt>
                      <c:pt idx="4">
                        <c:v>384</c:v>
                      </c:pt>
                      <c:pt idx="5">
                        <c:v>541</c:v>
                      </c:pt>
                      <c:pt idx="6">
                        <c:v>178</c:v>
                      </c:pt>
                      <c:pt idx="7">
                        <c:v>137</c:v>
                      </c:pt>
                      <c:pt idx="8">
                        <c:v>171</c:v>
                      </c:pt>
                      <c:pt idx="9">
                        <c:v>52</c:v>
                      </c:pt>
                      <c:pt idx="10">
                        <c:v>125</c:v>
                      </c:pt>
                      <c:pt idx="11">
                        <c:v>227</c:v>
                      </c:pt>
                      <c:pt idx="12">
                        <c:v>110</c:v>
                      </c:pt>
                      <c:pt idx="13">
                        <c:v>137</c:v>
                      </c:pt>
                      <c:pt idx="14">
                        <c:v>154</c:v>
                      </c:pt>
                      <c:pt idx="15">
                        <c:v>117</c:v>
                      </c:pt>
                      <c:pt idx="16">
                        <c:v>110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3-B7AC-4B7E-A961-9B39EC85E40D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'31.3.'!$A$7</c15:sqref>
                        </c15:formulaRef>
                      </c:ext>
                    </c:extLst>
                    <c:strCache>
                      <c:ptCount val="1"/>
                      <c:pt idx="0">
                        <c:v>Nav - prez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'31.3.'!$B$2:$S$3</c15:sqref>
                        </c15:formulaRef>
                      </c:ext>
                    </c:extLst>
                    <c:multiLvlStrCache>
                      <c:ptCount val="18"/>
                      <c:lvl>
                        <c:pt idx="0">
                          <c:v>2019</c:v>
                        </c:pt>
                        <c:pt idx="1">
                          <c:v>2020</c:v>
                        </c:pt>
                        <c:pt idx="2">
                          <c:v>2021</c:v>
                        </c:pt>
                        <c:pt idx="3">
                          <c:v>2019</c:v>
                        </c:pt>
                        <c:pt idx="4">
                          <c:v>2020</c:v>
                        </c:pt>
                        <c:pt idx="5">
                          <c:v>2021</c:v>
                        </c:pt>
                        <c:pt idx="6">
                          <c:v>2019</c:v>
                        </c:pt>
                        <c:pt idx="7">
                          <c:v>2020</c:v>
                        </c:pt>
                        <c:pt idx="8">
                          <c:v>2021</c:v>
                        </c:pt>
                        <c:pt idx="9">
                          <c:v>2019</c:v>
                        </c:pt>
                        <c:pt idx="10">
                          <c:v>2020</c:v>
                        </c:pt>
                        <c:pt idx="11">
                          <c:v>2021</c:v>
                        </c:pt>
                        <c:pt idx="12">
                          <c:v>2019</c:v>
                        </c:pt>
                        <c:pt idx="13">
                          <c:v>2020</c:v>
                        </c:pt>
                        <c:pt idx="14">
                          <c:v>2021</c:v>
                        </c:pt>
                        <c:pt idx="15">
                          <c:v>2019</c:v>
                        </c:pt>
                        <c:pt idx="16">
                          <c:v>2020</c:v>
                        </c:pt>
                        <c:pt idx="17">
                          <c:v>2021</c:v>
                        </c:pt>
                      </c:lvl>
                      <c:lvl>
                        <c:pt idx="0">
                          <c:v>FAI</c:v>
                        </c:pt>
                        <c:pt idx="3">
                          <c:v>FAME</c:v>
                        </c:pt>
                        <c:pt idx="6">
                          <c:v>FHS</c:v>
                        </c:pt>
                        <c:pt idx="9">
                          <c:v>FLKŘ</c:v>
                        </c:pt>
                        <c:pt idx="12">
                          <c:v>FMK</c:v>
                        </c:pt>
                        <c:pt idx="15">
                          <c:v>FT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'31.3.'!$B$7:$R$7</c15:sqref>
                        </c15:formulaRef>
                      </c:ext>
                    </c:extLst>
                    <c:numCache>
                      <c:formatCode>General</c:formatCode>
                      <c:ptCount val="17"/>
                      <c:pt idx="0">
                        <c:v>51</c:v>
                      </c:pt>
                      <c:pt idx="1">
                        <c:v>57</c:v>
                      </c:pt>
                      <c:pt idx="2">
                        <c:v>73</c:v>
                      </c:pt>
                      <c:pt idx="3">
                        <c:v>233</c:v>
                      </c:pt>
                      <c:pt idx="4">
                        <c:v>337</c:v>
                      </c:pt>
                      <c:pt idx="5">
                        <c:v>363</c:v>
                      </c:pt>
                      <c:pt idx="6">
                        <c:v>93</c:v>
                      </c:pt>
                      <c:pt idx="7">
                        <c:v>76</c:v>
                      </c:pt>
                      <c:pt idx="8">
                        <c:v>76</c:v>
                      </c:pt>
                      <c:pt idx="9">
                        <c:v>91</c:v>
                      </c:pt>
                      <c:pt idx="10">
                        <c:v>87</c:v>
                      </c:pt>
                      <c:pt idx="11">
                        <c:v>94</c:v>
                      </c:pt>
                      <c:pt idx="12">
                        <c:v>207</c:v>
                      </c:pt>
                      <c:pt idx="13">
                        <c:v>229</c:v>
                      </c:pt>
                      <c:pt idx="14">
                        <c:v>258</c:v>
                      </c:pt>
                      <c:pt idx="15">
                        <c:v>174</c:v>
                      </c:pt>
                      <c:pt idx="16">
                        <c:v>97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B7AC-4B7E-A961-9B39EC85E40D}"/>
                  </c:ext>
                </c:extLst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'31.3.'!$A$9</c15:sqref>
                        </c15:formulaRef>
                      </c:ext>
                    </c:extLst>
                    <c:strCache>
                      <c:ptCount val="1"/>
                      <c:pt idx="0">
                        <c:v>PhD</c:v>
                      </c:pt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</c:spPr>
                <c:invertIfNegative val="0"/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'31.3.'!$B$2:$S$3</c15:sqref>
                        </c15:formulaRef>
                      </c:ext>
                    </c:extLst>
                    <c:multiLvlStrCache>
                      <c:ptCount val="18"/>
                      <c:lvl>
                        <c:pt idx="0">
                          <c:v>2019</c:v>
                        </c:pt>
                        <c:pt idx="1">
                          <c:v>2020</c:v>
                        </c:pt>
                        <c:pt idx="2">
                          <c:v>2021</c:v>
                        </c:pt>
                        <c:pt idx="3">
                          <c:v>2019</c:v>
                        </c:pt>
                        <c:pt idx="4">
                          <c:v>2020</c:v>
                        </c:pt>
                        <c:pt idx="5">
                          <c:v>2021</c:v>
                        </c:pt>
                        <c:pt idx="6">
                          <c:v>2019</c:v>
                        </c:pt>
                        <c:pt idx="7">
                          <c:v>2020</c:v>
                        </c:pt>
                        <c:pt idx="8">
                          <c:v>2021</c:v>
                        </c:pt>
                        <c:pt idx="9">
                          <c:v>2019</c:v>
                        </c:pt>
                        <c:pt idx="10">
                          <c:v>2020</c:v>
                        </c:pt>
                        <c:pt idx="11">
                          <c:v>2021</c:v>
                        </c:pt>
                        <c:pt idx="12">
                          <c:v>2019</c:v>
                        </c:pt>
                        <c:pt idx="13">
                          <c:v>2020</c:v>
                        </c:pt>
                        <c:pt idx="14">
                          <c:v>2021</c:v>
                        </c:pt>
                        <c:pt idx="15">
                          <c:v>2019</c:v>
                        </c:pt>
                        <c:pt idx="16">
                          <c:v>2020</c:v>
                        </c:pt>
                        <c:pt idx="17">
                          <c:v>2021</c:v>
                        </c:pt>
                      </c:lvl>
                      <c:lvl>
                        <c:pt idx="0">
                          <c:v>FAI</c:v>
                        </c:pt>
                        <c:pt idx="3">
                          <c:v>FAME</c:v>
                        </c:pt>
                        <c:pt idx="6">
                          <c:v>FHS</c:v>
                        </c:pt>
                        <c:pt idx="9">
                          <c:v>FLKŘ</c:v>
                        </c:pt>
                        <c:pt idx="12">
                          <c:v>FMK</c:v>
                        </c:pt>
                        <c:pt idx="15">
                          <c:v>FT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'31.3.'!$B$9:$R$9</c15:sqref>
                        </c15:formulaRef>
                      </c:ext>
                    </c:extLst>
                    <c:numCache>
                      <c:formatCode>General</c:formatCode>
                      <c:ptCount val="17"/>
                      <c:pt idx="0">
                        <c:v>8</c:v>
                      </c:pt>
                      <c:pt idx="1">
                        <c:v>13</c:v>
                      </c:pt>
                      <c:pt idx="2">
                        <c:v>11</c:v>
                      </c:pt>
                      <c:pt idx="3">
                        <c:v>116</c:v>
                      </c:pt>
                      <c:pt idx="4">
                        <c:v>47</c:v>
                      </c:pt>
                      <c:pt idx="5">
                        <c:v>41</c:v>
                      </c:pt>
                      <c:pt idx="6">
                        <c:v>8</c:v>
                      </c:pt>
                      <c:pt idx="7">
                        <c:v>8</c:v>
                      </c:pt>
                      <c:pt idx="8">
                        <c:v>5</c:v>
                      </c:pt>
                      <c:pt idx="12">
                        <c:v>22</c:v>
                      </c:pt>
                      <c:pt idx="13">
                        <c:v>2</c:v>
                      </c:pt>
                      <c:pt idx="15">
                        <c:v>45</c:v>
                      </c:pt>
                      <c:pt idx="16">
                        <c:v>25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B7AC-4B7E-A961-9B39EC85E40D}"/>
                  </c:ext>
                </c:extLst>
              </c15:ser>
            </c15:filteredBarSeries>
          </c:ext>
        </c:extLst>
      </c:barChart>
      <c:catAx>
        <c:axId val="194646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946460720"/>
        <c:crosses val="autoZero"/>
        <c:auto val="1"/>
        <c:lblAlgn val="ctr"/>
        <c:lblOffset val="100"/>
        <c:noMultiLvlLbl val="0"/>
      </c:catAx>
      <c:valAx>
        <c:axId val="1946460720"/>
        <c:scaling>
          <c:orientation val="minMax"/>
          <c:max val="2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946465712"/>
        <c:crosses val="autoZero"/>
        <c:crossBetween val="between"/>
        <c:majorUnit val="10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2"/>
          <c:order val="2"/>
          <c:tx>
            <c:strRef>
              <c:f>'31.3.'!$A$6</c:f>
              <c:strCache>
                <c:ptCount val="1"/>
                <c:pt idx="0">
                  <c:v>Nav - kom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'31.3.'!$B$2:$S$3</c:f>
              <c:multiLvlStrCache>
                <c:ptCount val="18"/>
                <c:lvl>
                  <c:pt idx="0">
                    <c:v>2019</c:v>
                  </c:pt>
                  <c:pt idx="1">
                    <c:v>2020</c:v>
                  </c:pt>
                  <c:pt idx="2">
                    <c:v>2021</c:v>
                  </c:pt>
                  <c:pt idx="3">
                    <c:v>2019</c:v>
                  </c:pt>
                  <c:pt idx="4">
                    <c:v>2020</c:v>
                  </c:pt>
                  <c:pt idx="5">
                    <c:v>2021</c:v>
                  </c:pt>
                  <c:pt idx="6">
                    <c:v>2019</c:v>
                  </c:pt>
                  <c:pt idx="7">
                    <c:v>2020</c:v>
                  </c:pt>
                  <c:pt idx="8">
                    <c:v>2021</c:v>
                  </c:pt>
                  <c:pt idx="9">
                    <c:v>2019</c:v>
                  </c:pt>
                  <c:pt idx="10">
                    <c:v>2020</c:v>
                  </c:pt>
                  <c:pt idx="11">
                    <c:v>2021</c:v>
                  </c:pt>
                  <c:pt idx="12">
                    <c:v>2019</c:v>
                  </c:pt>
                  <c:pt idx="13">
                    <c:v>2020</c:v>
                  </c:pt>
                  <c:pt idx="14">
                    <c:v>2021</c:v>
                  </c:pt>
                  <c:pt idx="15">
                    <c:v>2019</c:v>
                  </c:pt>
                  <c:pt idx="16">
                    <c:v>2020</c:v>
                  </c:pt>
                  <c:pt idx="17">
                    <c:v>2021</c:v>
                  </c:pt>
                </c:lvl>
                <c:lvl>
                  <c:pt idx="0">
                    <c:v>FAI</c:v>
                  </c:pt>
                  <c:pt idx="3">
                    <c:v>FAME</c:v>
                  </c:pt>
                  <c:pt idx="6">
                    <c:v>FHS</c:v>
                  </c:pt>
                  <c:pt idx="9">
                    <c:v>FLKŘ</c:v>
                  </c:pt>
                  <c:pt idx="12">
                    <c:v>FMK</c:v>
                  </c:pt>
                  <c:pt idx="15">
                    <c:v>FT</c:v>
                  </c:pt>
                </c:lvl>
              </c:multiLvlStrCache>
            </c:multiLvlStrRef>
          </c:cat>
          <c:val>
            <c:numRef>
              <c:f>'31.3.'!$B$6:$S$6</c:f>
              <c:numCache>
                <c:formatCode>General</c:formatCode>
                <c:ptCount val="18"/>
                <c:pt idx="0">
                  <c:v>102</c:v>
                </c:pt>
                <c:pt idx="1">
                  <c:v>108</c:v>
                </c:pt>
                <c:pt idx="2">
                  <c:v>91</c:v>
                </c:pt>
                <c:pt idx="3">
                  <c:v>419</c:v>
                </c:pt>
                <c:pt idx="4">
                  <c:v>384</c:v>
                </c:pt>
                <c:pt idx="5">
                  <c:v>541</c:v>
                </c:pt>
                <c:pt idx="6">
                  <c:v>178</c:v>
                </c:pt>
                <c:pt idx="7">
                  <c:v>137</c:v>
                </c:pt>
                <c:pt idx="8">
                  <c:v>171</c:v>
                </c:pt>
                <c:pt idx="9">
                  <c:v>52</c:v>
                </c:pt>
                <c:pt idx="10">
                  <c:v>125</c:v>
                </c:pt>
                <c:pt idx="11">
                  <c:v>227</c:v>
                </c:pt>
                <c:pt idx="12">
                  <c:v>110</c:v>
                </c:pt>
                <c:pt idx="13">
                  <c:v>137</c:v>
                </c:pt>
                <c:pt idx="14">
                  <c:v>154</c:v>
                </c:pt>
                <c:pt idx="15">
                  <c:v>117</c:v>
                </c:pt>
                <c:pt idx="16">
                  <c:v>110</c:v>
                </c:pt>
                <c:pt idx="17">
                  <c:v>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C7-4439-A35A-AC92FE26845A}"/>
            </c:ext>
          </c:extLst>
        </c:ser>
        <c:ser>
          <c:idx val="3"/>
          <c:order val="3"/>
          <c:tx>
            <c:strRef>
              <c:f>'31.3.'!$A$7</c:f>
              <c:strCache>
                <c:ptCount val="1"/>
                <c:pt idx="0">
                  <c:v>Nav - prez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multiLvlStrRef>
              <c:f>'31.3.'!$B$2:$S$3</c:f>
              <c:multiLvlStrCache>
                <c:ptCount val="18"/>
                <c:lvl>
                  <c:pt idx="0">
                    <c:v>2019</c:v>
                  </c:pt>
                  <c:pt idx="1">
                    <c:v>2020</c:v>
                  </c:pt>
                  <c:pt idx="2">
                    <c:v>2021</c:v>
                  </c:pt>
                  <c:pt idx="3">
                    <c:v>2019</c:v>
                  </c:pt>
                  <c:pt idx="4">
                    <c:v>2020</c:v>
                  </c:pt>
                  <c:pt idx="5">
                    <c:v>2021</c:v>
                  </c:pt>
                  <c:pt idx="6">
                    <c:v>2019</c:v>
                  </c:pt>
                  <c:pt idx="7">
                    <c:v>2020</c:v>
                  </c:pt>
                  <c:pt idx="8">
                    <c:v>2021</c:v>
                  </c:pt>
                  <c:pt idx="9">
                    <c:v>2019</c:v>
                  </c:pt>
                  <c:pt idx="10">
                    <c:v>2020</c:v>
                  </c:pt>
                  <c:pt idx="11">
                    <c:v>2021</c:v>
                  </c:pt>
                  <c:pt idx="12">
                    <c:v>2019</c:v>
                  </c:pt>
                  <c:pt idx="13">
                    <c:v>2020</c:v>
                  </c:pt>
                  <c:pt idx="14">
                    <c:v>2021</c:v>
                  </c:pt>
                  <c:pt idx="15">
                    <c:v>2019</c:v>
                  </c:pt>
                  <c:pt idx="16">
                    <c:v>2020</c:v>
                  </c:pt>
                  <c:pt idx="17">
                    <c:v>2021</c:v>
                  </c:pt>
                </c:lvl>
                <c:lvl>
                  <c:pt idx="0">
                    <c:v>FAI</c:v>
                  </c:pt>
                  <c:pt idx="3">
                    <c:v>FAME</c:v>
                  </c:pt>
                  <c:pt idx="6">
                    <c:v>FHS</c:v>
                  </c:pt>
                  <c:pt idx="9">
                    <c:v>FLKŘ</c:v>
                  </c:pt>
                  <c:pt idx="12">
                    <c:v>FMK</c:v>
                  </c:pt>
                  <c:pt idx="15">
                    <c:v>FT</c:v>
                  </c:pt>
                </c:lvl>
              </c:multiLvlStrCache>
            </c:multiLvlStrRef>
          </c:cat>
          <c:val>
            <c:numRef>
              <c:f>'31.3.'!$B$7:$S$7</c:f>
              <c:numCache>
                <c:formatCode>General</c:formatCode>
                <c:ptCount val="18"/>
                <c:pt idx="0">
                  <c:v>51</c:v>
                </c:pt>
                <c:pt idx="1">
                  <c:v>57</c:v>
                </c:pt>
                <c:pt idx="2">
                  <c:v>73</c:v>
                </c:pt>
                <c:pt idx="3">
                  <c:v>233</c:v>
                </c:pt>
                <c:pt idx="4">
                  <c:v>337</c:v>
                </c:pt>
                <c:pt idx="5">
                  <c:v>363</c:v>
                </c:pt>
                <c:pt idx="6">
                  <c:v>93</c:v>
                </c:pt>
                <c:pt idx="7">
                  <c:v>76</c:v>
                </c:pt>
                <c:pt idx="8">
                  <c:v>76</c:v>
                </c:pt>
                <c:pt idx="9">
                  <c:v>91</c:v>
                </c:pt>
                <c:pt idx="10">
                  <c:v>87</c:v>
                </c:pt>
                <c:pt idx="11">
                  <c:v>94</c:v>
                </c:pt>
                <c:pt idx="12">
                  <c:v>207</c:v>
                </c:pt>
                <c:pt idx="13">
                  <c:v>229</c:v>
                </c:pt>
                <c:pt idx="14">
                  <c:v>258</c:v>
                </c:pt>
                <c:pt idx="15">
                  <c:v>174</c:v>
                </c:pt>
                <c:pt idx="16">
                  <c:v>97</c:v>
                </c:pt>
                <c:pt idx="17">
                  <c:v>103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C7-4439-A35A-AC92FE2684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46465712"/>
        <c:axId val="194646072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'31.3.'!$A$4</c15:sqref>
                        </c15:formulaRef>
                      </c:ext>
                    </c:extLst>
                    <c:strCache>
                      <c:ptCount val="1"/>
                      <c:pt idx="0">
                        <c:v>Bc - kom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multiLvlStrRef>
                    <c:extLst>
                      <c:ext uri="{02D57815-91ED-43cb-92C2-25804820EDAC}">
                        <c15:formulaRef>
                          <c15:sqref>'31.3.'!$B$2:$S$3</c15:sqref>
                        </c15:formulaRef>
                      </c:ext>
                    </c:extLst>
                    <c:multiLvlStrCache>
                      <c:ptCount val="18"/>
                      <c:lvl>
                        <c:pt idx="0">
                          <c:v>2019</c:v>
                        </c:pt>
                        <c:pt idx="1">
                          <c:v>2020</c:v>
                        </c:pt>
                        <c:pt idx="2">
                          <c:v>2021</c:v>
                        </c:pt>
                        <c:pt idx="3">
                          <c:v>2019</c:v>
                        </c:pt>
                        <c:pt idx="4">
                          <c:v>2020</c:v>
                        </c:pt>
                        <c:pt idx="5">
                          <c:v>2021</c:v>
                        </c:pt>
                        <c:pt idx="6">
                          <c:v>2019</c:v>
                        </c:pt>
                        <c:pt idx="7">
                          <c:v>2020</c:v>
                        </c:pt>
                        <c:pt idx="8">
                          <c:v>2021</c:v>
                        </c:pt>
                        <c:pt idx="9">
                          <c:v>2019</c:v>
                        </c:pt>
                        <c:pt idx="10">
                          <c:v>2020</c:v>
                        </c:pt>
                        <c:pt idx="11">
                          <c:v>2021</c:v>
                        </c:pt>
                        <c:pt idx="12">
                          <c:v>2019</c:v>
                        </c:pt>
                        <c:pt idx="13">
                          <c:v>2020</c:v>
                        </c:pt>
                        <c:pt idx="14">
                          <c:v>2021</c:v>
                        </c:pt>
                        <c:pt idx="15">
                          <c:v>2019</c:v>
                        </c:pt>
                        <c:pt idx="16">
                          <c:v>2020</c:v>
                        </c:pt>
                        <c:pt idx="17">
                          <c:v>2021</c:v>
                        </c:pt>
                      </c:lvl>
                      <c:lvl>
                        <c:pt idx="0">
                          <c:v>FAI</c:v>
                        </c:pt>
                        <c:pt idx="3">
                          <c:v>FAME</c:v>
                        </c:pt>
                        <c:pt idx="6">
                          <c:v>FHS</c:v>
                        </c:pt>
                        <c:pt idx="9">
                          <c:v>FLKŘ</c:v>
                        </c:pt>
                        <c:pt idx="12">
                          <c:v>FMK</c:v>
                        </c:pt>
                        <c:pt idx="15">
                          <c:v>FT</c:v>
                        </c:pt>
                      </c:lvl>
                    </c:multiLvlStrCache>
                  </c:multiLvlStrRef>
                </c:cat>
                <c:val>
                  <c:numRef>
                    <c:extLst>
                      <c:ext uri="{02D57815-91ED-43cb-92C2-25804820EDAC}">
                        <c15:formulaRef>
                          <c15:sqref>'31.3.'!$B$4:$R$4</c15:sqref>
                        </c15:formulaRef>
                      </c:ext>
                    </c:extLst>
                    <c:numCache>
                      <c:formatCode>General</c:formatCode>
                      <c:ptCount val="17"/>
                      <c:pt idx="0">
                        <c:v>146</c:v>
                      </c:pt>
                      <c:pt idx="1">
                        <c:v>159</c:v>
                      </c:pt>
                      <c:pt idx="2">
                        <c:v>176</c:v>
                      </c:pt>
                      <c:pt idx="3">
                        <c:v>304</c:v>
                      </c:pt>
                      <c:pt idx="4">
                        <c:v>231</c:v>
                      </c:pt>
                      <c:pt idx="5">
                        <c:v>388</c:v>
                      </c:pt>
                      <c:pt idx="6">
                        <c:v>508</c:v>
                      </c:pt>
                      <c:pt idx="7">
                        <c:v>402</c:v>
                      </c:pt>
                      <c:pt idx="8">
                        <c:v>592</c:v>
                      </c:pt>
                      <c:pt idx="9">
                        <c:v>299</c:v>
                      </c:pt>
                      <c:pt idx="10">
                        <c:v>293</c:v>
                      </c:pt>
                      <c:pt idx="11">
                        <c:v>422</c:v>
                      </c:pt>
                      <c:pt idx="12">
                        <c:v>116</c:v>
                      </c:pt>
                      <c:pt idx="13">
                        <c:v>100</c:v>
                      </c:pt>
                      <c:pt idx="14">
                        <c:v>162</c:v>
                      </c:pt>
                      <c:pt idx="15">
                        <c:v>216</c:v>
                      </c:pt>
                      <c:pt idx="16">
                        <c:v>186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1DC7-4439-A35A-AC92FE26845A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'31.3.'!$A$5</c15:sqref>
                        </c15:formulaRef>
                      </c:ext>
                    </c:extLst>
                    <c:strCache>
                      <c:ptCount val="1"/>
                      <c:pt idx="0">
                        <c:v>Bc - prez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'31.3.'!$B$2:$S$3</c15:sqref>
                        </c15:formulaRef>
                      </c:ext>
                    </c:extLst>
                    <c:multiLvlStrCache>
                      <c:ptCount val="18"/>
                      <c:lvl>
                        <c:pt idx="0">
                          <c:v>2019</c:v>
                        </c:pt>
                        <c:pt idx="1">
                          <c:v>2020</c:v>
                        </c:pt>
                        <c:pt idx="2">
                          <c:v>2021</c:v>
                        </c:pt>
                        <c:pt idx="3">
                          <c:v>2019</c:v>
                        </c:pt>
                        <c:pt idx="4">
                          <c:v>2020</c:v>
                        </c:pt>
                        <c:pt idx="5">
                          <c:v>2021</c:v>
                        </c:pt>
                        <c:pt idx="6">
                          <c:v>2019</c:v>
                        </c:pt>
                        <c:pt idx="7">
                          <c:v>2020</c:v>
                        </c:pt>
                        <c:pt idx="8">
                          <c:v>2021</c:v>
                        </c:pt>
                        <c:pt idx="9">
                          <c:v>2019</c:v>
                        </c:pt>
                        <c:pt idx="10">
                          <c:v>2020</c:v>
                        </c:pt>
                        <c:pt idx="11">
                          <c:v>2021</c:v>
                        </c:pt>
                        <c:pt idx="12">
                          <c:v>2019</c:v>
                        </c:pt>
                        <c:pt idx="13">
                          <c:v>2020</c:v>
                        </c:pt>
                        <c:pt idx="14">
                          <c:v>2021</c:v>
                        </c:pt>
                        <c:pt idx="15">
                          <c:v>2019</c:v>
                        </c:pt>
                        <c:pt idx="16">
                          <c:v>2020</c:v>
                        </c:pt>
                        <c:pt idx="17">
                          <c:v>2021</c:v>
                        </c:pt>
                      </c:lvl>
                      <c:lvl>
                        <c:pt idx="0">
                          <c:v>FAI</c:v>
                        </c:pt>
                        <c:pt idx="3">
                          <c:v>FAME</c:v>
                        </c:pt>
                        <c:pt idx="6">
                          <c:v>FHS</c:v>
                        </c:pt>
                        <c:pt idx="9">
                          <c:v>FLKŘ</c:v>
                        </c:pt>
                        <c:pt idx="12">
                          <c:v>FMK</c:v>
                        </c:pt>
                        <c:pt idx="15">
                          <c:v>FT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'31.3.'!$B$5:$R$5</c15:sqref>
                        </c15:formulaRef>
                      </c:ext>
                    </c:extLst>
                    <c:numCache>
                      <c:formatCode>General</c:formatCode>
                      <c:ptCount val="17"/>
                      <c:pt idx="0">
                        <c:v>651</c:v>
                      </c:pt>
                      <c:pt idx="1">
                        <c:v>671</c:v>
                      </c:pt>
                      <c:pt idx="2">
                        <c:v>700</c:v>
                      </c:pt>
                      <c:pt idx="3">
                        <c:v>1012</c:v>
                      </c:pt>
                      <c:pt idx="4">
                        <c:v>1020</c:v>
                      </c:pt>
                      <c:pt idx="5">
                        <c:v>1380</c:v>
                      </c:pt>
                      <c:pt idx="6">
                        <c:v>1100</c:v>
                      </c:pt>
                      <c:pt idx="7">
                        <c:v>1111</c:v>
                      </c:pt>
                      <c:pt idx="8">
                        <c:v>1157</c:v>
                      </c:pt>
                      <c:pt idx="9">
                        <c:v>469</c:v>
                      </c:pt>
                      <c:pt idx="10">
                        <c:v>416</c:v>
                      </c:pt>
                      <c:pt idx="11">
                        <c:v>546</c:v>
                      </c:pt>
                      <c:pt idx="12">
                        <c:v>1229</c:v>
                      </c:pt>
                      <c:pt idx="13">
                        <c:v>1182</c:v>
                      </c:pt>
                      <c:pt idx="14">
                        <c:v>1324</c:v>
                      </c:pt>
                      <c:pt idx="15">
                        <c:v>785</c:v>
                      </c:pt>
                      <c:pt idx="16">
                        <c:v>681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1DC7-4439-A35A-AC92FE26845A}"/>
                  </c:ext>
                </c:extLst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'31.3.'!$A$8</c15:sqref>
                        </c15:formulaRef>
                      </c:ext>
                    </c:extLst>
                    <c:strCache>
                      <c:ptCount val="1"/>
                      <c:pt idx="0">
                        <c:v>Mgr</c:v>
                      </c:pt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'31.3.'!$B$2:$S$3</c15:sqref>
                        </c15:formulaRef>
                      </c:ext>
                    </c:extLst>
                    <c:multiLvlStrCache>
                      <c:ptCount val="18"/>
                      <c:lvl>
                        <c:pt idx="0">
                          <c:v>2019</c:v>
                        </c:pt>
                        <c:pt idx="1">
                          <c:v>2020</c:v>
                        </c:pt>
                        <c:pt idx="2">
                          <c:v>2021</c:v>
                        </c:pt>
                        <c:pt idx="3">
                          <c:v>2019</c:v>
                        </c:pt>
                        <c:pt idx="4">
                          <c:v>2020</c:v>
                        </c:pt>
                        <c:pt idx="5">
                          <c:v>2021</c:v>
                        </c:pt>
                        <c:pt idx="6">
                          <c:v>2019</c:v>
                        </c:pt>
                        <c:pt idx="7">
                          <c:v>2020</c:v>
                        </c:pt>
                        <c:pt idx="8">
                          <c:v>2021</c:v>
                        </c:pt>
                        <c:pt idx="9">
                          <c:v>2019</c:v>
                        </c:pt>
                        <c:pt idx="10">
                          <c:v>2020</c:v>
                        </c:pt>
                        <c:pt idx="11">
                          <c:v>2021</c:v>
                        </c:pt>
                        <c:pt idx="12">
                          <c:v>2019</c:v>
                        </c:pt>
                        <c:pt idx="13">
                          <c:v>2020</c:v>
                        </c:pt>
                        <c:pt idx="14">
                          <c:v>2021</c:v>
                        </c:pt>
                        <c:pt idx="15">
                          <c:v>2019</c:v>
                        </c:pt>
                        <c:pt idx="16">
                          <c:v>2020</c:v>
                        </c:pt>
                        <c:pt idx="17">
                          <c:v>2021</c:v>
                        </c:pt>
                      </c:lvl>
                      <c:lvl>
                        <c:pt idx="0">
                          <c:v>FAI</c:v>
                        </c:pt>
                        <c:pt idx="3">
                          <c:v>FAME</c:v>
                        </c:pt>
                        <c:pt idx="6">
                          <c:v>FHS</c:v>
                        </c:pt>
                        <c:pt idx="9">
                          <c:v>FLKŘ</c:v>
                        </c:pt>
                        <c:pt idx="12">
                          <c:v>FMK</c:v>
                        </c:pt>
                        <c:pt idx="15">
                          <c:v>FT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'31.3.'!$B$8:$R$8</c15:sqref>
                        </c15:formulaRef>
                      </c:ext>
                    </c:extLst>
                    <c:numCache>
                      <c:formatCode>General</c:formatCode>
                      <c:ptCount val="17"/>
                      <c:pt idx="0">
                        <c:v>0</c:v>
                      </c:pt>
                      <c:pt idx="6">
                        <c:v>220</c:v>
                      </c:pt>
                      <c:pt idx="7">
                        <c:v>210</c:v>
                      </c:pt>
                      <c:pt idx="8">
                        <c:v>229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1DC7-4439-A35A-AC92FE26845A}"/>
                  </c:ext>
                </c:extLst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'31.3.'!$A$9</c15:sqref>
                        </c15:formulaRef>
                      </c:ext>
                    </c:extLst>
                    <c:strCache>
                      <c:ptCount val="1"/>
                      <c:pt idx="0">
                        <c:v>PhD</c:v>
                      </c:pt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</c:spPr>
                <c:invertIfNegative val="0"/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'31.3.'!$B$2:$S$3</c15:sqref>
                        </c15:formulaRef>
                      </c:ext>
                    </c:extLst>
                    <c:multiLvlStrCache>
                      <c:ptCount val="18"/>
                      <c:lvl>
                        <c:pt idx="0">
                          <c:v>2019</c:v>
                        </c:pt>
                        <c:pt idx="1">
                          <c:v>2020</c:v>
                        </c:pt>
                        <c:pt idx="2">
                          <c:v>2021</c:v>
                        </c:pt>
                        <c:pt idx="3">
                          <c:v>2019</c:v>
                        </c:pt>
                        <c:pt idx="4">
                          <c:v>2020</c:v>
                        </c:pt>
                        <c:pt idx="5">
                          <c:v>2021</c:v>
                        </c:pt>
                        <c:pt idx="6">
                          <c:v>2019</c:v>
                        </c:pt>
                        <c:pt idx="7">
                          <c:v>2020</c:v>
                        </c:pt>
                        <c:pt idx="8">
                          <c:v>2021</c:v>
                        </c:pt>
                        <c:pt idx="9">
                          <c:v>2019</c:v>
                        </c:pt>
                        <c:pt idx="10">
                          <c:v>2020</c:v>
                        </c:pt>
                        <c:pt idx="11">
                          <c:v>2021</c:v>
                        </c:pt>
                        <c:pt idx="12">
                          <c:v>2019</c:v>
                        </c:pt>
                        <c:pt idx="13">
                          <c:v>2020</c:v>
                        </c:pt>
                        <c:pt idx="14">
                          <c:v>2021</c:v>
                        </c:pt>
                        <c:pt idx="15">
                          <c:v>2019</c:v>
                        </c:pt>
                        <c:pt idx="16">
                          <c:v>2020</c:v>
                        </c:pt>
                        <c:pt idx="17">
                          <c:v>2021</c:v>
                        </c:pt>
                      </c:lvl>
                      <c:lvl>
                        <c:pt idx="0">
                          <c:v>FAI</c:v>
                        </c:pt>
                        <c:pt idx="3">
                          <c:v>FAME</c:v>
                        </c:pt>
                        <c:pt idx="6">
                          <c:v>FHS</c:v>
                        </c:pt>
                        <c:pt idx="9">
                          <c:v>FLKŘ</c:v>
                        </c:pt>
                        <c:pt idx="12">
                          <c:v>FMK</c:v>
                        </c:pt>
                        <c:pt idx="15">
                          <c:v>FT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'31.3.'!$B$9:$R$9</c15:sqref>
                        </c15:formulaRef>
                      </c:ext>
                    </c:extLst>
                    <c:numCache>
                      <c:formatCode>General</c:formatCode>
                      <c:ptCount val="17"/>
                      <c:pt idx="0">
                        <c:v>8</c:v>
                      </c:pt>
                      <c:pt idx="1">
                        <c:v>13</c:v>
                      </c:pt>
                      <c:pt idx="2">
                        <c:v>11</c:v>
                      </c:pt>
                      <c:pt idx="3">
                        <c:v>116</c:v>
                      </c:pt>
                      <c:pt idx="4">
                        <c:v>47</c:v>
                      </c:pt>
                      <c:pt idx="5">
                        <c:v>41</c:v>
                      </c:pt>
                      <c:pt idx="6">
                        <c:v>8</c:v>
                      </c:pt>
                      <c:pt idx="7">
                        <c:v>8</c:v>
                      </c:pt>
                      <c:pt idx="8">
                        <c:v>5</c:v>
                      </c:pt>
                      <c:pt idx="12">
                        <c:v>22</c:v>
                      </c:pt>
                      <c:pt idx="13">
                        <c:v>2</c:v>
                      </c:pt>
                      <c:pt idx="15">
                        <c:v>45</c:v>
                      </c:pt>
                      <c:pt idx="16">
                        <c:v>25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1DC7-4439-A35A-AC92FE26845A}"/>
                  </c:ext>
                </c:extLst>
              </c15:ser>
            </c15:filteredBarSeries>
          </c:ext>
        </c:extLst>
      </c:barChart>
      <c:catAx>
        <c:axId val="194646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946460720"/>
        <c:crosses val="autoZero"/>
        <c:auto val="1"/>
        <c:lblAlgn val="ctr"/>
        <c:lblOffset val="100"/>
        <c:noMultiLvlLbl val="0"/>
      </c:catAx>
      <c:valAx>
        <c:axId val="1946460720"/>
        <c:scaling>
          <c:orientation val="minMax"/>
          <c:max val="9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in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946465712"/>
        <c:crosses val="autoZero"/>
        <c:crossBetween val="between"/>
        <c:majorUnit val="100"/>
        <c:minorUnit val="5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'31.3.'!$A$9</c:f>
              <c:strCache>
                <c:ptCount val="1"/>
                <c:pt idx="0">
                  <c:v>PhD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solidFill>
                <a:schemeClr val="tx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extLst>
                <c:ext xmlns:c15="http://schemas.microsoft.com/office/drawing/2012/chart" uri="{02D57815-91ED-43cb-92C2-25804820EDAC}">
                  <c15:fullRef>
                    <c15:sqref>'31.3.'!$B$2:$V$3</c15:sqref>
                  </c15:fullRef>
                </c:ext>
              </c:extLst>
              <c:f>'31.3.'!$B$2:$V$3</c:f>
              <c:multiLvlStrCache>
                <c:ptCount val="18"/>
                <c:lvl>
                  <c:pt idx="0">
                    <c:v>2019</c:v>
                  </c:pt>
                  <c:pt idx="1">
                    <c:v>2020</c:v>
                  </c:pt>
                  <c:pt idx="2">
                    <c:v>2021</c:v>
                  </c:pt>
                  <c:pt idx="3">
                    <c:v>2019</c:v>
                  </c:pt>
                  <c:pt idx="4">
                    <c:v>2020</c:v>
                  </c:pt>
                  <c:pt idx="5">
                    <c:v>2021</c:v>
                  </c:pt>
                  <c:pt idx="6">
                    <c:v>2019</c:v>
                  </c:pt>
                  <c:pt idx="7">
                    <c:v>2020</c:v>
                  </c:pt>
                  <c:pt idx="8">
                    <c:v>2021</c:v>
                  </c:pt>
                  <c:pt idx="9">
                    <c:v>2019</c:v>
                  </c:pt>
                  <c:pt idx="10">
                    <c:v>2020</c:v>
                  </c:pt>
                  <c:pt idx="11">
                    <c:v>2021</c:v>
                  </c:pt>
                  <c:pt idx="12">
                    <c:v>2019</c:v>
                  </c:pt>
                  <c:pt idx="13">
                    <c:v>2020</c:v>
                  </c:pt>
                  <c:pt idx="14">
                    <c:v>2021</c:v>
                  </c:pt>
                  <c:pt idx="15">
                    <c:v>2019</c:v>
                  </c:pt>
                  <c:pt idx="16">
                    <c:v>2020</c:v>
                  </c:pt>
                  <c:pt idx="17">
                    <c:v>2021</c:v>
                  </c:pt>
                </c:lvl>
                <c:lvl>
                  <c:pt idx="0">
                    <c:v>FAI</c:v>
                  </c:pt>
                  <c:pt idx="3">
                    <c:v>FAME</c:v>
                  </c:pt>
                  <c:pt idx="6">
                    <c:v>FHS</c:v>
                  </c:pt>
                  <c:pt idx="9">
                    <c:v>FMK</c:v>
                  </c:pt>
                  <c:pt idx="12">
                    <c:v>FT</c:v>
                  </c:pt>
                  <c:pt idx="15">
                    <c:v>UNI</c:v>
                  </c:pt>
                </c:lvl>
              </c:multiLvlStrCache>
            </c:multiLvl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'31.3.'!$B$9:$V$9</c15:sqref>
                  </c15:fullRef>
                </c:ext>
              </c:extLst>
              <c:f>('31.3.'!$B$9:$J$9,'31.3.'!$N$9:$V$9)</c:f>
              <c:numCache>
                <c:formatCode>General</c:formatCode>
                <c:ptCount val="18"/>
                <c:pt idx="0">
                  <c:v>8</c:v>
                </c:pt>
                <c:pt idx="1">
                  <c:v>13</c:v>
                </c:pt>
                <c:pt idx="2">
                  <c:v>11</c:v>
                </c:pt>
                <c:pt idx="3">
                  <c:v>116</c:v>
                </c:pt>
                <c:pt idx="4">
                  <c:v>47</c:v>
                </c:pt>
                <c:pt idx="5">
                  <c:v>41</c:v>
                </c:pt>
                <c:pt idx="6">
                  <c:v>8</c:v>
                </c:pt>
                <c:pt idx="7">
                  <c:v>8</c:v>
                </c:pt>
                <c:pt idx="8">
                  <c:v>5</c:v>
                </c:pt>
                <c:pt idx="9">
                  <c:v>22</c:v>
                </c:pt>
                <c:pt idx="10">
                  <c:v>2</c:v>
                </c:pt>
                <c:pt idx="12">
                  <c:v>45</c:v>
                </c:pt>
                <c:pt idx="13">
                  <c:v>25</c:v>
                </c:pt>
                <c:pt idx="14">
                  <c:v>19</c:v>
                </c:pt>
                <c:pt idx="15">
                  <c:v>6</c:v>
                </c:pt>
                <c:pt idx="16">
                  <c:v>3</c:v>
                </c:pt>
                <c:pt idx="17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EC-4C77-B288-316D985406B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392228063"/>
        <c:axId val="1392218079"/>
      </c:barChart>
      <c:catAx>
        <c:axId val="13922280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392218079"/>
        <c:crosses val="autoZero"/>
        <c:auto val="1"/>
        <c:lblAlgn val="ctr"/>
        <c:lblOffset val="100"/>
        <c:noMultiLvlLbl val="0"/>
      </c:catAx>
      <c:valAx>
        <c:axId val="1392218079"/>
        <c:scaling>
          <c:orientation val="minMax"/>
          <c:max val="120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392228063"/>
        <c:crosses val="autoZero"/>
        <c:crossBetween val="between"/>
        <c:majorUnit val="10"/>
        <c:minorUnit val="5"/>
      </c:valAx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List2!$B$1</c:f>
              <c:strCache>
                <c:ptCount val="1"/>
                <c:pt idx="0">
                  <c:v>Bachelor's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List2!$A$2:$A$6</c:f>
              <c:strCache>
                <c:ptCount val="5"/>
                <c:pt idx="0">
                  <c:v>FAI</c:v>
                </c:pt>
                <c:pt idx="1">
                  <c:v>FAM</c:v>
                </c:pt>
                <c:pt idx="2">
                  <c:v>FMK</c:v>
                </c:pt>
                <c:pt idx="3">
                  <c:v>FT</c:v>
                </c:pt>
                <c:pt idx="4">
                  <c:v>CPS</c:v>
                </c:pt>
              </c:strCache>
            </c:strRef>
          </c:cat>
          <c:val>
            <c:numRef>
              <c:f>List2!$B$2:$B$6</c:f>
              <c:numCache>
                <c:formatCode>General</c:formatCode>
                <c:ptCount val="5"/>
                <c:pt idx="0">
                  <c:v>62</c:v>
                </c:pt>
                <c:pt idx="1">
                  <c:v>94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26-4033-B76C-F53CCFF6E8E7}"/>
            </c:ext>
          </c:extLst>
        </c:ser>
        <c:ser>
          <c:idx val="1"/>
          <c:order val="1"/>
          <c:tx>
            <c:strRef>
              <c:f>List2!$C$1</c:f>
              <c:strCache>
                <c:ptCount val="1"/>
                <c:pt idx="0">
                  <c:v>Masters's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List2!$A$2:$A$6</c:f>
              <c:strCache>
                <c:ptCount val="5"/>
                <c:pt idx="0">
                  <c:v>FAI</c:v>
                </c:pt>
                <c:pt idx="1">
                  <c:v>FAM</c:v>
                </c:pt>
                <c:pt idx="2">
                  <c:v>FMK</c:v>
                </c:pt>
                <c:pt idx="3">
                  <c:v>FT</c:v>
                </c:pt>
                <c:pt idx="4">
                  <c:v>CPS</c:v>
                </c:pt>
              </c:strCache>
            </c:strRef>
          </c:cat>
          <c:val>
            <c:numRef>
              <c:f>List2!$C$2:$C$6</c:f>
              <c:numCache>
                <c:formatCode>0.00</c:formatCode>
                <c:ptCount val="5"/>
                <c:pt idx="0">
                  <c:v>136</c:v>
                </c:pt>
                <c:pt idx="1">
                  <c:v>175</c:v>
                </c:pt>
                <c:pt idx="2">
                  <c:v>32</c:v>
                </c:pt>
                <c:pt idx="3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C26-4033-B76C-F53CCFF6E8E7}"/>
            </c:ext>
          </c:extLst>
        </c:ser>
        <c:ser>
          <c:idx val="2"/>
          <c:order val="2"/>
          <c:tx>
            <c:strRef>
              <c:f>List2!$D$1</c:f>
              <c:strCache>
                <c:ptCount val="1"/>
                <c:pt idx="0">
                  <c:v>Doctoral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List2!$A$2:$A$6</c:f>
              <c:strCache>
                <c:ptCount val="5"/>
                <c:pt idx="0">
                  <c:v>FAI</c:v>
                </c:pt>
                <c:pt idx="1">
                  <c:v>FAM</c:v>
                </c:pt>
                <c:pt idx="2">
                  <c:v>FMK</c:v>
                </c:pt>
                <c:pt idx="3">
                  <c:v>FT</c:v>
                </c:pt>
                <c:pt idx="4">
                  <c:v>CPS</c:v>
                </c:pt>
              </c:strCache>
            </c:strRef>
          </c:cat>
          <c:val>
            <c:numRef>
              <c:f>List2!$D$2:$D$6</c:f>
              <c:numCache>
                <c:formatCode>0.00</c:formatCode>
                <c:ptCount val="5"/>
                <c:pt idx="0">
                  <c:v>16</c:v>
                </c:pt>
                <c:pt idx="1">
                  <c:v>29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C26-4033-B76C-F53CCFF6E8E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71838063"/>
        <c:axId val="171836399"/>
      </c:barChart>
      <c:catAx>
        <c:axId val="1718380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71836399"/>
        <c:crosses val="autoZero"/>
        <c:auto val="1"/>
        <c:lblAlgn val="ctr"/>
        <c:lblOffset val="100"/>
        <c:noMultiLvlLbl val="0"/>
      </c:catAx>
      <c:valAx>
        <c:axId val="1718363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71838063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860" cy="496174"/>
          </a:xfrm>
          <a:prstGeom prst="rect">
            <a:avLst/>
          </a:prstGeom>
        </p:spPr>
        <p:txBody>
          <a:bodyPr vert="horz" lIns="90562" tIns="45281" rIns="90562" bIns="45281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773325" y="0"/>
            <a:ext cx="2887859" cy="496174"/>
          </a:xfrm>
          <a:prstGeom prst="rect">
            <a:avLst/>
          </a:prstGeom>
        </p:spPr>
        <p:txBody>
          <a:bodyPr vert="horz" lIns="90562" tIns="45281" rIns="90562" bIns="45281" rtlCol="0"/>
          <a:lstStyle>
            <a:lvl1pPr algn="r">
              <a:defRPr sz="1200"/>
            </a:lvl1pPr>
          </a:lstStyle>
          <a:p>
            <a:fld id="{F045BDA8-12B6-4A84-8774-B4485B9C5FAE}" type="datetimeFigureOut">
              <a:rPr lang="cs-CZ" smtClean="0"/>
              <a:t>28.06.2021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879"/>
            <a:ext cx="2887860" cy="496174"/>
          </a:xfrm>
          <a:prstGeom prst="rect">
            <a:avLst/>
          </a:prstGeom>
        </p:spPr>
        <p:txBody>
          <a:bodyPr vert="horz" lIns="90562" tIns="45281" rIns="90562" bIns="45281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773325" y="9428879"/>
            <a:ext cx="2887859" cy="496174"/>
          </a:xfrm>
          <a:prstGeom prst="rect">
            <a:avLst/>
          </a:prstGeom>
        </p:spPr>
        <p:txBody>
          <a:bodyPr vert="horz" lIns="90562" tIns="45281" rIns="90562" bIns="45281" rtlCol="0" anchor="b"/>
          <a:lstStyle>
            <a:lvl1pPr algn="r">
              <a:defRPr sz="1200"/>
            </a:lvl1pPr>
          </a:lstStyle>
          <a:p>
            <a:fld id="{22104CB1-3A24-444E-AC98-892C486990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0336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6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773488" y="0"/>
            <a:ext cx="28876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84F83A-B6A1-4888-B0B1-50FA8CB056FD}" type="datetimeFigureOut">
              <a:rPr lang="cs-CZ" smtClean="0"/>
              <a:t>28.06.2021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54013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66750" y="4776788"/>
            <a:ext cx="5329238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766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773488" y="9429750"/>
            <a:ext cx="2887662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2747C-8368-413D-9967-CFE311B5455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5012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1063+1799+1098+1904+1364+1316= 8544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82279A-8A31-4208-ABE0-0842D4553261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7121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6819" indent="0" algn="ctr">
              <a:buNone/>
              <a:defRPr sz="2000"/>
            </a:lvl2pPr>
            <a:lvl3pPr marL="913674" indent="0" algn="ctr">
              <a:buNone/>
              <a:defRPr sz="1900"/>
            </a:lvl3pPr>
            <a:lvl4pPr marL="1370512" indent="0" algn="ctr">
              <a:buNone/>
              <a:defRPr sz="1600"/>
            </a:lvl4pPr>
            <a:lvl5pPr marL="1827349" indent="0" algn="ctr">
              <a:buNone/>
              <a:defRPr sz="1600"/>
            </a:lvl5pPr>
            <a:lvl6pPr marL="2284206" indent="0" algn="ctr">
              <a:buNone/>
              <a:defRPr sz="1600"/>
            </a:lvl6pPr>
            <a:lvl7pPr marL="2741022" indent="0" algn="ctr">
              <a:buNone/>
              <a:defRPr sz="1600"/>
            </a:lvl7pPr>
            <a:lvl8pPr marL="3197840" indent="0" algn="ctr">
              <a:buNone/>
              <a:defRPr sz="1600"/>
            </a:lvl8pPr>
            <a:lvl9pPr marL="3654659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4D4BC-F9BE-49EF-BCE7-81EE599CAE71}" type="datetimeFigureOut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28.06.2021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950B5-42CD-473A-B680-14E58024D8B7}" type="slidenum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‹#›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795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4D4BC-F9BE-49EF-BCE7-81EE599CAE71}" type="datetimeFigureOut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28.06.2021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950B5-42CD-473A-B680-14E58024D8B7}" type="slidenum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‹#›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343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2" y="365164"/>
            <a:ext cx="2628900" cy="5811839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3" y="365164"/>
            <a:ext cx="7734300" cy="5811839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4D4BC-F9BE-49EF-BCE7-81EE599CAE71}" type="datetimeFigureOut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28.06.2021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950B5-42CD-473A-B680-14E58024D8B7}" type="slidenum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‹#›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207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6219" indent="0" algn="ctr">
              <a:buNone/>
              <a:defRPr sz="2000"/>
            </a:lvl2pPr>
            <a:lvl3pPr marL="912541" indent="0" algn="ctr">
              <a:buNone/>
              <a:defRPr sz="1900"/>
            </a:lvl3pPr>
            <a:lvl4pPr marL="1368812" indent="0" algn="ctr">
              <a:buNone/>
              <a:defRPr sz="1600"/>
            </a:lvl4pPr>
            <a:lvl5pPr marL="1825082" indent="0" algn="ctr">
              <a:buNone/>
              <a:defRPr sz="1600"/>
            </a:lvl5pPr>
            <a:lvl6pPr marL="2281406" indent="0" algn="ctr">
              <a:buNone/>
              <a:defRPr sz="1600"/>
            </a:lvl6pPr>
            <a:lvl7pPr marL="2737622" indent="0" algn="ctr">
              <a:buNone/>
              <a:defRPr sz="1600"/>
            </a:lvl7pPr>
            <a:lvl8pPr marL="3193840" indent="0" algn="ctr">
              <a:buNone/>
              <a:defRPr sz="1600"/>
            </a:lvl8pPr>
            <a:lvl9pPr marL="3650059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4D4BC-F9BE-49EF-BCE7-81EE599CAE71}" type="datetimeFigureOut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28.06.2021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950B5-42CD-473A-B680-14E58024D8B7}" type="slidenum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‹#›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092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1014487" y="365125"/>
            <a:ext cx="10339316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E65014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14487" y="1825625"/>
            <a:ext cx="10339316" cy="4351339"/>
          </a:xfrm>
        </p:spPr>
        <p:txBody>
          <a:bodyPr/>
          <a:lstStyle>
            <a:lvl1pPr>
              <a:defRPr sz="3200">
                <a:solidFill>
                  <a:srgbClr val="080808"/>
                </a:solidFill>
              </a:defRPr>
            </a:lvl1pPr>
            <a:lvl2pPr>
              <a:defRPr sz="2800">
                <a:solidFill>
                  <a:srgbClr val="080808"/>
                </a:solidFill>
              </a:defRPr>
            </a:lvl2pPr>
            <a:lvl3pPr>
              <a:defRPr sz="2400">
                <a:solidFill>
                  <a:srgbClr val="080808"/>
                </a:solidFill>
              </a:defRPr>
            </a:lvl3pPr>
            <a:lvl4pPr>
              <a:defRPr sz="2000">
                <a:solidFill>
                  <a:srgbClr val="080808"/>
                </a:solidFill>
              </a:defRPr>
            </a:lvl4pPr>
            <a:lvl5pPr>
              <a:defRPr>
                <a:solidFill>
                  <a:srgbClr val="080808"/>
                </a:solidFill>
              </a:defRPr>
            </a:lvl5pPr>
          </a:lstStyle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1014487" y="6356352"/>
            <a:ext cx="2566916" cy="365125"/>
          </a:xfrm>
        </p:spPr>
        <p:txBody>
          <a:bodyPr/>
          <a:lstStyle/>
          <a:p>
            <a:fld id="{3EF4D4BC-F9BE-49EF-BCE7-81EE599CAE71}" type="datetimeFigureOut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28.06.2021</a:t>
            </a:fld>
            <a:endParaRPr lang="cs-CZ" dirty="0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950B5-42CD-473A-B680-14E58024D8B7}" type="slidenum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‹#›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800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1" y="170984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621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254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3688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508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14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762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38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00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4D4BC-F9BE-49EF-BCE7-81EE599CAE71}" type="datetimeFigureOut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28.06.2021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950B5-42CD-473A-B680-14E58024D8B7}" type="slidenum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‹#›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037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014487" y="1825625"/>
            <a:ext cx="5005316" cy="4351339"/>
          </a:xfrm>
        </p:spPr>
        <p:txBody>
          <a:bodyPr/>
          <a:lstStyle>
            <a:lvl1pPr>
              <a:defRPr>
                <a:solidFill>
                  <a:srgbClr val="080808"/>
                </a:solidFill>
              </a:defRPr>
            </a:lvl1pPr>
            <a:lvl2pPr>
              <a:defRPr>
                <a:solidFill>
                  <a:srgbClr val="080808"/>
                </a:solidFill>
              </a:defRPr>
            </a:lvl2pPr>
            <a:lvl3pPr>
              <a:defRPr>
                <a:solidFill>
                  <a:srgbClr val="080808"/>
                </a:solidFill>
              </a:defRPr>
            </a:lvl3pPr>
            <a:lvl4pPr>
              <a:defRPr>
                <a:solidFill>
                  <a:srgbClr val="080808"/>
                </a:solidFill>
              </a:defRPr>
            </a:lvl4pPr>
            <a:lvl5pPr>
              <a:defRPr>
                <a:solidFill>
                  <a:srgbClr val="080808"/>
                </a:solidFill>
              </a:defRPr>
            </a:lvl5pPr>
          </a:lstStyle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>
            <a:lvl1pPr>
              <a:defRPr>
                <a:solidFill>
                  <a:srgbClr val="080808"/>
                </a:solidFill>
              </a:defRPr>
            </a:lvl1pPr>
            <a:lvl2pPr>
              <a:defRPr>
                <a:solidFill>
                  <a:srgbClr val="080808"/>
                </a:solidFill>
              </a:defRPr>
            </a:lvl2pPr>
            <a:lvl3pPr>
              <a:defRPr>
                <a:solidFill>
                  <a:srgbClr val="080808"/>
                </a:solidFill>
              </a:defRPr>
            </a:lvl3pPr>
            <a:lvl4pPr>
              <a:defRPr>
                <a:solidFill>
                  <a:srgbClr val="080808"/>
                </a:solidFill>
              </a:defRPr>
            </a:lvl4pPr>
            <a:lvl5pPr>
              <a:defRPr>
                <a:solidFill>
                  <a:srgbClr val="080808"/>
                </a:solidFill>
              </a:defRPr>
            </a:lvl5pPr>
          </a:lstStyle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4D4BC-F9BE-49EF-BCE7-81EE599CAE71}" type="datetimeFigureOut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28.06.2021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950B5-42CD-473A-B680-14E58024D8B7}" type="slidenum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‹#›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9" name="Nadpis 1"/>
          <p:cNvSpPr>
            <a:spLocks noGrp="1"/>
          </p:cNvSpPr>
          <p:nvPr>
            <p:ph type="title" hasCustomPrompt="1"/>
          </p:nvPr>
        </p:nvSpPr>
        <p:spPr>
          <a:xfrm>
            <a:off x="1014487" y="365125"/>
            <a:ext cx="10339316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E65014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45424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219" indent="0">
              <a:buNone/>
              <a:defRPr sz="2000" b="1"/>
            </a:lvl2pPr>
            <a:lvl3pPr marL="912541" indent="0">
              <a:buNone/>
              <a:defRPr sz="1900" b="1"/>
            </a:lvl3pPr>
            <a:lvl4pPr marL="1368812" indent="0">
              <a:buNone/>
              <a:defRPr sz="1600" b="1"/>
            </a:lvl4pPr>
            <a:lvl5pPr marL="1825082" indent="0">
              <a:buNone/>
              <a:defRPr sz="1600" b="1"/>
            </a:lvl5pPr>
            <a:lvl6pPr marL="2281406" indent="0">
              <a:buNone/>
              <a:defRPr sz="1600" b="1"/>
            </a:lvl6pPr>
            <a:lvl7pPr marL="2737622" indent="0">
              <a:buNone/>
              <a:defRPr sz="1600" b="1"/>
            </a:lvl7pPr>
            <a:lvl8pPr marL="3193840" indent="0">
              <a:buNone/>
              <a:defRPr sz="1600" b="1"/>
            </a:lvl8pPr>
            <a:lvl9pPr marL="3650059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219" indent="0">
              <a:buNone/>
              <a:defRPr sz="2000" b="1"/>
            </a:lvl2pPr>
            <a:lvl3pPr marL="912541" indent="0">
              <a:buNone/>
              <a:defRPr sz="1900" b="1"/>
            </a:lvl3pPr>
            <a:lvl4pPr marL="1368812" indent="0">
              <a:buNone/>
              <a:defRPr sz="1600" b="1"/>
            </a:lvl4pPr>
            <a:lvl5pPr marL="1825082" indent="0">
              <a:buNone/>
              <a:defRPr sz="1600" b="1"/>
            </a:lvl5pPr>
            <a:lvl6pPr marL="2281406" indent="0">
              <a:buNone/>
              <a:defRPr sz="1600" b="1"/>
            </a:lvl6pPr>
            <a:lvl7pPr marL="2737622" indent="0">
              <a:buNone/>
              <a:defRPr sz="1600" b="1"/>
            </a:lvl7pPr>
            <a:lvl8pPr marL="3193840" indent="0">
              <a:buNone/>
              <a:defRPr sz="1600" b="1"/>
            </a:lvl8pPr>
            <a:lvl9pPr marL="3650059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4D4BC-F9BE-49EF-BCE7-81EE599CAE71}" type="datetimeFigureOut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28.06.2021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950B5-42CD-473A-B680-14E58024D8B7}" type="slidenum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‹#›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062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4D4BC-F9BE-49EF-BCE7-81EE599CAE71}" type="datetimeFigureOut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28.06.2021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950B5-42CD-473A-B680-14E58024D8B7}" type="slidenum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‹#›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6" name="Nadpis 1"/>
          <p:cNvSpPr>
            <a:spLocks noGrp="1"/>
          </p:cNvSpPr>
          <p:nvPr>
            <p:ph type="title" hasCustomPrompt="1"/>
          </p:nvPr>
        </p:nvSpPr>
        <p:spPr>
          <a:xfrm>
            <a:off x="1014487" y="365125"/>
            <a:ext cx="10339316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E65014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38458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4D4BC-F9BE-49EF-BCE7-81EE599CAE71}" type="datetimeFigureOut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28.06.2021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950B5-42CD-473A-B680-14E58024D8B7}" type="slidenum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‹#›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94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91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3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219" indent="0">
              <a:buNone/>
              <a:defRPr sz="1500"/>
            </a:lvl2pPr>
            <a:lvl3pPr marL="912541" indent="0">
              <a:buNone/>
              <a:defRPr sz="1200"/>
            </a:lvl3pPr>
            <a:lvl4pPr marL="1368812" indent="0">
              <a:buNone/>
              <a:defRPr sz="1100"/>
            </a:lvl4pPr>
            <a:lvl5pPr marL="1825082" indent="0">
              <a:buNone/>
              <a:defRPr sz="1100"/>
            </a:lvl5pPr>
            <a:lvl6pPr marL="2281406" indent="0">
              <a:buNone/>
              <a:defRPr sz="1100"/>
            </a:lvl6pPr>
            <a:lvl7pPr marL="2737622" indent="0">
              <a:buNone/>
              <a:defRPr sz="1100"/>
            </a:lvl7pPr>
            <a:lvl8pPr marL="3193840" indent="0">
              <a:buNone/>
              <a:defRPr sz="1100"/>
            </a:lvl8pPr>
            <a:lvl9pPr marL="3650059" indent="0">
              <a:buNone/>
              <a:defRPr sz="11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4D4BC-F9BE-49EF-BCE7-81EE599CAE71}" type="datetimeFigureOut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28.06.2021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950B5-42CD-473A-B680-14E58024D8B7}" type="slidenum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‹#›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13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1014487" y="365125"/>
            <a:ext cx="10339316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E65014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14487" y="1825625"/>
            <a:ext cx="10339316" cy="4351339"/>
          </a:xfrm>
        </p:spPr>
        <p:txBody>
          <a:bodyPr/>
          <a:lstStyle>
            <a:lvl1pPr>
              <a:defRPr sz="3200">
                <a:solidFill>
                  <a:srgbClr val="080808"/>
                </a:solidFill>
              </a:defRPr>
            </a:lvl1pPr>
            <a:lvl2pPr>
              <a:defRPr sz="2800">
                <a:solidFill>
                  <a:srgbClr val="080808"/>
                </a:solidFill>
              </a:defRPr>
            </a:lvl2pPr>
            <a:lvl3pPr>
              <a:defRPr sz="2400">
                <a:solidFill>
                  <a:srgbClr val="080808"/>
                </a:solidFill>
              </a:defRPr>
            </a:lvl3pPr>
            <a:lvl4pPr>
              <a:defRPr sz="2000">
                <a:solidFill>
                  <a:srgbClr val="080808"/>
                </a:solidFill>
              </a:defRPr>
            </a:lvl4pPr>
            <a:lvl5pPr>
              <a:defRPr>
                <a:solidFill>
                  <a:srgbClr val="080808"/>
                </a:solidFill>
              </a:defRPr>
            </a:lvl5pPr>
          </a:lstStyle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1014487" y="6356352"/>
            <a:ext cx="2566916" cy="365125"/>
          </a:xfrm>
        </p:spPr>
        <p:txBody>
          <a:bodyPr/>
          <a:lstStyle/>
          <a:p>
            <a:fld id="{3EF4D4BC-F9BE-49EF-BCE7-81EE599CAE71}" type="datetimeFigureOut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28.06.2021</a:t>
            </a:fld>
            <a:endParaRPr lang="cs-CZ" dirty="0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950B5-42CD-473A-B680-14E58024D8B7}" type="slidenum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‹#›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8477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91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6219" indent="0">
              <a:buNone/>
              <a:defRPr sz="2800"/>
            </a:lvl2pPr>
            <a:lvl3pPr marL="912541" indent="0">
              <a:buNone/>
              <a:defRPr sz="2400"/>
            </a:lvl3pPr>
            <a:lvl4pPr marL="1368812" indent="0">
              <a:buNone/>
              <a:defRPr sz="2000"/>
            </a:lvl4pPr>
            <a:lvl5pPr marL="1825082" indent="0">
              <a:buNone/>
              <a:defRPr sz="2000"/>
            </a:lvl5pPr>
            <a:lvl6pPr marL="2281406" indent="0">
              <a:buNone/>
              <a:defRPr sz="2000"/>
            </a:lvl6pPr>
            <a:lvl7pPr marL="2737622" indent="0">
              <a:buNone/>
              <a:defRPr sz="2000"/>
            </a:lvl7pPr>
            <a:lvl8pPr marL="3193840" indent="0">
              <a:buNone/>
              <a:defRPr sz="2000"/>
            </a:lvl8pPr>
            <a:lvl9pPr marL="3650059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3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219" indent="0">
              <a:buNone/>
              <a:defRPr sz="1500"/>
            </a:lvl2pPr>
            <a:lvl3pPr marL="912541" indent="0">
              <a:buNone/>
              <a:defRPr sz="1200"/>
            </a:lvl3pPr>
            <a:lvl4pPr marL="1368812" indent="0">
              <a:buNone/>
              <a:defRPr sz="1100"/>
            </a:lvl4pPr>
            <a:lvl5pPr marL="1825082" indent="0">
              <a:buNone/>
              <a:defRPr sz="1100"/>
            </a:lvl5pPr>
            <a:lvl6pPr marL="2281406" indent="0">
              <a:buNone/>
              <a:defRPr sz="1100"/>
            </a:lvl6pPr>
            <a:lvl7pPr marL="2737622" indent="0">
              <a:buNone/>
              <a:defRPr sz="1100"/>
            </a:lvl7pPr>
            <a:lvl8pPr marL="3193840" indent="0">
              <a:buNone/>
              <a:defRPr sz="1100"/>
            </a:lvl8pPr>
            <a:lvl9pPr marL="3650059" indent="0">
              <a:buNone/>
              <a:defRPr sz="11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4D4BC-F9BE-49EF-BCE7-81EE599CAE71}" type="datetimeFigureOut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28.06.2021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950B5-42CD-473A-B680-14E58024D8B7}" type="slidenum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‹#›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562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4D4BC-F9BE-49EF-BCE7-81EE599CAE71}" type="datetimeFigureOut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28.06.2021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950B5-42CD-473A-B680-14E58024D8B7}" type="slidenum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‹#›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1591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2" y="365183"/>
            <a:ext cx="2628900" cy="5811839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3" y="365183"/>
            <a:ext cx="7734300" cy="5811839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4D4BC-F9BE-49EF-BCE7-81EE599CAE71}" type="datetimeFigureOut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28.06.2021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950B5-42CD-473A-B680-14E58024D8B7}" type="slidenum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‹#›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702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1" y="170978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681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367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3705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3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42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102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78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46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4D4BC-F9BE-49EF-BCE7-81EE599CAE71}" type="datetimeFigureOut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28.06.2021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950B5-42CD-473A-B680-14E58024D8B7}" type="slidenum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‹#›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635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014487" y="1825625"/>
            <a:ext cx="5005316" cy="4351339"/>
          </a:xfrm>
        </p:spPr>
        <p:txBody>
          <a:bodyPr/>
          <a:lstStyle>
            <a:lvl1pPr>
              <a:defRPr>
                <a:solidFill>
                  <a:srgbClr val="080808"/>
                </a:solidFill>
              </a:defRPr>
            </a:lvl1pPr>
            <a:lvl2pPr>
              <a:defRPr>
                <a:solidFill>
                  <a:srgbClr val="080808"/>
                </a:solidFill>
              </a:defRPr>
            </a:lvl2pPr>
            <a:lvl3pPr>
              <a:defRPr>
                <a:solidFill>
                  <a:srgbClr val="080808"/>
                </a:solidFill>
              </a:defRPr>
            </a:lvl3pPr>
            <a:lvl4pPr>
              <a:defRPr>
                <a:solidFill>
                  <a:srgbClr val="080808"/>
                </a:solidFill>
              </a:defRPr>
            </a:lvl4pPr>
            <a:lvl5pPr>
              <a:defRPr>
                <a:solidFill>
                  <a:srgbClr val="080808"/>
                </a:solidFill>
              </a:defRPr>
            </a:lvl5pPr>
          </a:lstStyle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>
            <a:lvl1pPr>
              <a:defRPr>
                <a:solidFill>
                  <a:srgbClr val="080808"/>
                </a:solidFill>
              </a:defRPr>
            </a:lvl1pPr>
            <a:lvl2pPr>
              <a:defRPr>
                <a:solidFill>
                  <a:srgbClr val="080808"/>
                </a:solidFill>
              </a:defRPr>
            </a:lvl2pPr>
            <a:lvl3pPr>
              <a:defRPr>
                <a:solidFill>
                  <a:srgbClr val="080808"/>
                </a:solidFill>
              </a:defRPr>
            </a:lvl3pPr>
            <a:lvl4pPr>
              <a:defRPr>
                <a:solidFill>
                  <a:srgbClr val="080808"/>
                </a:solidFill>
              </a:defRPr>
            </a:lvl4pPr>
            <a:lvl5pPr>
              <a:defRPr>
                <a:solidFill>
                  <a:srgbClr val="080808"/>
                </a:solidFill>
              </a:defRPr>
            </a:lvl5pPr>
          </a:lstStyle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4D4BC-F9BE-49EF-BCE7-81EE599CAE71}" type="datetimeFigureOut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28.06.2021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950B5-42CD-473A-B680-14E58024D8B7}" type="slidenum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‹#›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9" name="Nadpis 1"/>
          <p:cNvSpPr>
            <a:spLocks noGrp="1"/>
          </p:cNvSpPr>
          <p:nvPr>
            <p:ph type="title" hasCustomPrompt="1"/>
          </p:nvPr>
        </p:nvSpPr>
        <p:spPr>
          <a:xfrm>
            <a:off x="1014487" y="365125"/>
            <a:ext cx="10339316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E65014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39954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19" indent="0">
              <a:buNone/>
              <a:defRPr sz="2000" b="1"/>
            </a:lvl2pPr>
            <a:lvl3pPr marL="913674" indent="0">
              <a:buNone/>
              <a:defRPr sz="1900" b="1"/>
            </a:lvl3pPr>
            <a:lvl4pPr marL="1370512" indent="0">
              <a:buNone/>
              <a:defRPr sz="1600" b="1"/>
            </a:lvl4pPr>
            <a:lvl5pPr marL="1827349" indent="0">
              <a:buNone/>
              <a:defRPr sz="1600" b="1"/>
            </a:lvl5pPr>
            <a:lvl6pPr marL="2284206" indent="0">
              <a:buNone/>
              <a:defRPr sz="1600" b="1"/>
            </a:lvl6pPr>
            <a:lvl7pPr marL="2741022" indent="0">
              <a:buNone/>
              <a:defRPr sz="1600" b="1"/>
            </a:lvl7pPr>
            <a:lvl8pPr marL="3197840" indent="0">
              <a:buNone/>
              <a:defRPr sz="1600" b="1"/>
            </a:lvl8pPr>
            <a:lvl9pPr marL="3654659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19" indent="0">
              <a:buNone/>
              <a:defRPr sz="2000" b="1"/>
            </a:lvl2pPr>
            <a:lvl3pPr marL="913674" indent="0">
              <a:buNone/>
              <a:defRPr sz="1900" b="1"/>
            </a:lvl3pPr>
            <a:lvl4pPr marL="1370512" indent="0">
              <a:buNone/>
              <a:defRPr sz="1600" b="1"/>
            </a:lvl4pPr>
            <a:lvl5pPr marL="1827349" indent="0">
              <a:buNone/>
              <a:defRPr sz="1600" b="1"/>
            </a:lvl5pPr>
            <a:lvl6pPr marL="2284206" indent="0">
              <a:buNone/>
              <a:defRPr sz="1600" b="1"/>
            </a:lvl6pPr>
            <a:lvl7pPr marL="2741022" indent="0">
              <a:buNone/>
              <a:defRPr sz="1600" b="1"/>
            </a:lvl7pPr>
            <a:lvl8pPr marL="3197840" indent="0">
              <a:buNone/>
              <a:defRPr sz="1600" b="1"/>
            </a:lvl8pPr>
            <a:lvl9pPr marL="3654659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4D4BC-F9BE-49EF-BCE7-81EE599CAE71}" type="datetimeFigureOut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28.06.2021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950B5-42CD-473A-B680-14E58024D8B7}" type="slidenum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‹#›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082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4D4BC-F9BE-49EF-BCE7-81EE599CAE71}" type="datetimeFigureOut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28.06.2021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950B5-42CD-473A-B680-14E58024D8B7}" type="slidenum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‹#›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6" name="Nadpis 1"/>
          <p:cNvSpPr>
            <a:spLocks noGrp="1"/>
          </p:cNvSpPr>
          <p:nvPr>
            <p:ph type="title" hasCustomPrompt="1"/>
          </p:nvPr>
        </p:nvSpPr>
        <p:spPr>
          <a:xfrm>
            <a:off x="1014487" y="365125"/>
            <a:ext cx="10339316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E65014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36294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4D4BC-F9BE-49EF-BCE7-81EE599CAE71}" type="datetimeFigureOut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28.06.2021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950B5-42CD-473A-B680-14E58024D8B7}" type="slidenum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‹#›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297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6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3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819" indent="0">
              <a:buNone/>
              <a:defRPr sz="1500"/>
            </a:lvl2pPr>
            <a:lvl3pPr marL="913674" indent="0">
              <a:buNone/>
              <a:defRPr sz="1200"/>
            </a:lvl3pPr>
            <a:lvl4pPr marL="1370512" indent="0">
              <a:buNone/>
              <a:defRPr sz="1100"/>
            </a:lvl4pPr>
            <a:lvl5pPr marL="1827349" indent="0">
              <a:buNone/>
              <a:defRPr sz="1100"/>
            </a:lvl5pPr>
            <a:lvl6pPr marL="2284206" indent="0">
              <a:buNone/>
              <a:defRPr sz="1100"/>
            </a:lvl6pPr>
            <a:lvl7pPr marL="2741022" indent="0">
              <a:buNone/>
              <a:defRPr sz="1100"/>
            </a:lvl7pPr>
            <a:lvl8pPr marL="3197840" indent="0">
              <a:buNone/>
              <a:defRPr sz="1100"/>
            </a:lvl8pPr>
            <a:lvl9pPr marL="3654659" indent="0">
              <a:buNone/>
              <a:defRPr sz="11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4D4BC-F9BE-49EF-BCE7-81EE599CAE71}" type="datetimeFigureOut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28.06.2021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950B5-42CD-473A-B680-14E58024D8B7}" type="slidenum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‹#›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278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6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6819" indent="0">
              <a:buNone/>
              <a:defRPr sz="2800"/>
            </a:lvl2pPr>
            <a:lvl3pPr marL="913674" indent="0">
              <a:buNone/>
              <a:defRPr sz="2400"/>
            </a:lvl3pPr>
            <a:lvl4pPr marL="1370512" indent="0">
              <a:buNone/>
              <a:defRPr sz="2000"/>
            </a:lvl4pPr>
            <a:lvl5pPr marL="1827349" indent="0">
              <a:buNone/>
              <a:defRPr sz="2000"/>
            </a:lvl5pPr>
            <a:lvl6pPr marL="2284206" indent="0">
              <a:buNone/>
              <a:defRPr sz="2000"/>
            </a:lvl6pPr>
            <a:lvl7pPr marL="2741022" indent="0">
              <a:buNone/>
              <a:defRPr sz="2000"/>
            </a:lvl7pPr>
            <a:lvl8pPr marL="3197840" indent="0">
              <a:buNone/>
              <a:defRPr sz="2000"/>
            </a:lvl8pPr>
            <a:lvl9pPr marL="3654659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3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819" indent="0">
              <a:buNone/>
              <a:defRPr sz="1500"/>
            </a:lvl2pPr>
            <a:lvl3pPr marL="913674" indent="0">
              <a:buNone/>
              <a:defRPr sz="1200"/>
            </a:lvl3pPr>
            <a:lvl4pPr marL="1370512" indent="0">
              <a:buNone/>
              <a:defRPr sz="1100"/>
            </a:lvl4pPr>
            <a:lvl5pPr marL="1827349" indent="0">
              <a:buNone/>
              <a:defRPr sz="1100"/>
            </a:lvl5pPr>
            <a:lvl6pPr marL="2284206" indent="0">
              <a:buNone/>
              <a:defRPr sz="1100"/>
            </a:lvl6pPr>
            <a:lvl7pPr marL="2741022" indent="0">
              <a:buNone/>
              <a:defRPr sz="1100"/>
            </a:lvl7pPr>
            <a:lvl8pPr marL="3197840" indent="0">
              <a:buNone/>
              <a:defRPr sz="1100"/>
            </a:lvl8pPr>
            <a:lvl9pPr marL="3654659" indent="0">
              <a:buNone/>
              <a:defRPr sz="11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4D4BC-F9BE-49EF-BCE7-81EE599CAE71}" type="datetimeFigureOut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28.06.2021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950B5-42CD-473A-B680-14E58024D8B7}" type="slidenum">
              <a:rPr lang="cs-CZ" smtClean="0">
                <a:solidFill>
                  <a:srgbClr val="46505A">
                    <a:tint val="75000"/>
                  </a:srgbClr>
                </a:solidFill>
              </a:rPr>
              <a:pPr/>
              <a:t>‹#›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966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376" tIns="45718" rIns="91376" bIns="45718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376" tIns="45718" rIns="91376" bIns="45718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376" tIns="45718" rIns="9137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674"/>
            <a:fld id="{3EF4D4BC-F9BE-49EF-BCE7-81EE599CAE71}" type="datetimeFigureOut">
              <a:rPr lang="cs-CZ" smtClean="0">
                <a:solidFill>
                  <a:srgbClr val="46505A">
                    <a:tint val="75000"/>
                  </a:srgbClr>
                </a:solidFill>
              </a:rPr>
              <a:pPr defTabSz="913674"/>
              <a:t>28.06.2021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376" tIns="45718" rIns="9137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674"/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376" tIns="45718" rIns="9137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674"/>
            <a:fld id="{982950B5-42CD-473A-B680-14E58024D8B7}" type="slidenum">
              <a:rPr lang="cs-CZ" smtClean="0">
                <a:solidFill>
                  <a:srgbClr val="46505A">
                    <a:tint val="75000"/>
                  </a:srgbClr>
                </a:solidFill>
              </a:rPr>
              <a:pPr defTabSz="913674"/>
              <a:t>‹#›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196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1" r:id="rId1"/>
    <p:sldLayoutId id="2147484132" r:id="rId2"/>
    <p:sldLayoutId id="2147484133" r:id="rId3"/>
    <p:sldLayoutId id="2147484134" r:id="rId4"/>
    <p:sldLayoutId id="2147484135" r:id="rId5"/>
    <p:sldLayoutId id="2147484136" r:id="rId6"/>
    <p:sldLayoutId id="2147484137" r:id="rId7"/>
    <p:sldLayoutId id="2147484138" r:id="rId8"/>
    <p:sldLayoutId id="2147484139" r:id="rId9"/>
    <p:sldLayoutId id="2147484140" r:id="rId10"/>
    <p:sldLayoutId id="2147484141" r:id="rId11"/>
  </p:sldLayoutIdLst>
  <p:timing>
    <p:tnLst>
      <p:par>
        <p:cTn id="1" dur="indefinite" restart="never" nodeType="tmRoot"/>
      </p:par>
    </p:tnLst>
  </p:timing>
  <p:txStyles>
    <p:titleStyle>
      <a:lvl1pPr algn="l" defTabSz="91367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29" indent="-228429" algn="l" defTabSz="91367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286" indent="-228429" algn="l" defTabSz="91367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102" indent="-228429" algn="l" defTabSz="91367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20" indent="-228429" algn="l" defTabSz="91367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739" indent="-228429" algn="l" defTabSz="91367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595" indent="-228429" algn="l" defTabSz="91367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432" indent="-228429" algn="l" defTabSz="91367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269" indent="-228429" algn="l" defTabSz="91367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126" indent="-228429" algn="l" defTabSz="91367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367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19" algn="l" defTabSz="91367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3674" algn="l" defTabSz="91367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512" algn="l" defTabSz="91367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349" algn="l" defTabSz="91367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206" algn="l" defTabSz="91367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022" algn="l" defTabSz="91367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840" algn="l" defTabSz="91367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659" algn="l" defTabSz="91367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276" tIns="45718" rIns="91276" bIns="45718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276" tIns="45718" rIns="91276" bIns="45718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276" tIns="45718" rIns="9127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2541"/>
            <a:fld id="{3EF4D4BC-F9BE-49EF-BCE7-81EE599CAE71}" type="datetimeFigureOut">
              <a:rPr lang="cs-CZ" smtClean="0">
                <a:solidFill>
                  <a:srgbClr val="46505A">
                    <a:tint val="75000"/>
                  </a:srgbClr>
                </a:solidFill>
              </a:rPr>
              <a:pPr defTabSz="912541"/>
              <a:t>28.06.2021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276" tIns="45718" rIns="9127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2541"/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276" tIns="45718" rIns="9127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2541"/>
            <a:fld id="{982950B5-42CD-473A-B680-14E58024D8B7}" type="slidenum">
              <a:rPr lang="cs-CZ" smtClean="0">
                <a:solidFill>
                  <a:srgbClr val="46505A">
                    <a:tint val="75000"/>
                  </a:srgbClr>
                </a:solidFill>
              </a:rPr>
              <a:pPr defTabSz="912541"/>
              <a:t>‹#›</a:t>
            </a:fld>
            <a:endParaRPr lang="cs-CZ">
              <a:solidFill>
                <a:srgbClr val="46505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002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3" r:id="rId1"/>
    <p:sldLayoutId id="2147484144" r:id="rId2"/>
    <p:sldLayoutId id="2147484145" r:id="rId3"/>
    <p:sldLayoutId id="2147484146" r:id="rId4"/>
    <p:sldLayoutId id="2147484147" r:id="rId5"/>
    <p:sldLayoutId id="2147484148" r:id="rId6"/>
    <p:sldLayoutId id="2147484149" r:id="rId7"/>
    <p:sldLayoutId id="2147484150" r:id="rId8"/>
    <p:sldLayoutId id="2147484151" r:id="rId9"/>
    <p:sldLayoutId id="2147484152" r:id="rId10"/>
    <p:sldLayoutId id="2147484153" r:id="rId11"/>
  </p:sldLayoutIdLst>
  <p:timing>
    <p:tnLst>
      <p:par>
        <p:cTn id="1" dur="indefinite" restart="never" nodeType="tmRoot"/>
      </p:par>
    </p:tnLst>
  </p:timing>
  <p:txStyles>
    <p:titleStyle>
      <a:lvl1pPr algn="l" defTabSz="91254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162" indent="-228162" algn="l" defTabSz="91254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486" indent="-228162" algn="l" defTabSz="91254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702" indent="-228162" algn="l" defTabSz="91254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6920" indent="-228162" algn="l" defTabSz="91254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053139" indent="-228162" algn="l" defTabSz="91254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461" indent="-228162" algn="l" defTabSz="91254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65733" indent="-228162" algn="l" defTabSz="91254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2002" indent="-228162" algn="l" defTabSz="91254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78326" indent="-228162" algn="l" defTabSz="91254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254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6219" algn="l" defTabSz="91254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2541" algn="l" defTabSz="91254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812" algn="l" defTabSz="91254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082" algn="l" defTabSz="91254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406" algn="l" defTabSz="91254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37622" algn="l" defTabSz="91254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3840" algn="l" defTabSz="91254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0059" algn="l" defTabSz="91254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8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014523" y="614152"/>
            <a:ext cx="10163033" cy="5365734"/>
          </a:xfrm>
        </p:spPr>
        <p:txBody>
          <a:bodyPr anchor="ctr">
            <a:normAutofit/>
          </a:bodyPr>
          <a:lstStyle/>
          <a:p>
            <a:r>
              <a:rPr lang="cs-CZ" b="1" dirty="0" smtClean="0">
                <a:solidFill>
                  <a:schemeClr val="bg1"/>
                </a:solidFill>
              </a:rPr>
              <a:t>Informace z pedagogické </a:t>
            </a:r>
            <a:br>
              <a:rPr lang="cs-CZ" b="1" dirty="0" smtClean="0">
                <a:solidFill>
                  <a:schemeClr val="bg1"/>
                </a:solidFill>
              </a:rPr>
            </a:br>
            <a:r>
              <a:rPr lang="cs-CZ" b="1" dirty="0" smtClean="0">
                <a:solidFill>
                  <a:schemeClr val="bg1"/>
                </a:solidFill>
              </a:rPr>
              <a:t>a mezinárodní </a:t>
            </a:r>
            <a:r>
              <a:rPr lang="cs-CZ" b="1" dirty="0" smtClean="0">
                <a:solidFill>
                  <a:schemeClr val="bg1"/>
                </a:solidFill>
              </a:rPr>
              <a:t>oblasti</a:t>
            </a:r>
            <a:br>
              <a:rPr lang="cs-CZ" b="1" dirty="0" smtClean="0">
                <a:solidFill>
                  <a:schemeClr val="bg1"/>
                </a:solidFill>
              </a:rPr>
            </a:br>
            <a:r>
              <a:rPr lang="cs-CZ" sz="4000" b="1" dirty="0" smtClean="0">
                <a:solidFill>
                  <a:schemeClr val="bg1"/>
                </a:solidFill>
              </a:rPr>
              <a:t> </a:t>
            </a:r>
            <a:r>
              <a:rPr lang="cs-CZ" sz="7200" b="1" dirty="0" smtClean="0">
                <a:solidFill>
                  <a:schemeClr val="bg1"/>
                </a:solidFill>
              </a:rPr>
              <a:t/>
            </a:r>
            <a:br>
              <a:rPr lang="cs-CZ" sz="7200" b="1" dirty="0" smtClean="0">
                <a:solidFill>
                  <a:schemeClr val="bg1"/>
                </a:solidFill>
              </a:rPr>
            </a:br>
            <a:r>
              <a:rPr lang="cs-CZ" sz="3200" b="1" dirty="0" smtClean="0"/>
              <a:t>Lubomír Beníček </a:t>
            </a:r>
            <a:endParaRPr lang="cs-CZ" sz="3200" b="1" dirty="0"/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647" y="5819320"/>
            <a:ext cx="2880000" cy="681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00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5993" y="-119749"/>
            <a:ext cx="10339316" cy="1283926"/>
          </a:xfrm>
        </p:spPr>
        <p:txBody>
          <a:bodyPr>
            <a:normAutofit/>
          </a:bodyPr>
          <a:lstStyle/>
          <a:p>
            <a:r>
              <a:rPr lang="cs-CZ" sz="3600" dirty="0"/>
              <a:t>Otázky do hodnocení kvality výuky </a:t>
            </a:r>
            <a:r>
              <a:rPr lang="cs-CZ" sz="3600" dirty="0"/>
              <a:t>L</a:t>
            </a:r>
            <a:r>
              <a:rPr lang="cs-CZ" sz="3600" dirty="0" smtClean="0"/>
              <a:t>S </a:t>
            </a:r>
            <a:r>
              <a:rPr lang="cs-CZ" sz="3600" dirty="0" smtClean="0"/>
              <a:t>2020/2021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66329" y="958788"/>
            <a:ext cx="11594237" cy="505139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cs-CZ" sz="2000" b="1" dirty="0"/>
              <a:t>1. Jak celkově hodnotíte vyučujícího? </a:t>
            </a:r>
          </a:p>
          <a:p>
            <a:pPr marL="0" indent="0">
              <a:buNone/>
            </a:pPr>
            <a:r>
              <a:rPr lang="cs-CZ" sz="2000" dirty="0"/>
              <a:t>	a. Byl/a vyučující na výuku připraven/a?</a:t>
            </a:r>
          </a:p>
          <a:p>
            <a:pPr marL="0" indent="0">
              <a:buNone/>
            </a:pPr>
            <a:r>
              <a:rPr lang="cs-CZ" sz="2000" dirty="0"/>
              <a:t>	b. Vyvolával/a vyučující u studentů zájem o učivo a o samotný předmět?</a:t>
            </a:r>
          </a:p>
          <a:p>
            <a:pPr marL="0" indent="0">
              <a:buNone/>
            </a:pPr>
            <a:r>
              <a:rPr lang="cs-CZ" sz="2000" dirty="0"/>
              <a:t>	c. Umožňoval/a vyučující studentům vyjadřovat jejich názory a diskutovat?</a:t>
            </a:r>
          </a:p>
          <a:p>
            <a:pPr marL="0" indent="0">
              <a:buNone/>
            </a:pPr>
            <a:r>
              <a:rPr lang="cs-CZ" sz="2000" b="1" dirty="0"/>
              <a:t>2. Jak celkově hodnotíte přednášky? (pouze u předmětů s přednáškami)</a:t>
            </a:r>
          </a:p>
          <a:p>
            <a:pPr marL="0" indent="0">
              <a:buNone/>
            </a:pPr>
            <a:r>
              <a:rPr lang="cs-CZ" sz="2000" dirty="0"/>
              <a:t>	a. Přednášky byly zajímavé, srozumitelné a byly pro mne přínosem? </a:t>
            </a:r>
          </a:p>
          <a:p>
            <a:pPr marL="0" indent="0">
              <a:buNone/>
            </a:pPr>
            <a:r>
              <a:rPr lang="cs-CZ" sz="2000" dirty="0"/>
              <a:t>	b. Působil/a vyučující jako odborník na vyučovanou problematiku? </a:t>
            </a:r>
          </a:p>
          <a:p>
            <a:pPr marL="0" indent="0">
              <a:buNone/>
            </a:pPr>
            <a:r>
              <a:rPr lang="cs-CZ" sz="2000" dirty="0"/>
              <a:t>	c. Doporučil/a (poskytl/a) vyučující studentům vhodné studijní materiály? </a:t>
            </a:r>
          </a:p>
          <a:p>
            <a:pPr marL="0" indent="0">
              <a:buNone/>
            </a:pPr>
            <a:r>
              <a:rPr lang="cs-CZ" sz="2000" dirty="0"/>
              <a:t>	d. Měl předmět jasnou a ucelenou koncepci přednášek? </a:t>
            </a:r>
          </a:p>
          <a:p>
            <a:pPr marL="0" indent="0">
              <a:buNone/>
            </a:pPr>
            <a:r>
              <a:rPr lang="cs-CZ" sz="2000" dirty="0"/>
              <a:t>	e. Obohatil Vás předmět o nové znalosti, dovednosti, postoje? </a:t>
            </a:r>
          </a:p>
          <a:p>
            <a:pPr marL="0" indent="0">
              <a:buNone/>
            </a:pPr>
            <a:r>
              <a:rPr lang="cs-CZ" sz="2000" b="1" dirty="0"/>
              <a:t>3. Jak celkově hodnotíte cvičení? (pouze u předmětů s cvičeními) </a:t>
            </a:r>
          </a:p>
          <a:p>
            <a:pPr marL="0" indent="0">
              <a:buNone/>
            </a:pPr>
            <a:r>
              <a:rPr lang="cs-CZ" sz="2000" dirty="0"/>
              <a:t>	a. Cvičení byla dobře vedena a byla užitečná?</a:t>
            </a:r>
          </a:p>
          <a:p>
            <a:pPr marL="0" indent="0">
              <a:buNone/>
            </a:pPr>
            <a:r>
              <a:rPr lang="cs-CZ" sz="2000" dirty="0"/>
              <a:t>	b. Byly jasně definovány požadavky pro úspěšné splnění cvičení?</a:t>
            </a:r>
          </a:p>
          <a:p>
            <a:pPr marL="0" indent="0">
              <a:buNone/>
            </a:pPr>
            <a:r>
              <a:rPr lang="cs-CZ" sz="2000" b="1" dirty="0"/>
              <a:t>4. Jak celkově hodnotíte ukončení předmětu (vyplňujte pouze v případě zkoušky nebo klas. zápočtu) </a:t>
            </a:r>
            <a:endParaRPr lang="cs-CZ" sz="2000" dirty="0"/>
          </a:p>
          <a:p>
            <a:pPr marL="0" indent="0">
              <a:buNone/>
            </a:pPr>
            <a:r>
              <a:rPr lang="cs-CZ" sz="2000" dirty="0"/>
              <a:t>	a. Obsah zkoušené látky odpovídá kartě předmětu a studijním materiálům a literatuře?</a:t>
            </a:r>
          </a:p>
          <a:p>
            <a:pPr marL="0" indent="0">
              <a:buNone/>
            </a:pPr>
            <a:r>
              <a:rPr lang="cs-CZ" sz="2000" dirty="0"/>
              <a:t>	b. Hodnocení bylo přiměřené a objektivní?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399494" y="6100471"/>
            <a:ext cx="112657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dirty="0">
                <a:latin typeface="Calibri" panose="020F0502020204030204" pitchFamily="34" charset="0"/>
                <a:ea typeface="Calibri" panose="020F0502020204030204" pitchFamily="34" charset="0"/>
              </a:rPr>
              <a:t>rozsah hodnocení 1-5 odpovídá </a:t>
            </a:r>
            <a:r>
              <a:rPr lang="cs-CZ" sz="1400" dirty="0">
                <a:latin typeface="Calibri" panose="020F0502020204030204" pitchFamily="34" charset="0"/>
                <a:ea typeface="Calibri" panose="020F0502020204030204" pitchFamily="34" charset="0"/>
              </a:rPr>
              <a:t>odpovědím: </a:t>
            </a:r>
            <a:r>
              <a:rPr lang="cs-CZ" sz="1400" dirty="0">
                <a:latin typeface="Calibri" panose="020F0502020204030204" pitchFamily="34" charset="0"/>
                <a:ea typeface="Calibri" panose="020F0502020204030204" pitchFamily="34" charset="0"/>
              </a:rPr>
              <a:t/>
            </a:r>
            <a:br>
              <a:rPr lang="cs-CZ" sz="1400" dirty="0"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cs-CZ" sz="1400" dirty="0">
                <a:latin typeface="Calibri" panose="020F0502020204030204" pitchFamily="34" charset="0"/>
                <a:ea typeface="Calibri" panose="020F0502020204030204" pitchFamily="34" charset="0"/>
              </a:rPr>
              <a:t>1-naprosto </a:t>
            </a:r>
            <a:r>
              <a:rPr lang="cs-CZ" sz="1400" dirty="0">
                <a:latin typeface="Calibri" panose="020F0502020204030204" pitchFamily="34" charset="0"/>
                <a:ea typeface="Calibri" panose="020F0502020204030204" pitchFamily="34" charset="0"/>
              </a:rPr>
              <a:t>nesouhlasím, 2-spíše nesouhlasím, 3-ani nesouhlasím ani souhlasím, </a:t>
            </a:r>
            <a:r>
              <a:rPr lang="cs-CZ" sz="1400" dirty="0">
                <a:latin typeface="Calibri" panose="020F0502020204030204" pitchFamily="34" charset="0"/>
                <a:ea typeface="Calibri" panose="020F0502020204030204" pitchFamily="34" charset="0"/>
              </a:rPr>
              <a:t>4-spíše </a:t>
            </a:r>
            <a:r>
              <a:rPr lang="cs-CZ" sz="1400" dirty="0">
                <a:latin typeface="Calibri" panose="020F0502020204030204" pitchFamily="34" charset="0"/>
                <a:ea typeface="Calibri" panose="020F0502020204030204" pitchFamily="34" charset="0"/>
              </a:rPr>
              <a:t>souhlasím, 5-naprosto </a:t>
            </a:r>
            <a:r>
              <a:rPr lang="cs-CZ" sz="1400" dirty="0">
                <a:latin typeface="Calibri" panose="020F0502020204030204" pitchFamily="34" charset="0"/>
                <a:ea typeface="Calibri" panose="020F0502020204030204" pitchFamily="34" charset="0"/>
              </a:rPr>
              <a:t>souhlasím</a:t>
            </a:r>
            <a:endParaRPr lang="cs-CZ" sz="14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94" y="216214"/>
            <a:ext cx="637499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63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99813" y="9525"/>
            <a:ext cx="10339316" cy="1016081"/>
          </a:xfrm>
        </p:spPr>
        <p:txBody>
          <a:bodyPr>
            <a:normAutofit/>
          </a:bodyPr>
          <a:lstStyle/>
          <a:p>
            <a:r>
              <a:rPr lang="cs-CZ" sz="3600" dirty="0" smtClean="0"/>
              <a:t>Hodnocení kvality výuky </a:t>
            </a:r>
            <a:r>
              <a:rPr lang="cs-CZ" sz="3600" dirty="0" smtClean="0"/>
              <a:t>LS </a:t>
            </a:r>
            <a:r>
              <a:rPr lang="cs-CZ" sz="3600" dirty="0" smtClean="0"/>
              <a:t>2020/2021</a:t>
            </a:r>
            <a:endParaRPr lang="cs-CZ" sz="3600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1529115"/>
              </p:ext>
            </p:extLst>
          </p:nvPr>
        </p:nvGraphicFramePr>
        <p:xfrm>
          <a:off x="736847" y="1198481"/>
          <a:ext cx="10502282" cy="349780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25334">
                  <a:extLst>
                    <a:ext uri="{9D8B030D-6E8A-4147-A177-3AD203B41FA5}">
                      <a16:colId xmlns:a16="http://schemas.microsoft.com/office/drawing/2014/main" val="3043618642"/>
                    </a:ext>
                  </a:extLst>
                </a:gridCol>
                <a:gridCol w="1024474">
                  <a:extLst>
                    <a:ext uri="{9D8B030D-6E8A-4147-A177-3AD203B41FA5}">
                      <a16:colId xmlns:a16="http://schemas.microsoft.com/office/drawing/2014/main" val="1808233139"/>
                    </a:ext>
                  </a:extLst>
                </a:gridCol>
                <a:gridCol w="1307479">
                  <a:extLst>
                    <a:ext uri="{9D8B030D-6E8A-4147-A177-3AD203B41FA5}">
                      <a16:colId xmlns:a16="http://schemas.microsoft.com/office/drawing/2014/main" val="373335026"/>
                    </a:ext>
                  </a:extLst>
                </a:gridCol>
                <a:gridCol w="2363557">
                  <a:extLst>
                    <a:ext uri="{9D8B030D-6E8A-4147-A177-3AD203B41FA5}">
                      <a16:colId xmlns:a16="http://schemas.microsoft.com/office/drawing/2014/main" val="3821327194"/>
                    </a:ext>
                  </a:extLst>
                </a:gridCol>
                <a:gridCol w="1280593">
                  <a:extLst>
                    <a:ext uri="{9D8B030D-6E8A-4147-A177-3AD203B41FA5}">
                      <a16:colId xmlns:a16="http://schemas.microsoft.com/office/drawing/2014/main" val="3376354793"/>
                    </a:ext>
                  </a:extLst>
                </a:gridCol>
                <a:gridCol w="1878204">
                  <a:extLst>
                    <a:ext uri="{9D8B030D-6E8A-4147-A177-3AD203B41FA5}">
                      <a16:colId xmlns:a16="http://schemas.microsoft.com/office/drawing/2014/main" val="4229909561"/>
                    </a:ext>
                  </a:extLst>
                </a:gridCol>
                <a:gridCol w="1622641">
                  <a:extLst>
                    <a:ext uri="{9D8B030D-6E8A-4147-A177-3AD203B41FA5}">
                      <a16:colId xmlns:a16="http://schemas.microsoft.com/office/drawing/2014/main" val="3992598251"/>
                    </a:ext>
                  </a:extLst>
                </a:gridCol>
              </a:tblGrid>
              <a:tr h="842292">
                <a:tc>
                  <a:txBody>
                    <a:bodyPr/>
                    <a:lstStyle/>
                    <a:p>
                      <a:r>
                        <a:rPr lang="cs-CZ" sz="1600" dirty="0" smtClean="0"/>
                        <a:t>Fakulta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/>
                        <a:t>%</a:t>
                      </a:r>
                      <a:r>
                        <a:rPr lang="cs-CZ" sz="1600" baseline="0" dirty="0" smtClean="0"/>
                        <a:t> účast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/>
                        <a:t>Počet hodnotitelů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/>
                        <a:t>Počet připomínek</a:t>
                      </a:r>
                      <a:br>
                        <a:rPr lang="cs-CZ" sz="1600" dirty="0" smtClean="0"/>
                      </a:br>
                      <a:r>
                        <a:rPr lang="cs-CZ" sz="1600" dirty="0" err="1" smtClean="0"/>
                        <a:t>anonymní+podepsané</a:t>
                      </a:r>
                      <a:r>
                        <a:rPr lang="cs-CZ" sz="1600" dirty="0" smtClean="0"/>
                        <a:t> 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/>
                        <a:t>Průměrné hodnocení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/>
                        <a:t>Průměrný počet připomínek na studenta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/>
                        <a:t>Připomínky</a:t>
                      </a:r>
                      <a:br>
                        <a:rPr lang="cs-CZ" sz="1600" dirty="0" smtClean="0"/>
                      </a:br>
                      <a:r>
                        <a:rPr lang="cs-CZ" sz="1600" dirty="0" smtClean="0"/>
                        <a:t>k </a:t>
                      </a:r>
                      <a:r>
                        <a:rPr lang="cs-CZ" sz="1600" dirty="0" smtClean="0"/>
                        <a:t>semestru + technické</a:t>
                      </a:r>
                      <a:endParaRPr lang="cs-CZ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495783"/>
                  </a:ext>
                </a:extLst>
              </a:tr>
              <a:tr h="37935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solidFill>
                            <a:srgbClr val="080808"/>
                          </a:solidFill>
                        </a:rPr>
                        <a:t>FLKŘ</a:t>
                      </a:r>
                      <a:endParaRPr lang="cs-CZ" sz="1800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30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271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235+75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4,36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1,1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26+10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4234381"/>
                  </a:ext>
                </a:extLst>
              </a:tr>
              <a:tr h="37935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solidFill>
                            <a:srgbClr val="080808"/>
                          </a:solidFill>
                        </a:rPr>
                        <a:t>FAI</a:t>
                      </a:r>
                      <a:endParaRPr lang="cs-CZ" sz="1800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45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460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588+67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4,29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1,4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61+49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98538837"/>
                  </a:ext>
                </a:extLst>
              </a:tr>
              <a:tr h="37935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solidFill>
                            <a:srgbClr val="080808"/>
                          </a:solidFill>
                        </a:rPr>
                        <a:t>FAME</a:t>
                      </a:r>
                      <a:endParaRPr lang="cs-CZ" sz="1800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33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532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494+125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4,16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1,2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62+36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4266351"/>
                  </a:ext>
                </a:extLst>
              </a:tr>
              <a:tr h="37935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solidFill>
                            <a:srgbClr val="080808"/>
                          </a:solidFill>
                        </a:rPr>
                        <a:t>FHS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24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401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284+50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4,51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0,8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26+10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49850878"/>
                  </a:ext>
                </a:extLst>
              </a:tr>
              <a:tr h="37935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solidFill>
                            <a:srgbClr val="080808"/>
                          </a:solidFill>
                        </a:rPr>
                        <a:t>FT</a:t>
                      </a:r>
                      <a:endParaRPr lang="cs-CZ" sz="1800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26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267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258+44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4,39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1,1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59+34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39651321"/>
                  </a:ext>
                </a:extLst>
              </a:tr>
              <a:tr h="37935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solidFill>
                            <a:srgbClr val="080808"/>
                          </a:solidFill>
                        </a:rPr>
                        <a:t>FMK</a:t>
                      </a:r>
                      <a:endParaRPr lang="cs-CZ" sz="1800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40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424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1042+139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4,4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1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2,8</a:t>
                      </a:r>
                      <a:endParaRPr lang="cs-CZ" sz="1800" b="1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90+77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89530003"/>
                  </a:ext>
                </a:extLst>
              </a:tr>
              <a:tr h="379359">
                <a:tc>
                  <a:txBody>
                    <a:bodyPr/>
                    <a:lstStyle/>
                    <a:p>
                      <a:r>
                        <a:rPr lang="cs-CZ" sz="1800" b="0" dirty="0" smtClean="0">
                          <a:solidFill>
                            <a:srgbClr val="080808"/>
                          </a:solidFill>
                        </a:rPr>
                        <a:t>UTB</a:t>
                      </a:r>
                      <a:endParaRPr lang="cs-CZ" sz="1800" b="0" dirty="0">
                        <a:solidFill>
                          <a:srgbClr val="080808"/>
                        </a:solidFill>
                      </a:endParaRPr>
                    </a:p>
                  </a:txBody>
                  <a:tcPr>
                    <a:solidFill>
                      <a:srgbClr val="FF800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1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32,3</a:t>
                      </a:r>
                      <a:endParaRPr lang="cs-CZ" sz="1800" b="1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800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2355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800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2901+500=3401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800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800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1,4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800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80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0487"/>
                  </a:ext>
                </a:extLst>
              </a:tr>
            </a:tbl>
          </a:graphicData>
        </a:graphic>
      </p:graphicFrame>
      <p:sp>
        <p:nvSpPr>
          <p:cNvPr id="3" name="Obdélník 2"/>
          <p:cNvSpPr/>
          <p:nvPr/>
        </p:nvSpPr>
        <p:spPr>
          <a:xfrm>
            <a:off x="736847" y="4869161"/>
            <a:ext cx="10502282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</a:rPr>
              <a:t>Minulý LS účast 24 %</a:t>
            </a:r>
            <a:endParaRPr lang="cs-CZ" sz="18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94" y="216214"/>
            <a:ext cx="637499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53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58280" y="143183"/>
            <a:ext cx="10339316" cy="629174"/>
          </a:xfrm>
        </p:spPr>
        <p:txBody>
          <a:bodyPr>
            <a:normAutofit/>
          </a:bodyPr>
          <a:lstStyle/>
          <a:p>
            <a:r>
              <a:rPr lang="cs-CZ" sz="3200" dirty="0" smtClean="0"/>
              <a:t>Zhodnocení % účasti v hodnocení v časové řadě</a:t>
            </a:r>
            <a:endParaRPr lang="cs-CZ" sz="3200" dirty="0"/>
          </a:p>
        </p:txBody>
      </p:sp>
      <p:graphicFrame>
        <p:nvGraphicFramePr>
          <p:cNvPr id="4" name="Zástupný symbol pro obsah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1664463"/>
              </p:ext>
            </p:extLst>
          </p:nvPr>
        </p:nvGraphicFramePr>
        <p:xfrm>
          <a:off x="710215" y="772357"/>
          <a:ext cx="10635446" cy="300750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42697">
                  <a:extLst>
                    <a:ext uri="{9D8B030D-6E8A-4147-A177-3AD203B41FA5}">
                      <a16:colId xmlns:a16="http://schemas.microsoft.com/office/drawing/2014/main" val="3043618642"/>
                    </a:ext>
                  </a:extLst>
                </a:gridCol>
                <a:gridCol w="1356107">
                  <a:extLst>
                    <a:ext uri="{9D8B030D-6E8A-4147-A177-3AD203B41FA5}">
                      <a16:colId xmlns:a16="http://schemas.microsoft.com/office/drawing/2014/main" val="1808233139"/>
                    </a:ext>
                  </a:extLst>
                </a:gridCol>
                <a:gridCol w="1356107">
                  <a:extLst>
                    <a:ext uri="{9D8B030D-6E8A-4147-A177-3AD203B41FA5}">
                      <a16:colId xmlns:a16="http://schemas.microsoft.com/office/drawing/2014/main" val="3821327194"/>
                    </a:ext>
                  </a:extLst>
                </a:gridCol>
                <a:gridCol w="1356107">
                  <a:extLst>
                    <a:ext uri="{9D8B030D-6E8A-4147-A177-3AD203B41FA5}">
                      <a16:colId xmlns:a16="http://schemas.microsoft.com/office/drawing/2014/main" val="2765392253"/>
                    </a:ext>
                  </a:extLst>
                </a:gridCol>
                <a:gridCol w="1356107">
                  <a:extLst>
                    <a:ext uri="{9D8B030D-6E8A-4147-A177-3AD203B41FA5}">
                      <a16:colId xmlns:a16="http://schemas.microsoft.com/office/drawing/2014/main" val="3376354793"/>
                    </a:ext>
                  </a:extLst>
                </a:gridCol>
                <a:gridCol w="1356107">
                  <a:extLst>
                    <a:ext uri="{9D8B030D-6E8A-4147-A177-3AD203B41FA5}">
                      <a16:colId xmlns:a16="http://schemas.microsoft.com/office/drawing/2014/main" val="4229909561"/>
                    </a:ext>
                  </a:extLst>
                </a:gridCol>
                <a:gridCol w="1356107">
                  <a:extLst>
                    <a:ext uri="{9D8B030D-6E8A-4147-A177-3AD203B41FA5}">
                      <a16:colId xmlns:a16="http://schemas.microsoft.com/office/drawing/2014/main" val="4249196367"/>
                    </a:ext>
                  </a:extLst>
                </a:gridCol>
                <a:gridCol w="1356107">
                  <a:extLst>
                    <a:ext uri="{9D8B030D-6E8A-4147-A177-3AD203B41FA5}">
                      <a16:colId xmlns:a16="http://schemas.microsoft.com/office/drawing/2014/main" val="130162563"/>
                    </a:ext>
                  </a:extLst>
                </a:gridCol>
              </a:tblGrid>
              <a:tr h="721502">
                <a:tc>
                  <a:txBody>
                    <a:bodyPr/>
                    <a:lstStyle/>
                    <a:p>
                      <a:r>
                        <a:rPr lang="cs-CZ" dirty="0" smtClean="0"/>
                        <a:t>Fakulta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LS</a:t>
                      </a:r>
                      <a:r>
                        <a:rPr lang="cs-CZ" baseline="0" dirty="0" smtClean="0"/>
                        <a:t> 2017/2018</a:t>
                      </a:r>
                      <a:endParaRPr lang="cs-CZ" dirty="0" smtClean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ZS</a:t>
                      </a:r>
                      <a:r>
                        <a:rPr lang="cs-CZ" baseline="0" dirty="0" smtClean="0"/>
                        <a:t> 2018/2019</a:t>
                      </a:r>
                      <a:endParaRPr lang="cs-CZ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LS</a:t>
                      </a:r>
                      <a:r>
                        <a:rPr lang="cs-CZ" baseline="0" dirty="0" smtClean="0"/>
                        <a:t> 2018/2019</a:t>
                      </a:r>
                      <a:endParaRPr lang="cs-CZ" dirty="0" smtClean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ZS</a:t>
                      </a:r>
                      <a:r>
                        <a:rPr lang="cs-CZ" baseline="0" dirty="0" smtClean="0"/>
                        <a:t> 2019/2020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LS</a:t>
                      </a:r>
                      <a:r>
                        <a:rPr lang="cs-CZ" baseline="0" dirty="0" smtClean="0"/>
                        <a:t> 2019/2020</a:t>
                      </a:r>
                      <a:endParaRPr lang="cs-CZ" dirty="0" smtClean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ZS</a:t>
                      </a:r>
                      <a:r>
                        <a:rPr lang="cs-CZ" baseline="0" dirty="0" smtClean="0"/>
                        <a:t> 2020/2021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LS</a:t>
                      </a:r>
                      <a:r>
                        <a:rPr lang="cs-CZ" baseline="0" dirty="0" smtClean="0"/>
                        <a:t> 2020/2021</a:t>
                      </a:r>
                      <a:endParaRPr lang="cs-CZ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5495783"/>
                  </a:ext>
                </a:extLst>
              </a:tr>
              <a:tr h="353225"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080808"/>
                          </a:solidFill>
                        </a:rPr>
                        <a:t>FLKŘ</a:t>
                      </a:r>
                      <a:endParaRPr lang="cs-CZ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25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28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21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29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30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30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4234381"/>
                  </a:ext>
                </a:extLst>
              </a:tr>
              <a:tr h="353225"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080808"/>
                          </a:solidFill>
                        </a:rPr>
                        <a:t>FAI</a:t>
                      </a:r>
                      <a:endParaRPr lang="cs-CZ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28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31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40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33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44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45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98538837"/>
                  </a:ext>
                </a:extLst>
              </a:tr>
              <a:tr h="353225"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080808"/>
                          </a:solidFill>
                        </a:rPr>
                        <a:t>FAME</a:t>
                      </a:r>
                      <a:endParaRPr lang="cs-CZ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27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24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29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17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24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33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4266351"/>
                  </a:ext>
                </a:extLst>
              </a:tr>
              <a:tr h="353225"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080808"/>
                          </a:solidFill>
                        </a:rPr>
                        <a:t>FHS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29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26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27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29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15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31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24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49850878"/>
                  </a:ext>
                </a:extLst>
              </a:tr>
              <a:tr h="353225"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080808"/>
                          </a:solidFill>
                        </a:rPr>
                        <a:t>FT</a:t>
                      </a:r>
                      <a:endParaRPr lang="cs-CZ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23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23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32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36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28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28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26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39651321"/>
                  </a:ext>
                </a:extLst>
              </a:tr>
              <a:tr h="353225"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080808"/>
                          </a:solidFill>
                        </a:rPr>
                        <a:t>FMK</a:t>
                      </a:r>
                      <a:endParaRPr lang="cs-CZ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35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30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38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39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37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63</a:t>
                      </a:r>
                      <a:endParaRPr lang="cs-CZ" sz="18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 smtClean="0">
                          <a:solidFill>
                            <a:srgbClr val="080808"/>
                          </a:solidFill>
                          <a:effectLst/>
                          <a:latin typeface="Arial Narrow" panose="020B0606020202030204" pitchFamily="34" charset="0"/>
                        </a:rPr>
                        <a:t>40</a:t>
                      </a:r>
                      <a:endParaRPr lang="cs-CZ" sz="1800" b="0" i="0" u="none" strike="noStrike" dirty="0">
                        <a:solidFill>
                          <a:srgbClr val="08080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89530003"/>
                  </a:ext>
                </a:extLst>
              </a:tr>
            </a:tbl>
          </a:graphicData>
        </a:graphic>
      </p:graphicFrame>
      <p:graphicFrame>
        <p:nvGraphicFramePr>
          <p:cNvPr id="8" name="Graf 7"/>
          <p:cNvGraphicFramePr/>
          <p:nvPr>
            <p:extLst>
              <p:ext uri="{D42A27DB-BD31-4B8C-83A1-F6EECF244321}">
                <p14:modId xmlns:p14="http://schemas.microsoft.com/office/powerpoint/2010/main" val="227051315"/>
              </p:ext>
            </p:extLst>
          </p:nvPr>
        </p:nvGraphicFramePr>
        <p:xfrm>
          <a:off x="1671044" y="3861532"/>
          <a:ext cx="8713788" cy="27516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Obrázek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48" y="151770"/>
            <a:ext cx="637499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3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88145" y="-7170"/>
            <a:ext cx="12192000" cy="132556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76" tIns="45718" rIns="91276" bIns="45718" rtlCol="0" anchor="ctr"/>
          <a:lstStyle/>
          <a:p>
            <a:pPr algn="ctr" defTabSz="912541">
              <a:defRPr/>
            </a:pP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9" name="Nadpis 7"/>
          <p:cNvSpPr>
            <a:spLocks noGrp="1"/>
          </p:cNvSpPr>
          <p:nvPr>
            <p:ph type="title"/>
          </p:nvPr>
        </p:nvSpPr>
        <p:spPr>
          <a:xfrm>
            <a:off x="1014487" y="69744"/>
            <a:ext cx="10339316" cy="862474"/>
          </a:xfrm>
        </p:spPr>
        <p:txBody>
          <a:bodyPr>
            <a:normAutofit fontScale="90000"/>
          </a:bodyPr>
          <a:lstStyle/>
          <a:p>
            <a:r>
              <a:rPr lang="cs-CZ" sz="3200" dirty="0"/>
              <a:t>Počty </a:t>
            </a:r>
            <a:r>
              <a:rPr lang="cs-CZ" sz="3200" dirty="0" smtClean="0"/>
              <a:t>zaplacených přihlášek do </a:t>
            </a:r>
            <a:r>
              <a:rPr lang="cs-CZ" sz="3200" dirty="0" smtClean="0"/>
              <a:t>bakalářských SP </a:t>
            </a:r>
            <a:r>
              <a:rPr lang="cs-CZ" sz="3200" dirty="0" smtClean="0"/>
              <a:t>k 28.6. 2019-2021</a:t>
            </a:r>
            <a:endParaRPr lang="cs-CZ" sz="3200" dirty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94" y="216214"/>
            <a:ext cx="637499" cy="612000"/>
          </a:xfrm>
          <a:prstGeom prst="rect">
            <a:avLst/>
          </a:prstGeom>
        </p:spPr>
      </p:pic>
      <p:sp>
        <p:nvSpPr>
          <p:cNvPr id="11" name="TextovéPole 10"/>
          <p:cNvSpPr txBox="1"/>
          <p:nvPr/>
        </p:nvSpPr>
        <p:spPr>
          <a:xfrm>
            <a:off x="0" y="6519446"/>
            <a:ext cx="1219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dirty="0"/>
              <a:t>UTB celkem </a:t>
            </a:r>
            <a:r>
              <a:rPr lang="cs-CZ" sz="1600" dirty="0" smtClean="0"/>
              <a:t>2019 – </a:t>
            </a:r>
            <a:r>
              <a:rPr lang="cs-CZ" sz="1600" dirty="0" smtClean="0"/>
              <a:t>7 055; </a:t>
            </a:r>
            <a:r>
              <a:rPr lang="cs-CZ" sz="1600" dirty="0" smtClean="0"/>
              <a:t>2020 – </a:t>
            </a:r>
            <a:r>
              <a:rPr lang="cs-CZ" sz="1600" dirty="0" smtClean="0"/>
              <a:t>6 662; </a:t>
            </a:r>
            <a:r>
              <a:rPr lang="cs-CZ" sz="1600" dirty="0" smtClean="0"/>
              <a:t>2021 – </a:t>
            </a:r>
            <a:r>
              <a:rPr lang="cs-CZ" sz="1600" dirty="0" smtClean="0"/>
              <a:t>7 893;  zájem </a:t>
            </a:r>
            <a:r>
              <a:rPr lang="cs-CZ" sz="1600" dirty="0" smtClean="0"/>
              <a:t>o </a:t>
            </a:r>
            <a:r>
              <a:rPr lang="cs-CZ" sz="1600" dirty="0" smtClean="0"/>
              <a:t>kombinovanou formu studia </a:t>
            </a:r>
            <a:r>
              <a:rPr lang="cs-CZ" sz="1600" dirty="0" smtClean="0"/>
              <a:t>– každý </a:t>
            </a:r>
            <a:r>
              <a:rPr lang="cs-CZ" sz="1600" dirty="0" smtClean="0"/>
              <a:t>čtvrtý uchazeč</a:t>
            </a:r>
            <a:endParaRPr lang="cs-CZ" sz="1600" dirty="0"/>
          </a:p>
        </p:txBody>
      </p:sp>
      <p:graphicFrame>
        <p:nvGraphicFramePr>
          <p:cNvPr id="12" name="Graf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964794"/>
              </p:ext>
            </p:extLst>
          </p:nvPr>
        </p:nvGraphicFramePr>
        <p:xfrm>
          <a:off x="88144" y="828214"/>
          <a:ext cx="12103855" cy="5581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4076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88145" y="-7170"/>
            <a:ext cx="12192000" cy="132556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76" tIns="45718" rIns="91276" bIns="45718" rtlCol="0" anchor="ctr"/>
          <a:lstStyle/>
          <a:p>
            <a:pPr algn="ctr" defTabSz="912541">
              <a:defRPr/>
            </a:pP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9" name="Nadpis 7"/>
          <p:cNvSpPr>
            <a:spLocks noGrp="1"/>
          </p:cNvSpPr>
          <p:nvPr>
            <p:ph type="title"/>
          </p:nvPr>
        </p:nvSpPr>
        <p:spPr>
          <a:xfrm>
            <a:off x="1014487" y="69744"/>
            <a:ext cx="10339316" cy="862474"/>
          </a:xfrm>
        </p:spPr>
        <p:txBody>
          <a:bodyPr>
            <a:normAutofit fontScale="90000"/>
          </a:bodyPr>
          <a:lstStyle/>
          <a:p>
            <a:r>
              <a:rPr lang="cs-CZ" sz="3200" dirty="0"/>
              <a:t>Počty </a:t>
            </a:r>
            <a:r>
              <a:rPr lang="cs-CZ" sz="3200" dirty="0" smtClean="0"/>
              <a:t>zaplacených přihlášek do navazujících </a:t>
            </a:r>
            <a:r>
              <a:rPr lang="cs-CZ" sz="3200" dirty="0" err="1" smtClean="0"/>
              <a:t>mgr</a:t>
            </a:r>
            <a:r>
              <a:rPr lang="cs-CZ" sz="3200" dirty="0" smtClean="0"/>
              <a:t> SP k 28.6. 2019-2021</a:t>
            </a:r>
            <a:endParaRPr lang="cs-CZ" sz="3200" dirty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94" y="216214"/>
            <a:ext cx="637499" cy="612000"/>
          </a:xfrm>
          <a:prstGeom prst="rect">
            <a:avLst/>
          </a:prstGeom>
        </p:spPr>
      </p:pic>
      <p:sp>
        <p:nvSpPr>
          <p:cNvPr id="11" name="TextovéPole 10"/>
          <p:cNvSpPr txBox="1"/>
          <p:nvPr/>
        </p:nvSpPr>
        <p:spPr>
          <a:xfrm>
            <a:off x="0" y="6519446"/>
            <a:ext cx="1219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dirty="0"/>
              <a:t>UTB celkem </a:t>
            </a:r>
            <a:r>
              <a:rPr lang="cs-CZ" sz="1600" dirty="0" smtClean="0"/>
              <a:t>2019 – </a:t>
            </a:r>
            <a:r>
              <a:rPr lang="cs-CZ" sz="1600" dirty="0" smtClean="0"/>
              <a:t>7 055; </a:t>
            </a:r>
            <a:r>
              <a:rPr lang="cs-CZ" sz="1600" dirty="0" smtClean="0"/>
              <a:t>2020 – </a:t>
            </a:r>
            <a:r>
              <a:rPr lang="cs-CZ" sz="1600" dirty="0" smtClean="0"/>
              <a:t>6 662; </a:t>
            </a:r>
            <a:r>
              <a:rPr lang="cs-CZ" sz="1600" dirty="0" smtClean="0"/>
              <a:t>2021 – </a:t>
            </a:r>
            <a:r>
              <a:rPr lang="cs-CZ" sz="1600" dirty="0" smtClean="0"/>
              <a:t>7 893;  zájem </a:t>
            </a:r>
            <a:r>
              <a:rPr lang="cs-CZ" sz="1600" dirty="0" smtClean="0"/>
              <a:t>o </a:t>
            </a:r>
            <a:r>
              <a:rPr lang="cs-CZ" sz="1600" dirty="0" smtClean="0"/>
              <a:t>kombinovanou formu studia </a:t>
            </a:r>
            <a:r>
              <a:rPr lang="cs-CZ" sz="1600" dirty="0" smtClean="0"/>
              <a:t>– </a:t>
            </a:r>
            <a:r>
              <a:rPr lang="cs-CZ" sz="1600" dirty="0" smtClean="0"/>
              <a:t>57 % uchazečů</a:t>
            </a:r>
            <a:endParaRPr lang="cs-CZ" sz="1600" dirty="0"/>
          </a:p>
        </p:txBody>
      </p:sp>
      <p:graphicFrame>
        <p:nvGraphicFramePr>
          <p:cNvPr id="8" name="Graf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472790"/>
              </p:ext>
            </p:extLst>
          </p:nvPr>
        </p:nvGraphicFramePr>
        <p:xfrm>
          <a:off x="188493" y="932218"/>
          <a:ext cx="11822993" cy="55872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49678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88145" y="-7170"/>
            <a:ext cx="12192000" cy="132556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76" tIns="45718" rIns="91276" bIns="45718" rtlCol="0" anchor="ctr"/>
          <a:lstStyle/>
          <a:p>
            <a:pPr algn="ctr" defTabSz="912541">
              <a:defRPr/>
            </a:pP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9" name="Nadpis 7"/>
          <p:cNvSpPr>
            <a:spLocks noGrp="1"/>
          </p:cNvSpPr>
          <p:nvPr>
            <p:ph type="title"/>
          </p:nvPr>
        </p:nvSpPr>
        <p:spPr>
          <a:xfrm>
            <a:off x="1014487" y="69744"/>
            <a:ext cx="10977488" cy="862474"/>
          </a:xfrm>
        </p:spPr>
        <p:txBody>
          <a:bodyPr>
            <a:normAutofit fontScale="90000"/>
          </a:bodyPr>
          <a:lstStyle/>
          <a:p>
            <a:r>
              <a:rPr lang="cs-CZ" sz="3200" dirty="0"/>
              <a:t>Počty </a:t>
            </a:r>
            <a:r>
              <a:rPr lang="cs-CZ" sz="3200" dirty="0" smtClean="0"/>
              <a:t>uchazečů do doktorských SP k 28.6. 2019-2021 vč. </a:t>
            </a:r>
            <a:r>
              <a:rPr lang="cs-CZ" sz="3200" dirty="0" smtClean="0"/>
              <a:t>samoplátců</a:t>
            </a:r>
            <a:endParaRPr lang="cs-CZ" sz="3200" dirty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94" y="216214"/>
            <a:ext cx="637499" cy="612000"/>
          </a:xfrm>
          <a:prstGeom prst="rect">
            <a:avLst/>
          </a:prstGeom>
        </p:spPr>
      </p:pic>
      <p:graphicFrame>
        <p:nvGraphicFramePr>
          <p:cNvPr id="14" name="Graf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515794"/>
              </p:ext>
            </p:extLst>
          </p:nvPr>
        </p:nvGraphicFramePr>
        <p:xfrm>
          <a:off x="188494" y="932218"/>
          <a:ext cx="11803481" cy="5792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8784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0" y="380757"/>
            <a:ext cx="12192000" cy="132556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76" tIns="45718" rIns="91276" bIns="45718" rtlCol="0" anchor="ctr"/>
          <a:lstStyle/>
          <a:p>
            <a:pPr algn="ctr" defTabSz="912541">
              <a:defRPr/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9" name="Nadpis 7"/>
          <p:cNvSpPr>
            <a:spLocks noGrp="1"/>
          </p:cNvSpPr>
          <p:nvPr>
            <p:ph type="title"/>
          </p:nvPr>
        </p:nvSpPr>
        <p:spPr>
          <a:xfrm>
            <a:off x="1014487" y="-106971"/>
            <a:ext cx="10339316" cy="1325563"/>
          </a:xfrm>
        </p:spPr>
        <p:txBody>
          <a:bodyPr/>
          <a:lstStyle/>
          <a:p>
            <a:r>
              <a:rPr lang="cs-CZ" dirty="0" smtClean="0"/>
              <a:t>Informace z MO</a:t>
            </a:r>
            <a:endParaRPr lang="cs-CZ" dirty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94" y="249811"/>
            <a:ext cx="637499" cy="612000"/>
          </a:xfrm>
          <a:prstGeom prst="rect">
            <a:avLst/>
          </a:prstGeom>
        </p:spPr>
      </p:pic>
      <p:sp>
        <p:nvSpPr>
          <p:cNvPr id="2" name="TextovéPole 1"/>
          <p:cNvSpPr txBox="1"/>
          <p:nvPr/>
        </p:nvSpPr>
        <p:spPr>
          <a:xfrm>
            <a:off x="825993" y="1043538"/>
            <a:ext cx="1085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 smtClean="0"/>
              <a:t>Podáno </a:t>
            </a:r>
            <a:r>
              <a:rPr lang="cs-CZ" sz="2400" dirty="0" smtClean="0"/>
              <a:t>299</a:t>
            </a:r>
            <a:r>
              <a:rPr lang="cs-CZ" sz="2400" dirty="0" smtClean="0"/>
              <a:t> </a:t>
            </a:r>
            <a:r>
              <a:rPr lang="cs-CZ" sz="2400" dirty="0" smtClean="0"/>
              <a:t>žádostí o posouzení zahraničního vzdělání (loni </a:t>
            </a:r>
            <a:r>
              <a:rPr lang="cs-CZ" sz="2400" dirty="0" smtClean="0"/>
              <a:t>116 z toho 15 do českých SP), polovina letošních žádostí </a:t>
            </a:r>
            <a:r>
              <a:rPr lang="cs-CZ" sz="2400" dirty="0" smtClean="0"/>
              <a:t>se týká </a:t>
            </a:r>
            <a:r>
              <a:rPr lang="cs-CZ" sz="2400" dirty="0" smtClean="0"/>
              <a:t>přijetí </a:t>
            </a:r>
            <a:r>
              <a:rPr lang="cs-CZ" sz="2400" dirty="0" smtClean="0"/>
              <a:t>do českých </a:t>
            </a:r>
            <a:r>
              <a:rPr lang="cs-CZ" sz="2400" dirty="0" smtClean="0"/>
              <a:t>SP</a:t>
            </a:r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2440155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0525" y="932218"/>
            <a:ext cx="11287125" cy="4351339"/>
          </a:xfrm>
        </p:spPr>
        <p:txBody>
          <a:bodyPr/>
          <a:lstStyle/>
          <a:p>
            <a:r>
              <a:rPr lang="cs-CZ" sz="2000" dirty="0"/>
              <a:t>Letos podáno </a:t>
            </a:r>
            <a:r>
              <a:rPr lang="cs-CZ" sz="2000" dirty="0" smtClean="0"/>
              <a:t>stejně jako </a:t>
            </a:r>
            <a:r>
              <a:rPr lang="cs-CZ" sz="2000" dirty="0" smtClean="0"/>
              <a:t>loni 601 přihlášek, přijato 53 (loni 109, předloni 112), (loni se zapsalo 72, předloni 54)</a:t>
            </a:r>
            <a:endParaRPr lang="cs-CZ" sz="2000" dirty="0"/>
          </a:p>
        </p:txBody>
      </p:sp>
      <p:graphicFrame>
        <p:nvGraphicFramePr>
          <p:cNvPr id="6" name="Graf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7533075"/>
              </p:ext>
            </p:extLst>
          </p:nvPr>
        </p:nvGraphicFramePr>
        <p:xfrm>
          <a:off x="962345" y="1412776"/>
          <a:ext cx="10098507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ovéPole 6"/>
          <p:cNvSpPr txBox="1"/>
          <p:nvPr/>
        </p:nvSpPr>
        <p:spPr>
          <a:xfrm>
            <a:off x="1991544" y="6525344"/>
            <a:ext cx="8280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Majoritní národnosti: Ghana </a:t>
            </a:r>
            <a:r>
              <a:rPr lang="cs-CZ" sz="1600" dirty="0" smtClean="0"/>
              <a:t>117</a:t>
            </a:r>
            <a:r>
              <a:rPr lang="cs-CZ" sz="1600" dirty="0" smtClean="0"/>
              <a:t>, </a:t>
            </a:r>
            <a:r>
              <a:rPr lang="cs-CZ" sz="1600" dirty="0"/>
              <a:t>Nigérie </a:t>
            </a:r>
            <a:r>
              <a:rPr lang="cs-CZ" sz="1600" dirty="0" smtClean="0"/>
              <a:t>111</a:t>
            </a:r>
            <a:r>
              <a:rPr lang="cs-CZ" sz="1600" dirty="0" smtClean="0"/>
              <a:t>, </a:t>
            </a:r>
            <a:r>
              <a:rPr lang="cs-CZ" sz="1600" dirty="0"/>
              <a:t>Indie </a:t>
            </a:r>
            <a:r>
              <a:rPr lang="cs-CZ" sz="1600" dirty="0" smtClean="0"/>
              <a:t>77</a:t>
            </a:r>
            <a:r>
              <a:rPr lang="cs-CZ" sz="1600" dirty="0"/>
              <a:t>, Pákistán </a:t>
            </a:r>
            <a:r>
              <a:rPr lang="cs-CZ" sz="1600" dirty="0" smtClean="0"/>
              <a:t>71, </a:t>
            </a:r>
            <a:r>
              <a:rPr lang="cs-CZ" sz="1600" dirty="0"/>
              <a:t>Bangladéš </a:t>
            </a:r>
            <a:r>
              <a:rPr lang="cs-CZ" sz="1600" dirty="0" smtClean="0"/>
              <a:t>49 </a:t>
            </a:r>
            <a:endParaRPr lang="cs-CZ" sz="1600" dirty="0"/>
          </a:p>
        </p:txBody>
      </p:sp>
      <p:sp>
        <p:nvSpPr>
          <p:cNvPr id="8" name="Nadpis 7"/>
          <p:cNvSpPr txBox="1">
            <a:spLocks/>
          </p:cNvSpPr>
          <p:nvPr/>
        </p:nvSpPr>
        <p:spPr>
          <a:xfrm>
            <a:off x="1014487" y="69744"/>
            <a:ext cx="10339316" cy="862474"/>
          </a:xfrm>
          <a:prstGeom prst="rect">
            <a:avLst/>
          </a:prstGeom>
        </p:spPr>
        <p:txBody>
          <a:bodyPr vert="horz" lIns="91276" tIns="45718" rIns="91276" bIns="45718" rtlCol="0" anchor="ctr">
            <a:normAutofit/>
          </a:bodyPr>
          <a:lstStyle>
            <a:lvl1pPr algn="l" defTabSz="91254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E6501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600" dirty="0"/>
              <a:t>Zahraniční uchazeči počty přihlášek za SP v AJ</a:t>
            </a: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94" y="216214"/>
            <a:ext cx="637499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90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7_Motiv Office">
  <a:themeElements>
    <a:clrScheme name="Vlastní 1">
      <a:dk1>
        <a:srgbClr val="46505A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7800"/>
      </a:hlink>
      <a:folHlink>
        <a:srgbClr val="E65014"/>
      </a:folHlink>
    </a:clrScheme>
    <a:fontScheme name="UTB prezentac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2_Motiv Office">
  <a:themeElements>
    <a:clrScheme name="Vlastní 1">
      <a:dk1>
        <a:srgbClr val="46505A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7800"/>
      </a:hlink>
      <a:folHlink>
        <a:srgbClr val="E65014"/>
      </a:folHlink>
    </a:clrScheme>
    <a:fontScheme name="UTB prezentac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EFD8CAAD38E3C46A2C1D1C152B486E6" ma:contentTypeVersion="14" ma:contentTypeDescription="Vytvoří nový dokument" ma:contentTypeScope="" ma:versionID="552a93a9bb8ca7c33f98cf0507f9d7da">
  <xsd:schema xmlns:xsd="http://www.w3.org/2001/XMLSchema" xmlns:xs="http://www.w3.org/2001/XMLSchema" xmlns:p="http://schemas.microsoft.com/office/2006/metadata/properties" xmlns:ns3="b8e1fae8-c9da-4f2e-9a78-1df90a178af4" xmlns:ns4="fc4b360f-9c6e-4c32-a22a-07301f39663c" targetNamespace="http://schemas.microsoft.com/office/2006/metadata/properties" ma:root="true" ma:fieldsID="80fc393f9e0f82f9fa46fe17a73a1d19" ns3:_="" ns4:_="">
    <xsd:import namespace="b8e1fae8-c9da-4f2e-9a78-1df90a178af4"/>
    <xsd:import namespace="fc4b360f-9c6e-4c32-a22a-07301f39663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e1fae8-c9da-4f2e-9a78-1df90a178a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4b360f-9c6e-4c32-a22a-07301f39663c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Hodnota hash upozornění na sdílení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884B147-7807-4A35-8CE4-8553734B1E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F2997F-22F3-4E1F-AB11-037474A73E6F}">
  <ds:schemaRefs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fc4b360f-9c6e-4c32-a22a-07301f39663c"/>
    <ds:schemaRef ds:uri="http://schemas.microsoft.com/office/2006/metadata/properties"/>
    <ds:schemaRef ds:uri="b8e1fae8-c9da-4f2e-9a78-1df90a178af4"/>
    <ds:schemaRef ds:uri="http://purl.org/dc/terms/"/>
    <ds:schemaRef ds:uri="http://purl.org/dc/elements/1.1/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68A4541-F9EA-4CBB-9D08-CA4512D0E4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e1fae8-c9da-4f2e-9a78-1df90a178af4"/>
    <ds:schemaRef ds:uri="fc4b360f-9c6e-4c32-a22a-07301f39663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9530</TotalTime>
  <Words>560</Words>
  <Application>Microsoft Office PowerPoint</Application>
  <PresentationFormat>Širokoúhlá obrazovka</PresentationFormat>
  <Paragraphs>145</Paragraphs>
  <Slides>9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9</vt:i4>
      </vt:variant>
    </vt:vector>
  </HeadingPairs>
  <TitlesOfParts>
    <vt:vector size="14" baseType="lpstr">
      <vt:lpstr>Arial</vt:lpstr>
      <vt:lpstr>Arial Narrow</vt:lpstr>
      <vt:lpstr>Calibri</vt:lpstr>
      <vt:lpstr>17_Motiv Office</vt:lpstr>
      <vt:lpstr>12_Motiv Office</vt:lpstr>
      <vt:lpstr>Informace z pedagogické  a mezinárodní oblasti   Lubomír Beníček </vt:lpstr>
      <vt:lpstr>Otázky do hodnocení kvality výuky LS 2020/2021</vt:lpstr>
      <vt:lpstr>Hodnocení kvality výuky LS 2020/2021</vt:lpstr>
      <vt:lpstr>Zhodnocení % účasti v hodnocení v časové řadě</vt:lpstr>
      <vt:lpstr>Počty zaplacených přihlášek do bakalářských SP k 28.6. 2019-2021</vt:lpstr>
      <vt:lpstr>Počty zaplacených přihlášek do navazujících mgr SP k 28.6. 2019-2021</vt:lpstr>
      <vt:lpstr>Počty uchazečů do doktorských SP k 28.6. 2019-2021 vč. samoplátců</vt:lpstr>
      <vt:lpstr>Informace z MO</vt:lpstr>
      <vt:lpstr>Prezentace aplikace PowerPoint</vt:lpstr>
    </vt:vector>
  </TitlesOfParts>
  <Company>UTB Zlín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UNIVERZITA TOMÁŠE BATI VE ZLÍNĚ</dc:title>
  <dc:creator>Lubomír Beníček</dc:creator>
  <cp:lastModifiedBy>Lubomír Beníček</cp:lastModifiedBy>
  <cp:revision>327</cp:revision>
  <cp:lastPrinted>2021-06-28T08:48:31Z</cp:lastPrinted>
  <dcterms:created xsi:type="dcterms:W3CDTF">2019-02-07T16:33:11Z</dcterms:created>
  <dcterms:modified xsi:type="dcterms:W3CDTF">2021-06-29T12:42:55Z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0x0101007EFD8CAAD38E3C46A2C1D1C152B486E6</vt:lpwstr>
  </property>
</Properties>
</file>