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87" r:id="rId2"/>
  </p:sldMasterIdLst>
  <p:sldIdLst>
    <p:sldId id="256" r:id="rId3"/>
    <p:sldId id="258" r:id="rId4"/>
    <p:sldId id="259" r:id="rId5"/>
    <p:sldId id="264" r:id="rId6"/>
    <p:sldId id="260" r:id="rId7"/>
    <p:sldId id="263" r:id="rId8"/>
    <p:sldId id="265" r:id="rId9"/>
    <p:sldId id="266" r:id="rId10"/>
    <p:sldId id="277" r:id="rId11"/>
    <p:sldId id="267" r:id="rId12"/>
    <p:sldId id="269" r:id="rId13"/>
    <p:sldId id="268" r:id="rId14"/>
    <p:sldId id="270" r:id="rId15"/>
    <p:sldId id="276" r:id="rId16"/>
    <p:sldId id="273" r:id="rId17"/>
    <p:sldId id="272" r:id="rId18"/>
    <p:sldId id="274" r:id="rId19"/>
    <p:sldId id="275" r:id="rId20"/>
    <p:sldId id="262" r:id="rId21"/>
  </p:sldIdLst>
  <p:sldSz cx="10080625" cy="5670550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10" autoAdjust="0"/>
    <p:restoredTop sz="94472" autoAdjust="0"/>
  </p:normalViewPr>
  <p:slideViewPr>
    <p:cSldViewPr snapToGrid="0">
      <p:cViewPr varScale="1">
        <p:scale>
          <a:sx n="100" d="100"/>
          <a:sy n="100" d="100"/>
        </p:scale>
        <p:origin x="629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navratil\Desktop\porce%202018_2022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navratil\Desktop\porce%202018_2022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navratil\Desktop\porce%202018_2022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navratil\Desktop\porce%202018_2022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navratil\Desktop\porce%202018_2022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'Porce 2018_2022'!$AE$4</c:f>
              <c:strCache>
                <c:ptCount val="1"/>
                <c:pt idx="0">
                  <c:v>zaměstnanci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9287816333731475E-2"/>
                  <c:y val="-9.80411586678135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FCD-452C-AA17-C31A785EFBFA}"/>
                </c:ext>
              </c:extLst>
            </c:dLbl>
            <c:dLbl>
              <c:idx val="1"/>
              <c:layout>
                <c:manualLayout>
                  <c:x val="6.92878163337314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FCD-452C-AA17-C31A785EFBFA}"/>
                </c:ext>
              </c:extLst>
            </c:dLbl>
            <c:dLbl>
              <c:idx val="2"/>
              <c:layout>
                <c:manualLayout>
                  <c:x val="7.07018534017667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FCD-452C-AA17-C31A785EFBFA}"/>
                </c:ext>
              </c:extLst>
            </c:dLbl>
            <c:dLbl>
              <c:idx val="3"/>
              <c:layout>
                <c:manualLayout>
                  <c:x val="6.9287816333731447E-2"/>
                  <c:y val="-9.80411586678135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FCD-452C-AA17-C31A785EFBFA}"/>
                </c:ext>
              </c:extLst>
            </c:dLbl>
            <c:dLbl>
              <c:idx val="4"/>
              <c:layout>
                <c:manualLayout>
                  <c:x val="6.7873779265696113E-2"/>
                  <c:y val="-9.80411586678135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FCD-452C-AA17-C31A785EF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'Porce 2018_2022'!$AD$5:$AD$9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'Porce 2018_2022'!$AE$5:$AE$9</c:f>
              <c:numCache>
                <c:formatCode>#,##0</c:formatCode>
                <c:ptCount val="5"/>
                <c:pt idx="0">
                  <c:v>65195</c:v>
                </c:pt>
                <c:pt idx="1">
                  <c:v>65635</c:v>
                </c:pt>
                <c:pt idx="2">
                  <c:v>55861</c:v>
                </c:pt>
                <c:pt idx="3">
                  <c:v>61845</c:v>
                </c:pt>
                <c:pt idx="4">
                  <c:v>58149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5E-4110-8B40-76B347C8C285}"/>
            </c:ext>
          </c:extLst>
        </c:ser>
        <c:ser>
          <c:idx val="1"/>
          <c:order val="1"/>
          <c:tx>
            <c:strRef>
              <c:f>'Porce 2018_2022'!$AF$4</c:f>
              <c:strCache>
                <c:ptCount val="1"/>
                <c:pt idx="0">
                  <c:v>studenti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49439646058727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FCD-452C-AA17-C31A785EFBFA}"/>
                </c:ext>
              </c:extLst>
            </c:dLbl>
            <c:dLbl>
              <c:idx val="1"/>
              <c:layout>
                <c:manualLayout>
                  <c:x val="7.21158904698020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FCD-452C-AA17-C31A785EFBFA}"/>
                </c:ext>
              </c:extLst>
            </c:dLbl>
            <c:dLbl>
              <c:idx val="2"/>
              <c:layout>
                <c:manualLayout>
                  <c:x val="6.9287816333731447E-2"/>
                  <c:y val="-9.80411586678135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FCD-452C-AA17-C31A785EFBFA}"/>
                </c:ext>
              </c:extLst>
            </c:dLbl>
            <c:dLbl>
              <c:idx val="3"/>
              <c:layout>
                <c:manualLayout>
                  <c:x val="6.787377926569601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FCD-452C-AA17-C31A785EFBFA}"/>
                </c:ext>
              </c:extLst>
            </c:dLbl>
            <c:dLbl>
              <c:idx val="4"/>
              <c:layout>
                <c:manualLayout>
                  <c:x val="6.7873779265696113E-2"/>
                  <c:y val="-9.80411586678135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FCD-452C-AA17-C31A785EF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'Porce 2018_2022'!$AD$5:$AD$9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'Porce 2018_2022'!$AF$5:$AF$9</c:f>
              <c:numCache>
                <c:formatCode>#,##0</c:formatCode>
                <c:ptCount val="5"/>
                <c:pt idx="0">
                  <c:v>151809</c:v>
                </c:pt>
                <c:pt idx="1">
                  <c:v>145627</c:v>
                </c:pt>
                <c:pt idx="2">
                  <c:v>58735</c:v>
                </c:pt>
                <c:pt idx="3">
                  <c:v>65437</c:v>
                </c:pt>
                <c:pt idx="4">
                  <c:v>94244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5E-4110-8B40-76B347C8C285}"/>
            </c:ext>
          </c:extLst>
        </c:ser>
        <c:ser>
          <c:idx val="2"/>
          <c:order val="2"/>
          <c:tx>
            <c:strRef>
              <c:f>'Porce 2018_2022'!$AG$4</c:f>
              <c:strCache>
                <c:ptCount val="1"/>
                <c:pt idx="0">
                  <c:v>exter.školy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07018534017667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FCD-452C-AA17-C31A785EFBFA}"/>
                </c:ext>
              </c:extLst>
            </c:dLbl>
            <c:dLbl>
              <c:idx val="1"/>
              <c:layout>
                <c:manualLayout>
                  <c:x val="6.78737792656960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FCD-452C-AA17-C31A785EFBFA}"/>
                </c:ext>
              </c:extLst>
            </c:dLbl>
            <c:dLbl>
              <c:idx val="2"/>
              <c:layout>
                <c:manualLayout>
                  <c:x val="6.36316680615901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FCD-452C-AA17-C31A785EFBFA}"/>
                </c:ext>
              </c:extLst>
            </c:dLbl>
            <c:dLbl>
              <c:idx val="3"/>
              <c:layout>
                <c:manualLayout>
                  <c:x val="6.6459742197660779E-2"/>
                  <c:y val="-9.8041158667813537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FCD-452C-AA17-C31A785EFBFA}"/>
                </c:ext>
              </c:extLst>
            </c:dLbl>
            <c:dLbl>
              <c:idx val="4"/>
              <c:layout>
                <c:manualLayout>
                  <c:x val="6.50457051296254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FCD-452C-AA17-C31A785EF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'Porce 2018_2022'!$AD$5:$AD$9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'Porce 2018_2022'!$AG$5:$AG$9</c:f>
              <c:numCache>
                <c:formatCode>#,##0</c:formatCode>
                <c:ptCount val="5"/>
                <c:pt idx="0">
                  <c:v>4364</c:v>
                </c:pt>
                <c:pt idx="1">
                  <c:v>4205</c:v>
                </c:pt>
                <c:pt idx="2">
                  <c:v>1635</c:v>
                </c:pt>
                <c:pt idx="3">
                  <c:v>1331</c:v>
                </c:pt>
                <c:pt idx="4">
                  <c:v>6629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15E-4110-8B40-76B347C8C285}"/>
            </c:ext>
          </c:extLst>
        </c:ser>
        <c:ser>
          <c:idx val="3"/>
          <c:order val="3"/>
          <c:tx>
            <c:strRef>
              <c:f>'Porce 2018_2022'!$AH$4</c:f>
              <c:strCache>
                <c:ptCount val="1"/>
                <c:pt idx="0">
                  <c:v>exter.stráv.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6.9287816333731475E-2"/>
                  <c:y val="-1.225514483347669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FCD-452C-AA17-C31A785EFBFA}"/>
                </c:ext>
              </c:extLst>
            </c:dLbl>
            <c:dLbl>
              <c:idx val="1"/>
              <c:layout>
                <c:manualLayout>
                  <c:x val="6.7873779265696113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FCD-452C-AA17-C31A785EFBFA}"/>
                </c:ext>
              </c:extLst>
            </c:dLbl>
            <c:dLbl>
              <c:idx val="2"/>
              <c:layout>
                <c:manualLayout>
                  <c:x val="6.7873779265696016E-2"/>
                  <c:y val="-4.27820907262449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FCD-452C-AA17-C31A785EFBFA}"/>
                </c:ext>
              </c:extLst>
            </c:dLbl>
            <c:dLbl>
              <c:idx val="3"/>
              <c:layout>
                <c:manualLayout>
                  <c:x val="6.6459742197660682E-2"/>
                  <c:y val="-2.4064926033512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FCD-452C-AA17-C31A785EFBFA}"/>
                </c:ext>
              </c:extLst>
            </c:dLbl>
            <c:dLbl>
              <c:idx val="4"/>
              <c:layout>
                <c:manualLayout>
                  <c:x val="6.6459742197660571E-2"/>
                  <c:y val="-1.3369403351951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FCD-452C-AA17-C31A785EFB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'Porce 2018_2022'!$AD$5:$AD$9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'Porce 2018_2022'!$AH$5:$AH$9</c:f>
              <c:numCache>
                <c:formatCode>#,##0</c:formatCode>
                <c:ptCount val="5"/>
                <c:pt idx="0">
                  <c:v>17800</c:v>
                </c:pt>
                <c:pt idx="1">
                  <c:v>20354</c:v>
                </c:pt>
                <c:pt idx="2">
                  <c:v>12424</c:v>
                </c:pt>
                <c:pt idx="3">
                  <c:v>13923</c:v>
                </c:pt>
                <c:pt idx="4">
                  <c:v>22469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15E-4110-8B40-76B347C8C2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1379904"/>
        <c:axId val="471364672"/>
      </c:barChart>
      <c:catAx>
        <c:axId val="471379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1364672"/>
        <c:crosses val="autoZero"/>
        <c:auto val="1"/>
        <c:lblAlgn val="ctr"/>
        <c:lblOffset val="100"/>
        <c:noMultiLvlLbl val="0"/>
      </c:catAx>
      <c:valAx>
        <c:axId val="471364672"/>
        <c:scaling>
          <c:orientation val="minMax"/>
          <c:max val="2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1379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2544909316244047"/>
          <c:y val="0.91254983994198047"/>
          <c:w val="0.36182814728743712"/>
          <c:h val="8.7450160058019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6256606898104049E-2"/>
          <c:y val="8.4825599361507034E-2"/>
          <c:w val="0.88719923792068101"/>
          <c:h val="0.8098036115479060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'Porce 2018_2022'!$AE$16</c:f>
              <c:strCache>
                <c:ptCount val="1"/>
                <c:pt idx="0">
                  <c:v>Bufet U2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5.4962962856103866E-2"/>
                  <c:y val="-2.56776732226955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760-485B-B413-95FE42995E86}"/>
                </c:ext>
              </c:extLst>
            </c:dLbl>
            <c:dLbl>
              <c:idx val="1"/>
              <c:layout>
                <c:manualLayout>
                  <c:x val="5.49629628561038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760-485B-B413-95FE42995E86}"/>
                </c:ext>
              </c:extLst>
            </c:dLbl>
            <c:dLbl>
              <c:idx val="2"/>
              <c:layout>
                <c:manualLayout>
                  <c:x val="5.4962962856103893E-2"/>
                  <c:y val="-7.7033019668086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760-485B-B413-95FE42995E86}"/>
                </c:ext>
              </c:extLst>
            </c:dLbl>
            <c:dLbl>
              <c:idx val="3"/>
              <c:layout>
                <c:manualLayout>
                  <c:x val="5.4962962856103893E-2"/>
                  <c:y val="-1.54066039336175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760-485B-B413-95FE42995E86}"/>
                </c:ext>
              </c:extLst>
            </c:dLbl>
            <c:dLbl>
              <c:idx val="4"/>
              <c:layout>
                <c:manualLayout>
                  <c:x val="5.2345678910575136E-2"/>
                  <c:y val="-7.7033019668086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760-485B-B413-95FE42995E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'Porce 2018_2022'!$AD$17:$AD$21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'Porce 2018_2022'!$AE$17:$AE$21</c:f>
              <c:numCache>
                <c:formatCode>#,##0</c:formatCode>
                <c:ptCount val="5"/>
                <c:pt idx="0">
                  <c:v>6343</c:v>
                </c:pt>
                <c:pt idx="1">
                  <c:v>8167</c:v>
                </c:pt>
                <c:pt idx="2">
                  <c:v>4013</c:v>
                </c:pt>
                <c:pt idx="3">
                  <c:v>342</c:v>
                </c:pt>
                <c:pt idx="4">
                  <c:v>5831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50-4D81-A54B-476AD0C8954A}"/>
            </c:ext>
          </c:extLst>
        </c:ser>
        <c:ser>
          <c:idx val="1"/>
          <c:order val="1"/>
          <c:tx>
            <c:strRef>
              <c:f>'Porce 2018_2022'!$AF$16</c:f>
              <c:strCache>
                <c:ptCount val="1"/>
                <c:pt idx="0">
                  <c:v>Menza U4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'Porce 2018_2022'!$AD$17:$AD$21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'Porce 2018_2022'!$AF$17:$AF$21</c:f>
              <c:numCache>
                <c:formatCode>#,##0</c:formatCode>
                <c:ptCount val="5"/>
                <c:pt idx="0">
                  <c:v>129476</c:v>
                </c:pt>
                <c:pt idx="1">
                  <c:v>122947</c:v>
                </c:pt>
                <c:pt idx="2">
                  <c:v>80019</c:v>
                </c:pt>
                <c:pt idx="3">
                  <c:v>98728</c:v>
                </c:pt>
                <c:pt idx="4">
                  <c:v>109493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50-4D81-A54B-476AD0C8954A}"/>
            </c:ext>
          </c:extLst>
        </c:ser>
        <c:ser>
          <c:idx val="2"/>
          <c:order val="2"/>
          <c:tx>
            <c:strRef>
              <c:f>'Porce 2018_2022'!$AG$16</c:f>
              <c:strCache>
                <c:ptCount val="1"/>
                <c:pt idx="0">
                  <c:v>Menza U5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'Porce 2018_2022'!$AD$17:$AD$21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'Porce 2018_2022'!$AG$17:$AG$21</c:f>
              <c:numCache>
                <c:formatCode>#,##0</c:formatCode>
                <c:ptCount val="5"/>
                <c:pt idx="0">
                  <c:v>55817</c:v>
                </c:pt>
                <c:pt idx="1">
                  <c:v>54649</c:v>
                </c:pt>
                <c:pt idx="2">
                  <c:v>28350</c:v>
                </c:pt>
                <c:pt idx="3">
                  <c:v>32292</c:v>
                </c:pt>
                <c:pt idx="4">
                  <c:v>36665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350-4D81-A54B-476AD0C8954A}"/>
            </c:ext>
          </c:extLst>
        </c:ser>
        <c:ser>
          <c:idx val="3"/>
          <c:order val="3"/>
          <c:tx>
            <c:strRef>
              <c:f>'Porce 2018_2022'!$AH$16</c:f>
              <c:strCache>
                <c:ptCount val="1"/>
                <c:pt idx="0">
                  <c:v>Restaurace U13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'Porce 2018_2022'!$AD$17:$AD$21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'Porce 2018_2022'!$AH$17:$AH$21</c:f>
              <c:numCache>
                <c:formatCode>#,##0</c:formatCode>
                <c:ptCount val="5"/>
                <c:pt idx="0">
                  <c:v>47532</c:v>
                </c:pt>
                <c:pt idx="1">
                  <c:v>50058</c:v>
                </c:pt>
                <c:pt idx="2">
                  <c:v>16273</c:v>
                </c:pt>
                <c:pt idx="3">
                  <c:v>11174</c:v>
                </c:pt>
                <c:pt idx="4">
                  <c:v>25232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350-4D81-A54B-476AD0C8954A}"/>
            </c:ext>
          </c:extLst>
        </c:ser>
        <c:ser>
          <c:idx val="4"/>
          <c:order val="4"/>
          <c:tx>
            <c:strRef>
              <c:f>'Porce 2018_2022'!$AI$16</c:f>
              <c:strCache>
                <c:ptCount val="1"/>
                <c:pt idx="0">
                  <c:v>Hotel Garni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760-485B-B413-95FE42995E8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760-485B-B413-95FE42995E8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760-485B-B413-95FE42995E8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760-485B-B413-95FE42995E86}"/>
                </c:ext>
              </c:extLst>
            </c:dLbl>
            <c:dLbl>
              <c:idx val="4"/>
              <c:layout>
                <c:manualLayout>
                  <c:x val="0"/>
                  <c:y val="-3.59487425117738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760-485B-B413-95FE42995E8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'Porce 2018_2022'!$AD$17:$AD$21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'Porce 2018_2022'!$AI$17:$AI$21</c:f>
              <c:numCache>
                <c:formatCode>#,##0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4270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350-4D81-A54B-476AD0C895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471369024"/>
        <c:axId val="471369568"/>
      </c:barChart>
      <c:catAx>
        <c:axId val="471369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1369568"/>
        <c:crosses val="autoZero"/>
        <c:auto val="1"/>
        <c:lblAlgn val="ctr"/>
        <c:lblOffset val="100"/>
        <c:noMultiLvlLbl val="0"/>
      </c:catAx>
      <c:valAx>
        <c:axId val="471369568"/>
        <c:scaling>
          <c:orientation val="minMax"/>
          <c:max val="25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71369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8458151291652225E-2"/>
          <c:y val="0.14095965215583994"/>
          <c:w val="0.93154184870834777"/>
          <c:h val="0.68750874329859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'Porce 2018_2022'!$AD$35</c:f>
              <c:strCache>
                <c:ptCount val="1"/>
                <c:pt idx="0">
                  <c:v>leden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'Porce 2018_2022'!$AE$34:$AI$34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'Porce 2018_2022'!$AE$35:$AI$35</c:f>
              <c:numCache>
                <c:formatCode>General</c:formatCode>
                <c:ptCount val="5"/>
                <c:pt idx="0">
                  <c:v>18513</c:v>
                </c:pt>
                <c:pt idx="1">
                  <c:v>18501</c:v>
                </c:pt>
                <c:pt idx="2">
                  <c:v>17984</c:v>
                </c:pt>
                <c:pt idx="3">
                  <c:v>9084</c:v>
                </c:pt>
                <c:pt idx="4">
                  <c:v>13447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39-4166-B7E6-6FC051B6FFD0}"/>
            </c:ext>
          </c:extLst>
        </c:ser>
        <c:ser>
          <c:idx val="1"/>
          <c:order val="1"/>
          <c:tx>
            <c:strRef>
              <c:f>'Porce 2018_2022'!$AD$36</c:f>
              <c:strCache>
                <c:ptCount val="1"/>
                <c:pt idx="0">
                  <c:v>únor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'Porce 2018_2022'!$AE$34:$AI$34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'Porce 2018_2022'!$AE$36:$AI$36</c:f>
              <c:numCache>
                <c:formatCode>General</c:formatCode>
                <c:ptCount val="5"/>
                <c:pt idx="0">
                  <c:v>26107</c:v>
                </c:pt>
                <c:pt idx="1">
                  <c:v>25035</c:v>
                </c:pt>
                <c:pt idx="2">
                  <c:v>24251</c:v>
                </c:pt>
                <c:pt idx="3">
                  <c:v>9034</c:v>
                </c:pt>
                <c:pt idx="4">
                  <c:v>16830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39-4166-B7E6-6FC051B6FFD0}"/>
            </c:ext>
          </c:extLst>
        </c:ser>
        <c:ser>
          <c:idx val="2"/>
          <c:order val="2"/>
          <c:tx>
            <c:strRef>
              <c:f>'Porce 2018_2022'!$AD$37</c:f>
              <c:strCache>
                <c:ptCount val="1"/>
                <c:pt idx="0">
                  <c:v>březen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'Porce 2018_2022'!$AE$34:$AI$34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'Porce 2018_2022'!$AE$37:$AI$37</c:f>
              <c:numCache>
                <c:formatCode>General</c:formatCode>
                <c:ptCount val="5"/>
                <c:pt idx="0">
                  <c:v>28397</c:v>
                </c:pt>
                <c:pt idx="1">
                  <c:v>26243</c:v>
                </c:pt>
                <c:pt idx="2">
                  <c:v>11989</c:v>
                </c:pt>
                <c:pt idx="3">
                  <c:v>7443</c:v>
                </c:pt>
                <c:pt idx="4">
                  <c:v>28862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E39-4166-B7E6-6FC051B6FFD0}"/>
            </c:ext>
          </c:extLst>
        </c:ser>
        <c:ser>
          <c:idx val="3"/>
          <c:order val="3"/>
          <c:tx>
            <c:strRef>
              <c:f>'Porce 2018_2022'!$AD$38</c:f>
              <c:strCache>
                <c:ptCount val="1"/>
                <c:pt idx="0">
                  <c:v>duben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'Porce 2018_2022'!$AE$34:$AI$34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'Porce 2018_2022'!$AE$38:$AI$38</c:f>
              <c:numCache>
                <c:formatCode>General</c:formatCode>
                <c:ptCount val="5"/>
                <c:pt idx="0">
                  <c:v>25556</c:v>
                </c:pt>
                <c:pt idx="1">
                  <c:v>23977</c:v>
                </c:pt>
                <c:pt idx="2">
                  <c:v>4087</c:v>
                </c:pt>
                <c:pt idx="3">
                  <c:v>7085</c:v>
                </c:pt>
                <c:pt idx="4">
                  <c:v>21769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E39-4166-B7E6-6FC051B6FFD0}"/>
            </c:ext>
          </c:extLst>
        </c:ser>
        <c:ser>
          <c:idx val="4"/>
          <c:order val="4"/>
          <c:tx>
            <c:strRef>
              <c:f>'Porce 2018_2022'!$AD$39</c:f>
              <c:strCache>
                <c:ptCount val="1"/>
                <c:pt idx="0">
                  <c:v>květen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'Porce 2018_2022'!$AE$34:$AI$34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'Porce 2018_2022'!$AE$39:$AI$39</c:f>
              <c:numCache>
                <c:formatCode>General</c:formatCode>
                <c:ptCount val="5"/>
                <c:pt idx="0">
                  <c:v>20745</c:v>
                </c:pt>
                <c:pt idx="1">
                  <c:v>19400</c:v>
                </c:pt>
                <c:pt idx="2">
                  <c:v>6349</c:v>
                </c:pt>
                <c:pt idx="3">
                  <c:v>9970</c:v>
                </c:pt>
                <c:pt idx="4">
                  <c:v>21830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39-4166-B7E6-6FC051B6FFD0}"/>
            </c:ext>
          </c:extLst>
        </c:ser>
        <c:ser>
          <c:idx val="5"/>
          <c:order val="5"/>
          <c:tx>
            <c:strRef>
              <c:f>'Porce 2018_2022'!$AD$40</c:f>
              <c:strCache>
                <c:ptCount val="1"/>
                <c:pt idx="0">
                  <c:v>červen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'Porce 2018_2022'!$AE$34:$AI$34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'Porce 2018_2022'!$AE$40:$AI$40</c:f>
              <c:numCache>
                <c:formatCode>General</c:formatCode>
                <c:ptCount val="5"/>
                <c:pt idx="0">
                  <c:v>13321</c:v>
                </c:pt>
                <c:pt idx="1">
                  <c:v>12020</c:v>
                </c:pt>
                <c:pt idx="2">
                  <c:v>9677</c:v>
                </c:pt>
                <c:pt idx="3">
                  <c:v>10320</c:v>
                </c:pt>
                <c:pt idx="4">
                  <c:v>15314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E39-4166-B7E6-6FC051B6FFD0}"/>
            </c:ext>
          </c:extLst>
        </c:ser>
        <c:ser>
          <c:idx val="6"/>
          <c:order val="6"/>
          <c:tx>
            <c:strRef>
              <c:f>'Porce 2018_2022'!$AD$41</c:f>
              <c:strCache>
                <c:ptCount val="1"/>
                <c:pt idx="0">
                  <c:v>červenec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'Porce 2018_2022'!$AE$34:$AI$34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'Porce 2018_2022'!$AE$41:$AI$41</c:f>
              <c:numCache>
                <c:formatCode>General</c:formatCode>
                <c:ptCount val="5"/>
                <c:pt idx="0">
                  <c:v>4636</c:v>
                </c:pt>
                <c:pt idx="1">
                  <c:v>3905</c:v>
                </c:pt>
                <c:pt idx="2">
                  <c:v>7295</c:v>
                </c:pt>
                <c:pt idx="3">
                  <c:v>5448</c:v>
                </c:pt>
                <c:pt idx="4">
                  <c:v>1430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39-4166-B7E6-6FC051B6FFD0}"/>
            </c:ext>
          </c:extLst>
        </c:ser>
        <c:ser>
          <c:idx val="7"/>
          <c:order val="7"/>
          <c:tx>
            <c:strRef>
              <c:f>'Porce 2018_2022'!$AD$42</c:f>
              <c:strCache>
                <c:ptCount val="1"/>
                <c:pt idx="0">
                  <c:v>srpen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'Porce 2018_2022'!$AE$34:$AI$34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'Porce 2018_2022'!$AE$42:$AI$42</c:f>
              <c:numCache>
                <c:formatCode>General</c:formatCode>
                <c:ptCount val="5"/>
                <c:pt idx="0">
                  <c:v>4170</c:v>
                </c:pt>
                <c:pt idx="1">
                  <c:v>4050</c:v>
                </c:pt>
                <c:pt idx="2">
                  <c:v>3804</c:v>
                </c:pt>
                <c:pt idx="3">
                  <c:v>2619</c:v>
                </c:pt>
                <c:pt idx="4">
                  <c:v>6130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39-4166-B7E6-6FC051B6FFD0}"/>
            </c:ext>
          </c:extLst>
        </c:ser>
        <c:ser>
          <c:idx val="8"/>
          <c:order val="8"/>
          <c:tx>
            <c:strRef>
              <c:f>'Porce 2018_2022'!$AD$43</c:f>
              <c:strCache>
                <c:ptCount val="1"/>
                <c:pt idx="0">
                  <c:v>září</c:v>
                </c:pt>
              </c:strCache>
            </c:strRef>
          </c:tx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'Porce 2018_2022'!$AE$34:$AI$34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'Porce 2018_2022'!$AE$43:$AI$43</c:f>
              <c:numCache>
                <c:formatCode>General</c:formatCode>
                <c:ptCount val="5"/>
                <c:pt idx="0">
                  <c:v>17438</c:v>
                </c:pt>
                <c:pt idx="1">
                  <c:v>20508</c:v>
                </c:pt>
                <c:pt idx="2">
                  <c:v>17157</c:v>
                </c:pt>
                <c:pt idx="3">
                  <c:v>21050</c:v>
                </c:pt>
                <c:pt idx="4">
                  <c:v>25011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39-4166-B7E6-6FC051B6FFD0}"/>
            </c:ext>
          </c:extLst>
        </c:ser>
        <c:ser>
          <c:idx val="9"/>
          <c:order val="9"/>
          <c:tx>
            <c:strRef>
              <c:f>'Porce 2018_2022'!$AD$44</c:f>
              <c:strCache>
                <c:ptCount val="1"/>
                <c:pt idx="0">
                  <c:v>říjen</c:v>
                </c:pt>
              </c:strCache>
            </c:strRef>
          </c:tx>
          <c:spPr>
            <a:solidFill>
              <a:schemeClr val="accent4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'Porce 2018_2022'!$AE$34:$AI$34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'Porce 2018_2022'!$AE$44:$AI$44</c:f>
              <c:numCache>
                <c:formatCode>General</c:formatCode>
                <c:ptCount val="5"/>
                <c:pt idx="0">
                  <c:v>32909</c:v>
                </c:pt>
                <c:pt idx="1">
                  <c:v>33244</c:v>
                </c:pt>
                <c:pt idx="2">
                  <c:v>11992</c:v>
                </c:pt>
                <c:pt idx="3">
                  <c:v>28369</c:v>
                </c:pt>
                <c:pt idx="4">
                  <c:v>30868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E39-4166-B7E6-6FC051B6FFD0}"/>
            </c:ext>
          </c:extLst>
        </c:ser>
        <c:ser>
          <c:idx val="10"/>
          <c:order val="10"/>
          <c:tx>
            <c:strRef>
              <c:f>'Porce 2018_2022'!$AD$45</c:f>
              <c:strCache>
                <c:ptCount val="1"/>
                <c:pt idx="0">
                  <c:v>listopad</c:v>
                </c:pt>
              </c:strCache>
            </c:strRef>
          </c:tx>
          <c:spPr>
            <a:solidFill>
              <a:schemeClr val="accent5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'Porce 2018_2022'!$AE$34:$AI$34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'Porce 2018_2022'!$AE$45:$AI$45</c:f>
              <c:numCache>
                <c:formatCode>General</c:formatCode>
                <c:ptCount val="5"/>
                <c:pt idx="0">
                  <c:v>29983</c:v>
                </c:pt>
                <c:pt idx="1">
                  <c:v>29906</c:v>
                </c:pt>
                <c:pt idx="2">
                  <c:v>6918</c:v>
                </c:pt>
                <c:pt idx="3">
                  <c:v>21337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E39-4166-B7E6-6FC051B6FFD0}"/>
            </c:ext>
          </c:extLst>
        </c:ser>
        <c:ser>
          <c:idx val="11"/>
          <c:order val="11"/>
          <c:tx>
            <c:strRef>
              <c:f>'Porce 2018_2022'!$AD$46</c:f>
              <c:strCache>
                <c:ptCount val="1"/>
                <c:pt idx="0">
                  <c:v>prosinec</c:v>
                </c:pt>
              </c:strCache>
            </c:strRef>
          </c:tx>
          <c:spPr>
            <a:solidFill>
              <a:schemeClr val="accent6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'Porce 2018_2022'!$AE$34:$AI$34</c:f>
              <c:numCache>
                <c:formatCode>General</c:formatCode>
                <c:ptCount val="5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</c:numCache>
            </c:numRef>
          </c:cat>
          <c:val>
            <c:numRef>
              <c:f>'Porce 2018_2022'!$AE$46:$AI$46</c:f>
              <c:numCache>
                <c:formatCode>General</c:formatCode>
                <c:ptCount val="5"/>
                <c:pt idx="0">
                  <c:v>17393</c:v>
                </c:pt>
                <c:pt idx="1">
                  <c:v>19032</c:v>
                </c:pt>
                <c:pt idx="2">
                  <c:v>7152</c:v>
                </c:pt>
                <c:pt idx="3">
                  <c:v>10777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E39-4166-B7E6-6FC051B6FF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4465040"/>
        <c:axId val="654462864"/>
      </c:barChart>
      <c:catAx>
        <c:axId val="654465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54462864"/>
        <c:crosses val="autoZero"/>
        <c:auto val="1"/>
        <c:lblAlgn val="ctr"/>
        <c:lblOffset val="100"/>
        <c:noMultiLvlLbl val="0"/>
      </c:catAx>
      <c:valAx>
        <c:axId val="654462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5446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1.8276678325050304E-2"/>
                  <c:y val="-6.3656978649652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865-414C-8988-55B1B0BE4DDA}"/>
                </c:ext>
              </c:extLst>
            </c:dLbl>
            <c:dLbl>
              <c:idx val="1"/>
              <c:layout>
                <c:manualLayout>
                  <c:x val="-3.3346485047961158E-2"/>
                  <c:y val="-7.18747482499224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65-414C-8988-55B1B0BE4DDA}"/>
                </c:ext>
              </c:extLst>
            </c:dLbl>
            <c:dLbl>
              <c:idx val="3"/>
              <c:layout>
                <c:manualLayout>
                  <c:x val="-3.303293533489484E-2"/>
                  <c:y val="-2.66770154484363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865-414C-8988-55B1B0BE4DDA}"/>
                </c:ext>
              </c:extLst>
            </c:dLbl>
            <c:dLbl>
              <c:idx val="4"/>
              <c:layout>
                <c:manualLayout>
                  <c:x val="-2.4793167570826297E-2"/>
                  <c:y val="-0.1745963829519458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cs-CZ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3.5884096489654106E-2"/>
                      <c:h val="8.2116224497818247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2865-414C-8988-55B1B0BE4DDA}"/>
                </c:ext>
              </c:extLst>
            </c:dLbl>
            <c:dLbl>
              <c:idx val="6"/>
              <c:layout>
                <c:manualLayout>
                  <c:x val="-2.0808978178168295E-2"/>
                  <c:y val="-0.1006369418508681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865-414C-8988-55B1B0BE4DDA}"/>
                </c:ext>
              </c:extLst>
            </c:dLbl>
            <c:dLbl>
              <c:idx val="7"/>
              <c:layout>
                <c:manualLayout>
                  <c:x val="-2.5633726462815642E-2"/>
                  <c:y val="-0.1499435594524894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65-414C-8988-55B1B0BE4DDA}"/>
                </c:ext>
              </c:extLst>
            </c:dLbl>
            <c:dLbl>
              <c:idx val="8"/>
              <c:layout>
                <c:manualLayout>
                  <c:x val="-2.2158121676211204E-2"/>
                  <c:y val="-9.24191722505979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865-414C-8988-55B1B0BE4DDA}"/>
                </c:ext>
              </c:extLst>
            </c:dLbl>
            <c:dLbl>
              <c:idx val="10"/>
              <c:layout>
                <c:manualLayout>
                  <c:x val="-3.650854012149931E-2"/>
                  <c:y val="-6.3656978649652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865-414C-8988-55B1B0BE4DDA}"/>
                </c:ext>
              </c:extLst>
            </c:dLbl>
            <c:dLbl>
              <c:idx val="12"/>
              <c:layout>
                <c:manualLayout>
                  <c:x val="-3.4806341970363697E-2"/>
                  <c:y val="-1.4350361048030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865-414C-8988-55B1B0BE4DDA}"/>
                </c:ext>
              </c:extLst>
            </c:dLbl>
            <c:dLbl>
              <c:idx val="14"/>
              <c:layout>
                <c:manualLayout>
                  <c:x val="-1.9754959820322236E-2"/>
                  <c:y val="-0.1252902506516788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865-414C-8988-55B1B0BE4DDA}"/>
                </c:ext>
              </c:extLst>
            </c:dLbl>
            <c:dLbl>
              <c:idx val="18"/>
              <c:layout>
                <c:manualLayout>
                  <c:x val="-1.7351797964433271E-2"/>
                  <c:y val="-0.1540524442526246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865-414C-8988-55B1B0BE4DDA}"/>
                </c:ext>
              </c:extLst>
            </c:dLbl>
            <c:dLbl>
              <c:idx val="19"/>
              <c:layout>
                <c:manualLayout>
                  <c:x val="-2.1438733398588414E-2"/>
                  <c:y val="-6.3656978649652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865-414C-8988-55B1B0BE4DDA}"/>
                </c:ext>
              </c:extLst>
            </c:dLbl>
            <c:dLbl>
              <c:idx val="20"/>
              <c:layout>
                <c:manualLayout>
                  <c:x val="-3.6508540121499344E-2"/>
                  <c:y val="-6.36569786496522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2865-414C-8988-55B1B0BE4DDA}"/>
                </c:ext>
              </c:extLst>
            </c:dLbl>
            <c:dLbl>
              <c:idx val="22"/>
              <c:layout>
                <c:manualLayout>
                  <c:x val="-4.3238488833132041E-2"/>
                  <c:y val="-1.024147624789573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865-414C-8988-55B1B0BE4DDA}"/>
                </c:ext>
              </c:extLst>
            </c:dLbl>
            <c:dLbl>
              <c:idx val="23"/>
              <c:layout>
                <c:manualLayout>
                  <c:x val="-2.3212140034057242E-2"/>
                  <c:y val="-5.95480938495171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865-414C-8988-55B1B0BE4DDA}"/>
                </c:ext>
              </c:extLst>
            </c:dLbl>
            <c:dLbl>
              <c:idx val="24"/>
              <c:layout>
                <c:manualLayout>
                  <c:x val="-1.9754959820322236E-2"/>
                  <c:y val="-0.1704879834531650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865-414C-8988-55B1B0BE4DDA}"/>
                </c:ext>
              </c:extLst>
            </c:dLbl>
            <c:dLbl>
              <c:idx val="29"/>
              <c:layout>
                <c:manualLayout>
                  <c:x val="-2.2158121676211281E-2"/>
                  <c:y val="-9.24191722505980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865-414C-8988-55B1B0BE4DDA}"/>
                </c:ext>
              </c:extLst>
            </c:dLbl>
            <c:dLbl>
              <c:idx val="30"/>
              <c:layout>
                <c:manualLayout>
                  <c:x val="-4.8781836298240497E-2"/>
                  <c:y val="-8.83102656652676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865-414C-8988-55B1B0BE4DDA}"/>
                </c:ext>
              </c:extLst>
            </c:dLbl>
            <c:dLbl>
              <c:idx val="32"/>
              <c:layout>
                <c:manualLayout>
                  <c:x val="-3.408695369274102E-2"/>
                  <c:y val="-2.25681306483011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865-414C-8988-55B1B0BE4DDA}"/>
                </c:ext>
              </c:extLst>
            </c:dLbl>
            <c:dLbl>
              <c:idx val="33"/>
              <c:layout>
                <c:manualLayout>
                  <c:x val="-2.1104103318365167E-2"/>
                  <c:y val="-0.1170724810514086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2865-414C-8988-55B1B0BE4DDA}"/>
                </c:ext>
              </c:extLst>
            </c:dLbl>
            <c:dLbl>
              <c:idx val="35"/>
              <c:layout>
                <c:manualLayout>
                  <c:x val="-1.9754959820322392E-2"/>
                  <c:y val="-8.420140265032782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865-414C-8988-55B1B0BE4DDA}"/>
                </c:ext>
              </c:extLst>
            </c:dLbl>
            <c:dLbl>
              <c:idx val="38"/>
              <c:layout>
                <c:manualLayout>
                  <c:x val="-2.426615839190328E-2"/>
                  <c:y val="-0.18692352265370554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865-414C-8988-55B1B0BE4DDA}"/>
                </c:ext>
              </c:extLst>
            </c:dLbl>
            <c:dLbl>
              <c:idx val="39"/>
              <c:layout>
                <c:manualLayout>
                  <c:x val="-4.386979116036431E-2"/>
                  <c:y val="-0.14856236764991637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865-414C-8988-55B1B0BE4DDA}"/>
                </c:ext>
              </c:extLst>
            </c:dLbl>
            <c:dLbl>
              <c:idx val="41"/>
              <c:layout>
                <c:manualLayout>
                  <c:x val="-3.6194990408432944E-2"/>
                  <c:y val="-2.66770154484362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865-414C-8988-55B1B0BE4DDA}"/>
                </c:ext>
              </c:extLst>
            </c:dLbl>
            <c:dLbl>
              <c:idx val="42"/>
              <c:layout>
                <c:manualLayout>
                  <c:x val="-2.3212140034057242E-2"/>
                  <c:y val="-0.1129635962512735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865-414C-8988-55B1B0BE4DDA}"/>
                </c:ext>
              </c:extLst>
            </c:dLbl>
            <c:dLbl>
              <c:idx val="44"/>
              <c:layout>
                <c:manualLayout>
                  <c:x val="-2.0808978178168274E-2"/>
                  <c:y val="-0.14994355945248949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2865-414C-8988-55B1B0BE4D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'prodeje dny'!$V$11:$W$57</c:f>
              <c:multiLvlStrCache>
                <c:ptCount val="47"/>
                <c:lvl>
                  <c:pt idx="0">
                    <c:v>Snídaně</c:v>
                  </c:pt>
                  <c:pt idx="1">
                    <c:v>Polévka</c:v>
                  </c:pt>
                  <c:pt idx="2">
                    <c:v>Oběd</c:v>
                  </c:pt>
                  <c:pt idx="3">
                    <c:v>Minutka</c:v>
                  </c:pt>
                  <c:pt idx="4">
                    <c:v>Pizza</c:v>
                  </c:pt>
                  <c:pt idx="5">
                    <c:v>Obědová polévka</c:v>
                  </c:pt>
                  <c:pt idx="6">
                    <c:v>Přílohy</c:v>
                  </c:pt>
                  <c:pt idx="7">
                    <c:v>Salát</c:v>
                  </c:pt>
                  <c:pt idx="8">
                    <c:v>Bageta</c:v>
                  </c:pt>
                  <c:pt idx="9">
                    <c:v>Snídaně</c:v>
                  </c:pt>
                  <c:pt idx="10">
                    <c:v>Polévka</c:v>
                  </c:pt>
                  <c:pt idx="11">
                    <c:v>Oběd</c:v>
                  </c:pt>
                  <c:pt idx="12">
                    <c:v>Minutka</c:v>
                  </c:pt>
                  <c:pt idx="13">
                    <c:v>Pizza</c:v>
                  </c:pt>
                  <c:pt idx="14">
                    <c:v>Obědová polévka</c:v>
                  </c:pt>
                  <c:pt idx="15">
                    <c:v>Přílohy</c:v>
                  </c:pt>
                  <c:pt idx="16">
                    <c:v>Salát</c:v>
                  </c:pt>
                  <c:pt idx="17">
                    <c:v>Bageta</c:v>
                  </c:pt>
                  <c:pt idx="18">
                    <c:v>1/4 pizza</c:v>
                  </c:pt>
                  <c:pt idx="19">
                    <c:v>Snídaně</c:v>
                  </c:pt>
                  <c:pt idx="20">
                    <c:v>Polévka</c:v>
                  </c:pt>
                  <c:pt idx="21">
                    <c:v>Oběd</c:v>
                  </c:pt>
                  <c:pt idx="22">
                    <c:v>Minutka</c:v>
                  </c:pt>
                  <c:pt idx="23">
                    <c:v>Pizza</c:v>
                  </c:pt>
                  <c:pt idx="24">
                    <c:v>Obědová polévka</c:v>
                  </c:pt>
                  <c:pt idx="25">
                    <c:v>Přílohy</c:v>
                  </c:pt>
                  <c:pt idx="26">
                    <c:v>Salát</c:v>
                  </c:pt>
                  <c:pt idx="27">
                    <c:v>Bageta</c:v>
                  </c:pt>
                  <c:pt idx="28">
                    <c:v>1/4 pizza</c:v>
                  </c:pt>
                  <c:pt idx="29">
                    <c:v>Snídaně</c:v>
                  </c:pt>
                  <c:pt idx="30">
                    <c:v>Polévka</c:v>
                  </c:pt>
                  <c:pt idx="31">
                    <c:v>Oběd</c:v>
                  </c:pt>
                  <c:pt idx="32">
                    <c:v>Minutka</c:v>
                  </c:pt>
                  <c:pt idx="33">
                    <c:v>Pizza</c:v>
                  </c:pt>
                  <c:pt idx="34">
                    <c:v>Obědová polévka</c:v>
                  </c:pt>
                  <c:pt idx="35">
                    <c:v>Přílohy</c:v>
                  </c:pt>
                  <c:pt idx="36">
                    <c:v>Salát</c:v>
                  </c:pt>
                  <c:pt idx="37">
                    <c:v>Bageta</c:v>
                  </c:pt>
                  <c:pt idx="38">
                    <c:v>Snídaně</c:v>
                  </c:pt>
                  <c:pt idx="39">
                    <c:v>Polévka</c:v>
                  </c:pt>
                  <c:pt idx="40">
                    <c:v>Oběd</c:v>
                  </c:pt>
                  <c:pt idx="41">
                    <c:v>Minutka</c:v>
                  </c:pt>
                  <c:pt idx="42">
                    <c:v>Pizza</c:v>
                  </c:pt>
                  <c:pt idx="43">
                    <c:v>Obědová polévka</c:v>
                  </c:pt>
                  <c:pt idx="44">
                    <c:v>Přílohy</c:v>
                  </c:pt>
                  <c:pt idx="45">
                    <c:v>Salát</c:v>
                  </c:pt>
                  <c:pt idx="46">
                    <c:v>Bageta</c:v>
                  </c:pt>
                </c:lvl>
                <c:lvl>
                  <c:pt idx="0">
                    <c:v>Pondělí</c:v>
                  </c:pt>
                  <c:pt idx="9">
                    <c:v>Úterý</c:v>
                  </c:pt>
                  <c:pt idx="19">
                    <c:v>Středa</c:v>
                  </c:pt>
                  <c:pt idx="29">
                    <c:v>Čtvrtek</c:v>
                  </c:pt>
                  <c:pt idx="38">
                    <c:v>Pátek</c:v>
                  </c:pt>
                </c:lvl>
              </c:multiLvlStrCache>
            </c:multiLvlStrRef>
          </c:cat>
          <c:val>
            <c:numRef>
              <c:f>'prodeje dny'!$X$11:$X$57</c:f>
              <c:numCache>
                <c:formatCode>#,##0</c:formatCode>
                <c:ptCount val="47"/>
                <c:pt idx="0">
                  <c:v>186</c:v>
                </c:pt>
                <c:pt idx="1">
                  <c:v>2749</c:v>
                </c:pt>
                <c:pt idx="2">
                  <c:v>10166</c:v>
                </c:pt>
                <c:pt idx="3">
                  <c:v>674</c:v>
                </c:pt>
                <c:pt idx="4">
                  <c:v>339</c:v>
                </c:pt>
                <c:pt idx="5">
                  <c:v>64</c:v>
                </c:pt>
                <c:pt idx="6">
                  <c:v>26</c:v>
                </c:pt>
                <c:pt idx="7">
                  <c:v>1969</c:v>
                </c:pt>
                <c:pt idx="8">
                  <c:v>702</c:v>
                </c:pt>
                <c:pt idx="9">
                  <c:v>237</c:v>
                </c:pt>
                <c:pt idx="10">
                  <c:v>3248</c:v>
                </c:pt>
                <c:pt idx="11">
                  <c:v>11230</c:v>
                </c:pt>
                <c:pt idx="12">
                  <c:v>956</c:v>
                </c:pt>
                <c:pt idx="13">
                  <c:v>336</c:v>
                </c:pt>
                <c:pt idx="14">
                  <c:v>89</c:v>
                </c:pt>
                <c:pt idx="15">
                  <c:v>23</c:v>
                </c:pt>
                <c:pt idx="16">
                  <c:v>2170</c:v>
                </c:pt>
                <c:pt idx="17">
                  <c:v>499</c:v>
                </c:pt>
                <c:pt idx="18">
                  <c:v>4</c:v>
                </c:pt>
                <c:pt idx="19">
                  <c:v>186</c:v>
                </c:pt>
                <c:pt idx="20">
                  <c:v>3103</c:v>
                </c:pt>
                <c:pt idx="21">
                  <c:v>9499</c:v>
                </c:pt>
                <c:pt idx="22">
                  <c:v>715</c:v>
                </c:pt>
                <c:pt idx="23">
                  <c:v>364</c:v>
                </c:pt>
                <c:pt idx="24">
                  <c:v>64</c:v>
                </c:pt>
                <c:pt idx="25">
                  <c:v>14</c:v>
                </c:pt>
                <c:pt idx="26">
                  <c:v>1791</c:v>
                </c:pt>
                <c:pt idx="27">
                  <c:v>552</c:v>
                </c:pt>
                <c:pt idx="28">
                  <c:v>4</c:v>
                </c:pt>
                <c:pt idx="29">
                  <c:v>257</c:v>
                </c:pt>
                <c:pt idx="30">
                  <c:v>2467</c:v>
                </c:pt>
                <c:pt idx="31">
                  <c:v>10237</c:v>
                </c:pt>
                <c:pt idx="32">
                  <c:v>799</c:v>
                </c:pt>
                <c:pt idx="33">
                  <c:v>326</c:v>
                </c:pt>
                <c:pt idx="34">
                  <c:v>77</c:v>
                </c:pt>
                <c:pt idx="35">
                  <c:v>24</c:v>
                </c:pt>
                <c:pt idx="36">
                  <c:v>2088</c:v>
                </c:pt>
                <c:pt idx="37">
                  <c:v>567</c:v>
                </c:pt>
                <c:pt idx="38">
                  <c:v>167</c:v>
                </c:pt>
                <c:pt idx="39">
                  <c:v>2100</c:v>
                </c:pt>
                <c:pt idx="40">
                  <c:v>6985</c:v>
                </c:pt>
                <c:pt idx="41">
                  <c:v>359</c:v>
                </c:pt>
                <c:pt idx="42">
                  <c:v>115</c:v>
                </c:pt>
                <c:pt idx="43">
                  <c:v>102</c:v>
                </c:pt>
                <c:pt idx="44">
                  <c:v>14</c:v>
                </c:pt>
                <c:pt idx="45">
                  <c:v>1514</c:v>
                </c:pt>
                <c:pt idx="46">
                  <c:v>388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2865-414C-8988-55B1B0BE4DDA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54463952"/>
        <c:axId val="654460688"/>
      </c:lineChart>
      <c:catAx>
        <c:axId val="654463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54460688"/>
        <c:crosses val="autoZero"/>
        <c:auto val="1"/>
        <c:lblAlgn val="ctr"/>
        <c:lblOffset val="100"/>
        <c:noMultiLvlLbl val="0"/>
      </c:catAx>
      <c:valAx>
        <c:axId val="654460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654463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1F-4C85-8B5B-3E9005D136AA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71F-4C85-8B5B-3E9005D136AA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71F-4C85-8B5B-3E9005D136AA}"/>
              </c:ext>
            </c:extLst>
          </c:dPt>
          <c:dPt>
            <c:idx val="16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71F-4C85-8B5B-3E9005D136AA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171F-4C85-8B5B-3E9005D136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multiLvlStrRef>
              <c:f>List1!$L$2:$M$22</c:f>
              <c:multiLvlStrCache>
                <c:ptCount val="21"/>
                <c:lvl>
                  <c:pt idx="0">
                    <c:v>Hotovky</c:v>
                  </c:pt>
                  <c:pt idx="1">
                    <c:v>Minutky</c:v>
                  </c:pt>
                  <c:pt idx="2">
                    <c:v>Pizza</c:v>
                  </c:pt>
                  <c:pt idx="3">
                    <c:v>Celkem</c:v>
                  </c:pt>
                  <c:pt idx="5">
                    <c:v>Hotovky</c:v>
                  </c:pt>
                  <c:pt idx="6">
                    <c:v>Minutky</c:v>
                  </c:pt>
                  <c:pt idx="7">
                    <c:v>Pizza</c:v>
                  </c:pt>
                  <c:pt idx="8">
                    <c:v>Celkem</c:v>
                  </c:pt>
                  <c:pt idx="10">
                    <c:v>Hotovky</c:v>
                  </c:pt>
                  <c:pt idx="11">
                    <c:v>Minutky</c:v>
                  </c:pt>
                  <c:pt idx="12">
                    <c:v>Celkem</c:v>
                  </c:pt>
                  <c:pt idx="14">
                    <c:v>Hotovky</c:v>
                  </c:pt>
                  <c:pt idx="15">
                    <c:v>Minutky</c:v>
                  </c:pt>
                  <c:pt idx="16">
                    <c:v>Celkem</c:v>
                  </c:pt>
                  <c:pt idx="18">
                    <c:v>Hotovky</c:v>
                  </c:pt>
                  <c:pt idx="19">
                    <c:v>Pizza</c:v>
                  </c:pt>
                  <c:pt idx="20">
                    <c:v>Celkem</c:v>
                  </c:pt>
                </c:lvl>
                <c:lvl>
                  <c:pt idx="0">
                    <c:v>U4</c:v>
                  </c:pt>
                  <c:pt idx="5">
                    <c:v>U5</c:v>
                  </c:pt>
                  <c:pt idx="10">
                    <c:v>U13</c:v>
                  </c:pt>
                  <c:pt idx="14">
                    <c:v>Garni</c:v>
                  </c:pt>
                  <c:pt idx="18">
                    <c:v>U2</c:v>
                  </c:pt>
                </c:lvl>
              </c:multiLvlStrCache>
            </c:multiLvlStrRef>
          </c:cat>
          <c:val>
            <c:numRef>
              <c:f>List1!$N$2:$N$22</c:f>
              <c:numCache>
                <c:formatCode>General</c:formatCode>
                <c:ptCount val="21"/>
                <c:pt idx="0">
                  <c:v>775</c:v>
                </c:pt>
                <c:pt idx="1">
                  <c:v>100</c:v>
                </c:pt>
                <c:pt idx="2">
                  <c:v>102</c:v>
                </c:pt>
                <c:pt idx="3">
                  <c:v>977</c:v>
                </c:pt>
                <c:pt idx="5">
                  <c:v>289</c:v>
                </c:pt>
                <c:pt idx="6">
                  <c:v>70</c:v>
                </c:pt>
                <c:pt idx="7">
                  <c:v>23</c:v>
                </c:pt>
                <c:pt idx="8">
                  <c:v>382</c:v>
                </c:pt>
                <c:pt idx="10">
                  <c:v>218</c:v>
                </c:pt>
                <c:pt idx="11">
                  <c:v>45</c:v>
                </c:pt>
                <c:pt idx="12">
                  <c:v>263</c:v>
                </c:pt>
                <c:pt idx="14">
                  <c:v>87</c:v>
                </c:pt>
                <c:pt idx="15">
                  <c:v>8</c:v>
                </c:pt>
                <c:pt idx="16">
                  <c:v>95</c:v>
                </c:pt>
                <c:pt idx="18">
                  <c:v>71</c:v>
                </c:pt>
                <c:pt idx="19">
                  <c:v>2</c:v>
                </c:pt>
                <c:pt idx="20">
                  <c:v>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71F-4C85-8B5B-3E9005D136A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36169440"/>
        <c:axId val="436169768"/>
      </c:barChart>
      <c:catAx>
        <c:axId val="436169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6169768"/>
        <c:crosses val="autoZero"/>
        <c:auto val="1"/>
        <c:lblAlgn val="ctr"/>
        <c:lblOffset val="100"/>
        <c:noMultiLvlLbl val="0"/>
      </c:catAx>
      <c:valAx>
        <c:axId val="436169768"/>
        <c:scaling>
          <c:orientation val="minMax"/>
          <c:max val="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4361694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6"/>
              <c:layout>
                <c:manualLayout>
                  <c:x val="-6.4833333333333382E-2"/>
                  <c:y val="-9.487277631962680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C0-4A8F-878F-2506C9CFCAD3}"/>
                </c:ext>
              </c:extLst>
            </c:dLbl>
            <c:dLbl>
              <c:idx val="7"/>
              <c:layout>
                <c:manualLayout>
                  <c:x val="-6.2333659327615892E-2"/>
                  <c:y val="-4.63046183943748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C0-4A8F-878F-2506C9CFCAD3}"/>
                </c:ext>
              </c:extLst>
            </c:dLbl>
            <c:dLbl>
              <c:idx val="8"/>
              <c:layout>
                <c:manualLayout>
                  <c:x val="-0.13865988626421702"/>
                  <c:y val="-2.2801837270341207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C0-4A8F-878F-2506C9CFCAD3}"/>
                </c:ext>
              </c:extLst>
            </c:dLbl>
            <c:dLbl>
              <c:idx val="9"/>
              <c:layout>
                <c:manualLayout>
                  <c:x val="-1.3659886264216973E-2"/>
                  <c:y val="-5.783573928258967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C0-4A8F-878F-2506C9CFCAD3}"/>
                </c:ext>
              </c:extLst>
            </c:dLbl>
            <c:dLbl>
              <c:idx val="10"/>
              <c:layout>
                <c:manualLayout>
                  <c:x val="6.5623359580052497E-3"/>
                  <c:y val="-5.783573928258976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AC0-4A8F-878F-2506C9CFCAD3}"/>
                </c:ext>
              </c:extLst>
            </c:dLbl>
            <c:dLbl>
              <c:idx val="11"/>
              <c:layout>
                <c:manualLayout>
                  <c:x val="-2.3993219597550408E-2"/>
                  <c:y val="-9.95024059492564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AC0-4A8F-878F-2506C9CFCAD3}"/>
                </c:ext>
              </c:extLst>
            </c:dLbl>
            <c:dLbl>
              <c:idx val="12"/>
              <c:layout>
                <c:manualLayout>
                  <c:x val="-6.1059773977297421E-2"/>
                  <c:y val="1.115544719423462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AC0-4A8F-878F-2506C9CFCAD3}"/>
                </c:ext>
              </c:extLst>
            </c:dLbl>
            <c:dLbl>
              <c:idx val="13"/>
              <c:layout>
                <c:manualLayout>
                  <c:x val="-3.232655293088374E-2"/>
                  <c:y val="-7.63542578011082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AC0-4A8F-878F-2506C9CFCAD3}"/>
                </c:ext>
              </c:extLst>
            </c:dLbl>
            <c:dLbl>
              <c:idx val="14"/>
              <c:layout>
                <c:manualLayout>
                  <c:x val="-3.7055555555555654E-2"/>
                  <c:y val="-7.635425780110818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FAC0-4A8F-878F-2506C9CFCA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'T porce 0,5 hod'!$N$11:$N$27</c:f>
              <c:numCache>
                <c:formatCode>h:mm</c:formatCode>
                <c:ptCount val="17"/>
                <c:pt idx="0">
                  <c:v>0.29166666666666669</c:v>
                </c:pt>
                <c:pt idx="1">
                  <c:v>0.3125</c:v>
                </c:pt>
                <c:pt idx="2">
                  <c:v>0.33333333333333298</c:v>
                </c:pt>
                <c:pt idx="3">
                  <c:v>0.35416666666666702</c:v>
                </c:pt>
                <c:pt idx="4">
                  <c:v>0.375</c:v>
                </c:pt>
                <c:pt idx="5">
                  <c:v>0.39583333333333398</c:v>
                </c:pt>
                <c:pt idx="6">
                  <c:v>0.41666666666666702</c:v>
                </c:pt>
                <c:pt idx="7">
                  <c:v>0.4375</c:v>
                </c:pt>
                <c:pt idx="8">
                  <c:v>0.45833333333333398</c:v>
                </c:pt>
                <c:pt idx="9">
                  <c:v>0.47916666666666702</c:v>
                </c:pt>
                <c:pt idx="10">
                  <c:v>0.5</c:v>
                </c:pt>
                <c:pt idx="11">
                  <c:v>0.52083333333333304</c:v>
                </c:pt>
                <c:pt idx="12">
                  <c:v>0.54166666666666696</c:v>
                </c:pt>
                <c:pt idx="13">
                  <c:v>0.5625</c:v>
                </c:pt>
                <c:pt idx="14">
                  <c:v>0.58333333333333304</c:v>
                </c:pt>
                <c:pt idx="15">
                  <c:v>0.60416666666666696</c:v>
                </c:pt>
                <c:pt idx="16">
                  <c:v>0.625</c:v>
                </c:pt>
              </c:numCache>
            </c:numRef>
          </c:cat>
          <c:val>
            <c:numRef>
              <c:f>'T porce 0,5 hod'!$O$11:$O$27</c:f>
              <c:numCache>
                <c:formatCode>#,##0</c:formatCode>
                <c:ptCount val="17"/>
                <c:pt idx="0">
                  <c:v>4</c:v>
                </c:pt>
                <c:pt idx="1">
                  <c:v>20</c:v>
                </c:pt>
                <c:pt idx="2">
                  <c:v>10</c:v>
                </c:pt>
                <c:pt idx="3">
                  <c:v>21</c:v>
                </c:pt>
                <c:pt idx="4">
                  <c:v>23</c:v>
                </c:pt>
                <c:pt idx="5">
                  <c:v>33</c:v>
                </c:pt>
                <c:pt idx="6">
                  <c:v>340</c:v>
                </c:pt>
                <c:pt idx="7">
                  <c:v>7912</c:v>
                </c:pt>
                <c:pt idx="8">
                  <c:v>12939</c:v>
                </c:pt>
                <c:pt idx="9">
                  <c:v>11718</c:v>
                </c:pt>
                <c:pt idx="10">
                  <c:v>7996</c:v>
                </c:pt>
                <c:pt idx="11">
                  <c:v>4697</c:v>
                </c:pt>
                <c:pt idx="12">
                  <c:v>2768</c:v>
                </c:pt>
                <c:pt idx="13">
                  <c:v>2467</c:v>
                </c:pt>
                <c:pt idx="14">
                  <c:v>619</c:v>
                </c:pt>
                <c:pt idx="15">
                  <c:v>22</c:v>
                </c:pt>
                <c:pt idx="16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FAC0-4A8F-878F-2506C9CFCA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21236176"/>
        <c:axId val="821230192"/>
      </c:lineChart>
      <c:catAx>
        <c:axId val="821236176"/>
        <c:scaling>
          <c:orientation val="minMax"/>
        </c:scaling>
        <c:delete val="0"/>
        <c:axPos val="b"/>
        <c:numFmt formatCode="h:mm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21230192"/>
        <c:crosses val="autoZero"/>
        <c:auto val="1"/>
        <c:lblAlgn val="ctr"/>
        <c:lblOffset val="100"/>
        <c:noMultiLvlLbl val="0"/>
      </c:catAx>
      <c:valAx>
        <c:axId val="82123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212361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Zaměstnanci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8678-410C-A461-12F3879D6E06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8678-410C-A461-12F3879D6E06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List1!$A$23:$B$23</c:f>
              <c:strCache>
                <c:ptCount val="2"/>
                <c:pt idx="0">
                  <c:v>Aktivní</c:v>
                </c:pt>
                <c:pt idx="1">
                  <c:v>Neaktivní</c:v>
                </c:pt>
              </c:strCache>
            </c:strRef>
          </c:cat>
          <c:val>
            <c:numRef>
              <c:f>List1!$A$24:$B$24</c:f>
              <c:numCache>
                <c:formatCode>General</c:formatCode>
                <c:ptCount val="2"/>
                <c:pt idx="0">
                  <c:v>658</c:v>
                </c:pt>
                <c:pt idx="1">
                  <c:v>392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78-410C-A461-12F3879D6E06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/>
              <a:t>Studenti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DA0A-4068-8833-287F300D34D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DA0A-4068-8833-287F300D34DE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List1!$B$2:$C$2</c:f>
              <c:strCache>
                <c:ptCount val="2"/>
                <c:pt idx="0">
                  <c:v>Aktivní</c:v>
                </c:pt>
                <c:pt idx="1">
                  <c:v>Neaktivní</c:v>
                </c:pt>
              </c:strCache>
            </c:strRef>
          </c:cat>
          <c:val>
            <c:numRef>
              <c:f>List1!$B$3:$C$3</c:f>
              <c:numCache>
                <c:formatCode>General</c:formatCode>
                <c:ptCount val="2"/>
                <c:pt idx="0">
                  <c:v>3787</c:v>
                </c:pt>
                <c:pt idx="1">
                  <c:v>2713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A0A-4068-8833-287F300D34D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64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4AC12E-21AD-422B-B82B-5DD924502705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27016595-5EC2-47EB-8D75-D08A0E870350}">
      <dgm:prSet phldrT="[Text]"/>
      <dgm:spPr/>
      <dgm:t>
        <a:bodyPr/>
        <a:lstStyle/>
        <a:p>
          <a:r>
            <a:rPr lang="cs-CZ" dirty="0" smtClean="0"/>
            <a:t>Rozčlenění asi 1800 porcí denně</a:t>
          </a:r>
          <a:endParaRPr lang="cs-CZ" dirty="0"/>
        </a:p>
      </dgm:t>
    </dgm:pt>
    <dgm:pt modelId="{A6369E2A-1F43-4545-9F82-CE320C32EA25}" type="parTrans" cxnId="{943E36E7-DA21-4624-BC05-97F3590A571A}">
      <dgm:prSet/>
      <dgm:spPr/>
      <dgm:t>
        <a:bodyPr/>
        <a:lstStyle/>
        <a:p>
          <a:endParaRPr lang="cs-CZ"/>
        </a:p>
      </dgm:t>
    </dgm:pt>
    <dgm:pt modelId="{3D46A0B4-63E4-47D6-B529-EA108C816879}" type="sibTrans" cxnId="{943E36E7-DA21-4624-BC05-97F3590A571A}">
      <dgm:prSet/>
      <dgm:spPr/>
      <dgm:t>
        <a:bodyPr/>
        <a:lstStyle/>
        <a:p>
          <a:endParaRPr lang="cs-CZ"/>
        </a:p>
      </dgm:t>
    </dgm:pt>
    <dgm:pt modelId="{FD6C18D5-D0FD-4BB4-ABE3-2DB2DA59EB3B}" type="asst">
      <dgm:prSet phldrT="[Text]"/>
      <dgm:spPr/>
      <dgm:t>
        <a:bodyPr/>
        <a:lstStyle/>
        <a:p>
          <a:r>
            <a:rPr lang="cs-CZ" dirty="0" smtClean="0"/>
            <a:t>5* Hotovka,</a:t>
          </a:r>
          <a:br>
            <a:rPr lang="cs-CZ" dirty="0" smtClean="0"/>
          </a:br>
          <a:r>
            <a:rPr lang="cs-CZ" dirty="0" smtClean="0"/>
            <a:t>2* Minutka,</a:t>
          </a:r>
        </a:p>
        <a:p>
          <a:r>
            <a:rPr lang="cs-CZ" dirty="0" smtClean="0"/>
            <a:t>2* Pizza.</a:t>
          </a:r>
          <a:endParaRPr lang="cs-CZ" dirty="0"/>
        </a:p>
      </dgm:t>
    </dgm:pt>
    <dgm:pt modelId="{402CFCF2-F59A-4821-BF6A-6D7E618E3574}" type="parTrans" cxnId="{F6998833-9F46-43B0-A84E-C9FEB59AB6D3}">
      <dgm:prSet/>
      <dgm:spPr/>
      <dgm:t>
        <a:bodyPr/>
        <a:lstStyle/>
        <a:p>
          <a:endParaRPr lang="cs-CZ"/>
        </a:p>
      </dgm:t>
    </dgm:pt>
    <dgm:pt modelId="{0F08A8F8-9F59-4828-8DF6-6AA0F328ECF6}" type="sibTrans" cxnId="{F6998833-9F46-43B0-A84E-C9FEB59AB6D3}">
      <dgm:prSet/>
      <dgm:spPr/>
      <dgm:t>
        <a:bodyPr/>
        <a:lstStyle/>
        <a:p>
          <a:endParaRPr lang="cs-CZ"/>
        </a:p>
      </dgm:t>
    </dgm:pt>
    <dgm:pt modelId="{A1443AD3-5B05-456A-B42D-4D347B87F084}">
      <dgm:prSet phldrT="[Text]"/>
      <dgm:spPr/>
      <dgm:t>
        <a:bodyPr/>
        <a:lstStyle/>
        <a:p>
          <a:r>
            <a:rPr lang="cs-CZ" dirty="0" smtClean="0"/>
            <a:t>Přerozdělení na jednotlivé provozy</a:t>
          </a:r>
          <a:br>
            <a:rPr lang="cs-CZ" dirty="0" smtClean="0"/>
          </a:br>
          <a:r>
            <a:rPr lang="cs-CZ" dirty="0" smtClean="0"/>
            <a:t>( U2, U4, U5, U13 a Garni)</a:t>
          </a:r>
          <a:endParaRPr lang="cs-CZ" dirty="0"/>
        </a:p>
      </dgm:t>
    </dgm:pt>
    <dgm:pt modelId="{ADC257F0-B70E-4EF5-A5FF-303C16CF9EA0}" type="parTrans" cxnId="{1B1433EC-E90A-4329-AEB7-936F02B7FEE3}">
      <dgm:prSet/>
      <dgm:spPr/>
      <dgm:t>
        <a:bodyPr/>
        <a:lstStyle/>
        <a:p>
          <a:endParaRPr lang="cs-CZ"/>
        </a:p>
      </dgm:t>
    </dgm:pt>
    <dgm:pt modelId="{9F64D093-D055-4A4B-8507-5AC12E52F1D8}" type="sibTrans" cxnId="{1B1433EC-E90A-4329-AEB7-936F02B7FEE3}">
      <dgm:prSet/>
      <dgm:spPr/>
      <dgm:t>
        <a:bodyPr/>
        <a:lstStyle/>
        <a:p>
          <a:endParaRPr lang="cs-CZ"/>
        </a:p>
      </dgm:t>
    </dgm:pt>
    <dgm:pt modelId="{AF66D74F-3AA9-48E9-8395-D99E90FF511D}">
      <dgm:prSet phldrT="[Text]"/>
      <dgm:spPr/>
      <dgm:t>
        <a:bodyPr/>
        <a:lstStyle/>
        <a:p>
          <a:r>
            <a:rPr lang="cs-CZ" dirty="0" smtClean="0"/>
            <a:t>Státní svátky, zkouškové období, jednotlivé dny </a:t>
          </a:r>
          <a:br>
            <a:rPr lang="cs-CZ" dirty="0" smtClean="0"/>
          </a:br>
          <a:r>
            <a:rPr lang="cs-CZ" dirty="0" smtClean="0"/>
            <a:t>v roce.</a:t>
          </a:r>
          <a:endParaRPr lang="cs-CZ" dirty="0"/>
        </a:p>
      </dgm:t>
    </dgm:pt>
    <dgm:pt modelId="{6EBA6B75-A96E-49BC-8EF5-AE6ED63971CE}" type="parTrans" cxnId="{26F900B2-FE29-462F-A686-B77594ED85F5}">
      <dgm:prSet/>
      <dgm:spPr/>
      <dgm:t>
        <a:bodyPr/>
        <a:lstStyle/>
        <a:p>
          <a:endParaRPr lang="cs-CZ"/>
        </a:p>
      </dgm:t>
    </dgm:pt>
    <dgm:pt modelId="{7A49AFF8-645C-456A-9E84-77E6AF855BD3}" type="sibTrans" cxnId="{26F900B2-FE29-462F-A686-B77594ED85F5}">
      <dgm:prSet/>
      <dgm:spPr/>
      <dgm:t>
        <a:bodyPr/>
        <a:lstStyle/>
        <a:p>
          <a:endParaRPr lang="cs-CZ"/>
        </a:p>
      </dgm:t>
    </dgm:pt>
    <dgm:pt modelId="{4264ED2C-EA66-49E8-9F2B-3AE4D67914F6}">
      <dgm:prSet phldrT="[Text]"/>
      <dgm:spPr/>
      <dgm:t>
        <a:bodyPr/>
        <a:lstStyle/>
        <a:p>
          <a:r>
            <a:rPr lang="cs-CZ" dirty="0" smtClean="0"/>
            <a:t>Vliv ročních období a počasí</a:t>
          </a:r>
          <a:endParaRPr lang="cs-CZ" dirty="0"/>
        </a:p>
      </dgm:t>
    </dgm:pt>
    <dgm:pt modelId="{F1BB7E56-3854-45A4-8FFE-29B0238B1AD8}" type="parTrans" cxnId="{A141B7E7-B883-47E9-86BC-FBA2BF52BBDB}">
      <dgm:prSet/>
      <dgm:spPr/>
      <dgm:t>
        <a:bodyPr/>
        <a:lstStyle/>
        <a:p>
          <a:endParaRPr lang="cs-CZ"/>
        </a:p>
      </dgm:t>
    </dgm:pt>
    <dgm:pt modelId="{383A10DC-14C8-4263-8826-4250255E4458}" type="sibTrans" cxnId="{A141B7E7-B883-47E9-86BC-FBA2BF52BBDB}">
      <dgm:prSet/>
      <dgm:spPr/>
      <dgm:t>
        <a:bodyPr/>
        <a:lstStyle/>
        <a:p>
          <a:endParaRPr lang="cs-CZ"/>
        </a:p>
      </dgm:t>
    </dgm:pt>
    <dgm:pt modelId="{6D4A7D48-6D1A-4EBB-B15B-59C2DB2E3D2E}" type="pres">
      <dgm:prSet presAssocID="{3C4AC12E-21AD-422B-B82B-5DD924502705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cs-CZ"/>
        </a:p>
      </dgm:t>
    </dgm:pt>
    <dgm:pt modelId="{1463677F-64F2-4B49-8BCA-E7CE85AF849C}" type="pres">
      <dgm:prSet presAssocID="{27016595-5EC2-47EB-8D75-D08A0E870350}" presName="hierRoot1" presStyleCnt="0">
        <dgm:presLayoutVars>
          <dgm:hierBranch val="init"/>
        </dgm:presLayoutVars>
      </dgm:prSet>
      <dgm:spPr/>
    </dgm:pt>
    <dgm:pt modelId="{5FDF5898-6B1A-42E5-A754-C9E9BDB8A8DF}" type="pres">
      <dgm:prSet presAssocID="{27016595-5EC2-47EB-8D75-D08A0E870350}" presName="rootComposite1" presStyleCnt="0"/>
      <dgm:spPr/>
    </dgm:pt>
    <dgm:pt modelId="{9264B4E5-552F-4FBB-B1FF-392D0AFA031B}" type="pres">
      <dgm:prSet presAssocID="{27016595-5EC2-47EB-8D75-D08A0E870350}" presName="rootText1" presStyleLbl="node0" presStyleIdx="0" presStyleCnt="1" custScaleY="319748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4909B37-8AE6-4081-A7BC-6CDDE7D88A01}" type="pres">
      <dgm:prSet presAssocID="{27016595-5EC2-47EB-8D75-D08A0E870350}" presName="rootConnector1" presStyleLbl="node1" presStyleIdx="0" presStyleCnt="0"/>
      <dgm:spPr/>
      <dgm:t>
        <a:bodyPr/>
        <a:lstStyle/>
        <a:p>
          <a:endParaRPr lang="cs-CZ"/>
        </a:p>
      </dgm:t>
    </dgm:pt>
    <dgm:pt modelId="{D760A0CB-8C72-434B-A19D-DFA65AB41007}" type="pres">
      <dgm:prSet presAssocID="{27016595-5EC2-47EB-8D75-D08A0E870350}" presName="hierChild2" presStyleCnt="0"/>
      <dgm:spPr/>
    </dgm:pt>
    <dgm:pt modelId="{B932A5B1-50A0-4729-8480-3FC8469A0652}" type="pres">
      <dgm:prSet presAssocID="{ADC257F0-B70E-4EF5-A5FF-303C16CF9EA0}" presName="Name64" presStyleLbl="parChTrans1D2" presStyleIdx="0" presStyleCnt="4"/>
      <dgm:spPr/>
      <dgm:t>
        <a:bodyPr/>
        <a:lstStyle/>
        <a:p>
          <a:endParaRPr lang="cs-CZ"/>
        </a:p>
      </dgm:t>
    </dgm:pt>
    <dgm:pt modelId="{6E8F4DD9-7F75-48EE-9012-37D368C6DBC7}" type="pres">
      <dgm:prSet presAssocID="{A1443AD3-5B05-456A-B42D-4D347B87F084}" presName="hierRoot2" presStyleCnt="0">
        <dgm:presLayoutVars>
          <dgm:hierBranch val="init"/>
        </dgm:presLayoutVars>
      </dgm:prSet>
      <dgm:spPr/>
    </dgm:pt>
    <dgm:pt modelId="{2C2D6AFA-69C2-4826-A887-99E03A2C55D1}" type="pres">
      <dgm:prSet presAssocID="{A1443AD3-5B05-456A-B42D-4D347B87F084}" presName="rootComposite" presStyleCnt="0"/>
      <dgm:spPr/>
    </dgm:pt>
    <dgm:pt modelId="{00ECD823-5BAE-4336-A52C-A52A1C28A235}" type="pres">
      <dgm:prSet presAssocID="{A1443AD3-5B05-456A-B42D-4D347B87F084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072DB4C3-D545-409F-93C0-E47DB4A27CB9}" type="pres">
      <dgm:prSet presAssocID="{A1443AD3-5B05-456A-B42D-4D347B87F084}" presName="rootConnector" presStyleLbl="node2" presStyleIdx="0" presStyleCnt="3"/>
      <dgm:spPr/>
      <dgm:t>
        <a:bodyPr/>
        <a:lstStyle/>
        <a:p>
          <a:endParaRPr lang="cs-CZ"/>
        </a:p>
      </dgm:t>
    </dgm:pt>
    <dgm:pt modelId="{84D9D1CF-8579-49AD-9024-737C6F9D1647}" type="pres">
      <dgm:prSet presAssocID="{A1443AD3-5B05-456A-B42D-4D347B87F084}" presName="hierChild4" presStyleCnt="0"/>
      <dgm:spPr/>
    </dgm:pt>
    <dgm:pt modelId="{96ACA94E-D24E-486D-BFD3-F3E82C42BCF3}" type="pres">
      <dgm:prSet presAssocID="{A1443AD3-5B05-456A-B42D-4D347B87F084}" presName="hierChild5" presStyleCnt="0"/>
      <dgm:spPr/>
    </dgm:pt>
    <dgm:pt modelId="{C9009A14-F536-420B-B797-04B3DF32731E}" type="pres">
      <dgm:prSet presAssocID="{6EBA6B75-A96E-49BC-8EF5-AE6ED63971CE}" presName="Name64" presStyleLbl="parChTrans1D2" presStyleIdx="1" presStyleCnt="4"/>
      <dgm:spPr/>
      <dgm:t>
        <a:bodyPr/>
        <a:lstStyle/>
        <a:p>
          <a:endParaRPr lang="cs-CZ"/>
        </a:p>
      </dgm:t>
    </dgm:pt>
    <dgm:pt modelId="{7AFBB345-211C-4263-A09E-919DA956FCD9}" type="pres">
      <dgm:prSet presAssocID="{AF66D74F-3AA9-48E9-8395-D99E90FF511D}" presName="hierRoot2" presStyleCnt="0">
        <dgm:presLayoutVars>
          <dgm:hierBranch val="init"/>
        </dgm:presLayoutVars>
      </dgm:prSet>
      <dgm:spPr/>
    </dgm:pt>
    <dgm:pt modelId="{4B574861-5411-46E7-85CB-B20E6FDA2472}" type="pres">
      <dgm:prSet presAssocID="{AF66D74F-3AA9-48E9-8395-D99E90FF511D}" presName="rootComposite" presStyleCnt="0"/>
      <dgm:spPr/>
    </dgm:pt>
    <dgm:pt modelId="{250F71E5-3147-4396-BCDA-3EF9E0D1833F}" type="pres">
      <dgm:prSet presAssocID="{AF66D74F-3AA9-48E9-8395-D99E90FF511D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ED2105B0-E267-4153-B374-823DE79DE870}" type="pres">
      <dgm:prSet presAssocID="{AF66D74F-3AA9-48E9-8395-D99E90FF511D}" presName="rootConnector" presStyleLbl="node2" presStyleIdx="1" presStyleCnt="3"/>
      <dgm:spPr/>
      <dgm:t>
        <a:bodyPr/>
        <a:lstStyle/>
        <a:p>
          <a:endParaRPr lang="cs-CZ"/>
        </a:p>
      </dgm:t>
    </dgm:pt>
    <dgm:pt modelId="{8BDA5795-DE23-4506-8DD6-47738D8F6961}" type="pres">
      <dgm:prSet presAssocID="{AF66D74F-3AA9-48E9-8395-D99E90FF511D}" presName="hierChild4" presStyleCnt="0"/>
      <dgm:spPr/>
    </dgm:pt>
    <dgm:pt modelId="{D795D2C0-394B-4BFE-8830-9CD5A8EC959F}" type="pres">
      <dgm:prSet presAssocID="{AF66D74F-3AA9-48E9-8395-D99E90FF511D}" presName="hierChild5" presStyleCnt="0"/>
      <dgm:spPr/>
    </dgm:pt>
    <dgm:pt modelId="{B5CD674B-BFD8-4071-8776-6F73DA82ED91}" type="pres">
      <dgm:prSet presAssocID="{F1BB7E56-3854-45A4-8FFE-29B0238B1AD8}" presName="Name64" presStyleLbl="parChTrans1D2" presStyleIdx="2" presStyleCnt="4"/>
      <dgm:spPr/>
      <dgm:t>
        <a:bodyPr/>
        <a:lstStyle/>
        <a:p>
          <a:endParaRPr lang="cs-CZ"/>
        </a:p>
      </dgm:t>
    </dgm:pt>
    <dgm:pt modelId="{3144CCD6-501C-4797-86D0-65E67A056707}" type="pres">
      <dgm:prSet presAssocID="{4264ED2C-EA66-49E8-9F2B-3AE4D67914F6}" presName="hierRoot2" presStyleCnt="0">
        <dgm:presLayoutVars>
          <dgm:hierBranch val="init"/>
        </dgm:presLayoutVars>
      </dgm:prSet>
      <dgm:spPr/>
    </dgm:pt>
    <dgm:pt modelId="{E02909D8-904A-4F40-8FAA-FDC5EA047AED}" type="pres">
      <dgm:prSet presAssocID="{4264ED2C-EA66-49E8-9F2B-3AE4D67914F6}" presName="rootComposite" presStyleCnt="0"/>
      <dgm:spPr/>
    </dgm:pt>
    <dgm:pt modelId="{24BCC1AE-5DEA-4E0A-BE1D-E7953A08F0D4}" type="pres">
      <dgm:prSet presAssocID="{4264ED2C-EA66-49E8-9F2B-3AE4D67914F6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5BB64C87-8C7A-46E1-A7F1-A311AEDEAEB0}" type="pres">
      <dgm:prSet presAssocID="{4264ED2C-EA66-49E8-9F2B-3AE4D67914F6}" presName="rootConnector" presStyleLbl="node2" presStyleIdx="2" presStyleCnt="3"/>
      <dgm:spPr/>
      <dgm:t>
        <a:bodyPr/>
        <a:lstStyle/>
        <a:p>
          <a:endParaRPr lang="cs-CZ"/>
        </a:p>
      </dgm:t>
    </dgm:pt>
    <dgm:pt modelId="{2AC1FA44-FDD9-4049-A384-EFAB95D90303}" type="pres">
      <dgm:prSet presAssocID="{4264ED2C-EA66-49E8-9F2B-3AE4D67914F6}" presName="hierChild4" presStyleCnt="0"/>
      <dgm:spPr/>
    </dgm:pt>
    <dgm:pt modelId="{D85CD3BF-587A-4DA6-BD51-5CCAE99E17A4}" type="pres">
      <dgm:prSet presAssocID="{4264ED2C-EA66-49E8-9F2B-3AE4D67914F6}" presName="hierChild5" presStyleCnt="0"/>
      <dgm:spPr/>
    </dgm:pt>
    <dgm:pt modelId="{8CB50EF5-6A74-4B90-B5C3-E71C54E16E1C}" type="pres">
      <dgm:prSet presAssocID="{27016595-5EC2-47EB-8D75-D08A0E870350}" presName="hierChild3" presStyleCnt="0"/>
      <dgm:spPr/>
    </dgm:pt>
    <dgm:pt modelId="{7C3D6576-183B-4C44-8DDB-21108E78A203}" type="pres">
      <dgm:prSet presAssocID="{402CFCF2-F59A-4821-BF6A-6D7E618E3574}" presName="Name115" presStyleLbl="parChTrans1D2" presStyleIdx="3" presStyleCnt="4"/>
      <dgm:spPr/>
      <dgm:t>
        <a:bodyPr/>
        <a:lstStyle/>
        <a:p>
          <a:endParaRPr lang="cs-CZ"/>
        </a:p>
      </dgm:t>
    </dgm:pt>
    <dgm:pt modelId="{FB144FE1-8893-4A7F-9617-C82376B33C99}" type="pres">
      <dgm:prSet presAssocID="{FD6C18D5-D0FD-4BB4-ABE3-2DB2DA59EB3B}" presName="hierRoot3" presStyleCnt="0">
        <dgm:presLayoutVars>
          <dgm:hierBranch val="init"/>
        </dgm:presLayoutVars>
      </dgm:prSet>
      <dgm:spPr/>
    </dgm:pt>
    <dgm:pt modelId="{F9C4E5B4-91F6-417B-B204-D65B81B8BA92}" type="pres">
      <dgm:prSet presAssocID="{FD6C18D5-D0FD-4BB4-ABE3-2DB2DA59EB3B}" presName="rootComposite3" presStyleCnt="0"/>
      <dgm:spPr/>
    </dgm:pt>
    <dgm:pt modelId="{6133E425-05A8-43CD-B4DF-51A434963A0F}" type="pres">
      <dgm:prSet presAssocID="{FD6C18D5-D0FD-4BB4-ABE3-2DB2DA59EB3B}" presName="rootText3" presStyleLbl="asst1" presStyleIdx="0" presStyleCnt="1" custScaleY="220167">
        <dgm:presLayoutVars>
          <dgm:chPref val="3"/>
        </dgm:presLayoutVars>
      </dgm:prSet>
      <dgm:spPr/>
      <dgm:t>
        <a:bodyPr/>
        <a:lstStyle/>
        <a:p>
          <a:endParaRPr lang="cs-CZ"/>
        </a:p>
      </dgm:t>
    </dgm:pt>
    <dgm:pt modelId="{751BCA31-C575-4D16-9DEF-977171848D35}" type="pres">
      <dgm:prSet presAssocID="{FD6C18D5-D0FD-4BB4-ABE3-2DB2DA59EB3B}" presName="rootConnector3" presStyleLbl="asst1" presStyleIdx="0" presStyleCnt="1"/>
      <dgm:spPr/>
      <dgm:t>
        <a:bodyPr/>
        <a:lstStyle/>
        <a:p>
          <a:endParaRPr lang="cs-CZ"/>
        </a:p>
      </dgm:t>
    </dgm:pt>
    <dgm:pt modelId="{6E2A9CF7-0971-4179-9766-0B25E4DA98F5}" type="pres">
      <dgm:prSet presAssocID="{FD6C18D5-D0FD-4BB4-ABE3-2DB2DA59EB3B}" presName="hierChild6" presStyleCnt="0"/>
      <dgm:spPr/>
    </dgm:pt>
    <dgm:pt modelId="{26C990A2-FA25-4C1E-B928-FDCDC2D2EA29}" type="pres">
      <dgm:prSet presAssocID="{FD6C18D5-D0FD-4BB4-ABE3-2DB2DA59EB3B}" presName="hierChild7" presStyleCnt="0"/>
      <dgm:spPr/>
    </dgm:pt>
  </dgm:ptLst>
  <dgm:cxnLst>
    <dgm:cxn modelId="{26F900B2-FE29-462F-A686-B77594ED85F5}" srcId="{27016595-5EC2-47EB-8D75-D08A0E870350}" destId="{AF66D74F-3AA9-48E9-8395-D99E90FF511D}" srcOrd="2" destOrd="0" parTransId="{6EBA6B75-A96E-49BC-8EF5-AE6ED63971CE}" sibTransId="{7A49AFF8-645C-456A-9E84-77E6AF855BD3}"/>
    <dgm:cxn modelId="{1B1433EC-E90A-4329-AEB7-936F02B7FEE3}" srcId="{27016595-5EC2-47EB-8D75-D08A0E870350}" destId="{A1443AD3-5B05-456A-B42D-4D347B87F084}" srcOrd="1" destOrd="0" parTransId="{ADC257F0-B70E-4EF5-A5FF-303C16CF9EA0}" sibTransId="{9F64D093-D055-4A4B-8507-5AC12E52F1D8}"/>
    <dgm:cxn modelId="{D76CBF5D-5562-498B-ACBA-A442D3516515}" type="presOf" srcId="{3C4AC12E-21AD-422B-B82B-5DD924502705}" destId="{6D4A7D48-6D1A-4EBB-B15B-59C2DB2E3D2E}" srcOrd="0" destOrd="0" presId="urn:microsoft.com/office/officeart/2009/3/layout/HorizontalOrganizationChart"/>
    <dgm:cxn modelId="{D56EFD63-341E-4FFF-B1DA-82C2A31B3EB7}" type="presOf" srcId="{27016595-5EC2-47EB-8D75-D08A0E870350}" destId="{9264B4E5-552F-4FBB-B1FF-392D0AFA031B}" srcOrd="0" destOrd="0" presId="urn:microsoft.com/office/officeart/2009/3/layout/HorizontalOrganizationChart"/>
    <dgm:cxn modelId="{1231D6D0-C6B2-42A2-9929-9151FF72B8FE}" type="presOf" srcId="{FD6C18D5-D0FD-4BB4-ABE3-2DB2DA59EB3B}" destId="{751BCA31-C575-4D16-9DEF-977171848D35}" srcOrd="1" destOrd="0" presId="urn:microsoft.com/office/officeart/2009/3/layout/HorizontalOrganizationChart"/>
    <dgm:cxn modelId="{CB04B45F-E3D2-41FE-B51C-8B593934FF53}" type="presOf" srcId="{4264ED2C-EA66-49E8-9F2B-3AE4D67914F6}" destId="{24BCC1AE-5DEA-4E0A-BE1D-E7953A08F0D4}" srcOrd="0" destOrd="0" presId="urn:microsoft.com/office/officeart/2009/3/layout/HorizontalOrganizationChart"/>
    <dgm:cxn modelId="{A141B7E7-B883-47E9-86BC-FBA2BF52BBDB}" srcId="{27016595-5EC2-47EB-8D75-D08A0E870350}" destId="{4264ED2C-EA66-49E8-9F2B-3AE4D67914F6}" srcOrd="3" destOrd="0" parTransId="{F1BB7E56-3854-45A4-8FFE-29B0238B1AD8}" sibTransId="{383A10DC-14C8-4263-8826-4250255E4458}"/>
    <dgm:cxn modelId="{CD5D3E1E-D2EE-42A5-B081-1E7A2DC54F11}" type="presOf" srcId="{4264ED2C-EA66-49E8-9F2B-3AE4D67914F6}" destId="{5BB64C87-8C7A-46E1-A7F1-A311AEDEAEB0}" srcOrd="1" destOrd="0" presId="urn:microsoft.com/office/officeart/2009/3/layout/HorizontalOrganizationChart"/>
    <dgm:cxn modelId="{48AD59F1-BE06-49C2-81B0-6CC6EDF45DCF}" type="presOf" srcId="{AF66D74F-3AA9-48E9-8395-D99E90FF511D}" destId="{ED2105B0-E267-4153-B374-823DE79DE870}" srcOrd="1" destOrd="0" presId="urn:microsoft.com/office/officeart/2009/3/layout/HorizontalOrganizationChart"/>
    <dgm:cxn modelId="{943E36E7-DA21-4624-BC05-97F3590A571A}" srcId="{3C4AC12E-21AD-422B-B82B-5DD924502705}" destId="{27016595-5EC2-47EB-8D75-D08A0E870350}" srcOrd="0" destOrd="0" parTransId="{A6369E2A-1F43-4545-9F82-CE320C32EA25}" sibTransId="{3D46A0B4-63E4-47D6-B529-EA108C816879}"/>
    <dgm:cxn modelId="{F6998833-9F46-43B0-A84E-C9FEB59AB6D3}" srcId="{27016595-5EC2-47EB-8D75-D08A0E870350}" destId="{FD6C18D5-D0FD-4BB4-ABE3-2DB2DA59EB3B}" srcOrd="0" destOrd="0" parTransId="{402CFCF2-F59A-4821-BF6A-6D7E618E3574}" sibTransId="{0F08A8F8-9F59-4828-8DF6-6AA0F328ECF6}"/>
    <dgm:cxn modelId="{62B80415-35F4-431E-B7D2-856FB8382E62}" type="presOf" srcId="{6EBA6B75-A96E-49BC-8EF5-AE6ED63971CE}" destId="{C9009A14-F536-420B-B797-04B3DF32731E}" srcOrd="0" destOrd="0" presId="urn:microsoft.com/office/officeart/2009/3/layout/HorizontalOrganizationChart"/>
    <dgm:cxn modelId="{D85FF6DE-3893-4A2F-8B03-345984CBACDB}" type="presOf" srcId="{ADC257F0-B70E-4EF5-A5FF-303C16CF9EA0}" destId="{B932A5B1-50A0-4729-8480-3FC8469A0652}" srcOrd="0" destOrd="0" presId="urn:microsoft.com/office/officeart/2009/3/layout/HorizontalOrganizationChart"/>
    <dgm:cxn modelId="{7C95CF36-4A5A-4A6D-B673-3CB3CB079A0A}" type="presOf" srcId="{402CFCF2-F59A-4821-BF6A-6D7E618E3574}" destId="{7C3D6576-183B-4C44-8DDB-21108E78A203}" srcOrd="0" destOrd="0" presId="urn:microsoft.com/office/officeart/2009/3/layout/HorizontalOrganizationChart"/>
    <dgm:cxn modelId="{02CCC59E-F16A-4538-BFDB-78AD29F73515}" type="presOf" srcId="{FD6C18D5-D0FD-4BB4-ABE3-2DB2DA59EB3B}" destId="{6133E425-05A8-43CD-B4DF-51A434963A0F}" srcOrd="0" destOrd="0" presId="urn:microsoft.com/office/officeart/2009/3/layout/HorizontalOrganizationChart"/>
    <dgm:cxn modelId="{FAE0B4DF-878A-47A9-9B67-74740E4B36E6}" type="presOf" srcId="{AF66D74F-3AA9-48E9-8395-D99E90FF511D}" destId="{250F71E5-3147-4396-BCDA-3EF9E0D1833F}" srcOrd="0" destOrd="0" presId="urn:microsoft.com/office/officeart/2009/3/layout/HorizontalOrganizationChart"/>
    <dgm:cxn modelId="{C6427AB1-A51C-4847-95CE-D06871F2B6D8}" type="presOf" srcId="{27016595-5EC2-47EB-8D75-D08A0E870350}" destId="{04909B37-8AE6-4081-A7BC-6CDDE7D88A01}" srcOrd="1" destOrd="0" presId="urn:microsoft.com/office/officeart/2009/3/layout/HorizontalOrganizationChart"/>
    <dgm:cxn modelId="{AF868346-FD2A-4FFF-BCFD-11018D43FA64}" type="presOf" srcId="{A1443AD3-5B05-456A-B42D-4D347B87F084}" destId="{072DB4C3-D545-409F-93C0-E47DB4A27CB9}" srcOrd="1" destOrd="0" presId="urn:microsoft.com/office/officeart/2009/3/layout/HorizontalOrganizationChart"/>
    <dgm:cxn modelId="{7DE45EE9-30EE-4768-A2D9-C83377D5B84F}" type="presOf" srcId="{F1BB7E56-3854-45A4-8FFE-29B0238B1AD8}" destId="{B5CD674B-BFD8-4071-8776-6F73DA82ED91}" srcOrd="0" destOrd="0" presId="urn:microsoft.com/office/officeart/2009/3/layout/HorizontalOrganizationChart"/>
    <dgm:cxn modelId="{A8A8C516-0A97-4AE6-950A-72B241C95E66}" type="presOf" srcId="{A1443AD3-5B05-456A-B42D-4D347B87F084}" destId="{00ECD823-5BAE-4336-A52C-A52A1C28A235}" srcOrd="0" destOrd="0" presId="urn:microsoft.com/office/officeart/2009/3/layout/HorizontalOrganizationChart"/>
    <dgm:cxn modelId="{3A3BA114-0995-4A81-934A-B8DB8C07D196}" type="presParOf" srcId="{6D4A7D48-6D1A-4EBB-B15B-59C2DB2E3D2E}" destId="{1463677F-64F2-4B49-8BCA-E7CE85AF849C}" srcOrd="0" destOrd="0" presId="urn:microsoft.com/office/officeart/2009/3/layout/HorizontalOrganizationChart"/>
    <dgm:cxn modelId="{2E3C5679-38BA-4D91-A51D-687DA5767F8D}" type="presParOf" srcId="{1463677F-64F2-4B49-8BCA-E7CE85AF849C}" destId="{5FDF5898-6B1A-42E5-A754-C9E9BDB8A8DF}" srcOrd="0" destOrd="0" presId="urn:microsoft.com/office/officeart/2009/3/layout/HorizontalOrganizationChart"/>
    <dgm:cxn modelId="{A2431DF7-8333-4B19-BE05-37BD81F156E3}" type="presParOf" srcId="{5FDF5898-6B1A-42E5-A754-C9E9BDB8A8DF}" destId="{9264B4E5-552F-4FBB-B1FF-392D0AFA031B}" srcOrd="0" destOrd="0" presId="urn:microsoft.com/office/officeart/2009/3/layout/HorizontalOrganizationChart"/>
    <dgm:cxn modelId="{E9A6E24B-08E3-4C63-A695-E643DEFE75AA}" type="presParOf" srcId="{5FDF5898-6B1A-42E5-A754-C9E9BDB8A8DF}" destId="{04909B37-8AE6-4081-A7BC-6CDDE7D88A01}" srcOrd="1" destOrd="0" presId="urn:microsoft.com/office/officeart/2009/3/layout/HorizontalOrganizationChart"/>
    <dgm:cxn modelId="{57BD0364-6834-46B4-B71F-94A5CF8BF68D}" type="presParOf" srcId="{1463677F-64F2-4B49-8BCA-E7CE85AF849C}" destId="{D760A0CB-8C72-434B-A19D-DFA65AB41007}" srcOrd="1" destOrd="0" presId="urn:microsoft.com/office/officeart/2009/3/layout/HorizontalOrganizationChart"/>
    <dgm:cxn modelId="{E2C8E924-BDE5-4FC5-BAE0-160292B507CB}" type="presParOf" srcId="{D760A0CB-8C72-434B-A19D-DFA65AB41007}" destId="{B932A5B1-50A0-4729-8480-3FC8469A0652}" srcOrd="0" destOrd="0" presId="urn:microsoft.com/office/officeart/2009/3/layout/HorizontalOrganizationChart"/>
    <dgm:cxn modelId="{3E53FCBE-9815-4E8D-8409-3005FDA2741F}" type="presParOf" srcId="{D760A0CB-8C72-434B-A19D-DFA65AB41007}" destId="{6E8F4DD9-7F75-48EE-9012-37D368C6DBC7}" srcOrd="1" destOrd="0" presId="urn:microsoft.com/office/officeart/2009/3/layout/HorizontalOrganizationChart"/>
    <dgm:cxn modelId="{C0C7B676-8838-424E-BEDA-FD9AC210682C}" type="presParOf" srcId="{6E8F4DD9-7F75-48EE-9012-37D368C6DBC7}" destId="{2C2D6AFA-69C2-4826-A887-99E03A2C55D1}" srcOrd="0" destOrd="0" presId="urn:microsoft.com/office/officeart/2009/3/layout/HorizontalOrganizationChart"/>
    <dgm:cxn modelId="{0CF8EBD0-ED76-453B-B809-45C9055A623A}" type="presParOf" srcId="{2C2D6AFA-69C2-4826-A887-99E03A2C55D1}" destId="{00ECD823-5BAE-4336-A52C-A52A1C28A235}" srcOrd="0" destOrd="0" presId="urn:microsoft.com/office/officeart/2009/3/layout/HorizontalOrganizationChart"/>
    <dgm:cxn modelId="{DA807E6C-3315-4A9B-9643-7927DE074B9B}" type="presParOf" srcId="{2C2D6AFA-69C2-4826-A887-99E03A2C55D1}" destId="{072DB4C3-D545-409F-93C0-E47DB4A27CB9}" srcOrd="1" destOrd="0" presId="urn:microsoft.com/office/officeart/2009/3/layout/HorizontalOrganizationChart"/>
    <dgm:cxn modelId="{F049C5CB-4F5F-4E3A-B980-2982E3BE2D4A}" type="presParOf" srcId="{6E8F4DD9-7F75-48EE-9012-37D368C6DBC7}" destId="{84D9D1CF-8579-49AD-9024-737C6F9D1647}" srcOrd="1" destOrd="0" presId="urn:microsoft.com/office/officeart/2009/3/layout/HorizontalOrganizationChart"/>
    <dgm:cxn modelId="{B851DC15-7D0E-47E2-B29C-7E8166B38383}" type="presParOf" srcId="{6E8F4DD9-7F75-48EE-9012-37D368C6DBC7}" destId="{96ACA94E-D24E-486D-BFD3-F3E82C42BCF3}" srcOrd="2" destOrd="0" presId="urn:microsoft.com/office/officeart/2009/3/layout/HorizontalOrganizationChart"/>
    <dgm:cxn modelId="{E9E59145-79BC-4A5A-8577-03533122A9FE}" type="presParOf" srcId="{D760A0CB-8C72-434B-A19D-DFA65AB41007}" destId="{C9009A14-F536-420B-B797-04B3DF32731E}" srcOrd="2" destOrd="0" presId="urn:microsoft.com/office/officeart/2009/3/layout/HorizontalOrganizationChart"/>
    <dgm:cxn modelId="{58A2B4A1-B74A-43EB-BF22-795DED43C147}" type="presParOf" srcId="{D760A0CB-8C72-434B-A19D-DFA65AB41007}" destId="{7AFBB345-211C-4263-A09E-919DA956FCD9}" srcOrd="3" destOrd="0" presId="urn:microsoft.com/office/officeart/2009/3/layout/HorizontalOrganizationChart"/>
    <dgm:cxn modelId="{86A3F37F-8DB5-4D5A-9824-2E1CAB8DEE1B}" type="presParOf" srcId="{7AFBB345-211C-4263-A09E-919DA956FCD9}" destId="{4B574861-5411-46E7-85CB-B20E6FDA2472}" srcOrd="0" destOrd="0" presId="urn:microsoft.com/office/officeart/2009/3/layout/HorizontalOrganizationChart"/>
    <dgm:cxn modelId="{9939CB18-E4CC-49CD-A5C2-708E499D54D8}" type="presParOf" srcId="{4B574861-5411-46E7-85CB-B20E6FDA2472}" destId="{250F71E5-3147-4396-BCDA-3EF9E0D1833F}" srcOrd="0" destOrd="0" presId="urn:microsoft.com/office/officeart/2009/3/layout/HorizontalOrganizationChart"/>
    <dgm:cxn modelId="{5816A093-24D8-4BAE-BBE0-B57D6456A4DD}" type="presParOf" srcId="{4B574861-5411-46E7-85CB-B20E6FDA2472}" destId="{ED2105B0-E267-4153-B374-823DE79DE870}" srcOrd="1" destOrd="0" presId="urn:microsoft.com/office/officeart/2009/3/layout/HorizontalOrganizationChart"/>
    <dgm:cxn modelId="{1D6551B9-919B-4236-9501-98A54A3B4752}" type="presParOf" srcId="{7AFBB345-211C-4263-A09E-919DA956FCD9}" destId="{8BDA5795-DE23-4506-8DD6-47738D8F6961}" srcOrd="1" destOrd="0" presId="urn:microsoft.com/office/officeart/2009/3/layout/HorizontalOrganizationChart"/>
    <dgm:cxn modelId="{8CE663D3-9657-4948-A916-771990375FE9}" type="presParOf" srcId="{7AFBB345-211C-4263-A09E-919DA956FCD9}" destId="{D795D2C0-394B-4BFE-8830-9CD5A8EC959F}" srcOrd="2" destOrd="0" presId="urn:microsoft.com/office/officeart/2009/3/layout/HorizontalOrganizationChart"/>
    <dgm:cxn modelId="{13A808C3-8B58-40C0-854C-92D9D47E2A86}" type="presParOf" srcId="{D760A0CB-8C72-434B-A19D-DFA65AB41007}" destId="{B5CD674B-BFD8-4071-8776-6F73DA82ED91}" srcOrd="4" destOrd="0" presId="urn:microsoft.com/office/officeart/2009/3/layout/HorizontalOrganizationChart"/>
    <dgm:cxn modelId="{A0B1B2DD-BBBE-4A06-BC1F-93DFA402E429}" type="presParOf" srcId="{D760A0CB-8C72-434B-A19D-DFA65AB41007}" destId="{3144CCD6-501C-4797-86D0-65E67A056707}" srcOrd="5" destOrd="0" presId="urn:microsoft.com/office/officeart/2009/3/layout/HorizontalOrganizationChart"/>
    <dgm:cxn modelId="{15A1AB56-86A1-4874-A737-76EB44F8FA6C}" type="presParOf" srcId="{3144CCD6-501C-4797-86D0-65E67A056707}" destId="{E02909D8-904A-4F40-8FAA-FDC5EA047AED}" srcOrd="0" destOrd="0" presId="urn:microsoft.com/office/officeart/2009/3/layout/HorizontalOrganizationChart"/>
    <dgm:cxn modelId="{02593109-405D-4539-88E4-6AC35BF04204}" type="presParOf" srcId="{E02909D8-904A-4F40-8FAA-FDC5EA047AED}" destId="{24BCC1AE-5DEA-4E0A-BE1D-E7953A08F0D4}" srcOrd="0" destOrd="0" presId="urn:microsoft.com/office/officeart/2009/3/layout/HorizontalOrganizationChart"/>
    <dgm:cxn modelId="{A9F18D50-DEAC-47F5-B35B-3211B45D72C6}" type="presParOf" srcId="{E02909D8-904A-4F40-8FAA-FDC5EA047AED}" destId="{5BB64C87-8C7A-46E1-A7F1-A311AEDEAEB0}" srcOrd="1" destOrd="0" presId="urn:microsoft.com/office/officeart/2009/3/layout/HorizontalOrganizationChart"/>
    <dgm:cxn modelId="{F5BA4DE4-CB33-45FA-941E-1B4E2D45A1A8}" type="presParOf" srcId="{3144CCD6-501C-4797-86D0-65E67A056707}" destId="{2AC1FA44-FDD9-4049-A384-EFAB95D90303}" srcOrd="1" destOrd="0" presId="urn:microsoft.com/office/officeart/2009/3/layout/HorizontalOrganizationChart"/>
    <dgm:cxn modelId="{0A6B0F1A-EA0F-45F2-B5BC-975ED3BDA50C}" type="presParOf" srcId="{3144CCD6-501C-4797-86D0-65E67A056707}" destId="{D85CD3BF-587A-4DA6-BD51-5CCAE99E17A4}" srcOrd="2" destOrd="0" presId="urn:microsoft.com/office/officeart/2009/3/layout/HorizontalOrganizationChart"/>
    <dgm:cxn modelId="{C94173C7-F138-4567-92E0-01D951DEDCD0}" type="presParOf" srcId="{1463677F-64F2-4B49-8BCA-E7CE85AF849C}" destId="{8CB50EF5-6A74-4B90-B5C3-E71C54E16E1C}" srcOrd="2" destOrd="0" presId="urn:microsoft.com/office/officeart/2009/3/layout/HorizontalOrganizationChart"/>
    <dgm:cxn modelId="{E5CCDBB9-7C94-4253-B7FA-BF4C1C9DF50D}" type="presParOf" srcId="{8CB50EF5-6A74-4B90-B5C3-E71C54E16E1C}" destId="{7C3D6576-183B-4C44-8DDB-21108E78A203}" srcOrd="0" destOrd="0" presId="urn:microsoft.com/office/officeart/2009/3/layout/HorizontalOrganizationChart"/>
    <dgm:cxn modelId="{2CCABD0B-53C0-4CB1-82C2-AF60C499049A}" type="presParOf" srcId="{8CB50EF5-6A74-4B90-B5C3-E71C54E16E1C}" destId="{FB144FE1-8893-4A7F-9617-C82376B33C99}" srcOrd="1" destOrd="0" presId="urn:microsoft.com/office/officeart/2009/3/layout/HorizontalOrganizationChart"/>
    <dgm:cxn modelId="{0D48BA0F-8802-40E5-A302-E047CEC700F1}" type="presParOf" srcId="{FB144FE1-8893-4A7F-9617-C82376B33C99}" destId="{F9C4E5B4-91F6-417B-B204-D65B81B8BA92}" srcOrd="0" destOrd="0" presId="urn:microsoft.com/office/officeart/2009/3/layout/HorizontalOrganizationChart"/>
    <dgm:cxn modelId="{528AA48E-00FC-4E32-BE6E-EB16D7754A25}" type="presParOf" srcId="{F9C4E5B4-91F6-417B-B204-D65B81B8BA92}" destId="{6133E425-05A8-43CD-B4DF-51A434963A0F}" srcOrd="0" destOrd="0" presId="urn:microsoft.com/office/officeart/2009/3/layout/HorizontalOrganizationChart"/>
    <dgm:cxn modelId="{95DE51DA-76AB-45EE-AF9F-4BE785ADA5B7}" type="presParOf" srcId="{F9C4E5B4-91F6-417B-B204-D65B81B8BA92}" destId="{751BCA31-C575-4D16-9DEF-977171848D35}" srcOrd="1" destOrd="0" presId="urn:microsoft.com/office/officeart/2009/3/layout/HorizontalOrganizationChart"/>
    <dgm:cxn modelId="{D506041A-A1FC-4276-9D39-875943FCCF33}" type="presParOf" srcId="{FB144FE1-8893-4A7F-9617-C82376B33C99}" destId="{6E2A9CF7-0971-4179-9766-0B25E4DA98F5}" srcOrd="1" destOrd="0" presId="urn:microsoft.com/office/officeart/2009/3/layout/HorizontalOrganizationChart"/>
    <dgm:cxn modelId="{F11F7E69-52E7-4FDB-86F7-0A395E46E660}" type="presParOf" srcId="{FB144FE1-8893-4A7F-9617-C82376B33C99}" destId="{26C990A2-FA25-4C1E-B928-FDCDC2D2EA29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D6576-183B-4C44-8DDB-21108E78A203}">
      <dsp:nvSpPr>
        <dsp:cNvPr id="0" name=""/>
        <dsp:cNvSpPr/>
      </dsp:nvSpPr>
      <dsp:spPr>
        <a:xfrm>
          <a:off x="2846380" y="2493468"/>
          <a:ext cx="1989779" cy="177658"/>
        </a:xfrm>
        <a:custGeom>
          <a:avLst/>
          <a:gdLst/>
          <a:ahLst/>
          <a:cxnLst/>
          <a:rect l="0" t="0" r="0" b="0"/>
          <a:pathLst>
            <a:path>
              <a:moveTo>
                <a:pt x="0" y="177658"/>
              </a:moveTo>
              <a:lnTo>
                <a:pt x="1989779" y="177658"/>
              </a:lnTo>
              <a:lnTo>
                <a:pt x="198977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CD674B-BFD8-4071-8776-6F73DA82ED91}">
      <dsp:nvSpPr>
        <dsp:cNvPr id="0" name=""/>
        <dsp:cNvSpPr/>
      </dsp:nvSpPr>
      <dsp:spPr>
        <a:xfrm>
          <a:off x="2846380" y="2671127"/>
          <a:ext cx="3979559" cy="12222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3695305" y="0"/>
              </a:lnTo>
              <a:lnTo>
                <a:pt x="3695305" y="1222293"/>
              </a:lnTo>
              <a:lnTo>
                <a:pt x="3979559" y="12222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009A14-F536-420B-B797-04B3DF32731E}">
      <dsp:nvSpPr>
        <dsp:cNvPr id="0" name=""/>
        <dsp:cNvSpPr/>
      </dsp:nvSpPr>
      <dsp:spPr>
        <a:xfrm>
          <a:off x="2846380" y="2625407"/>
          <a:ext cx="397955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3979559" y="4572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32A5B1-50A0-4729-8480-3FC8469A0652}">
      <dsp:nvSpPr>
        <dsp:cNvPr id="0" name=""/>
        <dsp:cNvSpPr/>
      </dsp:nvSpPr>
      <dsp:spPr>
        <a:xfrm>
          <a:off x="2846380" y="1448834"/>
          <a:ext cx="3979559" cy="1222293"/>
        </a:xfrm>
        <a:custGeom>
          <a:avLst/>
          <a:gdLst/>
          <a:ahLst/>
          <a:cxnLst/>
          <a:rect l="0" t="0" r="0" b="0"/>
          <a:pathLst>
            <a:path>
              <a:moveTo>
                <a:pt x="0" y="1222293"/>
              </a:moveTo>
              <a:lnTo>
                <a:pt x="3695305" y="1222293"/>
              </a:lnTo>
              <a:lnTo>
                <a:pt x="3695305" y="0"/>
              </a:lnTo>
              <a:lnTo>
                <a:pt x="3979559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264B4E5-552F-4FBB-B1FF-392D0AFA031B}">
      <dsp:nvSpPr>
        <dsp:cNvPr id="0" name=""/>
        <dsp:cNvSpPr/>
      </dsp:nvSpPr>
      <dsp:spPr>
        <a:xfrm>
          <a:off x="3837" y="1285059"/>
          <a:ext cx="2842542" cy="277213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Rozčlenění asi 1800 porcí denně</a:t>
          </a:r>
          <a:endParaRPr lang="cs-CZ" sz="1800" kern="1200" dirty="0"/>
        </a:p>
      </dsp:txBody>
      <dsp:txXfrm>
        <a:off x="3837" y="1285059"/>
        <a:ext cx="2842542" cy="2772136"/>
      </dsp:txXfrm>
    </dsp:sp>
    <dsp:sp modelId="{00ECD823-5BAE-4336-A52C-A52A1C28A235}">
      <dsp:nvSpPr>
        <dsp:cNvPr id="0" name=""/>
        <dsp:cNvSpPr/>
      </dsp:nvSpPr>
      <dsp:spPr>
        <a:xfrm>
          <a:off x="6825939" y="1015346"/>
          <a:ext cx="2842542" cy="866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Přerozdělení na jednotlivé provozy</a:t>
          </a:r>
          <a:br>
            <a:rPr lang="cs-CZ" sz="1800" kern="1200" dirty="0" smtClean="0"/>
          </a:br>
          <a:r>
            <a:rPr lang="cs-CZ" sz="1800" kern="1200" dirty="0" smtClean="0"/>
            <a:t>( U2, U4, U5, U13 a Garni)</a:t>
          </a:r>
          <a:endParaRPr lang="cs-CZ" sz="1800" kern="1200" dirty="0"/>
        </a:p>
      </dsp:txBody>
      <dsp:txXfrm>
        <a:off x="6825939" y="1015346"/>
        <a:ext cx="2842542" cy="866975"/>
      </dsp:txXfrm>
    </dsp:sp>
    <dsp:sp modelId="{250F71E5-3147-4396-BCDA-3EF9E0D1833F}">
      <dsp:nvSpPr>
        <dsp:cNvPr id="0" name=""/>
        <dsp:cNvSpPr/>
      </dsp:nvSpPr>
      <dsp:spPr>
        <a:xfrm>
          <a:off x="6825939" y="2237640"/>
          <a:ext cx="2842542" cy="866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Státní svátky, zkouškové období, jednotlivé dny </a:t>
          </a:r>
          <a:br>
            <a:rPr lang="cs-CZ" sz="1800" kern="1200" dirty="0" smtClean="0"/>
          </a:br>
          <a:r>
            <a:rPr lang="cs-CZ" sz="1800" kern="1200" dirty="0" smtClean="0"/>
            <a:t>v roce.</a:t>
          </a:r>
          <a:endParaRPr lang="cs-CZ" sz="1800" kern="1200" dirty="0"/>
        </a:p>
      </dsp:txBody>
      <dsp:txXfrm>
        <a:off x="6825939" y="2237640"/>
        <a:ext cx="2842542" cy="866975"/>
      </dsp:txXfrm>
    </dsp:sp>
    <dsp:sp modelId="{24BCC1AE-5DEA-4E0A-BE1D-E7953A08F0D4}">
      <dsp:nvSpPr>
        <dsp:cNvPr id="0" name=""/>
        <dsp:cNvSpPr/>
      </dsp:nvSpPr>
      <dsp:spPr>
        <a:xfrm>
          <a:off x="6825939" y="3459933"/>
          <a:ext cx="2842542" cy="866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Vliv ročních období a počasí</a:t>
          </a:r>
          <a:endParaRPr lang="cs-CZ" sz="1800" kern="1200" dirty="0"/>
        </a:p>
      </dsp:txBody>
      <dsp:txXfrm>
        <a:off x="6825939" y="3459933"/>
        <a:ext cx="2842542" cy="866975"/>
      </dsp:txXfrm>
    </dsp:sp>
    <dsp:sp modelId="{6133E425-05A8-43CD-B4DF-51A434963A0F}">
      <dsp:nvSpPr>
        <dsp:cNvPr id="0" name=""/>
        <dsp:cNvSpPr/>
      </dsp:nvSpPr>
      <dsp:spPr>
        <a:xfrm>
          <a:off x="3414888" y="584674"/>
          <a:ext cx="2842542" cy="19087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5* Hotovka,</a:t>
          </a:r>
          <a:br>
            <a:rPr lang="cs-CZ" sz="1800" kern="1200" dirty="0" smtClean="0"/>
          </a:br>
          <a:r>
            <a:rPr lang="cs-CZ" sz="1800" kern="1200" dirty="0" smtClean="0"/>
            <a:t>2* Minutka,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800" kern="1200" dirty="0" smtClean="0"/>
            <a:t>2* Pizza.</a:t>
          </a:r>
          <a:endParaRPr lang="cs-CZ" sz="1800" kern="1200" dirty="0"/>
        </a:p>
      </dsp:txBody>
      <dsp:txXfrm>
        <a:off x="3414888" y="584674"/>
        <a:ext cx="2842542" cy="1908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29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3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6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7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39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0" name="PlaceHolder 3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pPr algn="ctr"/>
            <a:endParaRPr lang="cs-CZ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cs-CZ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04000" y="225720"/>
            <a:ext cx="9071640" cy="946800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/>
          <a:p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1640" cy="32882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18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18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CustomShape 1"/>
          <p:cNvSpPr/>
          <p:nvPr/>
        </p:nvSpPr>
        <p:spPr>
          <a:xfrm>
            <a:off x="3528000" y="2732040"/>
            <a:ext cx="5543280" cy="492443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pc="-1" dirty="0" smtClean="0">
                <a:solidFill>
                  <a:srgbClr val="EA7500"/>
                </a:solidFill>
                <a:latin typeface="Source Sans Pro"/>
              </a:rPr>
              <a:t>Prezentace KMZ 2022</a:t>
            </a:r>
            <a:endParaRPr lang="cs-CZ" sz="3200" b="0" strike="noStrike" spc="-1" dirty="0">
              <a:latin typeface="Arial"/>
            </a:endParaRPr>
          </a:p>
        </p:txBody>
      </p:sp>
      <p:sp>
        <p:nvSpPr>
          <p:cNvPr id="154" name="CustomShape 2"/>
          <p:cNvSpPr/>
          <p:nvPr/>
        </p:nvSpPr>
        <p:spPr>
          <a:xfrm>
            <a:off x="3528000" y="4426200"/>
            <a:ext cx="475128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000" b="1" spc="-1" dirty="0" smtClean="0">
                <a:solidFill>
                  <a:srgbClr val="000000"/>
                </a:solidFill>
                <a:latin typeface="Source Sans Pro"/>
              </a:rPr>
              <a:t>Bc. Michal Navrátil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600" spc="-1" dirty="0" smtClean="0">
                <a:solidFill>
                  <a:srgbClr val="666666"/>
                </a:solidFill>
                <a:latin typeface="Source Sans Pro"/>
              </a:rPr>
              <a:t>Ředitel kolejí a menz UTB</a:t>
            </a:r>
            <a:endParaRPr lang="cs-CZ" sz="1600" b="0" strike="noStrike" spc="-1" dirty="0">
              <a:latin typeface="Arial"/>
            </a:endParaRPr>
          </a:p>
        </p:txBody>
      </p:sp>
      <p:sp>
        <p:nvSpPr>
          <p:cNvPr id="155" name="Line 3"/>
          <p:cNvSpPr/>
          <p:nvPr/>
        </p:nvSpPr>
        <p:spPr>
          <a:xfrm>
            <a:off x="3528000" y="4284000"/>
            <a:ext cx="792000" cy="0"/>
          </a:xfrm>
          <a:prstGeom prst="line">
            <a:avLst/>
          </a:prstGeom>
          <a:ln w="57240">
            <a:solidFill>
              <a:srgbClr val="EA75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/>
          <p:cNvSpPr txBox="1">
            <a:spLocks/>
          </p:cNvSpPr>
          <p:nvPr/>
        </p:nvSpPr>
        <p:spPr>
          <a:xfrm>
            <a:off x="452688" y="246795"/>
            <a:ext cx="9072000" cy="886397"/>
          </a:xfrm>
          <a:prstGeom prst="rect">
            <a:avLst/>
          </a:prstGeom>
        </p:spPr>
        <p:txBody>
          <a:bodyPr lIns="0" tIns="0" rIns="0" bIns="0" anchor="ctr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 err="1"/>
              <a:t>Prodeje</a:t>
            </a:r>
            <a:r>
              <a:rPr lang="en-US" sz="3200" b="1" dirty="0"/>
              <a:t> </a:t>
            </a:r>
            <a:r>
              <a:rPr lang="en-US" sz="3200" b="1" dirty="0" err="1"/>
              <a:t>teplých</a:t>
            </a:r>
            <a:r>
              <a:rPr lang="en-US" sz="3200" b="1" dirty="0"/>
              <a:t> </a:t>
            </a:r>
            <a:r>
              <a:rPr lang="en-US" sz="3200" b="1" dirty="0" err="1"/>
              <a:t>porcí</a:t>
            </a:r>
            <a:r>
              <a:rPr lang="en-US" sz="3200" b="1" dirty="0"/>
              <a:t> v </a:t>
            </a:r>
            <a:r>
              <a:rPr lang="en-US" sz="3200" b="1" dirty="0" err="1"/>
              <a:t>rozmezí</a:t>
            </a:r>
            <a:r>
              <a:rPr lang="en-US" sz="3200" b="1" dirty="0"/>
              <a:t> 30 min.</a:t>
            </a:r>
            <a:r>
              <a:rPr lang="cs-CZ" sz="3200" b="1" dirty="0"/>
              <a:t>              září - říjen </a:t>
            </a:r>
            <a:r>
              <a:rPr lang="cs-CZ" sz="3200" b="1" dirty="0" smtClean="0"/>
              <a:t>2022</a:t>
            </a:r>
            <a:endParaRPr lang="cs-CZ" sz="3200" b="1" dirty="0"/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9996262"/>
              </p:ext>
            </p:extLst>
          </p:nvPr>
        </p:nvGraphicFramePr>
        <p:xfrm>
          <a:off x="294640" y="1133192"/>
          <a:ext cx="9570720" cy="4383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84794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31502" y="-1"/>
            <a:ext cx="14516413" cy="6956385"/>
          </a:xfrm>
          <a:prstGeom prst="rect">
            <a:avLst/>
          </a:prstGeom>
        </p:spPr>
      </p:pic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504000" y="477701"/>
            <a:ext cx="9072000" cy="443198"/>
          </a:xfrm>
        </p:spPr>
        <p:txBody>
          <a:bodyPr/>
          <a:lstStyle/>
          <a:p>
            <a:pPr algn="ctr"/>
            <a:r>
              <a:rPr lang="cs-CZ" sz="3200" b="1" dirty="0" smtClean="0"/>
              <a:t>Plán rekonstrukce menzy U4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183104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00" y="477701"/>
            <a:ext cx="9072000" cy="443198"/>
          </a:xfrm>
        </p:spPr>
        <p:txBody>
          <a:bodyPr/>
          <a:lstStyle/>
          <a:p>
            <a:pPr algn="ctr"/>
            <a:r>
              <a:rPr lang="cs-CZ" sz="3200" b="1" dirty="0" smtClean="0"/>
              <a:t>Důvody rekonstrukce menzy U4</a:t>
            </a:r>
            <a:endParaRPr lang="cs-CZ" sz="3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504000" y="2051723"/>
            <a:ext cx="9072000" cy="2492990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/>
              <a:t>Stávající výdejní prostory menzy U4 jsou </a:t>
            </a:r>
            <a:r>
              <a:rPr lang="cs-CZ" sz="2000" dirty="0" smtClean="0"/>
              <a:t>dispozičním uspořádáním výdeje stravy zcela nevyhovující a </a:t>
            </a:r>
            <a:r>
              <a:rPr lang="cs-CZ" sz="2000" dirty="0"/>
              <a:t>jsou v plném užívání od roku </a:t>
            </a:r>
            <a:r>
              <a:rPr lang="cs-CZ" sz="2000" dirty="0" smtClean="0"/>
              <a:t>2004.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 smtClean="0"/>
              <a:t>Záměrem </a:t>
            </a:r>
            <a:r>
              <a:rPr lang="cs-CZ" sz="2000" dirty="0"/>
              <a:t>rekonstrukce studentské </a:t>
            </a:r>
            <a:r>
              <a:rPr lang="cs-CZ" sz="2000" dirty="0" smtClean="0"/>
              <a:t>jídelny </a:t>
            </a:r>
            <a:r>
              <a:rPr lang="cs-CZ" sz="2000" dirty="0"/>
              <a:t>je vytvořit plně </a:t>
            </a:r>
            <a:r>
              <a:rPr lang="cs-CZ" sz="2000" dirty="0" smtClean="0"/>
              <a:t>průchodné prostory.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 smtClean="0"/>
              <a:t>Nové </a:t>
            </a:r>
            <a:r>
              <a:rPr lang="cs-CZ" sz="2000" dirty="0"/>
              <a:t>dispoziční řešení zvýší orientaci strávníků v nabízených produktech </a:t>
            </a:r>
            <a:r>
              <a:rPr lang="cs-CZ" sz="2000" dirty="0" smtClean="0"/>
              <a:t>menzy a </a:t>
            </a:r>
            <a:r>
              <a:rPr lang="cs-CZ" sz="2000" dirty="0"/>
              <a:t>zlepší se přehlednost ve výdeji jídel. </a:t>
            </a:r>
          </a:p>
        </p:txBody>
      </p:sp>
    </p:spTree>
    <p:extLst>
      <p:ext uri="{BB962C8B-B14F-4D97-AF65-F5344CB8AC3E}">
        <p14:creationId xmlns:p14="http://schemas.microsoft.com/office/powerpoint/2010/main" val="45052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00" y="227642"/>
            <a:ext cx="9072000" cy="443198"/>
          </a:xfrm>
        </p:spPr>
        <p:txBody>
          <a:bodyPr/>
          <a:lstStyle/>
          <a:p>
            <a:pPr algn="ctr"/>
            <a:r>
              <a:rPr lang="cs-CZ" sz="3200" b="1" dirty="0" smtClean="0"/>
              <a:t>U4 dotazy na fronty</a:t>
            </a:r>
            <a:endParaRPr lang="cs-CZ" sz="3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504000" y="1108870"/>
            <a:ext cx="9072000" cy="4985980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/>
              <a:t>Z</a:t>
            </a:r>
            <a:r>
              <a:rPr lang="cs-CZ" sz="2000" dirty="0" smtClean="0"/>
              <a:t>aměstnanecká část – menší fronty, rychlá obsluha = ne všichni zaměstnanci tuto kantýnu využívají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/>
              <a:t>S</a:t>
            </a:r>
            <a:r>
              <a:rPr lang="cs-CZ" sz="2000" dirty="0" smtClean="0"/>
              <a:t>tudentská část – problém s prostupem kvůli dobíjení na pokladně </a:t>
            </a:r>
            <a:r>
              <a:rPr lang="cs-CZ" sz="2000" dirty="0"/>
              <a:t>= řešením je ukončení dobíjení v době hlavního výdeje </a:t>
            </a:r>
            <a:r>
              <a:rPr lang="cs-CZ" sz="2000" dirty="0" smtClean="0"/>
              <a:t>obědů, často není dostatečný kredit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/>
              <a:t>P</a:t>
            </a:r>
            <a:r>
              <a:rPr lang="cs-CZ" sz="2000" dirty="0" smtClean="0"/>
              <a:t>rovoz obou pokladen v době hl. prodeje = řešením je posílení množství zaměstnanců ( stalo se 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cs-CZ" sz="2000" dirty="0" smtClean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/>
              <a:t>O</a:t>
            </a:r>
            <a:r>
              <a:rPr lang="cs-CZ" sz="2000" dirty="0" smtClean="0"/>
              <a:t>pakující se fronty každý semestr – řešením je úprava rozvrhů, </a:t>
            </a:r>
            <a:br>
              <a:rPr lang="cs-CZ" sz="2000" dirty="0" smtClean="0"/>
            </a:br>
            <a:r>
              <a:rPr lang="cs-CZ" sz="2000" dirty="0" smtClean="0"/>
              <a:t>tak aby všichni studenti nechodili ve stejnou dobu ( dotaz roku 2019) = bude řešeno s prorektorem pro pedagogiku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 smtClean="0"/>
              <a:t>Otázka front se řeší již od roku 2012</a:t>
            </a:r>
            <a:endParaRPr lang="cs-CZ" sz="2000" dirty="0"/>
          </a:p>
          <a:p>
            <a:pPr algn="just"/>
            <a:r>
              <a:rPr lang="cs-CZ" sz="2000" dirty="0" smtClean="0"/>
              <a:t> </a:t>
            </a:r>
          </a:p>
          <a:p>
            <a:pPr algn="just"/>
            <a:endParaRPr lang="cs-CZ" sz="2000" dirty="0" smtClean="0"/>
          </a:p>
          <a:p>
            <a:pPr algn="just"/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49340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00" y="254181"/>
            <a:ext cx="9072000" cy="443198"/>
          </a:xfrm>
        </p:spPr>
        <p:txBody>
          <a:bodyPr/>
          <a:lstStyle/>
          <a:p>
            <a:pPr algn="ctr"/>
            <a:r>
              <a:rPr lang="cs-CZ" sz="3200" b="1" dirty="0" smtClean="0"/>
              <a:t>Důvody výprodeje jídel moc brzy</a:t>
            </a:r>
            <a:endParaRPr lang="cs-CZ" sz="3200" b="1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279696852"/>
              </p:ext>
            </p:extLst>
          </p:nvPr>
        </p:nvGraphicFramePr>
        <p:xfrm>
          <a:off x="193040" y="595136"/>
          <a:ext cx="9672320" cy="4911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472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12560" y="548821"/>
            <a:ext cx="9072000" cy="443198"/>
          </a:xfrm>
        </p:spPr>
        <p:txBody>
          <a:bodyPr/>
          <a:lstStyle/>
          <a:p>
            <a:pPr algn="ctr"/>
            <a:r>
              <a:rPr lang="cs-CZ" sz="3200" b="1" dirty="0" smtClean="0"/>
              <a:t>Možnosti změny</a:t>
            </a:r>
            <a:endParaRPr lang="cs-CZ" sz="3200" b="1" dirty="0"/>
          </a:p>
        </p:txBody>
      </p:sp>
      <p:sp>
        <p:nvSpPr>
          <p:cNvPr id="3" name="Podnadpis 2"/>
          <p:cNvSpPr>
            <a:spLocks noGrp="1"/>
          </p:cNvSpPr>
          <p:nvPr>
            <p:ph type="subTitle"/>
          </p:nvPr>
        </p:nvSpPr>
        <p:spPr>
          <a:xfrm>
            <a:off x="504000" y="1596630"/>
            <a:ext cx="9072000" cy="3323987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/>
              <a:t>Bez objednávkový systém – strávník nemá možnost si předem objednat jídlo v nabídce, vybírá si z dostupných jídel jídelníčku v daném okamžiku. V průběhu výdejní doby se v jídelníčku dostáváme průměrně na </a:t>
            </a:r>
            <a:r>
              <a:rPr lang="cs-CZ" sz="2000" dirty="0" smtClean="0"/>
              <a:t>5 </a:t>
            </a:r>
            <a:r>
              <a:rPr lang="cs-CZ" sz="2000" dirty="0"/>
              <a:t>hotových jídel, </a:t>
            </a:r>
            <a:r>
              <a:rPr lang="cs-CZ" sz="2000" dirty="0" smtClean="0"/>
              <a:t>2 </a:t>
            </a:r>
            <a:r>
              <a:rPr lang="cs-CZ" sz="2000" dirty="0"/>
              <a:t>minutek a 2 pizze. Strávník má možnost kontrolovat momentální nabídku jídel přes webové </a:t>
            </a:r>
            <a:r>
              <a:rPr lang="cs-CZ" sz="2000" dirty="0" smtClean="0"/>
              <a:t>rozhraní ( jídelníček online).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endParaRPr lang="cs-CZ" sz="2000" dirty="0"/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cs-CZ" sz="2000" dirty="0"/>
              <a:t>Plánování počtu porcí je v systému, který je </a:t>
            </a:r>
            <a:r>
              <a:rPr lang="cs-CZ" sz="2000" dirty="0" smtClean="0"/>
              <a:t>nyní zaveden </a:t>
            </a:r>
            <a:r>
              <a:rPr lang="cs-CZ" sz="2000" dirty="0"/>
              <a:t>těžší a spočívá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ve </a:t>
            </a:r>
            <a:r>
              <a:rPr lang="cs-CZ" sz="2000" dirty="0"/>
              <a:t>zkušenosti s minulým obdobím, </a:t>
            </a:r>
            <a:r>
              <a:rPr lang="cs-CZ" sz="2000" dirty="0" smtClean="0"/>
              <a:t>tzv. </a:t>
            </a:r>
            <a:r>
              <a:rPr lang="cs-CZ" sz="2000" dirty="0"/>
              <a:t>kuchyně jednotlivých provozů </a:t>
            </a:r>
            <a:r>
              <a:rPr lang="cs-CZ" sz="2000" dirty="0" smtClean="0"/>
              <a:t/>
            </a:r>
            <a:br>
              <a:rPr lang="cs-CZ" sz="2000" dirty="0" smtClean="0"/>
            </a:br>
            <a:r>
              <a:rPr lang="cs-CZ" sz="2000" dirty="0" smtClean="0"/>
              <a:t>si </a:t>
            </a:r>
            <a:r>
              <a:rPr lang="cs-CZ" sz="2000" dirty="0"/>
              <a:t>objednává počet porcí, který předpokládá prodat. Může tedy dojít k situaci, že některá jídla, u kterých se předpokládal malý prodej, jsou rychle vyprodána a nabídka se zmenšuje. Přesto se snažíme do konce výdeje udržet min. 3 jídla</a:t>
            </a:r>
            <a:r>
              <a:rPr lang="cs-CZ" sz="2000" dirty="0" smtClean="0"/>
              <a:t>.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88373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720" y="1333551"/>
            <a:ext cx="4426919" cy="3530497"/>
          </a:xfrm>
          <a:prstGeom prst="rect">
            <a:avLst/>
          </a:prstGeom>
          <a:effectLst/>
        </p:spPr>
      </p:pic>
      <p:sp>
        <p:nvSpPr>
          <p:cNvPr id="12" name="Zástupný symbol pro text 11"/>
          <p:cNvSpPr>
            <a:spLocks noGrp="1"/>
          </p:cNvSpPr>
          <p:nvPr>
            <p:ph type="body"/>
          </p:nvPr>
        </p:nvSpPr>
        <p:spPr>
          <a:xfrm>
            <a:off x="4744720" y="-711200"/>
            <a:ext cx="5151120" cy="7620000"/>
          </a:xfrm>
        </p:spPr>
        <p:txBody>
          <a:bodyPr>
            <a:noAutofit/>
          </a:bodyPr>
          <a:lstStyle/>
          <a:p>
            <a:pPr algn="just"/>
            <a:r>
              <a:rPr lang="cs-CZ" altLang="cs-CZ" sz="1400" dirty="0">
                <a:solidFill>
                  <a:srgbClr val="0070C0"/>
                </a:solidFill>
              </a:rPr>
              <a:t>Výdejní </a:t>
            </a:r>
            <a:r>
              <a:rPr lang="cs-CZ" altLang="cs-CZ" sz="1400" dirty="0" smtClean="0">
                <a:solidFill>
                  <a:srgbClr val="0070C0"/>
                </a:solidFill>
              </a:rPr>
              <a:t>režim</a:t>
            </a:r>
          </a:p>
          <a:p>
            <a:pPr algn="just"/>
            <a:endParaRPr lang="cs-CZ" altLang="cs-CZ" sz="1400" dirty="0">
              <a:solidFill>
                <a:srgbClr val="0070C0"/>
              </a:solidFill>
            </a:endParaRPr>
          </a:p>
          <a:p>
            <a:pPr marL="285750" indent="-285750" algn="just">
              <a:spcBef>
                <a:spcPts val="300"/>
              </a:spcBef>
              <a:buFont typeface="Wingdings" panose="05000000000000000000" pitchFamily="2" charset="2"/>
              <a:buChar char="Ø"/>
            </a:pPr>
            <a:r>
              <a:rPr lang="cs-CZ" altLang="cs-CZ" sz="1400" dirty="0"/>
              <a:t>Slouží pro výdej předem objednaného jídla. Snímač vydává přednastavený druh jídla a přednastavené alternativy. Pokud se přihlásí strávník s platnou objednávkou, zobrazí se na externím displeji číslo vydávané alternativy a zazní zvukový signál. </a:t>
            </a:r>
            <a:endParaRPr lang="cs-CZ" altLang="cs-CZ" sz="1400" dirty="0" smtClean="0"/>
          </a:p>
          <a:p>
            <a:pPr algn="just"/>
            <a:endParaRPr lang="cs-CZ" altLang="cs-CZ" sz="1400" dirty="0" smtClean="0">
              <a:solidFill>
                <a:srgbClr val="0070C0"/>
              </a:solidFill>
            </a:endParaRPr>
          </a:p>
          <a:p>
            <a:pPr algn="just"/>
            <a:endParaRPr lang="cs-CZ" altLang="cs-CZ" sz="1400" dirty="0" smtClean="0">
              <a:solidFill>
                <a:srgbClr val="0070C0"/>
              </a:solidFill>
            </a:endParaRPr>
          </a:p>
          <a:p>
            <a:pPr algn="just"/>
            <a:r>
              <a:rPr lang="cs-CZ" altLang="cs-CZ" sz="1400" dirty="0" smtClean="0">
                <a:solidFill>
                  <a:srgbClr val="0070C0"/>
                </a:solidFill>
              </a:rPr>
              <a:t>Prodejní režim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cs-CZ" altLang="cs-CZ" sz="1400" dirty="0">
              <a:solidFill>
                <a:srgbClr val="0070C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altLang="cs-CZ" sz="1400" dirty="0" smtClean="0"/>
              <a:t>Slouží </a:t>
            </a:r>
            <a:r>
              <a:rPr lang="cs-CZ" altLang="cs-CZ" sz="1400" dirty="0"/>
              <a:t>k odběru stravy bez předchozího </a:t>
            </a:r>
            <a:r>
              <a:rPr lang="cs-CZ" altLang="cs-CZ" sz="1400" dirty="0" smtClean="0"/>
              <a:t>objednání - minutek nebo pizza.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cs-CZ" altLang="cs-CZ" sz="1400" dirty="0" smtClean="0"/>
              <a:t>Používá </a:t>
            </a:r>
            <a:r>
              <a:rPr lang="cs-CZ" altLang="cs-CZ" sz="1400" dirty="0"/>
              <a:t>se ve dvou variantách - strávník zvolí na číselné klávesnici buď alternativu jídla (počet porcí je pevně nastaven na jednu), nebo počet porcí (bez volby alternativy </a:t>
            </a:r>
            <a:r>
              <a:rPr lang="cs-CZ" altLang="cs-CZ" sz="1400" dirty="0" smtClean="0"/>
              <a:t>jídla).</a:t>
            </a:r>
            <a:endParaRPr lang="cs-CZ" altLang="cs-CZ" sz="1400" dirty="0"/>
          </a:p>
          <a:p>
            <a:pPr algn="just"/>
            <a:endParaRPr lang="cs-CZ" sz="1400" dirty="0"/>
          </a:p>
        </p:txBody>
      </p:sp>
      <p:sp>
        <p:nvSpPr>
          <p:cNvPr id="10" name="Nadpis 9"/>
          <p:cNvSpPr>
            <a:spLocks noGrp="1"/>
          </p:cNvSpPr>
          <p:nvPr>
            <p:ph type="title"/>
          </p:nvPr>
        </p:nvSpPr>
        <p:spPr>
          <a:xfrm>
            <a:off x="504000" y="256102"/>
            <a:ext cx="9072000" cy="886397"/>
          </a:xfrm>
        </p:spPr>
        <p:txBody>
          <a:bodyPr/>
          <a:lstStyle/>
          <a:p>
            <a:pPr algn="ctr"/>
            <a:r>
              <a:rPr lang="cs-CZ" sz="3200" b="1" dirty="0"/>
              <a:t>Stravovací, prodejní </a:t>
            </a:r>
            <a:br>
              <a:rPr lang="cs-CZ" sz="3200" b="1" dirty="0"/>
            </a:br>
            <a:r>
              <a:rPr lang="cs-CZ" sz="3200" b="1" dirty="0"/>
              <a:t>a platební </a:t>
            </a:r>
            <a:r>
              <a:rPr lang="cs-CZ" sz="3200" b="1" dirty="0" smtClean="0"/>
              <a:t>systémy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57966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dnadpis 5"/>
          <p:cNvSpPr>
            <a:spLocks noGrp="1"/>
          </p:cNvSpPr>
          <p:nvPr>
            <p:ph type="subTitle"/>
          </p:nvPr>
        </p:nvSpPr>
        <p:spPr>
          <a:xfrm>
            <a:off x="375708" y="1914770"/>
            <a:ext cx="4199806" cy="553998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2000" dirty="0" smtClean="0"/>
              <a:t>658 </a:t>
            </a:r>
            <a:r>
              <a:rPr lang="cs-CZ" sz="2000" dirty="0"/>
              <a:t>z 1050 </a:t>
            </a:r>
            <a:r>
              <a:rPr lang="cs-CZ" sz="2000" dirty="0" smtClean="0"/>
              <a:t>zaměstnanců – 63%</a:t>
            </a: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>
          <a:xfrm>
            <a:off x="504000" y="256102"/>
            <a:ext cx="9072000" cy="886397"/>
          </a:xfrm>
        </p:spPr>
        <p:txBody>
          <a:bodyPr/>
          <a:lstStyle/>
          <a:p>
            <a:pPr algn="ctr"/>
            <a:r>
              <a:rPr lang="cs-CZ" sz="3200" b="1" dirty="0" smtClean="0"/>
              <a:t>Počty studentů a zaměstnanců navštěvující stravovací provozy</a:t>
            </a:r>
            <a:endParaRPr lang="cs-CZ" sz="3200" b="1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5676324"/>
              </p:ext>
            </p:extLst>
          </p:nvPr>
        </p:nvGraphicFramePr>
        <p:xfrm>
          <a:off x="5040000" y="1153662"/>
          <a:ext cx="4178618" cy="2098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Podnadpis 5"/>
          <p:cNvSpPr>
            <a:spLocks noGrp="1"/>
          </p:cNvSpPr>
          <p:nvPr>
            <p:ph type="subTitle"/>
          </p:nvPr>
        </p:nvSpPr>
        <p:spPr>
          <a:xfrm>
            <a:off x="375708" y="4390545"/>
            <a:ext cx="4121546" cy="276999"/>
          </a:xfrm>
        </p:spPr>
        <p:txBody>
          <a:bodyPr/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cs-CZ" sz="2000" dirty="0" smtClean="0"/>
              <a:t>3787 </a:t>
            </a:r>
            <a:r>
              <a:rPr lang="cs-CZ" sz="2000" dirty="0"/>
              <a:t>z </a:t>
            </a:r>
            <a:r>
              <a:rPr lang="cs-CZ" sz="2000" dirty="0" smtClean="0"/>
              <a:t>6500</a:t>
            </a:r>
            <a:r>
              <a:rPr lang="cs-CZ" sz="2000" dirty="0" smtClean="0"/>
              <a:t> </a:t>
            </a:r>
            <a:r>
              <a:rPr lang="cs-CZ" sz="2000" dirty="0" smtClean="0"/>
              <a:t>studentů – </a:t>
            </a:r>
            <a:r>
              <a:rPr lang="cs-CZ" sz="2000" dirty="0" smtClean="0"/>
              <a:t>58</a:t>
            </a:r>
            <a:r>
              <a:rPr lang="cs-CZ" sz="2000" dirty="0" smtClean="0"/>
              <a:t>%</a:t>
            </a:r>
            <a:endParaRPr lang="cs-CZ" sz="2000" dirty="0"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4306410"/>
              </p:ext>
            </p:extLst>
          </p:nvPr>
        </p:nvGraphicFramePr>
        <p:xfrm>
          <a:off x="5040000" y="3479773"/>
          <a:ext cx="4178618" cy="2098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32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00" y="477701"/>
            <a:ext cx="9072000" cy="443198"/>
          </a:xfrm>
        </p:spPr>
        <p:txBody>
          <a:bodyPr/>
          <a:lstStyle/>
          <a:p>
            <a:pPr algn="ctr"/>
            <a:r>
              <a:rPr lang="cs-CZ" sz="3200" b="1" dirty="0" smtClean="0"/>
              <a:t>Fronta do menzy - Německo</a:t>
            </a:r>
            <a:endParaRPr lang="cs-CZ" sz="3200" b="1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49" y="1005840"/>
            <a:ext cx="9684811" cy="446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ustomShape 1"/>
          <p:cNvSpPr/>
          <p:nvPr/>
        </p:nvSpPr>
        <p:spPr>
          <a:xfrm>
            <a:off x="3528000" y="2012040"/>
            <a:ext cx="4247280" cy="48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0" strike="noStrike" spc="-1">
                <a:solidFill>
                  <a:srgbClr val="EA7500"/>
                </a:solidFill>
                <a:latin typeface="Source Sans Pro"/>
                <a:ea typeface="DejaVu Sans"/>
              </a:rPr>
              <a:t>Děkuji za pozornost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74" name="CustomShape 2"/>
          <p:cNvSpPr/>
          <p:nvPr/>
        </p:nvSpPr>
        <p:spPr>
          <a:xfrm>
            <a:off x="3528000" y="3456000"/>
            <a:ext cx="4751280" cy="55399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2000" b="1" spc="-1" dirty="0" smtClean="0">
                <a:solidFill>
                  <a:srgbClr val="000000"/>
                </a:solidFill>
                <a:latin typeface="Source Sans Pro"/>
              </a:rPr>
              <a:t>Bc. Michal Navrátil</a:t>
            </a:r>
            <a:endParaRPr lang="cs-CZ" sz="20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cs-CZ" sz="1600" spc="-1" dirty="0" smtClean="0">
                <a:solidFill>
                  <a:srgbClr val="666666"/>
                </a:solidFill>
                <a:latin typeface="Source Sans Pro"/>
              </a:rPr>
              <a:t>Ředitel kolejí a menz UTB</a:t>
            </a:r>
            <a:endParaRPr lang="cs-CZ" sz="1600" b="0" strike="noStrike" spc="-1" dirty="0">
              <a:latin typeface="Arial"/>
            </a:endParaRPr>
          </a:p>
        </p:txBody>
      </p:sp>
      <p:sp>
        <p:nvSpPr>
          <p:cNvPr id="175" name="Line 3"/>
          <p:cNvSpPr/>
          <p:nvPr/>
        </p:nvSpPr>
        <p:spPr>
          <a:xfrm>
            <a:off x="3528000" y="4284000"/>
            <a:ext cx="792000" cy="0"/>
          </a:xfrm>
          <a:prstGeom prst="line">
            <a:avLst/>
          </a:prstGeom>
          <a:ln w="57240">
            <a:solidFill>
              <a:srgbClr val="EA7500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803520" y="432000"/>
            <a:ext cx="1499760" cy="577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cs-CZ" sz="3200" b="1" strike="noStrike" spc="-1">
                <a:solidFill>
                  <a:srgbClr val="EA7500"/>
                </a:solidFill>
                <a:latin typeface="Source Sans Pro"/>
                <a:ea typeface="DejaVu Sans"/>
              </a:rPr>
              <a:t>Obsah</a:t>
            </a:r>
            <a:endParaRPr lang="cs-CZ" sz="3200" b="0" strike="noStrike" spc="-1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2592000" y="1152000"/>
            <a:ext cx="6119280" cy="318548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spAutoFit/>
          </a:bodyPr>
          <a:lstStyle/>
          <a:p>
            <a:pPr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</a:pPr>
            <a:r>
              <a:rPr lang="cs-CZ" sz="2400" b="1" strike="noStrike" spc="-1" dirty="0">
                <a:solidFill>
                  <a:srgbClr val="EA7500"/>
                </a:solidFill>
                <a:latin typeface="Source Sans Pro"/>
                <a:ea typeface="Microsoft YaHei"/>
              </a:rPr>
              <a:t>1 /	</a:t>
            </a:r>
            <a:r>
              <a:rPr lang="cs-CZ" sz="2400" b="1" spc="-1" dirty="0" smtClean="0">
                <a:solidFill>
                  <a:srgbClr val="000000"/>
                </a:solidFill>
                <a:latin typeface="Source Sans Pro"/>
                <a:ea typeface="Microsoft YaHei"/>
              </a:rPr>
              <a:t>Přehled v</a:t>
            </a:r>
            <a:r>
              <a:rPr lang="cs-CZ" sz="2400" b="1" strike="noStrike" spc="-1" dirty="0" smtClean="0">
                <a:solidFill>
                  <a:srgbClr val="000000"/>
                </a:solidFill>
                <a:latin typeface="Source Sans Pro"/>
                <a:ea typeface="Microsoft YaHei"/>
              </a:rPr>
              <a:t>ýdeje teplých jídel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</a:pPr>
            <a:r>
              <a:rPr lang="cs-CZ" sz="2400" b="1" strike="noStrike" spc="-1" dirty="0">
                <a:solidFill>
                  <a:srgbClr val="EA7500"/>
                </a:solidFill>
                <a:latin typeface="Source Sans Pro"/>
                <a:ea typeface="Microsoft YaHei"/>
              </a:rPr>
              <a:t>2 /	</a:t>
            </a:r>
            <a:r>
              <a:rPr lang="cs-CZ" sz="2400" b="1" strike="noStrike" spc="-1" dirty="0" smtClean="0">
                <a:solidFill>
                  <a:srgbClr val="000000"/>
                </a:solidFill>
                <a:latin typeface="Source Sans Pro"/>
                <a:ea typeface="Microsoft YaHei"/>
              </a:rPr>
              <a:t>Přehled prodejů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</a:pPr>
            <a:r>
              <a:rPr lang="cs-CZ" sz="2400" b="1" strike="noStrike" spc="-1" dirty="0">
                <a:solidFill>
                  <a:srgbClr val="EA7500"/>
                </a:solidFill>
                <a:latin typeface="Source Sans Pro"/>
                <a:ea typeface="Microsoft YaHei"/>
              </a:rPr>
              <a:t>3 /	</a:t>
            </a:r>
            <a:r>
              <a:rPr lang="cs-CZ" sz="2400" b="1" strike="noStrike" spc="-1" dirty="0" smtClean="0">
                <a:solidFill>
                  <a:srgbClr val="000000"/>
                </a:solidFill>
                <a:latin typeface="Source Sans Pro"/>
                <a:ea typeface="Microsoft YaHei"/>
              </a:rPr>
              <a:t>Rekonstrukce U4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</a:pPr>
            <a:r>
              <a:rPr lang="cs-CZ" sz="2400" b="1" strike="noStrike" spc="-1" dirty="0">
                <a:solidFill>
                  <a:srgbClr val="EA7500"/>
                </a:solidFill>
                <a:latin typeface="Source Sans Pro"/>
                <a:ea typeface="Microsoft YaHei"/>
              </a:rPr>
              <a:t>4 /	</a:t>
            </a:r>
            <a:r>
              <a:rPr lang="cs-CZ" sz="2400" b="1" strike="noStrike" spc="-1" dirty="0" smtClean="0">
                <a:solidFill>
                  <a:srgbClr val="000000"/>
                </a:solidFill>
                <a:latin typeface="Source Sans Pro"/>
                <a:ea typeface="Microsoft YaHei"/>
              </a:rPr>
              <a:t>Fronty na U4 – důvody a řešení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15000"/>
              </a:lnSpc>
              <a:spcBef>
                <a:spcPts val="567"/>
              </a:spcBef>
              <a:spcAft>
                <a:spcPts val="567"/>
              </a:spcAft>
            </a:pPr>
            <a:r>
              <a:rPr lang="cs-CZ" sz="2400" b="1" strike="noStrike" spc="-1" dirty="0">
                <a:solidFill>
                  <a:srgbClr val="EA7500"/>
                </a:solidFill>
                <a:latin typeface="Source Sans Pro"/>
                <a:ea typeface="Microsoft YaHei"/>
              </a:rPr>
              <a:t>5 /	</a:t>
            </a:r>
            <a:r>
              <a:rPr lang="cs-CZ" sz="2400" b="1" strike="noStrike" spc="-1" dirty="0" smtClean="0">
                <a:solidFill>
                  <a:srgbClr val="000000"/>
                </a:solidFill>
                <a:latin typeface="Source Sans Pro"/>
                <a:ea typeface="Microsoft YaHei"/>
              </a:rPr>
              <a:t>Shrnutí</a:t>
            </a:r>
            <a:endParaRPr lang="cs-CZ" sz="24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24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00" y="477701"/>
            <a:ext cx="9072000" cy="443198"/>
          </a:xfrm>
        </p:spPr>
        <p:txBody>
          <a:bodyPr/>
          <a:lstStyle/>
          <a:p>
            <a:pPr algn="ctr"/>
            <a:r>
              <a:rPr lang="cs-CZ" sz="3200" b="1" dirty="0" smtClean="0"/>
              <a:t>Počet vydaných teplých porcí podle strávníků</a:t>
            </a:r>
            <a:endParaRPr lang="cs-CZ" sz="3200" b="1" dirty="0"/>
          </a:p>
        </p:txBody>
      </p:sp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398423"/>
              </p:ext>
            </p:extLst>
          </p:nvPr>
        </p:nvGraphicFramePr>
        <p:xfrm>
          <a:off x="504000" y="920899"/>
          <a:ext cx="8981377" cy="4749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6830242"/>
              </p:ext>
            </p:extLst>
          </p:nvPr>
        </p:nvGraphicFramePr>
        <p:xfrm>
          <a:off x="251999" y="966503"/>
          <a:ext cx="9576001" cy="4418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2628">
                  <a:extLst>
                    <a:ext uri="{9D8B030D-6E8A-4147-A177-3AD203B41FA5}">
                      <a16:colId xmlns:a16="http://schemas.microsoft.com/office/drawing/2014/main" val="1615950068"/>
                    </a:ext>
                  </a:extLst>
                </a:gridCol>
                <a:gridCol w="1714711">
                  <a:extLst>
                    <a:ext uri="{9D8B030D-6E8A-4147-A177-3AD203B41FA5}">
                      <a16:colId xmlns:a16="http://schemas.microsoft.com/office/drawing/2014/main" val="3996256024"/>
                    </a:ext>
                  </a:extLst>
                </a:gridCol>
                <a:gridCol w="1371769">
                  <a:extLst>
                    <a:ext uri="{9D8B030D-6E8A-4147-A177-3AD203B41FA5}">
                      <a16:colId xmlns:a16="http://schemas.microsoft.com/office/drawing/2014/main" val="1212028082"/>
                    </a:ext>
                  </a:extLst>
                </a:gridCol>
                <a:gridCol w="1556430">
                  <a:extLst>
                    <a:ext uri="{9D8B030D-6E8A-4147-A177-3AD203B41FA5}">
                      <a16:colId xmlns:a16="http://schemas.microsoft.com/office/drawing/2014/main" val="3849006348"/>
                    </a:ext>
                  </a:extLst>
                </a:gridCol>
                <a:gridCol w="2084033">
                  <a:extLst>
                    <a:ext uri="{9D8B030D-6E8A-4147-A177-3AD203B41FA5}">
                      <a16:colId xmlns:a16="http://schemas.microsoft.com/office/drawing/2014/main" val="1950524368"/>
                    </a:ext>
                  </a:extLst>
                </a:gridCol>
                <a:gridCol w="1556430">
                  <a:extLst>
                    <a:ext uri="{9D8B030D-6E8A-4147-A177-3AD203B41FA5}">
                      <a16:colId xmlns:a16="http://schemas.microsoft.com/office/drawing/2014/main" val="886349340"/>
                    </a:ext>
                  </a:extLst>
                </a:gridCol>
              </a:tblGrid>
              <a:tr h="740664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Zaměstnanci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Studenti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Exter.Školy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err="1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Exter.Stráv</a:t>
                      </a:r>
                      <a:r>
                        <a:rPr lang="cs-CZ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6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Celkem</a:t>
                      </a:r>
                      <a:endParaRPr lang="cs-CZ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984228715"/>
                  </a:ext>
                </a:extLst>
              </a:tr>
              <a:tr h="7355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65 195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151 809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4 364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17 800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239 168</a:t>
                      </a:r>
                      <a:endParaRPr lang="cs-CZ" sz="11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0750756"/>
                  </a:ext>
                </a:extLst>
              </a:tr>
              <a:tr h="7355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65 635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145 627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4 205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20 354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235 821</a:t>
                      </a:r>
                      <a:endParaRPr lang="cs-CZ" sz="11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73816136"/>
                  </a:ext>
                </a:extLst>
              </a:tr>
              <a:tr h="7355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55 861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58 735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1 635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12 424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128 655</a:t>
                      </a:r>
                      <a:endParaRPr lang="cs-CZ" sz="11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5662535"/>
                  </a:ext>
                </a:extLst>
              </a:tr>
              <a:tr h="7355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61 845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65 437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1 331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13 923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142 536</a:t>
                      </a:r>
                      <a:endParaRPr lang="cs-CZ" sz="11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56363987"/>
                  </a:ext>
                </a:extLst>
              </a:tr>
              <a:tr h="73558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58 149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94 244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6 629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22 469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b="1" u="sng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181 491</a:t>
                      </a:r>
                      <a:endParaRPr lang="cs-CZ" sz="1100" b="1" i="0" u="sng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8049254"/>
                  </a:ext>
                </a:extLst>
              </a:tr>
            </a:tbl>
          </a:graphicData>
        </a:graphic>
      </p:graphicFrame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504000" y="287879"/>
            <a:ext cx="9072000" cy="443198"/>
          </a:xfrm>
        </p:spPr>
        <p:txBody>
          <a:bodyPr/>
          <a:lstStyle/>
          <a:p>
            <a:pPr algn="ctr"/>
            <a:r>
              <a:rPr lang="cs-CZ" sz="3200" b="1" dirty="0" smtClean="0"/>
              <a:t>Počet teplých porcí podle strávníků</a:t>
            </a:r>
            <a:endParaRPr lang="cs-CZ" sz="3200" b="1" dirty="0"/>
          </a:p>
        </p:txBody>
      </p:sp>
    </p:spTree>
    <p:extLst>
      <p:ext uri="{BB962C8B-B14F-4D97-AF65-F5344CB8AC3E}">
        <p14:creationId xmlns:p14="http://schemas.microsoft.com/office/powerpoint/2010/main" val="2834969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00" y="477701"/>
            <a:ext cx="9072000" cy="443198"/>
          </a:xfrm>
        </p:spPr>
        <p:txBody>
          <a:bodyPr/>
          <a:lstStyle/>
          <a:p>
            <a:pPr algn="ctr"/>
            <a:r>
              <a:rPr lang="cs-CZ" sz="3200" b="1" dirty="0" smtClean="0"/>
              <a:t>Počet vydaných teplých porcí podle provozů</a:t>
            </a:r>
            <a:endParaRPr lang="cs-CZ" sz="3200" b="1" dirty="0"/>
          </a:p>
        </p:txBody>
      </p:sp>
      <p:graphicFrame>
        <p:nvGraphicFramePr>
          <p:cNvPr id="8" name="Graf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2399688"/>
              </p:ext>
            </p:extLst>
          </p:nvPr>
        </p:nvGraphicFramePr>
        <p:xfrm>
          <a:off x="289799" y="699300"/>
          <a:ext cx="9704717" cy="49459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00" y="505401"/>
            <a:ext cx="9072000" cy="387798"/>
          </a:xfrm>
        </p:spPr>
        <p:txBody>
          <a:bodyPr/>
          <a:lstStyle/>
          <a:p>
            <a:pPr algn="ctr"/>
            <a:r>
              <a:rPr lang="cs-CZ" sz="2800" b="1" dirty="0" smtClean="0"/>
              <a:t>Počet vydaných teplých porcí v měsících 2018 - 2022</a:t>
            </a:r>
            <a:endParaRPr lang="cs-CZ" sz="2800" b="1" dirty="0"/>
          </a:p>
        </p:txBody>
      </p:sp>
      <p:graphicFrame>
        <p:nvGraphicFramePr>
          <p:cNvPr id="4" name="Graf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678301"/>
              </p:ext>
            </p:extLst>
          </p:nvPr>
        </p:nvGraphicFramePr>
        <p:xfrm>
          <a:off x="155275" y="1052423"/>
          <a:ext cx="9782355" cy="45202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6547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00" y="505401"/>
            <a:ext cx="9072000" cy="387798"/>
          </a:xfrm>
        </p:spPr>
        <p:txBody>
          <a:bodyPr/>
          <a:lstStyle/>
          <a:p>
            <a:pPr algn="ctr"/>
            <a:r>
              <a:rPr lang="cs-CZ" sz="2800" b="1" dirty="0" smtClean="0"/>
              <a:t>Počet vydaných teplých porcí v měsících 2018 - 2022</a:t>
            </a:r>
            <a:endParaRPr lang="cs-CZ" sz="2800" b="1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9158358"/>
              </p:ext>
            </p:extLst>
          </p:nvPr>
        </p:nvGraphicFramePr>
        <p:xfrm>
          <a:off x="504001" y="1136821"/>
          <a:ext cx="9072000" cy="42254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45443">
                  <a:extLst>
                    <a:ext uri="{9D8B030D-6E8A-4147-A177-3AD203B41FA5}">
                      <a16:colId xmlns:a16="http://schemas.microsoft.com/office/drawing/2014/main" val="1686960882"/>
                    </a:ext>
                  </a:extLst>
                </a:gridCol>
                <a:gridCol w="1403614">
                  <a:extLst>
                    <a:ext uri="{9D8B030D-6E8A-4147-A177-3AD203B41FA5}">
                      <a16:colId xmlns:a16="http://schemas.microsoft.com/office/drawing/2014/main" val="554398462"/>
                    </a:ext>
                  </a:extLst>
                </a:gridCol>
                <a:gridCol w="1528374">
                  <a:extLst>
                    <a:ext uri="{9D8B030D-6E8A-4147-A177-3AD203B41FA5}">
                      <a16:colId xmlns:a16="http://schemas.microsoft.com/office/drawing/2014/main" val="2537265523"/>
                    </a:ext>
                  </a:extLst>
                </a:gridCol>
                <a:gridCol w="1559207">
                  <a:extLst>
                    <a:ext uri="{9D8B030D-6E8A-4147-A177-3AD203B41FA5}">
                      <a16:colId xmlns:a16="http://schemas.microsoft.com/office/drawing/2014/main" val="3815192278"/>
                    </a:ext>
                  </a:extLst>
                </a:gridCol>
                <a:gridCol w="1567681">
                  <a:extLst>
                    <a:ext uri="{9D8B030D-6E8A-4147-A177-3AD203B41FA5}">
                      <a16:colId xmlns:a16="http://schemas.microsoft.com/office/drawing/2014/main" val="3305823544"/>
                    </a:ext>
                  </a:extLst>
                </a:gridCol>
                <a:gridCol w="1567681">
                  <a:extLst>
                    <a:ext uri="{9D8B030D-6E8A-4147-A177-3AD203B41FA5}">
                      <a16:colId xmlns:a16="http://schemas.microsoft.com/office/drawing/2014/main" val="2608301740"/>
                    </a:ext>
                  </a:extLst>
                </a:gridCol>
              </a:tblGrid>
              <a:tr h="326096">
                <a:tc>
                  <a:txBody>
                    <a:bodyPr/>
                    <a:lstStyle/>
                    <a:p>
                      <a:pPr algn="ctr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2018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2019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2020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2021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>
                          <a:effectLst/>
                        </a:rPr>
                        <a:t>2022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2538739"/>
                  </a:ext>
                </a:extLst>
              </a:tr>
              <a:tr h="3260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 smtClean="0">
                          <a:effectLst/>
                        </a:rPr>
                        <a:t>Leden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18513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18501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17984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9084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13447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166790"/>
                  </a:ext>
                </a:extLst>
              </a:tr>
              <a:tr h="3260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 smtClean="0">
                          <a:effectLst/>
                        </a:rPr>
                        <a:t>Únor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26107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25035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24251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9034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16830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9232769"/>
                  </a:ext>
                </a:extLst>
              </a:tr>
              <a:tr h="308914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 smtClean="0">
                          <a:effectLst/>
                        </a:rPr>
                        <a:t>Březen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28397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26243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11989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7443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28862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7633919"/>
                  </a:ext>
                </a:extLst>
              </a:tr>
              <a:tr h="3260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 smtClean="0">
                          <a:effectLst/>
                        </a:rPr>
                        <a:t>Duben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25556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23977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4087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7085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21769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7881666"/>
                  </a:ext>
                </a:extLst>
              </a:tr>
              <a:tr h="329511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 smtClean="0">
                          <a:effectLst/>
                        </a:rPr>
                        <a:t>Květen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20745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19400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6349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9970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21830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704533"/>
                  </a:ext>
                </a:extLst>
              </a:tr>
              <a:tr h="3260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 smtClean="0">
                          <a:effectLst/>
                        </a:rPr>
                        <a:t>Červen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13321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12020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9677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10320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15314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965076"/>
                  </a:ext>
                </a:extLst>
              </a:tr>
              <a:tr h="3260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 smtClean="0">
                          <a:effectLst/>
                        </a:rPr>
                        <a:t>Červenec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4636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3905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7295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5448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1430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0801661"/>
                  </a:ext>
                </a:extLst>
              </a:tr>
              <a:tr h="3260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 smtClean="0">
                          <a:effectLst/>
                        </a:rPr>
                        <a:t>Srpen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4170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4050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3804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2619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6130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3425807"/>
                  </a:ext>
                </a:extLst>
              </a:tr>
              <a:tr h="3260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 smtClean="0">
                          <a:effectLst/>
                        </a:rPr>
                        <a:t>Září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17438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20508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17157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21050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25011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4480297"/>
                  </a:ext>
                </a:extLst>
              </a:tr>
              <a:tr h="3260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 smtClean="0">
                          <a:effectLst/>
                        </a:rPr>
                        <a:t>Říjen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32909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33244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11992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28369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30868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643272"/>
                  </a:ext>
                </a:extLst>
              </a:tr>
              <a:tr h="3260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 smtClean="0">
                          <a:effectLst/>
                        </a:rPr>
                        <a:t>Listopad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29983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29906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6918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21337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2252193"/>
                  </a:ext>
                </a:extLst>
              </a:tr>
              <a:tr h="326096"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100" b="1" u="none" strike="noStrike" dirty="0" smtClean="0">
                          <a:effectLst/>
                        </a:rPr>
                        <a:t>Prosinec</a:t>
                      </a:r>
                      <a:endParaRPr lang="cs-CZ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17393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>
                          <a:effectLst/>
                        </a:rPr>
                        <a:t>19032</a:t>
                      </a:r>
                      <a:endParaRPr lang="cs-CZ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7152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10777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100" u="none" strike="noStrike" dirty="0">
                          <a:effectLst/>
                        </a:rPr>
                        <a:t>0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69706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961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00" y="477701"/>
            <a:ext cx="9072000" cy="443198"/>
          </a:xfrm>
        </p:spPr>
        <p:txBody>
          <a:bodyPr/>
          <a:lstStyle/>
          <a:p>
            <a:pPr algn="ctr"/>
            <a:r>
              <a:rPr lang="en-US" sz="3200" b="1" dirty="0" err="1" smtClean="0"/>
              <a:t>Prodeje</a:t>
            </a:r>
            <a:r>
              <a:rPr lang="en-US" sz="3200" b="1" dirty="0" smtClean="0"/>
              <a:t> ve </a:t>
            </a:r>
            <a:r>
              <a:rPr lang="en-US" sz="3200" b="1" dirty="0" err="1" smtClean="0"/>
              <a:t>dnech</a:t>
            </a:r>
            <a:r>
              <a:rPr lang="cs-CZ" sz="3200" b="1" dirty="0" smtClean="0"/>
              <a:t> září - říjen 2022</a:t>
            </a:r>
            <a:endParaRPr lang="cs-CZ" sz="3200" b="1" dirty="0"/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2394315"/>
              </p:ext>
            </p:extLst>
          </p:nvPr>
        </p:nvGraphicFramePr>
        <p:xfrm>
          <a:off x="81280" y="920899"/>
          <a:ext cx="9875520" cy="4626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0774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000" y="477701"/>
            <a:ext cx="9072000" cy="443198"/>
          </a:xfrm>
        </p:spPr>
        <p:txBody>
          <a:bodyPr/>
          <a:lstStyle/>
          <a:p>
            <a:pPr algn="ctr"/>
            <a:r>
              <a:rPr lang="cs-CZ" sz="3200" b="1" dirty="0" smtClean="0"/>
              <a:t>Průměrné denní výdeje na provozech</a:t>
            </a:r>
            <a:endParaRPr lang="cs-CZ" sz="3200" b="1" dirty="0"/>
          </a:p>
        </p:txBody>
      </p:sp>
      <p:graphicFrame>
        <p:nvGraphicFramePr>
          <p:cNvPr id="3" name="Graf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5839850"/>
              </p:ext>
            </p:extLst>
          </p:nvPr>
        </p:nvGraphicFramePr>
        <p:xfrm>
          <a:off x="178880" y="920899"/>
          <a:ext cx="9788080" cy="45045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761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</TotalTime>
  <Words>733</Words>
  <Application>Microsoft Office PowerPoint</Application>
  <PresentationFormat>Vlastní</PresentationFormat>
  <Paragraphs>179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19</vt:i4>
      </vt:variant>
    </vt:vector>
  </HeadingPairs>
  <TitlesOfParts>
    <vt:vector size="29" baseType="lpstr">
      <vt:lpstr>Microsoft YaHei</vt:lpstr>
      <vt:lpstr>Arial</vt:lpstr>
      <vt:lpstr>Calibri</vt:lpstr>
      <vt:lpstr>DejaVu Sans</vt:lpstr>
      <vt:lpstr>Source Sans Pro</vt:lpstr>
      <vt:lpstr>Symbol</vt:lpstr>
      <vt:lpstr>Times New Roman</vt:lpstr>
      <vt:lpstr>Wingdings</vt:lpstr>
      <vt:lpstr>Office Theme</vt:lpstr>
      <vt:lpstr>Office Theme</vt:lpstr>
      <vt:lpstr>Prezentace aplikace PowerPoint</vt:lpstr>
      <vt:lpstr>Prezentace aplikace PowerPoint</vt:lpstr>
      <vt:lpstr>Počet vydaných teplých porcí podle strávníků</vt:lpstr>
      <vt:lpstr>Počet teplých porcí podle strávníků</vt:lpstr>
      <vt:lpstr>Počet vydaných teplých porcí podle provozů</vt:lpstr>
      <vt:lpstr>Počet vydaných teplých porcí v měsících 2018 - 2022</vt:lpstr>
      <vt:lpstr>Počet vydaných teplých porcí v měsících 2018 - 2022</vt:lpstr>
      <vt:lpstr>Prodeje ve dnech září - říjen 2022</vt:lpstr>
      <vt:lpstr>Průměrné denní výdeje na provozech</vt:lpstr>
      <vt:lpstr>Prezentace aplikace PowerPoint</vt:lpstr>
      <vt:lpstr>Prezentace aplikace PowerPoint</vt:lpstr>
      <vt:lpstr>Důvody rekonstrukce menzy U4</vt:lpstr>
      <vt:lpstr>U4 dotazy na fronty</vt:lpstr>
      <vt:lpstr>Důvody výprodeje jídel moc brzy</vt:lpstr>
      <vt:lpstr>Možnosti změny</vt:lpstr>
      <vt:lpstr>Stravovací, prodejní  a platební systémy</vt:lpstr>
      <vt:lpstr>Počty studentů a zaměstnanců navštěvující stravovací provozy</vt:lpstr>
      <vt:lpstr>Fronta do menzy - Německo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Michal Navrátil</dc:creator>
  <dc:description/>
  <cp:lastModifiedBy>Michal Navrátil</cp:lastModifiedBy>
  <cp:revision>61</cp:revision>
  <dcterms:created xsi:type="dcterms:W3CDTF">2019-09-03T10:06:13Z</dcterms:created>
  <dcterms:modified xsi:type="dcterms:W3CDTF">2022-11-14T11:02:38Z</dcterms:modified>
  <dc:language>cs-CZ</dc:language>
</cp:coreProperties>
</file>