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4"/>
  </p:sldMasterIdLst>
  <p:notesMasterIdLst>
    <p:notesMasterId r:id="rId44"/>
  </p:notesMasterIdLst>
  <p:handoutMasterIdLst>
    <p:handoutMasterId r:id="rId45"/>
  </p:handoutMasterIdLst>
  <p:sldIdLst>
    <p:sldId id="722" r:id="rId5"/>
    <p:sldId id="709" r:id="rId6"/>
    <p:sldId id="497" r:id="rId7"/>
    <p:sldId id="776" r:id="rId8"/>
    <p:sldId id="698" r:id="rId9"/>
    <p:sldId id="350" r:id="rId10"/>
    <p:sldId id="744" r:id="rId11"/>
    <p:sldId id="745" r:id="rId12"/>
    <p:sldId id="742" r:id="rId13"/>
    <p:sldId id="534" r:id="rId14"/>
    <p:sldId id="751" r:id="rId15"/>
    <p:sldId id="760" r:id="rId16"/>
    <p:sldId id="761" r:id="rId17"/>
    <p:sldId id="762" r:id="rId18"/>
    <p:sldId id="800" r:id="rId19"/>
    <p:sldId id="777" r:id="rId20"/>
    <p:sldId id="778" r:id="rId21"/>
    <p:sldId id="749" r:id="rId22"/>
    <p:sldId id="743" r:id="rId23"/>
    <p:sldId id="728" r:id="rId24"/>
    <p:sldId id="757" r:id="rId25"/>
    <p:sldId id="758" r:id="rId26"/>
    <p:sldId id="759" r:id="rId27"/>
    <p:sldId id="783" r:id="rId28"/>
    <p:sldId id="692" r:id="rId29"/>
    <p:sldId id="732" r:id="rId30"/>
    <p:sldId id="723" r:id="rId31"/>
    <p:sldId id="711" r:id="rId32"/>
    <p:sldId id="710" r:id="rId33"/>
    <p:sldId id="731" r:id="rId34"/>
    <p:sldId id="276" r:id="rId35"/>
    <p:sldId id="714" r:id="rId36"/>
    <p:sldId id="716" r:id="rId37"/>
    <p:sldId id="717" r:id="rId38"/>
    <p:sldId id="715" r:id="rId39"/>
    <p:sldId id="706" r:id="rId40"/>
    <p:sldId id="357" r:id="rId41"/>
    <p:sldId id="801" r:id="rId42"/>
    <p:sldId id="77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C3CB"/>
    <a:srgbClr val="1487AD"/>
    <a:srgbClr val="F2F2F2"/>
    <a:srgbClr val="FDFDFD"/>
    <a:srgbClr val="176490"/>
    <a:srgbClr val="1AA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5" autoAdjust="0"/>
    <p:restoredTop sz="94431" autoAdjust="0"/>
  </p:normalViewPr>
  <p:slideViewPr>
    <p:cSldViewPr snapToGrid="0" showGuides="1">
      <p:cViewPr varScale="1">
        <p:scale>
          <a:sx n="104" d="100"/>
          <a:sy n="104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7618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Mikeska" userId="8fdce4b7-c555-4b38-9998-59e4cf0a6a45" providerId="ADAL" clId="{9B0F6DA2-6744-4EBB-B61F-4A111DAFEB21}"/>
    <pc:docChg chg="undo custSel addSld delSld modSld sldOrd">
      <pc:chgData name="Martin Mikeska" userId="8fdce4b7-c555-4b38-9998-59e4cf0a6a45" providerId="ADAL" clId="{9B0F6DA2-6744-4EBB-B61F-4A111DAFEB21}" dt="2023-04-15T08:49:13.024" v="395" actId="20577"/>
      <pc:docMkLst>
        <pc:docMk/>
      </pc:docMkLst>
      <pc:sldChg chg="modSp">
        <pc:chgData name="Martin Mikeska" userId="8fdce4b7-c555-4b38-9998-59e4cf0a6a45" providerId="ADAL" clId="{9B0F6DA2-6744-4EBB-B61F-4A111DAFEB21}" dt="2023-04-15T08:36:12.100" v="362" actId="20577"/>
        <pc:sldMkLst>
          <pc:docMk/>
          <pc:sldMk cId="3497091952" sldId="722"/>
        </pc:sldMkLst>
        <pc:spChg chg="mod">
          <ac:chgData name="Martin Mikeska" userId="8fdce4b7-c555-4b38-9998-59e4cf0a6a45" providerId="ADAL" clId="{9B0F6DA2-6744-4EBB-B61F-4A111DAFEB21}" dt="2023-04-15T08:36:12.100" v="362" actId="20577"/>
          <ac:spMkLst>
            <pc:docMk/>
            <pc:sldMk cId="3497091952" sldId="722"/>
            <ac:spMk id="10" creationId="{00000000-0000-0000-0000-000000000000}"/>
          </ac:spMkLst>
        </pc:spChg>
      </pc:sldChg>
      <pc:sldChg chg="add del">
        <pc:chgData name="Martin Mikeska" userId="8fdce4b7-c555-4b38-9998-59e4cf0a6a45" providerId="ADAL" clId="{9B0F6DA2-6744-4EBB-B61F-4A111DAFEB21}" dt="2023-04-14T18:04:27.457" v="5" actId="47"/>
        <pc:sldMkLst>
          <pc:docMk/>
          <pc:sldMk cId="1639581786" sldId="759"/>
        </pc:sldMkLst>
      </pc:sldChg>
      <pc:sldChg chg="modSp mod">
        <pc:chgData name="Martin Mikeska" userId="8fdce4b7-c555-4b38-9998-59e4cf0a6a45" providerId="ADAL" clId="{9B0F6DA2-6744-4EBB-B61F-4A111DAFEB21}" dt="2023-04-15T08:40:02.231" v="372" actId="20577"/>
        <pc:sldMkLst>
          <pc:docMk/>
          <pc:sldMk cId="2997724910" sldId="776"/>
        </pc:sldMkLst>
        <pc:spChg chg="mod">
          <ac:chgData name="Martin Mikeska" userId="8fdce4b7-c555-4b38-9998-59e4cf0a6a45" providerId="ADAL" clId="{9B0F6DA2-6744-4EBB-B61F-4A111DAFEB21}" dt="2023-04-15T08:40:02.231" v="372" actId="20577"/>
          <ac:spMkLst>
            <pc:docMk/>
            <pc:sldMk cId="2997724910" sldId="776"/>
            <ac:spMk id="8" creationId="{1FDDF397-8DF4-4116-A45B-002470558C40}"/>
          </ac:spMkLst>
        </pc:spChg>
      </pc:sldChg>
      <pc:sldChg chg="modSp mod">
        <pc:chgData name="Martin Mikeska" userId="8fdce4b7-c555-4b38-9998-59e4cf0a6a45" providerId="ADAL" clId="{9B0F6DA2-6744-4EBB-B61F-4A111DAFEB21}" dt="2023-04-14T18:20:49.596" v="356" actId="113"/>
        <pc:sldMkLst>
          <pc:docMk/>
          <pc:sldMk cId="1545971405" sldId="783"/>
        </pc:sldMkLst>
        <pc:spChg chg="mod">
          <ac:chgData name="Martin Mikeska" userId="8fdce4b7-c555-4b38-9998-59e4cf0a6a45" providerId="ADAL" clId="{9B0F6DA2-6744-4EBB-B61F-4A111DAFEB21}" dt="2023-04-14T18:20:49.596" v="356" actId="113"/>
          <ac:spMkLst>
            <pc:docMk/>
            <pc:sldMk cId="1545971405" sldId="783"/>
            <ac:spMk id="11" creationId="{00000000-0000-0000-0000-000000000000}"/>
          </ac:spMkLst>
        </pc:spChg>
      </pc:sldChg>
      <pc:sldChg chg="ord">
        <pc:chgData name="Martin Mikeska" userId="8fdce4b7-c555-4b38-9998-59e4cf0a6a45" providerId="ADAL" clId="{9B0F6DA2-6744-4EBB-B61F-4A111DAFEB21}" dt="2023-04-14T18:05:30.213" v="18"/>
        <pc:sldMkLst>
          <pc:docMk/>
          <pc:sldMk cId="1218985883" sldId="800"/>
        </pc:sldMkLst>
      </pc:sldChg>
      <pc:sldChg chg="addSp delSp modSp add mod delAnim">
        <pc:chgData name="Martin Mikeska" userId="8fdce4b7-c555-4b38-9998-59e4cf0a6a45" providerId="ADAL" clId="{9B0F6DA2-6744-4EBB-B61F-4A111DAFEB21}" dt="2023-04-15T08:49:13.024" v="395" actId="20577"/>
        <pc:sldMkLst>
          <pc:docMk/>
          <pc:sldMk cId="2455089000" sldId="801"/>
        </pc:sldMkLst>
        <pc:spChg chg="del">
          <ac:chgData name="Martin Mikeska" userId="8fdce4b7-c555-4b38-9998-59e4cf0a6a45" providerId="ADAL" clId="{9B0F6DA2-6744-4EBB-B61F-4A111DAFEB21}" dt="2023-04-14T18:12:43.562" v="105" actId="478"/>
          <ac:spMkLst>
            <pc:docMk/>
            <pc:sldMk cId="2455089000" sldId="801"/>
            <ac:spMk id="3" creationId="{EAEE5A1F-4911-9B0A-7ABC-5164EAD42487}"/>
          </ac:spMkLst>
        </pc:spChg>
        <pc:spChg chg="add mod">
          <ac:chgData name="Martin Mikeska" userId="8fdce4b7-c555-4b38-9998-59e4cf0a6a45" providerId="ADAL" clId="{9B0F6DA2-6744-4EBB-B61F-4A111DAFEB21}" dt="2023-04-14T18:17:55.546" v="345" actId="1076"/>
          <ac:spMkLst>
            <pc:docMk/>
            <pc:sldMk cId="2455089000" sldId="801"/>
            <ac:spMk id="4" creationId="{9543DDDA-6501-FAA7-F25F-ADE6B9955475}"/>
          </ac:spMkLst>
        </pc:spChg>
        <pc:spChg chg="mod">
          <ac:chgData name="Martin Mikeska" userId="8fdce4b7-c555-4b38-9998-59e4cf0a6a45" providerId="ADAL" clId="{9B0F6DA2-6744-4EBB-B61F-4A111DAFEB21}" dt="2023-04-15T08:49:13.024" v="395" actId="20577"/>
          <ac:spMkLst>
            <pc:docMk/>
            <pc:sldMk cId="2455089000" sldId="801"/>
            <ac:spMk id="11" creationId="{00000000-0000-0000-0000-000000000000}"/>
          </ac:spMkLst>
        </pc:spChg>
        <pc:spChg chg="mod">
          <ac:chgData name="Martin Mikeska" userId="8fdce4b7-c555-4b38-9998-59e4cf0a6a45" providerId="ADAL" clId="{9B0F6DA2-6744-4EBB-B61F-4A111DAFEB21}" dt="2023-04-14T18:18:17.100" v="348" actId="14100"/>
          <ac:spMkLst>
            <pc:docMk/>
            <pc:sldMk cId="2455089000" sldId="801"/>
            <ac:spMk id="12" creationId="{00000000-0000-0000-0000-000000000000}"/>
          </ac:spMkLst>
        </pc:spChg>
        <pc:grpChg chg="del">
          <ac:chgData name="Martin Mikeska" userId="8fdce4b7-c555-4b38-9998-59e4cf0a6a45" providerId="ADAL" clId="{9B0F6DA2-6744-4EBB-B61F-4A111DAFEB21}" dt="2023-04-14T18:12:46.605" v="106" actId="478"/>
          <ac:grpSpMkLst>
            <pc:docMk/>
            <pc:sldMk cId="2455089000" sldId="801"/>
            <ac:grpSpMk id="7" creationId="{72196FB3-3537-1FAC-2350-C4D424076189}"/>
          </ac:grpSpMkLst>
        </pc:grpChg>
      </pc:sldChg>
    </pc:docChg>
  </pc:docChgLst>
  <pc:docChgLst>
    <pc:chgData name="Martin Mikeska" userId="8fdce4b7-c555-4b38-9998-59e4cf0a6a45" providerId="ADAL" clId="{4183C537-4A05-4661-BD3B-18178061DAD4}"/>
    <pc:docChg chg="undo custSel modSld">
      <pc:chgData name="Martin Mikeska" userId="8fdce4b7-c555-4b38-9998-59e4cf0a6a45" providerId="ADAL" clId="{4183C537-4A05-4661-BD3B-18178061DAD4}" dt="2023-04-16T14:59:26.922" v="61" actId="113"/>
      <pc:docMkLst>
        <pc:docMk/>
      </pc:docMkLst>
      <pc:sldChg chg="delSp mod">
        <pc:chgData name="Martin Mikeska" userId="8fdce4b7-c555-4b38-9998-59e4cf0a6a45" providerId="ADAL" clId="{4183C537-4A05-4661-BD3B-18178061DAD4}" dt="2023-04-16T14:46:37.068" v="54" actId="478"/>
        <pc:sldMkLst>
          <pc:docMk/>
          <pc:sldMk cId="4272755137" sldId="276"/>
        </pc:sldMkLst>
        <pc:spChg chg="del">
          <ac:chgData name="Martin Mikeska" userId="8fdce4b7-c555-4b38-9998-59e4cf0a6a45" providerId="ADAL" clId="{4183C537-4A05-4661-BD3B-18178061DAD4}" dt="2023-04-16T14:46:37.068" v="54" actId="478"/>
          <ac:spMkLst>
            <pc:docMk/>
            <pc:sldMk cId="4272755137" sldId="276"/>
            <ac:spMk id="14" creationId="{7B2F20C5-2C8C-3FDC-025F-3D13EE65CBFD}"/>
          </ac:spMkLst>
        </pc:spChg>
      </pc:sldChg>
      <pc:sldChg chg="delSp mod">
        <pc:chgData name="Martin Mikeska" userId="8fdce4b7-c555-4b38-9998-59e4cf0a6a45" providerId="ADAL" clId="{4183C537-4A05-4661-BD3B-18178061DAD4}" dt="2023-04-16T14:46:42.484" v="56" actId="478"/>
        <pc:sldMkLst>
          <pc:docMk/>
          <pc:sldMk cId="1573667125" sldId="710"/>
        </pc:sldMkLst>
        <pc:spChg chg="del">
          <ac:chgData name="Martin Mikeska" userId="8fdce4b7-c555-4b38-9998-59e4cf0a6a45" providerId="ADAL" clId="{4183C537-4A05-4661-BD3B-18178061DAD4}" dt="2023-04-16T14:46:42.484" v="56" actId="478"/>
          <ac:spMkLst>
            <pc:docMk/>
            <pc:sldMk cId="1573667125" sldId="710"/>
            <ac:spMk id="40" creationId="{83020627-7D1E-B856-A17D-B25C22BDA0BC}"/>
          </ac:spMkLst>
        </pc:spChg>
      </pc:sldChg>
      <pc:sldChg chg="delSp mod">
        <pc:chgData name="Martin Mikeska" userId="8fdce4b7-c555-4b38-9998-59e4cf0a6a45" providerId="ADAL" clId="{4183C537-4A05-4661-BD3B-18178061DAD4}" dt="2023-04-16T14:46:34.521" v="53" actId="478"/>
        <pc:sldMkLst>
          <pc:docMk/>
          <pc:sldMk cId="1633524155" sldId="714"/>
        </pc:sldMkLst>
        <pc:spChg chg="del">
          <ac:chgData name="Martin Mikeska" userId="8fdce4b7-c555-4b38-9998-59e4cf0a6a45" providerId="ADAL" clId="{4183C537-4A05-4661-BD3B-18178061DAD4}" dt="2023-04-16T14:46:34.521" v="53" actId="478"/>
          <ac:spMkLst>
            <pc:docMk/>
            <pc:sldMk cId="1633524155" sldId="714"/>
            <ac:spMk id="55" creationId="{71D3E628-CD9B-0006-121B-22E6CFBA1E6D}"/>
          </ac:spMkLst>
        </pc:spChg>
      </pc:sldChg>
      <pc:sldChg chg="delSp mod">
        <pc:chgData name="Martin Mikeska" userId="8fdce4b7-c555-4b38-9998-59e4cf0a6a45" providerId="ADAL" clId="{4183C537-4A05-4661-BD3B-18178061DAD4}" dt="2023-04-16T14:46:29.313" v="52" actId="478"/>
        <pc:sldMkLst>
          <pc:docMk/>
          <pc:sldMk cId="319850663" sldId="717"/>
        </pc:sldMkLst>
        <pc:spChg chg="del">
          <ac:chgData name="Martin Mikeska" userId="8fdce4b7-c555-4b38-9998-59e4cf0a6a45" providerId="ADAL" clId="{4183C537-4A05-4661-BD3B-18178061DAD4}" dt="2023-04-16T14:46:29.313" v="52" actId="478"/>
          <ac:spMkLst>
            <pc:docMk/>
            <pc:sldMk cId="319850663" sldId="717"/>
            <ac:spMk id="5" creationId="{1FDF8FD1-C530-AA04-ED7B-C46BF60A4F02}"/>
          </ac:spMkLst>
        </pc:spChg>
      </pc:sldChg>
      <pc:sldChg chg="modSp mod">
        <pc:chgData name="Martin Mikeska" userId="8fdce4b7-c555-4b38-9998-59e4cf0a6a45" providerId="ADAL" clId="{4183C537-4A05-4661-BD3B-18178061DAD4}" dt="2023-04-16T14:59:26.922" v="61" actId="113"/>
        <pc:sldMkLst>
          <pc:docMk/>
          <pc:sldMk cId="3459031242" sldId="723"/>
        </pc:sldMkLst>
        <pc:spChg chg="mod">
          <ac:chgData name="Martin Mikeska" userId="8fdce4b7-c555-4b38-9998-59e4cf0a6a45" providerId="ADAL" clId="{4183C537-4A05-4661-BD3B-18178061DAD4}" dt="2023-04-16T14:59:26.922" v="61" actId="113"/>
          <ac:spMkLst>
            <pc:docMk/>
            <pc:sldMk cId="3459031242" sldId="723"/>
            <ac:spMk id="3" creationId="{B7CEFF12-9C34-4AF2-AA46-3A43DD4F4814}"/>
          </ac:spMkLst>
        </pc:spChg>
      </pc:sldChg>
      <pc:sldChg chg="delSp mod">
        <pc:chgData name="Martin Mikeska" userId="8fdce4b7-c555-4b38-9998-59e4cf0a6a45" providerId="ADAL" clId="{4183C537-4A05-4661-BD3B-18178061DAD4}" dt="2023-04-16T14:46:40.043" v="55" actId="478"/>
        <pc:sldMkLst>
          <pc:docMk/>
          <pc:sldMk cId="3802361343" sldId="731"/>
        </pc:sldMkLst>
        <pc:spChg chg="del">
          <ac:chgData name="Martin Mikeska" userId="8fdce4b7-c555-4b38-9998-59e4cf0a6a45" providerId="ADAL" clId="{4183C537-4A05-4661-BD3B-18178061DAD4}" dt="2023-04-16T14:46:40.043" v="55" actId="478"/>
          <ac:spMkLst>
            <pc:docMk/>
            <pc:sldMk cId="3802361343" sldId="731"/>
            <ac:spMk id="37" creationId="{85953743-DD28-D518-BECB-E21EE3414656}"/>
          </ac:spMkLst>
        </pc:spChg>
      </pc:sldChg>
      <pc:sldChg chg="modSp mod">
        <pc:chgData name="Martin Mikeska" userId="8fdce4b7-c555-4b38-9998-59e4cf0a6a45" providerId="ADAL" clId="{4183C537-4A05-4661-BD3B-18178061DAD4}" dt="2023-04-16T14:55:46.545" v="57" actId="113"/>
        <pc:sldMkLst>
          <pc:docMk/>
          <pc:sldMk cId="1686669703" sldId="732"/>
        </pc:sldMkLst>
        <pc:spChg chg="mod">
          <ac:chgData name="Martin Mikeska" userId="8fdce4b7-c555-4b38-9998-59e4cf0a6a45" providerId="ADAL" clId="{4183C537-4A05-4661-BD3B-18178061DAD4}" dt="2023-04-16T14:55:46.545" v="57" actId="113"/>
          <ac:spMkLst>
            <pc:docMk/>
            <pc:sldMk cId="1686669703" sldId="732"/>
            <ac:spMk id="3" creationId="{B7CEFF12-9C34-4AF2-AA46-3A43DD4F4814}"/>
          </ac:spMkLst>
        </pc:spChg>
      </pc:sldChg>
      <pc:sldChg chg="modSp mod">
        <pc:chgData name="Martin Mikeska" userId="8fdce4b7-c555-4b38-9998-59e4cf0a6a45" providerId="ADAL" clId="{4183C537-4A05-4661-BD3B-18178061DAD4}" dt="2023-04-16T14:45:26.266" v="51" actId="20577"/>
        <pc:sldMkLst>
          <pc:docMk/>
          <pc:sldMk cId="2455089000" sldId="801"/>
        </pc:sldMkLst>
        <pc:spChg chg="mod">
          <ac:chgData name="Martin Mikeska" userId="8fdce4b7-c555-4b38-9998-59e4cf0a6a45" providerId="ADAL" clId="{4183C537-4A05-4661-BD3B-18178061DAD4}" dt="2023-04-16T14:45:26.266" v="51" actId="20577"/>
          <ac:spMkLst>
            <pc:docMk/>
            <pc:sldMk cId="2455089000" sldId="801"/>
            <ac:spMk id="11" creationId="{00000000-0000-0000-0000-000000000000}"/>
          </ac:spMkLst>
        </pc:spChg>
        <pc:spChg chg="mod">
          <ac:chgData name="Martin Mikeska" userId="8fdce4b7-c555-4b38-9998-59e4cf0a6a45" providerId="ADAL" clId="{4183C537-4A05-4661-BD3B-18178061DAD4}" dt="2023-04-16T14:44:15.591" v="25" actId="255"/>
          <ac:spMkLst>
            <pc:docMk/>
            <pc:sldMk cId="2455089000" sldId="801"/>
            <ac:spMk id="12" creationId="{00000000-0000-0000-0000-000000000000}"/>
          </ac:spMkLst>
        </pc:spChg>
      </pc:sldChg>
    </pc:docChg>
  </pc:docChgLst>
  <pc:docChgLst>
    <pc:chgData name="Martin Mikeska" userId="8fdce4b7-c555-4b38-9998-59e4cf0a6a45" providerId="ADAL" clId="{8422B3B8-D52A-4B15-A0E6-5BA21AFA3827}"/>
    <pc:docChg chg="modSld">
      <pc:chgData name="Martin Mikeska" userId="8fdce4b7-c555-4b38-9998-59e4cf0a6a45" providerId="ADAL" clId="{8422B3B8-D52A-4B15-A0E6-5BA21AFA3827}" dt="2023-04-17T06:41:55.111" v="23" actId="14100"/>
      <pc:docMkLst>
        <pc:docMk/>
      </pc:docMkLst>
      <pc:sldChg chg="modSp">
        <pc:chgData name="Martin Mikeska" userId="8fdce4b7-c555-4b38-9998-59e4cf0a6a45" providerId="ADAL" clId="{8422B3B8-D52A-4B15-A0E6-5BA21AFA3827}" dt="2023-04-17T06:41:55.111" v="23" actId="14100"/>
        <pc:sldMkLst>
          <pc:docMk/>
          <pc:sldMk cId="2091243735" sldId="357"/>
        </pc:sldMkLst>
        <pc:spChg chg="mod">
          <ac:chgData name="Martin Mikeska" userId="8fdce4b7-c555-4b38-9998-59e4cf0a6a45" providerId="ADAL" clId="{8422B3B8-D52A-4B15-A0E6-5BA21AFA3827}" dt="2023-04-17T06:41:55.111" v="23" actId="14100"/>
          <ac:spMkLst>
            <pc:docMk/>
            <pc:sldMk cId="2091243735" sldId="357"/>
            <ac:spMk id="19" creationId="{00000000-0000-0000-0000-000000000000}"/>
          </ac:spMkLst>
        </pc:spChg>
      </pc:sldChg>
      <pc:sldChg chg="modSp">
        <pc:chgData name="Martin Mikeska" userId="8fdce4b7-c555-4b38-9998-59e4cf0a6a45" providerId="ADAL" clId="{8422B3B8-D52A-4B15-A0E6-5BA21AFA3827}" dt="2023-04-17T06:40:10.088" v="20" actId="20577"/>
        <pc:sldMkLst>
          <pc:docMk/>
          <pc:sldMk cId="3497091952" sldId="722"/>
        </pc:sldMkLst>
        <pc:spChg chg="mod">
          <ac:chgData name="Martin Mikeska" userId="8fdce4b7-c555-4b38-9998-59e4cf0a6a45" providerId="ADAL" clId="{8422B3B8-D52A-4B15-A0E6-5BA21AFA3827}" dt="2023-04-17T06:40:10.088" v="20" actId="20577"/>
          <ac:spMkLst>
            <pc:docMk/>
            <pc:sldMk cId="3497091952" sldId="722"/>
            <ac:spMk id="10" creationId="{00000000-0000-0000-0000-000000000000}"/>
          </ac:spMkLst>
        </pc:spChg>
      </pc:sldChg>
      <pc:sldChg chg="modSp">
        <pc:chgData name="Martin Mikeska" userId="8fdce4b7-c555-4b38-9998-59e4cf0a6a45" providerId="ADAL" clId="{8422B3B8-D52A-4B15-A0E6-5BA21AFA3827}" dt="2023-04-17T06:33:02.481" v="9" actId="20577"/>
        <pc:sldMkLst>
          <pc:docMk/>
          <pc:sldMk cId="2455089000" sldId="801"/>
        </pc:sldMkLst>
        <pc:spChg chg="mod">
          <ac:chgData name="Martin Mikeska" userId="8fdce4b7-c555-4b38-9998-59e4cf0a6a45" providerId="ADAL" clId="{8422B3B8-D52A-4B15-A0E6-5BA21AFA3827}" dt="2023-04-17T06:32:48.637" v="8" actId="20577"/>
          <ac:spMkLst>
            <pc:docMk/>
            <pc:sldMk cId="2455089000" sldId="801"/>
            <ac:spMk id="11" creationId="{00000000-0000-0000-0000-000000000000}"/>
          </ac:spMkLst>
        </pc:spChg>
        <pc:spChg chg="mod">
          <ac:chgData name="Martin Mikeska" userId="8fdce4b7-c555-4b38-9998-59e4cf0a6a45" providerId="ADAL" clId="{8422B3B8-D52A-4B15-A0E6-5BA21AFA3827}" dt="2023-04-17T06:33:02.481" v="9" actId="20577"/>
          <ac:spMkLst>
            <pc:docMk/>
            <pc:sldMk cId="2455089000" sldId="801"/>
            <ac:spMk id="1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25ACF-FC05-484F-816A-7AEDF486C6B7}" type="datetimeFigureOut">
              <a:rPr lang="id-ID" smtClean="0"/>
              <a:t>17/04/2023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E8B5E-302A-4367-8141-6AA511B1529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4703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251EB-8CF4-43BE-9B81-D37958C33AF8}" type="datetimeFigureOut">
              <a:rPr lang="id-ID" smtClean="0"/>
              <a:t>17/04/2023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140A8-611B-45EF-9555-0BDE7E7A8DE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938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140A8-611B-45EF-9555-0BDE7E7A8DE5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056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140A8-611B-45EF-9555-0BDE7E7A8DE5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663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140A8-611B-45EF-9555-0BDE7E7A8DE5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358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140A8-611B-45EF-9555-0BDE7E7A8DE5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68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140A8-611B-45EF-9555-0BDE7E7A8DE5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830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36153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5231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05861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89200"/>
            <a:ext cx="4567238" cy="40874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249735"/>
            <a:ext cx="3335338" cy="20685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399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74"/>
          <p:cNvSpPr/>
          <p:nvPr userDrawn="1"/>
        </p:nvSpPr>
        <p:spPr>
          <a:xfrm>
            <a:off x="4535565" y="2109715"/>
            <a:ext cx="2333963" cy="497703"/>
          </a:xfrm>
          <a:prstGeom prst="roundRect">
            <a:avLst>
              <a:gd name="adj" fmla="val 6379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5264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22265" y="2154194"/>
            <a:ext cx="1960562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75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528165" y="2935813"/>
            <a:ext cx="6297535" cy="108373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25" name="Text Placeholder 4"/>
          <p:cNvSpPr>
            <a:spLocks noGrp="1"/>
          </p:cNvSpPr>
          <p:nvPr userDrawn="1">
            <p:ph type="body" sz="quarter" idx="15"/>
          </p:nvPr>
        </p:nvSpPr>
        <p:spPr>
          <a:xfrm>
            <a:off x="4505283" y="4762058"/>
            <a:ext cx="1960562" cy="408745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03815" y="5177975"/>
            <a:ext cx="1979535" cy="238576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620838" y="1900238"/>
            <a:ext cx="2360612" cy="2362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2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21829"/>
            <a:ext cx="12192000" cy="9361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76766" y="3021013"/>
            <a:ext cx="6145317" cy="3862801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62838" y="3008621"/>
            <a:ext cx="2972719" cy="188336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226594" y="3008621"/>
            <a:ext cx="2972719" cy="188336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6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162838" y="4981866"/>
            <a:ext cx="2972719" cy="188336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6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226594" y="4981866"/>
            <a:ext cx="2972719" cy="188336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76425" y="3055389"/>
            <a:ext cx="452890" cy="3666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6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256186" y="4491496"/>
            <a:ext cx="452890" cy="3666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320417" y="4501226"/>
            <a:ext cx="452890" cy="3666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20417" y="5023867"/>
            <a:ext cx="452890" cy="3666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6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56186" y="5014267"/>
            <a:ext cx="452890" cy="3666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2001078" y="1884899"/>
            <a:ext cx="8189844" cy="54728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47507" y="1835084"/>
            <a:ext cx="3049198" cy="1868400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86081" y="1831537"/>
            <a:ext cx="2952909" cy="1868400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34220" y="1835084"/>
            <a:ext cx="2941199" cy="1868400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72579" y="1835868"/>
            <a:ext cx="3049901" cy="1868400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54945" y="3766949"/>
            <a:ext cx="3056636" cy="189444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86081" y="3763402"/>
            <a:ext cx="2962469" cy="189444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34220" y="3766949"/>
            <a:ext cx="2944187" cy="189444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72579" y="3767733"/>
            <a:ext cx="3037601" cy="1894448"/>
          </a:xfr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Aller" panose="02000503030000020004" pitchFamily="2" charset="0"/>
              </a:defRPr>
            </a:lvl1pPr>
          </a:lstStyle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0" y="3310361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311651" y="3313157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349403" y="3306656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472383" y="3306656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85853" y="5270669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10064" y="5273465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7347816" y="5266964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0470796" y="5266964"/>
            <a:ext cx="512762" cy="368232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5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88939"/>
            <a:ext cx="12192000" cy="5028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58" y="1923221"/>
            <a:ext cx="9170504" cy="677586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16458" y="3141026"/>
            <a:ext cx="3969855" cy="9578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16458" y="2643756"/>
            <a:ext cx="9144000" cy="322848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700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71574" y="4614846"/>
            <a:ext cx="2200727" cy="1109679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7" name="Shape 6545"/>
          <p:cNvSpPr/>
          <p:nvPr/>
        </p:nvSpPr>
        <p:spPr>
          <a:xfrm>
            <a:off x="8819187" y="2407912"/>
            <a:ext cx="2134029" cy="1791337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sz="2000"/>
          </a:p>
        </p:txBody>
      </p:sp>
      <p:sp>
        <p:nvSpPr>
          <p:cNvPr id="20" name="Shape 6548"/>
          <p:cNvSpPr/>
          <p:nvPr/>
        </p:nvSpPr>
        <p:spPr>
          <a:xfrm>
            <a:off x="6260697" y="2407912"/>
            <a:ext cx="2134028" cy="1791337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sz="2000"/>
          </a:p>
        </p:txBody>
      </p:sp>
      <p:sp>
        <p:nvSpPr>
          <p:cNvPr id="23" name="Shape 6551"/>
          <p:cNvSpPr/>
          <p:nvPr/>
        </p:nvSpPr>
        <p:spPr>
          <a:xfrm>
            <a:off x="1205749" y="2407912"/>
            <a:ext cx="2134029" cy="179133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sz="2000"/>
          </a:p>
        </p:txBody>
      </p:sp>
      <p:sp>
        <p:nvSpPr>
          <p:cNvPr id="26" name="Shape 6554"/>
          <p:cNvSpPr/>
          <p:nvPr/>
        </p:nvSpPr>
        <p:spPr>
          <a:xfrm>
            <a:off x="3741339" y="2407912"/>
            <a:ext cx="2134028" cy="179133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sz="2000"/>
          </a:p>
        </p:txBody>
      </p:sp>
      <p:sp>
        <p:nvSpPr>
          <p:cNvPr id="39" name="Picture Placeholder 3"/>
          <p:cNvSpPr>
            <a:spLocks noGrp="1"/>
          </p:cNvSpPr>
          <p:nvPr userDrawn="1">
            <p:ph type="pic" sz="quarter" idx="15"/>
          </p:nvPr>
        </p:nvSpPr>
        <p:spPr>
          <a:xfrm>
            <a:off x="1200150" y="2019300"/>
            <a:ext cx="2133600" cy="17430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0" name="Picture Placeholder 3"/>
          <p:cNvSpPr>
            <a:spLocks noGrp="1"/>
          </p:cNvSpPr>
          <p:nvPr userDrawn="1">
            <p:ph type="pic" sz="quarter" idx="16"/>
          </p:nvPr>
        </p:nvSpPr>
        <p:spPr>
          <a:xfrm>
            <a:off x="3741767" y="2019300"/>
            <a:ext cx="2133600" cy="17430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1" name="Picture Placeholder 3"/>
          <p:cNvSpPr>
            <a:spLocks noGrp="1"/>
          </p:cNvSpPr>
          <p:nvPr userDrawn="1">
            <p:ph type="pic" sz="quarter" idx="17"/>
          </p:nvPr>
        </p:nvSpPr>
        <p:spPr>
          <a:xfrm>
            <a:off x="6259988" y="2019300"/>
            <a:ext cx="2133600" cy="17430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2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8819616" y="2008480"/>
            <a:ext cx="2133600" cy="17430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02395" y="3784405"/>
            <a:ext cx="1684258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966202" y="3784405"/>
            <a:ext cx="1684258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482924" y="3784405"/>
            <a:ext cx="1684258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046731" y="3784405"/>
            <a:ext cx="1684258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707967" y="4614846"/>
            <a:ext cx="2200727" cy="1109679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65" y="4614846"/>
            <a:ext cx="2200727" cy="1109679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775258" y="4614846"/>
            <a:ext cx="2200727" cy="1109679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meutuwah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abeh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</a:t>
            </a:r>
            <a:r>
              <a:rPr lang="en-US" dirty="0" err="1"/>
              <a:t>peng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73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15870" y="3591162"/>
            <a:ext cx="4567238" cy="224656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0" name="Shape 6360"/>
          <p:cNvSpPr/>
          <p:nvPr userDrawn="1"/>
        </p:nvSpPr>
        <p:spPr>
          <a:xfrm>
            <a:off x="4532056" y="4619872"/>
            <a:ext cx="704316" cy="330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0" extrusionOk="0">
                <a:moveTo>
                  <a:pt x="21600" y="8686"/>
                </a:moveTo>
                <a:cubicBezTo>
                  <a:pt x="21481" y="8412"/>
                  <a:pt x="21361" y="8138"/>
                  <a:pt x="21233" y="7874"/>
                </a:cubicBezTo>
                <a:cubicBezTo>
                  <a:pt x="20516" y="6367"/>
                  <a:pt x="19719" y="5032"/>
                  <a:pt x="18859" y="3920"/>
                </a:cubicBezTo>
                <a:cubicBezTo>
                  <a:pt x="17139" y="1683"/>
                  <a:pt x="15164" y="312"/>
                  <a:pt x="13149" y="52"/>
                </a:cubicBezTo>
                <a:cubicBezTo>
                  <a:pt x="11133" y="-220"/>
                  <a:pt x="9096" y="572"/>
                  <a:pt x="7260" y="2313"/>
                </a:cubicBezTo>
                <a:cubicBezTo>
                  <a:pt x="5424" y="4044"/>
                  <a:pt x="3784" y="6700"/>
                  <a:pt x="2531" y="9999"/>
                </a:cubicBezTo>
                <a:cubicBezTo>
                  <a:pt x="1268" y="13298"/>
                  <a:pt x="390" y="17228"/>
                  <a:pt x="0" y="21380"/>
                </a:cubicBezTo>
                <a:cubicBezTo>
                  <a:pt x="408" y="17240"/>
                  <a:pt x="1299" y="13324"/>
                  <a:pt x="2571" y="10073"/>
                </a:cubicBezTo>
                <a:cubicBezTo>
                  <a:pt x="3838" y="6811"/>
                  <a:pt x="5473" y="4191"/>
                  <a:pt x="7304" y="2510"/>
                </a:cubicBezTo>
                <a:cubicBezTo>
                  <a:pt x="9132" y="831"/>
                  <a:pt x="11152" y="89"/>
                  <a:pt x="13135" y="386"/>
                </a:cubicBezTo>
                <a:cubicBezTo>
                  <a:pt x="15124" y="682"/>
                  <a:pt x="17063" y="2066"/>
                  <a:pt x="18747" y="4303"/>
                </a:cubicBezTo>
                <a:cubicBezTo>
                  <a:pt x="19589" y="5415"/>
                  <a:pt x="20364" y="6737"/>
                  <a:pt x="21062" y="8232"/>
                </a:cubicBezTo>
                <a:cubicBezTo>
                  <a:pt x="21179" y="8480"/>
                  <a:pt x="21289" y="8740"/>
                  <a:pt x="21401" y="8996"/>
                </a:cubicBezTo>
                <a:cubicBezTo>
                  <a:pt x="21406" y="8793"/>
                  <a:pt x="21506" y="8619"/>
                  <a:pt x="21600" y="868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1" name="Shape 6361"/>
          <p:cNvSpPr/>
          <p:nvPr userDrawn="1"/>
        </p:nvSpPr>
        <p:spPr>
          <a:xfrm>
            <a:off x="5108786" y="4100911"/>
            <a:ext cx="950127" cy="816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0431" extrusionOk="0">
                <a:moveTo>
                  <a:pt x="20642" y="13217"/>
                </a:moveTo>
                <a:cubicBezTo>
                  <a:pt x="21151" y="11961"/>
                  <a:pt x="21419" y="10604"/>
                  <a:pt x="21499" y="9247"/>
                </a:cubicBezTo>
                <a:cubicBezTo>
                  <a:pt x="21578" y="7894"/>
                  <a:pt x="21456" y="6511"/>
                  <a:pt x="21141" y="5189"/>
                </a:cubicBezTo>
                <a:cubicBezTo>
                  <a:pt x="20727" y="3435"/>
                  <a:pt x="19941" y="1770"/>
                  <a:pt x="18853" y="332"/>
                </a:cubicBezTo>
                <a:cubicBezTo>
                  <a:pt x="18851" y="389"/>
                  <a:pt x="17513" y="81"/>
                  <a:pt x="17284" y="11"/>
                </a:cubicBezTo>
                <a:cubicBezTo>
                  <a:pt x="17271" y="7"/>
                  <a:pt x="17258" y="4"/>
                  <a:pt x="17245" y="0"/>
                </a:cubicBezTo>
                <a:cubicBezTo>
                  <a:pt x="18700" y="1477"/>
                  <a:pt x="19755" y="3368"/>
                  <a:pt x="20271" y="5414"/>
                </a:cubicBezTo>
                <a:cubicBezTo>
                  <a:pt x="20900" y="7877"/>
                  <a:pt x="20785" y="10533"/>
                  <a:pt x="19924" y="12934"/>
                </a:cubicBezTo>
                <a:cubicBezTo>
                  <a:pt x="17986" y="18338"/>
                  <a:pt x="14317" y="19454"/>
                  <a:pt x="13785" y="19706"/>
                </a:cubicBezTo>
                <a:cubicBezTo>
                  <a:pt x="11042" y="20493"/>
                  <a:pt x="7940" y="20148"/>
                  <a:pt x="5489" y="18605"/>
                </a:cubicBezTo>
                <a:cubicBezTo>
                  <a:pt x="4238" y="17832"/>
                  <a:pt x="3153" y="16776"/>
                  <a:pt x="2333" y="15533"/>
                </a:cubicBezTo>
                <a:cubicBezTo>
                  <a:pt x="2283" y="15462"/>
                  <a:pt x="2230" y="15374"/>
                  <a:pt x="2171" y="15299"/>
                </a:cubicBezTo>
                <a:cubicBezTo>
                  <a:pt x="2108" y="15219"/>
                  <a:pt x="2058" y="15153"/>
                  <a:pt x="2006" y="15074"/>
                </a:cubicBezTo>
                <a:cubicBezTo>
                  <a:pt x="1952" y="14999"/>
                  <a:pt x="1893" y="14923"/>
                  <a:pt x="1837" y="14848"/>
                </a:cubicBezTo>
                <a:cubicBezTo>
                  <a:pt x="686" y="13049"/>
                  <a:pt x="80" y="10896"/>
                  <a:pt x="80" y="8738"/>
                </a:cubicBezTo>
                <a:cubicBezTo>
                  <a:pt x="67" y="6559"/>
                  <a:pt x="696" y="4380"/>
                  <a:pt x="1866" y="2554"/>
                </a:cubicBezTo>
                <a:cubicBezTo>
                  <a:pt x="673" y="4366"/>
                  <a:pt x="17" y="6546"/>
                  <a:pt x="1" y="8738"/>
                </a:cubicBezTo>
                <a:cubicBezTo>
                  <a:pt x="-22" y="10586"/>
                  <a:pt x="403" y="12443"/>
                  <a:pt x="1231" y="14088"/>
                </a:cubicBezTo>
                <a:cubicBezTo>
                  <a:pt x="1232" y="14089"/>
                  <a:pt x="1233" y="14089"/>
                  <a:pt x="1234" y="14089"/>
                </a:cubicBezTo>
                <a:cubicBezTo>
                  <a:pt x="1421" y="14514"/>
                  <a:pt x="1741" y="15034"/>
                  <a:pt x="1847" y="15188"/>
                </a:cubicBezTo>
                <a:cubicBezTo>
                  <a:pt x="1900" y="15263"/>
                  <a:pt x="2115" y="15564"/>
                  <a:pt x="2167" y="15648"/>
                </a:cubicBezTo>
                <a:cubicBezTo>
                  <a:pt x="2991" y="16921"/>
                  <a:pt x="4089" y="18009"/>
                  <a:pt x="5363" y="18813"/>
                </a:cubicBezTo>
                <a:cubicBezTo>
                  <a:pt x="6636" y="19622"/>
                  <a:pt x="8082" y="20140"/>
                  <a:pt x="9570" y="20321"/>
                </a:cubicBezTo>
                <a:cubicBezTo>
                  <a:pt x="10318" y="20418"/>
                  <a:pt x="17244" y="21600"/>
                  <a:pt x="20642" y="1321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2" name="Shape 6362"/>
          <p:cNvSpPr/>
          <p:nvPr userDrawn="1"/>
        </p:nvSpPr>
        <p:spPr>
          <a:xfrm>
            <a:off x="5643473" y="4831578"/>
            <a:ext cx="763523" cy="73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261" extrusionOk="0">
                <a:moveTo>
                  <a:pt x="19226" y="17401"/>
                </a:moveTo>
                <a:cubicBezTo>
                  <a:pt x="18203" y="18567"/>
                  <a:pt x="16927" y="19500"/>
                  <a:pt x="15524" y="20122"/>
                </a:cubicBezTo>
                <a:cubicBezTo>
                  <a:pt x="12715" y="21373"/>
                  <a:pt x="9392" y="21326"/>
                  <a:pt x="6646" y="19986"/>
                </a:cubicBezTo>
                <a:cubicBezTo>
                  <a:pt x="3889" y="18672"/>
                  <a:pt x="1747" y="16114"/>
                  <a:pt x="926" y="13145"/>
                </a:cubicBezTo>
                <a:cubicBezTo>
                  <a:pt x="499" y="11668"/>
                  <a:pt x="416" y="10096"/>
                  <a:pt x="613" y="8577"/>
                </a:cubicBezTo>
                <a:cubicBezTo>
                  <a:pt x="803" y="7053"/>
                  <a:pt x="1285" y="5565"/>
                  <a:pt x="2051" y="4252"/>
                </a:cubicBezTo>
                <a:cubicBezTo>
                  <a:pt x="2814" y="2939"/>
                  <a:pt x="5612" y="440"/>
                  <a:pt x="5944" y="271"/>
                </a:cubicBezTo>
                <a:cubicBezTo>
                  <a:pt x="6110" y="187"/>
                  <a:pt x="5334" y="67"/>
                  <a:pt x="5331" y="0"/>
                </a:cubicBezTo>
                <a:cubicBezTo>
                  <a:pt x="5124" y="121"/>
                  <a:pt x="4919" y="246"/>
                  <a:pt x="4722" y="386"/>
                </a:cubicBezTo>
                <a:cubicBezTo>
                  <a:pt x="3399" y="1298"/>
                  <a:pt x="2304" y="2533"/>
                  <a:pt x="1522" y="3941"/>
                </a:cubicBezTo>
                <a:cubicBezTo>
                  <a:pt x="732" y="5344"/>
                  <a:pt x="254" y="6916"/>
                  <a:pt x="80" y="8509"/>
                </a:cubicBezTo>
                <a:cubicBezTo>
                  <a:pt x="-98" y="10112"/>
                  <a:pt x="17" y="11742"/>
                  <a:pt x="483" y="13282"/>
                </a:cubicBezTo>
                <a:cubicBezTo>
                  <a:pt x="1395" y="16362"/>
                  <a:pt x="3660" y="18968"/>
                  <a:pt x="6520" y="20270"/>
                </a:cubicBezTo>
                <a:cubicBezTo>
                  <a:pt x="9369" y="21600"/>
                  <a:pt x="12759" y="21583"/>
                  <a:pt x="15584" y="20265"/>
                </a:cubicBezTo>
                <a:cubicBezTo>
                  <a:pt x="16998" y="19611"/>
                  <a:pt x="18270" y="18646"/>
                  <a:pt x="19286" y="17454"/>
                </a:cubicBezTo>
                <a:cubicBezTo>
                  <a:pt x="20301" y="16262"/>
                  <a:pt x="21060" y="14854"/>
                  <a:pt x="21502" y="13346"/>
                </a:cubicBezTo>
                <a:cubicBezTo>
                  <a:pt x="21036" y="14843"/>
                  <a:pt x="20258" y="16241"/>
                  <a:pt x="19226" y="1740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3" name="Shape 6363"/>
          <p:cNvSpPr/>
          <p:nvPr userDrawn="1"/>
        </p:nvSpPr>
        <p:spPr>
          <a:xfrm>
            <a:off x="5682788" y="3258350"/>
            <a:ext cx="1089275" cy="971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396" extrusionOk="0">
                <a:moveTo>
                  <a:pt x="19050" y="17024"/>
                </a:moveTo>
                <a:cubicBezTo>
                  <a:pt x="19050" y="17024"/>
                  <a:pt x="19049" y="17025"/>
                  <a:pt x="19049" y="17025"/>
                </a:cubicBezTo>
                <a:cubicBezTo>
                  <a:pt x="19559" y="16259"/>
                  <a:pt x="19986" y="15433"/>
                  <a:pt x="20322" y="14567"/>
                </a:cubicBezTo>
                <a:cubicBezTo>
                  <a:pt x="20972" y="12896"/>
                  <a:pt x="21288" y="11081"/>
                  <a:pt x="21242" y="9290"/>
                </a:cubicBezTo>
                <a:cubicBezTo>
                  <a:pt x="21197" y="11085"/>
                  <a:pt x="20772" y="12844"/>
                  <a:pt x="20071" y="14452"/>
                </a:cubicBezTo>
                <a:cubicBezTo>
                  <a:pt x="18864" y="17224"/>
                  <a:pt x="17063" y="18589"/>
                  <a:pt x="17063" y="18589"/>
                </a:cubicBezTo>
                <a:cubicBezTo>
                  <a:pt x="16004" y="19402"/>
                  <a:pt x="14799" y="20001"/>
                  <a:pt x="13537" y="20340"/>
                </a:cubicBezTo>
                <a:cubicBezTo>
                  <a:pt x="12130" y="20723"/>
                  <a:pt x="10649" y="20779"/>
                  <a:pt x="9225" y="20516"/>
                </a:cubicBezTo>
                <a:cubicBezTo>
                  <a:pt x="7866" y="20268"/>
                  <a:pt x="6561" y="19717"/>
                  <a:pt x="5411" y="18920"/>
                </a:cubicBezTo>
                <a:lnTo>
                  <a:pt x="5259" y="18804"/>
                </a:lnTo>
                <a:cubicBezTo>
                  <a:pt x="5137" y="18705"/>
                  <a:pt x="5017" y="18612"/>
                  <a:pt x="4895" y="18505"/>
                </a:cubicBezTo>
                <a:cubicBezTo>
                  <a:pt x="4653" y="18301"/>
                  <a:pt x="4422" y="18078"/>
                  <a:pt x="4200" y="17850"/>
                </a:cubicBezTo>
                <a:cubicBezTo>
                  <a:pt x="3756" y="17392"/>
                  <a:pt x="3348" y="16889"/>
                  <a:pt x="2989" y="16351"/>
                </a:cubicBezTo>
                <a:cubicBezTo>
                  <a:pt x="2269" y="15281"/>
                  <a:pt x="1731" y="14069"/>
                  <a:pt x="1412" y="12796"/>
                </a:cubicBezTo>
                <a:cubicBezTo>
                  <a:pt x="768" y="10255"/>
                  <a:pt x="1013" y="7463"/>
                  <a:pt x="2109" y="5129"/>
                </a:cubicBezTo>
                <a:cubicBezTo>
                  <a:pt x="2653" y="3960"/>
                  <a:pt x="3405" y="2907"/>
                  <a:pt x="4311" y="2033"/>
                </a:cubicBezTo>
                <a:cubicBezTo>
                  <a:pt x="5176" y="1195"/>
                  <a:pt x="6175" y="533"/>
                  <a:pt x="7255" y="44"/>
                </a:cubicBezTo>
                <a:cubicBezTo>
                  <a:pt x="6762" y="-99"/>
                  <a:pt x="4979" y="150"/>
                  <a:pt x="4584" y="130"/>
                </a:cubicBezTo>
                <a:cubicBezTo>
                  <a:pt x="4202" y="423"/>
                  <a:pt x="3839" y="740"/>
                  <a:pt x="3496" y="1083"/>
                </a:cubicBezTo>
                <a:cubicBezTo>
                  <a:pt x="2499" y="2077"/>
                  <a:pt x="1673" y="3274"/>
                  <a:pt x="1084" y="4590"/>
                </a:cubicBezTo>
                <a:cubicBezTo>
                  <a:pt x="-101" y="7227"/>
                  <a:pt x="-312" y="10303"/>
                  <a:pt x="437" y="13087"/>
                </a:cubicBezTo>
                <a:cubicBezTo>
                  <a:pt x="808" y="14480"/>
                  <a:pt x="1417" y="15796"/>
                  <a:pt x="2223" y="16953"/>
                </a:cubicBezTo>
                <a:cubicBezTo>
                  <a:pt x="2628" y="17531"/>
                  <a:pt x="3078" y="18070"/>
                  <a:pt x="3570" y="18561"/>
                </a:cubicBezTo>
                <a:cubicBezTo>
                  <a:pt x="3815" y="18808"/>
                  <a:pt x="4072" y="19043"/>
                  <a:pt x="4340" y="19263"/>
                </a:cubicBezTo>
                <a:cubicBezTo>
                  <a:pt x="4468" y="19374"/>
                  <a:pt x="4610" y="19483"/>
                  <a:pt x="4747" y="19590"/>
                </a:cubicBezTo>
                <a:cubicBezTo>
                  <a:pt x="4869" y="19678"/>
                  <a:pt x="5057" y="19809"/>
                  <a:pt x="5066" y="19829"/>
                </a:cubicBezTo>
                <a:cubicBezTo>
                  <a:pt x="5066" y="19829"/>
                  <a:pt x="6562" y="20895"/>
                  <a:pt x="9111" y="21273"/>
                </a:cubicBezTo>
                <a:cubicBezTo>
                  <a:pt x="10643" y="21501"/>
                  <a:pt x="12212" y="21417"/>
                  <a:pt x="13694" y="20979"/>
                </a:cubicBezTo>
                <a:cubicBezTo>
                  <a:pt x="15178" y="20536"/>
                  <a:pt x="16565" y="19780"/>
                  <a:pt x="17726" y="18700"/>
                </a:cubicBezTo>
                <a:cubicBezTo>
                  <a:pt x="18461" y="18017"/>
                  <a:pt x="19041" y="17038"/>
                  <a:pt x="19050" y="1702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4" name="Shape 6364"/>
          <p:cNvSpPr/>
          <p:nvPr userDrawn="1"/>
        </p:nvSpPr>
        <p:spPr>
          <a:xfrm>
            <a:off x="6597629" y="3989613"/>
            <a:ext cx="823746" cy="443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6" extrusionOk="0">
                <a:moveTo>
                  <a:pt x="19261" y="11203"/>
                </a:moveTo>
                <a:cubicBezTo>
                  <a:pt x="18100" y="8171"/>
                  <a:pt x="16580" y="5598"/>
                  <a:pt x="14834" y="3696"/>
                </a:cubicBezTo>
                <a:cubicBezTo>
                  <a:pt x="13088" y="1794"/>
                  <a:pt x="11116" y="582"/>
                  <a:pt x="9086" y="168"/>
                </a:cubicBezTo>
                <a:cubicBezTo>
                  <a:pt x="7057" y="-254"/>
                  <a:pt x="4982" y="123"/>
                  <a:pt x="3029" y="1279"/>
                </a:cubicBezTo>
                <a:cubicBezTo>
                  <a:pt x="2052" y="1850"/>
                  <a:pt x="1110" y="2621"/>
                  <a:pt x="221" y="3559"/>
                </a:cubicBezTo>
                <a:cubicBezTo>
                  <a:pt x="145" y="3638"/>
                  <a:pt x="73" y="3724"/>
                  <a:pt x="0" y="3808"/>
                </a:cubicBezTo>
                <a:cubicBezTo>
                  <a:pt x="74" y="3783"/>
                  <a:pt x="157" y="3855"/>
                  <a:pt x="150" y="4032"/>
                </a:cubicBezTo>
                <a:cubicBezTo>
                  <a:pt x="147" y="4125"/>
                  <a:pt x="135" y="4216"/>
                  <a:pt x="121" y="4306"/>
                </a:cubicBezTo>
                <a:cubicBezTo>
                  <a:pt x="153" y="4563"/>
                  <a:pt x="130" y="4830"/>
                  <a:pt x="79" y="5081"/>
                </a:cubicBezTo>
                <a:cubicBezTo>
                  <a:pt x="230" y="4898"/>
                  <a:pt x="381" y="4715"/>
                  <a:pt x="536" y="4542"/>
                </a:cubicBezTo>
                <a:cubicBezTo>
                  <a:pt x="1378" y="3604"/>
                  <a:pt x="2270" y="2824"/>
                  <a:pt x="3205" y="2236"/>
                </a:cubicBezTo>
                <a:cubicBezTo>
                  <a:pt x="5066" y="1051"/>
                  <a:pt x="7076" y="591"/>
                  <a:pt x="9048" y="922"/>
                </a:cubicBezTo>
                <a:cubicBezTo>
                  <a:pt x="11020" y="1234"/>
                  <a:pt x="12961" y="2336"/>
                  <a:pt x="14696" y="4138"/>
                </a:cubicBezTo>
                <a:cubicBezTo>
                  <a:pt x="16431" y="5920"/>
                  <a:pt x="17962" y="8401"/>
                  <a:pt x="19150" y="11350"/>
                </a:cubicBezTo>
                <a:cubicBezTo>
                  <a:pt x="20340" y="14308"/>
                  <a:pt x="21183" y="17736"/>
                  <a:pt x="21600" y="21346"/>
                </a:cubicBezTo>
                <a:cubicBezTo>
                  <a:pt x="21224" y="17717"/>
                  <a:pt x="20424" y="14235"/>
                  <a:pt x="19261" y="1120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5" name="Shape 6365"/>
          <p:cNvSpPr/>
          <p:nvPr userDrawn="1"/>
        </p:nvSpPr>
        <p:spPr>
          <a:xfrm>
            <a:off x="4346071" y="3022459"/>
            <a:ext cx="1048296" cy="450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49" extrusionOk="0">
                <a:moveTo>
                  <a:pt x="21320" y="4475"/>
                </a:moveTo>
                <a:cubicBezTo>
                  <a:pt x="20062" y="2865"/>
                  <a:pt x="18708" y="1655"/>
                  <a:pt x="17301" y="916"/>
                </a:cubicBezTo>
                <a:cubicBezTo>
                  <a:pt x="13835" y="-951"/>
                  <a:pt x="10095" y="66"/>
                  <a:pt x="6957" y="3685"/>
                </a:cubicBezTo>
                <a:cubicBezTo>
                  <a:pt x="3809" y="7269"/>
                  <a:pt x="1303" y="13420"/>
                  <a:pt x="0" y="20649"/>
                </a:cubicBezTo>
                <a:cubicBezTo>
                  <a:pt x="1393" y="13508"/>
                  <a:pt x="3957" y="7584"/>
                  <a:pt x="7086" y="4263"/>
                </a:cubicBezTo>
                <a:cubicBezTo>
                  <a:pt x="10206" y="907"/>
                  <a:pt x="13850" y="162"/>
                  <a:pt x="17160" y="2160"/>
                </a:cubicBezTo>
                <a:cubicBezTo>
                  <a:pt x="18745" y="3108"/>
                  <a:pt x="20254" y="4657"/>
                  <a:pt x="21600" y="6711"/>
                </a:cubicBezTo>
                <a:cubicBezTo>
                  <a:pt x="21576" y="6535"/>
                  <a:pt x="21491" y="5590"/>
                  <a:pt x="21320" y="447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36" name="Shape 6366"/>
          <p:cNvSpPr/>
          <p:nvPr userDrawn="1"/>
        </p:nvSpPr>
        <p:spPr>
          <a:xfrm>
            <a:off x="5163827" y="1864373"/>
            <a:ext cx="1366222" cy="1451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5" h="21312" extrusionOk="0">
                <a:moveTo>
                  <a:pt x="20292" y="6442"/>
                </a:moveTo>
                <a:cubicBezTo>
                  <a:pt x="19364" y="4599"/>
                  <a:pt x="17837" y="2992"/>
                  <a:pt x="15935" y="1863"/>
                </a:cubicBezTo>
                <a:cubicBezTo>
                  <a:pt x="14038" y="723"/>
                  <a:pt x="11766" y="80"/>
                  <a:pt x="9472" y="0"/>
                </a:cubicBezTo>
                <a:lnTo>
                  <a:pt x="9455" y="0"/>
                </a:lnTo>
                <a:cubicBezTo>
                  <a:pt x="9016" y="-8"/>
                  <a:pt x="8653" y="300"/>
                  <a:pt x="8641" y="690"/>
                </a:cubicBezTo>
                <a:cubicBezTo>
                  <a:pt x="8631" y="1077"/>
                  <a:pt x="8980" y="1401"/>
                  <a:pt x="9420" y="1409"/>
                </a:cubicBezTo>
                <a:cubicBezTo>
                  <a:pt x="11431" y="1448"/>
                  <a:pt x="13425" y="1981"/>
                  <a:pt x="15114" y="2956"/>
                </a:cubicBezTo>
                <a:cubicBezTo>
                  <a:pt x="16807" y="3926"/>
                  <a:pt x="18184" y="5324"/>
                  <a:pt x="19038" y="6950"/>
                </a:cubicBezTo>
                <a:cubicBezTo>
                  <a:pt x="19900" y="8571"/>
                  <a:pt x="20228" y="10412"/>
                  <a:pt x="19998" y="12203"/>
                </a:cubicBezTo>
                <a:cubicBezTo>
                  <a:pt x="19772" y="13994"/>
                  <a:pt x="18967" y="15725"/>
                  <a:pt x="17697" y="17145"/>
                </a:cubicBezTo>
                <a:cubicBezTo>
                  <a:pt x="17063" y="17854"/>
                  <a:pt x="16317" y="18485"/>
                  <a:pt x="15484" y="19016"/>
                </a:cubicBezTo>
                <a:cubicBezTo>
                  <a:pt x="15068" y="19282"/>
                  <a:pt x="14634" y="19521"/>
                  <a:pt x="14178" y="19733"/>
                </a:cubicBezTo>
                <a:cubicBezTo>
                  <a:pt x="13948" y="19840"/>
                  <a:pt x="13727" y="19936"/>
                  <a:pt x="13485" y="20032"/>
                </a:cubicBezTo>
                <a:lnTo>
                  <a:pt x="13254" y="20120"/>
                </a:lnTo>
                <a:cubicBezTo>
                  <a:pt x="10920" y="20848"/>
                  <a:pt x="8271" y="20601"/>
                  <a:pt x="5967" y="19741"/>
                </a:cubicBezTo>
                <a:cubicBezTo>
                  <a:pt x="5352" y="19507"/>
                  <a:pt x="4761" y="19225"/>
                  <a:pt x="4203" y="18898"/>
                </a:cubicBezTo>
                <a:cubicBezTo>
                  <a:pt x="4153" y="18867"/>
                  <a:pt x="4103" y="18834"/>
                  <a:pt x="4054" y="18804"/>
                </a:cubicBezTo>
                <a:cubicBezTo>
                  <a:pt x="2902" y="17980"/>
                  <a:pt x="1936" y="16950"/>
                  <a:pt x="1242" y="15777"/>
                </a:cubicBezTo>
                <a:cubicBezTo>
                  <a:pt x="483" y="14502"/>
                  <a:pt x="55" y="13063"/>
                  <a:pt x="5" y="11601"/>
                </a:cubicBezTo>
                <a:cubicBezTo>
                  <a:pt x="-47" y="13063"/>
                  <a:pt x="278" y="14543"/>
                  <a:pt x="965" y="15895"/>
                </a:cubicBezTo>
                <a:cubicBezTo>
                  <a:pt x="1254" y="16466"/>
                  <a:pt x="1608" y="17010"/>
                  <a:pt x="2014" y="17527"/>
                </a:cubicBezTo>
                <a:cubicBezTo>
                  <a:pt x="1996" y="17517"/>
                  <a:pt x="2735" y="18494"/>
                  <a:pt x="3850" y="19354"/>
                </a:cubicBezTo>
                <a:cubicBezTo>
                  <a:pt x="3865" y="19366"/>
                  <a:pt x="3982" y="19433"/>
                  <a:pt x="3982" y="19433"/>
                </a:cubicBezTo>
                <a:cubicBezTo>
                  <a:pt x="4524" y="19763"/>
                  <a:pt x="5094" y="20049"/>
                  <a:pt x="5690" y="20293"/>
                </a:cubicBezTo>
                <a:cubicBezTo>
                  <a:pt x="6979" y="20821"/>
                  <a:pt x="8375" y="21142"/>
                  <a:pt x="9800" y="21241"/>
                </a:cubicBezTo>
                <a:cubicBezTo>
                  <a:pt x="10139" y="21268"/>
                  <a:pt x="12160" y="21592"/>
                  <a:pt x="14677" y="20584"/>
                </a:cubicBezTo>
                <a:cubicBezTo>
                  <a:pt x="15191" y="20379"/>
                  <a:pt x="15665" y="20103"/>
                  <a:pt x="16127" y="19818"/>
                </a:cubicBezTo>
                <a:cubicBezTo>
                  <a:pt x="17054" y="19249"/>
                  <a:pt x="17889" y="18562"/>
                  <a:pt x="18604" y="17790"/>
                </a:cubicBezTo>
                <a:cubicBezTo>
                  <a:pt x="20038" y="16241"/>
                  <a:pt x="20971" y="14332"/>
                  <a:pt x="21261" y="12340"/>
                </a:cubicBezTo>
                <a:cubicBezTo>
                  <a:pt x="21553" y="10354"/>
                  <a:pt x="21228" y="8283"/>
                  <a:pt x="20292" y="644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46699" y="2154237"/>
            <a:ext cx="892800" cy="892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488524" y="3200834"/>
            <a:ext cx="704416" cy="70441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982780" y="3360316"/>
            <a:ext cx="704416" cy="70441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728647" y="4155732"/>
            <a:ext cx="590400" cy="590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5910" y="4728950"/>
            <a:ext cx="518400" cy="51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220848" y="4128477"/>
            <a:ext cx="518400" cy="51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872023" y="5032096"/>
            <a:ext cx="447954" cy="4479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645182" y="4321193"/>
            <a:ext cx="4037926" cy="224656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524844" y="5119803"/>
            <a:ext cx="5158264" cy="224656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97336" y="2493536"/>
            <a:ext cx="4505927" cy="224656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97337" y="3484651"/>
            <a:ext cx="3724097" cy="224656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97338" y="4163032"/>
            <a:ext cx="4567238" cy="224656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97337" y="4875822"/>
            <a:ext cx="3811777" cy="224656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11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4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edit</a:t>
            </a:r>
            <a:r>
              <a:rPr lang="cs-CZ" noProof="0" dirty="0"/>
              <a:t> Master </a:t>
            </a:r>
            <a:r>
              <a:rPr lang="cs-CZ" noProof="0" dirty="0" err="1"/>
              <a:t>title</a:t>
            </a:r>
            <a:r>
              <a:rPr lang="cs-CZ" noProof="0" dirty="0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edit</a:t>
            </a:r>
            <a:r>
              <a:rPr lang="cs-CZ" noProof="0" dirty="0"/>
              <a:t> Master </a:t>
            </a:r>
            <a:r>
              <a:rPr lang="cs-CZ" noProof="0" dirty="0" err="1"/>
              <a:t>subtitle</a:t>
            </a:r>
            <a:r>
              <a:rPr lang="cs-CZ" noProof="0" dirty="0"/>
              <a:t>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73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037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062" y="6296038"/>
            <a:ext cx="1180201" cy="224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933992" y="4783994"/>
            <a:ext cx="3332957" cy="40874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931611" y="5171308"/>
            <a:ext cx="3335338" cy="1990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Shape 740"/>
          <p:cNvSpPr/>
          <p:nvPr userDrawn="1"/>
        </p:nvSpPr>
        <p:spPr>
          <a:xfrm rot="16200000">
            <a:off x="4733665" y="-2178528"/>
            <a:ext cx="2724548" cy="9794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" y="0"/>
                </a:moveTo>
                <a:cubicBezTo>
                  <a:pt x="974" y="0"/>
                  <a:pt x="741" y="65"/>
                  <a:pt x="741" y="144"/>
                </a:cubicBezTo>
                <a:lnTo>
                  <a:pt x="741" y="10643"/>
                </a:lnTo>
                <a:lnTo>
                  <a:pt x="0" y="10795"/>
                </a:lnTo>
                <a:lnTo>
                  <a:pt x="741" y="10947"/>
                </a:lnTo>
                <a:lnTo>
                  <a:pt x="741" y="21456"/>
                </a:lnTo>
                <a:cubicBezTo>
                  <a:pt x="741" y="21536"/>
                  <a:pt x="974" y="21600"/>
                  <a:pt x="1260" y="21600"/>
                </a:cubicBezTo>
                <a:lnTo>
                  <a:pt x="21081" y="21600"/>
                </a:lnTo>
                <a:cubicBezTo>
                  <a:pt x="21367" y="21600"/>
                  <a:pt x="21600" y="21536"/>
                  <a:pt x="21600" y="21456"/>
                </a:cubicBezTo>
                <a:lnTo>
                  <a:pt x="21600" y="144"/>
                </a:lnTo>
                <a:cubicBezTo>
                  <a:pt x="21600" y="65"/>
                  <a:pt x="21367" y="0"/>
                  <a:pt x="21081" y="0"/>
                </a:cubicBezTo>
                <a:lnTo>
                  <a:pt x="126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792262" y="1653152"/>
            <a:ext cx="8917301" cy="1871826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200">
                <a:solidFill>
                  <a:schemeClr val="bg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edit Content Heading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075882" y="666405"/>
            <a:ext cx="4040236" cy="408745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543339" y="4535033"/>
            <a:ext cx="1105200" cy="1105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792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63260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0078" y="2679411"/>
            <a:ext cx="6144986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0078" y="3326791"/>
            <a:ext cx="6144986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36936" y="6207109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0" name="Group 66"/>
          <p:cNvGrpSpPr/>
          <p:nvPr userDrawn="1"/>
        </p:nvGrpSpPr>
        <p:grpSpPr>
          <a:xfrm>
            <a:off x="5901662" y="-63955"/>
            <a:ext cx="183837" cy="6985910"/>
            <a:chOff x="0" y="0"/>
            <a:chExt cx="367673" cy="13971817"/>
          </a:xfrm>
        </p:grpSpPr>
        <p:sp>
          <p:nvSpPr>
            <p:cNvPr id="11" name="Shape 62"/>
            <p:cNvSpPr/>
            <p:nvPr/>
          </p:nvSpPr>
          <p:spPr>
            <a:xfrm rot="5400000">
              <a:off x="-1566184" y="1566183"/>
              <a:ext cx="3500041" cy="36767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63"/>
            <p:cNvSpPr/>
            <p:nvPr/>
          </p:nvSpPr>
          <p:spPr>
            <a:xfrm rot="5400000">
              <a:off x="-1566184" y="5056776"/>
              <a:ext cx="3500041" cy="36767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3" name="Shape 64"/>
            <p:cNvSpPr/>
            <p:nvPr/>
          </p:nvSpPr>
          <p:spPr>
            <a:xfrm rot="5400000">
              <a:off x="-1566184" y="8547369"/>
              <a:ext cx="3500041" cy="3676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4" name="Shape 65"/>
            <p:cNvSpPr/>
            <p:nvPr/>
          </p:nvSpPr>
          <p:spPr>
            <a:xfrm rot="5400000">
              <a:off x="-1566184" y="12037961"/>
              <a:ext cx="3500041" cy="36767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5955308" cy="68954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4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61002"/>
            <a:ext cx="9170504" cy="677586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952912"/>
            <a:ext cx="9144000" cy="322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Shape 6"/>
          <p:cNvSpPr/>
          <p:nvPr userDrawn="1"/>
        </p:nvSpPr>
        <p:spPr>
          <a:xfrm flipV="1">
            <a:off x="1072259" y="6202794"/>
            <a:ext cx="10047482" cy="4244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0" tIns="0" rIns="0" bIns="0"/>
          <a:lstStyle/>
          <a:p>
            <a:pPr lvl="0"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1" name="Shape 75"/>
          <p:cNvSpPr/>
          <p:nvPr userDrawn="1"/>
        </p:nvSpPr>
        <p:spPr>
          <a:xfrm>
            <a:off x="1571612" y="1821350"/>
            <a:ext cx="2522245" cy="694397"/>
          </a:xfrm>
          <a:prstGeom prst="roundRect">
            <a:avLst>
              <a:gd name="adj" fmla="val 5025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2" name="Shape 76"/>
          <p:cNvSpPr/>
          <p:nvPr userDrawn="1"/>
        </p:nvSpPr>
        <p:spPr>
          <a:xfrm>
            <a:off x="1571612" y="2709378"/>
            <a:ext cx="2522245" cy="694397"/>
          </a:xfrm>
          <a:prstGeom prst="roundRect">
            <a:avLst>
              <a:gd name="adj" fmla="val 5025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3" name="Shape 77"/>
          <p:cNvSpPr/>
          <p:nvPr userDrawn="1"/>
        </p:nvSpPr>
        <p:spPr>
          <a:xfrm>
            <a:off x="1571612" y="3595576"/>
            <a:ext cx="2522245" cy="698057"/>
          </a:xfrm>
          <a:prstGeom prst="roundRect">
            <a:avLst>
              <a:gd name="adj" fmla="val 4999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4" name="Shape 78"/>
          <p:cNvSpPr/>
          <p:nvPr userDrawn="1"/>
        </p:nvSpPr>
        <p:spPr>
          <a:xfrm>
            <a:off x="1571612" y="4484667"/>
            <a:ext cx="2522245" cy="698298"/>
          </a:xfrm>
          <a:prstGeom prst="roundRect">
            <a:avLst>
              <a:gd name="adj" fmla="val 499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5" name="Shape 79"/>
          <p:cNvSpPr/>
          <p:nvPr userDrawn="1"/>
        </p:nvSpPr>
        <p:spPr>
          <a:xfrm>
            <a:off x="1571612" y="5372169"/>
            <a:ext cx="2522245" cy="699350"/>
          </a:xfrm>
          <a:prstGeom prst="roundRect">
            <a:avLst>
              <a:gd name="adj" fmla="val 499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2" name="Rectangle 31"/>
          <p:cNvSpPr/>
          <p:nvPr userDrawn="1"/>
        </p:nvSpPr>
        <p:spPr>
          <a:xfrm>
            <a:off x="0" y="6103936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88113" y="1630363"/>
            <a:ext cx="4440237" cy="52568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1969469"/>
            <a:ext cx="2030109" cy="40874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  <a:endParaRPr lang="en-GB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2855504"/>
            <a:ext cx="2030109" cy="40874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  <a:endParaRPr lang="en-GB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828800" y="3733972"/>
            <a:ext cx="2030109" cy="40874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  <a:endParaRPr lang="en-GB" dirty="0"/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4620007"/>
            <a:ext cx="2030109" cy="40874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  <a:endParaRPr lang="en-GB" dirty="0"/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828799" y="5523778"/>
            <a:ext cx="2030109" cy="40874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03724" y="1856921"/>
            <a:ext cx="1892997" cy="66991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endParaRPr 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403725" y="2714665"/>
            <a:ext cx="1892997" cy="66991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endParaRPr 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03725" y="3619130"/>
            <a:ext cx="1892997" cy="66991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endParaRPr 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03725" y="4503428"/>
            <a:ext cx="1892997" cy="66991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endParaRPr 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403725" y="5399583"/>
            <a:ext cx="1892997" cy="66991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aleh</a:t>
            </a:r>
            <a:r>
              <a:rPr lang="en-US" dirty="0"/>
              <a:t> </a:t>
            </a:r>
            <a:r>
              <a:rPr lang="en-US" dirty="0" err="1"/>
              <a:t>pue</a:t>
            </a:r>
            <a:r>
              <a:rPr lang="en-US" dirty="0"/>
              <a:t> h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alah</a:t>
            </a:r>
            <a:r>
              <a:rPr lang="en-US" dirty="0"/>
              <a:t> </a:t>
            </a:r>
            <a:r>
              <a:rPr lang="en-US" dirty="0" err="1"/>
              <a:t>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3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3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94323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91409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96032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960156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530886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93093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46831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31EA-79BC-4C83-B856-F7E61312BBE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484C4CEE-CCC0-9634-68DB-F6C843C72B3E}"/>
              </a:ext>
            </a:extLst>
          </p:cNvPr>
          <p:cNvSpPr/>
          <p:nvPr userDrawn="1"/>
        </p:nvSpPr>
        <p:spPr>
          <a:xfrm flipV="1">
            <a:off x="1072259" y="6202794"/>
            <a:ext cx="10047482" cy="4244"/>
          </a:xfrm>
          <a:prstGeom prst="line">
            <a:avLst/>
          </a:prstGeom>
          <a:ln w="3175">
            <a:solidFill>
              <a:schemeClr val="accent5"/>
            </a:solidFill>
            <a:miter lim="400000"/>
          </a:ln>
        </p:spPr>
        <p:txBody>
          <a:bodyPr lIns="0" tIns="0" rIns="0" bIns="0"/>
          <a:lstStyle/>
          <a:p>
            <a:pPr lvl="0"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34A2C790-C349-DD69-B4C6-0DD627F671D0}"/>
              </a:ext>
            </a:extLst>
          </p:cNvPr>
          <p:cNvSpPr/>
          <p:nvPr userDrawn="1"/>
        </p:nvSpPr>
        <p:spPr>
          <a:xfrm>
            <a:off x="1074624" y="6311286"/>
            <a:ext cx="225633" cy="183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5834" y="6646"/>
                </a:moveTo>
                <a:lnTo>
                  <a:pt x="13695" y="1661"/>
                </a:lnTo>
                <a:lnTo>
                  <a:pt x="16444" y="1661"/>
                </a:lnTo>
                <a:lnTo>
                  <a:pt x="19464" y="6646"/>
                </a:lnTo>
                <a:cubicBezTo>
                  <a:pt x="19464" y="6646"/>
                  <a:pt x="15834" y="6646"/>
                  <a:pt x="15834" y="6646"/>
                </a:cubicBezTo>
                <a:close/>
                <a:moveTo>
                  <a:pt x="12720" y="16940"/>
                </a:moveTo>
                <a:lnTo>
                  <a:pt x="15866" y="8309"/>
                </a:lnTo>
                <a:lnTo>
                  <a:pt x="19253" y="8309"/>
                </a:lnTo>
                <a:cubicBezTo>
                  <a:pt x="19253" y="8309"/>
                  <a:pt x="12720" y="16940"/>
                  <a:pt x="12720" y="16940"/>
                </a:cubicBezTo>
                <a:close/>
                <a:moveTo>
                  <a:pt x="10738" y="18329"/>
                </a:moveTo>
                <a:lnTo>
                  <a:pt x="7078" y="8309"/>
                </a:lnTo>
                <a:lnTo>
                  <a:pt x="14398" y="8309"/>
                </a:lnTo>
                <a:cubicBezTo>
                  <a:pt x="14398" y="8309"/>
                  <a:pt x="10738" y="18329"/>
                  <a:pt x="10738" y="18329"/>
                </a:cubicBezTo>
                <a:close/>
                <a:moveTo>
                  <a:pt x="2223" y="8309"/>
                </a:moveTo>
                <a:lnTo>
                  <a:pt x="5610" y="8309"/>
                </a:lnTo>
                <a:lnTo>
                  <a:pt x="8756" y="16940"/>
                </a:lnTo>
                <a:cubicBezTo>
                  <a:pt x="8756" y="16940"/>
                  <a:pt x="2223" y="8309"/>
                  <a:pt x="2223" y="8309"/>
                </a:cubicBezTo>
                <a:close/>
                <a:moveTo>
                  <a:pt x="5034" y="1661"/>
                </a:moveTo>
                <a:lnTo>
                  <a:pt x="7780" y="1661"/>
                </a:lnTo>
                <a:lnTo>
                  <a:pt x="5642" y="6646"/>
                </a:lnTo>
                <a:lnTo>
                  <a:pt x="2014" y="6646"/>
                </a:lnTo>
                <a:cubicBezTo>
                  <a:pt x="2014" y="6646"/>
                  <a:pt x="5034" y="1661"/>
                  <a:pt x="5034" y="1661"/>
                </a:cubicBezTo>
                <a:close/>
                <a:moveTo>
                  <a:pt x="12174" y="1661"/>
                </a:moveTo>
                <a:lnTo>
                  <a:pt x="14315" y="6646"/>
                </a:lnTo>
                <a:lnTo>
                  <a:pt x="7163" y="6646"/>
                </a:lnTo>
                <a:lnTo>
                  <a:pt x="9302" y="1661"/>
                </a:lnTo>
                <a:cubicBezTo>
                  <a:pt x="9302" y="1661"/>
                  <a:pt x="12174" y="1661"/>
                  <a:pt x="12174" y="1661"/>
                </a:cubicBezTo>
                <a:close/>
                <a:moveTo>
                  <a:pt x="17314" y="338"/>
                </a:moveTo>
                <a:cubicBezTo>
                  <a:pt x="17188" y="117"/>
                  <a:pt x="16988" y="0"/>
                  <a:pt x="16779" y="0"/>
                </a:cubicBezTo>
                <a:lnTo>
                  <a:pt x="4699" y="0"/>
                </a:lnTo>
                <a:cubicBezTo>
                  <a:pt x="4488" y="0"/>
                  <a:pt x="4291" y="117"/>
                  <a:pt x="4164" y="338"/>
                </a:cubicBezTo>
                <a:lnTo>
                  <a:pt x="138" y="6983"/>
                </a:lnTo>
                <a:cubicBezTo>
                  <a:pt x="-62" y="7295"/>
                  <a:pt x="-41" y="7750"/>
                  <a:pt x="179" y="8049"/>
                </a:cubicBezTo>
                <a:lnTo>
                  <a:pt x="10245" y="21341"/>
                </a:lnTo>
                <a:cubicBezTo>
                  <a:pt x="10371" y="21508"/>
                  <a:pt x="10550" y="21600"/>
                  <a:pt x="10738" y="21600"/>
                </a:cubicBezTo>
                <a:cubicBezTo>
                  <a:pt x="10926" y="21600"/>
                  <a:pt x="11105" y="21508"/>
                  <a:pt x="11231" y="21341"/>
                </a:cubicBezTo>
                <a:lnTo>
                  <a:pt x="21297" y="8049"/>
                </a:lnTo>
                <a:cubicBezTo>
                  <a:pt x="21517" y="7750"/>
                  <a:pt x="21538" y="7295"/>
                  <a:pt x="21341" y="6983"/>
                </a:cubicBezTo>
                <a:cubicBezTo>
                  <a:pt x="21341" y="6983"/>
                  <a:pt x="17314" y="338"/>
                  <a:pt x="17314" y="33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98BAEA0A-32BC-77D4-3FE8-1C610D3E7C51}"/>
              </a:ext>
            </a:extLst>
          </p:cNvPr>
          <p:cNvSpPr txBox="1">
            <a:spLocks/>
          </p:cNvSpPr>
          <p:nvPr userDrawn="1"/>
        </p:nvSpPr>
        <p:spPr>
          <a:xfrm>
            <a:off x="5106232" y="6289218"/>
            <a:ext cx="1979535" cy="238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fame.utb</a:t>
            </a: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.c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</a:t>
            </a:r>
            <a:endParaRPr lang="id-ID"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F9048DEA-B4D4-85E3-B229-E9FF85D5DF4D}"/>
              </a:ext>
            </a:extLst>
          </p:cNvPr>
          <p:cNvSpPr txBox="1">
            <a:spLocks/>
          </p:cNvSpPr>
          <p:nvPr userDrawn="1"/>
        </p:nvSpPr>
        <p:spPr>
          <a:xfrm>
            <a:off x="1329365" y="6289218"/>
            <a:ext cx="1979535" cy="238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Martin Mikeska</a:t>
            </a:r>
            <a:endParaRPr lang="id-ID"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0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61" r:id="rId12"/>
    <p:sldLayoutId id="2147483764" r:id="rId13"/>
    <p:sldLayoutId id="2147483714" r:id="rId14"/>
    <p:sldLayoutId id="2147483713" r:id="rId15"/>
    <p:sldLayoutId id="2147483707" r:id="rId16"/>
    <p:sldLayoutId id="2147483705" r:id="rId17"/>
    <p:sldLayoutId id="2147483702" r:id="rId18"/>
    <p:sldLayoutId id="2147483845" r:id="rId19"/>
    <p:sldLayoutId id="2147483865" r:id="rId20"/>
    <p:sldLayoutId id="2147483866" r:id="rId21"/>
    <p:sldLayoutId id="214748386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s.tlt.stonybrook.edu/bloomsTaxonomyWheel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mt.cz/file/47500_1_1/" TargetMode="External"/><Relationship Id="rId2" Type="http://schemas.openxmlformats.org/officeDocument/2006/relationships/hyperlink" Target="https://www.msmt.cz/vzdelavani/vysoke-skolstvi/ipn-q-ram-kvalifikacni-ramec-terciarniho-vzdelavan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mt.cz/file/47206_1_1/" TargetMode="External"/><Relationship Id="rId5" Type="http://schemas.openxmlformats.org/officeDocument/2006/relationships/hyperlink" Target="https://www.msmt.cz/file/47205_1_1/" TargetMode="External"/><Relationship Id="rId4" Type="http://schemas.openxmlformats.org/officeDocument/2006/relationships/hyperlink" Target="https://www.msmt.cz/file/47204_1_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-xcellencelabel.eadtu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-xcellencelabel.eadtu.eu/e-xcellence-review/manua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d_programy_slider">
            <a:hlinkClick r:id="" action="ppaction://media"/>
            <a:extLst>
              <a:ext uri="{FF2B5EF4-FFF2-40B4-BE49-F238E27FC236}">
                <a16:creationId xmlns:a16="http://schemas.microsoft.com/office/drawing/2014/main" id="{1616C5AB-B569-39DE-2F5F-F7FD11BA4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52" y="-58107"/>
            <a:ext cx="12192000" cy="40513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006868" y="4124290"/>
            <a:ext cx="10181689" cy="1879579"/>
          </a:xfrm>
        </p:spPr>
        <p:txBody>
          <a:bodyPr>
            <a:normAutofit/>
          </a:bodyPr>
          <a:lstStyle/>
          <a:p>
            <a:r>
              <a:rPr lang="cs-CZ" dirty="0"/>
              <a:t>ADAPT: Akademický senát UTB</a:t>
            </a:r>
            <a:br>
              <a:rPr lang="cs-CZ" dirty="0"/>
            </a:br>
            <a:r>
              <a:rPr lang="cs-CZ" sz="2000" dirty="0"/>
              <a:t>Adaptabilní, Digitální, Agilní, Progresivní, Transformace UTB ve Zlíně</a:t>
            </a:r>
            <a:endParaRPr lang="id-ID" sz="20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48063" y="6035625"/>
            <a:ext cx="9144000" cy="544486"/>
          </a:xfrm>
        </p:spPr>
        <p:txBody>
          <a:bodyPr>
            <a:normAutofit/>
          </a:bodyPr>
          <a:lstStyle/>
          <a:p>
            <a:pPr algn="l"/>
            <a:r>
              <a:rPr lang="cs-CZ" sz="1200" dirty="0"/>
              <a:t>Martin Mikeska				           18.4.2023</a:t>
            </a:r>
            <a:endParaRPr lang="en-US" sz="1200" dirty="0"/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9429966" y="6193574"/>
            <a:ext cx="2543174" cy="228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/>
              <a:t>Univerzita Tomáše Bati ve Zlíně</a:t>
            </a:r>
            <a:endParaRPr lang="id-ID" sz="1200" dirty="0"/>
          </a:p>
        </p:txBody>
      </p:sp>
      <p:grpSp>
        <p:nvGrpSpPr>
          <p:cNvPr id="12" name="Group 56"/>
          <p:cNvGrpSpPr/>
          <p:nvPr/>
        </p:nvGrpSpPr>
        <p:grpSpPr>
          <a:xfrm>
            <a:off x="-38217" y="3892194"/>
            <a:ext cx="12277581" cy="202000"/>
            <a:chOff x="0" y="0"/>
            <a:chExt cx="24555161" cy="403998"/>
          </a:xfrm>
        </p:grpSpPr>
        <p:sp>
          <p:nvSpPr>
            <p:cNvPr id="20" name="Shape 52"/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  <p:sp>
          <p:nvSpPr>
            <p:cNvPr id="21" name="Shape 53"/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  <p:sp>
          <p:nvSpPr>
            <p:cNvPr id="22" name="Shape 54"/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  <p:sp>
          <p:nvSpPr>
            <p:cNvPr id="23" name="Shape 55"/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70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7064"/>
          <p:cNvSpPr/>
          <p:nvPr/>
        </p:nvSpPr>
        <p:spPr>
          <a:xfrm>
            <a:off x="9029143" y="2160205"/>
            <a:ext cx="2342096" cy="533742"/>
          </a:xfrm>
          <a:prstGeom prst="roundRect">
            <a:avLst>
              <a:gd name="adj" fmla="val 5949"/>
            </a:avLst>
          </a:pr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Vazby výstupů z učení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87043" y="3301804"/>
            <a:ext cx="1876037" cy="408745"/>
          </a:xfrm>
        </p:spPr>
        <p:txBody>
          <a:bodyPr anchor="ctr">
            <a:normAutofit/>
          </a:bodyPr>
          <a:lstStyle/>
          <a:p>
            <a:r>
              <a:rPr lang="cs-CZ" dirty="0"/>
              <a:t>Celostátní úroveň</a:t>
            </a:r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…na jednotlivé rámce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9" name="Shape 7057"/>
          <p:cNvSpPr/>
          <p:nvPr/>
        </p:nvSpPr>
        <p:spPr>
          <a:xfrm>
            <a:off x="3819703" y="3794033"/>
            <a:ext cx="4607939" cy="2184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cubicBezTo>
                  <a:pt x="21600" y="10800"/>
                  <a:pt x="10800" y="0"/>
                  <a:pt x="1080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0" name="Shape 7058"/>
          <p:cNvSpPr/>
          <p:nvPr/>
        </p:nvSpPr>
        <p:spPr>
          <a:xfrm>
            <a:off x="3819703" y="3263519"/>
            <a:ext cx="4607939" cy="218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cubicBezTo>
                  <a:pt x="21600" y="10800"/>
                  <a:pt x="108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" name="Shape 7059"/>
          <p:cNvSpPr/>
          <p:nvPr/>
        </p:nvSpPr>
        <p:spPr>
          <a:xfrm>
            <a:off x="8380633" y="4355773"/>
            <a:ext cx="667169" cy="1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endParaRPr sz="2000"/>
          </a:p>
        </p:txBody>
      </p:sp>
      <p:sp>
        <p:nvSpPr>
          <p:cNvPr id="12" name="Shape 7060"/>
          <p:cNvSpPr/>
          <p:nvPr/>
        </p:nvSpPr>
        <p:spPr>
          <a:xfrm>
            <a:off x="8380632" y="2427075"/>
            <a:ext cx="667172" cy="1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endParaRPr sz="2000"/>
          </a:p>
        </p:txBody>
      </p:sp>
      <p:sp>
        <p:nvSpPr>
          <p:cNvPr id="14" name="Shape 7062"/>
          <p:cNvSpPr/>
          <p:nvPr/>
        </p:nvSpPr>
        <p:spPr>
          <a:xfrm>
            <a:off x="3197493" y="2995882"/>
            <a:ext cx="667169" cy="1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endParaRPr sz="2000"/>
          </a:p>
        </p:txBody>
      </p:sp>
      <p:sp>
        <p:nvSpPr>
          <p:cNvPr id="17" name="Shape 7065"/>
          <p:cNvSpPr/>
          <p:nvPr/>
        </p:nvSpPr>
        <p:spPr>
          <a:xfrm>
            <a:off x="9029143" y="4088902"/>
            <a:ext cx="2069360" cy="533742"/>
          </a:xfrm>
          <a:prstGeom prst="roundRect">
            <a:avLst>
              <a:gd name="adj" fmla="val 5949"/>
            </a:avLst>
          </a:pr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8" name="Shape 7066"/>
          <p:cNvSpPr/>
          <p:nvPr/>
        </p:nvSpPr>
        <p:spPr>
          <a:xfrm>
            <a:off x="534256" y="2729011"/>
            <a:ext cx="2984697" cy="533742"/>
          </a:xfrm>
          <a:prstGeom prst="roundRect">
            <a:avLst>
              <a:gd name="adj" fmla="val 5949"/>
            </a:avLst>
          </a:pr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9" name="Shape 7067"/>
          <p:cNvSpPr/>
          <p:nvPr/>
        </p:nvSpPr>
        <p:spPr>
          <a:xfrm>
            <a:off x="3197493" y="4886288"/>
            <a:ext cx="667169" cy="1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endParaRPr sz="2000"/>
          </a:p>
        </p:txBody>
      </p:sp>
      <p:sp>
        <p:nvSpPr>
          <p:cNvPr id="20" name="Shape 7068"/>
          <p:cNvSpPr/>
          <p:nvPr/>
        </p:nvSpPr>
        <p:spPr>
          <a:xfrm>
            <a:off x="924674" y="4619417"/>
            <a:ext cx="2293527" cy="533742"/>
          </a:xfrm>
          <a:prstGeom prst="roundRect">
            <a:avLst>
              <a:gd name="adj" fmla="val 5949"/>
            </a:avLst>
          </a:pr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21" name="Shape 7069"/>
          <p:cNvSpPr/>
          <p:nvPr/>
        </p:nvSpPr>
        <p:spPr>
          <a:xfrm>
            <a:off x="1055913" y="5316496"/>
            <a:ext cx="2129213" cy="65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/>
          <a:lstStyle>
            <a:lvl1pPr algn="r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Odborné znalosti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Odborné dovednost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Obecné způsobilosti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Shape 7070"/>
          <p:cNvSpPr/>
          <p:nvPr/>
        </p:nvSpPr>
        <p:spPr>
          <a:xfrm>
            <a:off x="1030948" y="4708921"/>
            <a:ext cx="2030753" cy="38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r"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Studijní povinnosti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Shape 7071"/>
          <p:cNvSpPr/>
          <p:nvPr/>
        </p:nvSpPr>
        <p:spPr>
          <a:xfrm>
            <a:off x="493160" y="2816391"/>
            <a:ext cx="2984697" cy="38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r"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Národní deskriptory Q-RAM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Shape 7073"/>
          <p:cNvSpPr/>
          <p:nvPr/>
        </p:nvSpPr>
        <p:spPr>
          <a:xfrm>
            <a:off x="9147553" y="4157858"/>
            <a:ext cx="1950950" cy="38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 absolventa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Shape 7074"/>
          <p:cNvSpPr/>
          <p:nvPr/>
        </p:nvSpPr>
        <p:spPr>
          <a:xfrm>
            <a:off x="9062219" y="4810636"/>
            <a:ext cx="2342096" cy="1323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Základní filozofie, hodnoty a teoreticko-metodologický profil oboru;  Typ studentů, pro které je obor vhodný; Charakteristiky absolventů, uplatnění na trhu práce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FC8E5FF-A9D7-1EF9-1341-7D53BE682DAD}"/>
              </a:ext>
            </a:extLst>
          </p:cNvPr>
          <p:cNvCxnSpPr/>
          <p:nvPr/>
        </p:nvCxnSpPr>
        <p:spPr>
          <a:xfrm>
            <a:off x="924674" y="3794033"/>
            <a:ext cx="10354603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Shape 7061"/>
          <p:cNvSpPr/>
          <p:nvPr/>
        </p:nvSpPr>
        <p:spPr>
          <a:xfrm>
            <a:off x="3819703" y="1903627"/>
            <a:ext cx="4607939" cy="2184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cubicBezTo>
                  <a:pt x="21600" y="10800"/>
                  <a:pt x="10800" y="0"/>
                  <a:pt x="108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5" name="Shape 7063"/>
          <p:cNvSpPr/>
          <p:nvPr/>
        </p:nvSpPr>
        <p:spPr>
          <a:xfrm>
            <a:off x="3819703" y="1334839"/>
            <a:ext cx="4607939" cy="2184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cubicBezTo>
                  <a:pt x="21600" y="10800"/>
                  <a:pt x="10800" y="0"/>
                  <a:pt x="1080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5DECDA0-F535-8A9A-AA6C-C966EECAAB4A}"/>
              </a:ext>
            </a:extLst>
          </p:cNvPr>
          <p:cNvSpPr txBox="1">
            <a:spLocks/>
          </p:cNvSpPr>
          <p:nvPr/>
        </p:nvSpPr>
        <p:spPr>
          <a:xfrm>
            <a:off x="9247893" y="2250835"/>
            <a:ext cx="2031384" cy="408745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Evropské rámce EQF</a:t>
            </a:r>
            <a:endParaRPr lang="id-ID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B13AEC5-EA1C-B2A1-E7CE-25E3A9B455FC}"/>
              </a:ext>
            </a:extLst>
          </p:cNvPr>
          <p:cNvSpPr txBox="1">
            <a:spLocks/>
          </p:cNvSpPr>
          <p:nvPr/>
        </p:nvSpPr>
        <p:spPr>
          <a:xfrm>
            <a:off x="1342164" y="3947163"/>
            <a:ext cx="1876037" cy="4087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Úroveň instituce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9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 build="p"/>
      <p:bldP spid="5" grpId="0" build="p"/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13" grpId="0" animBg="1"/>
      <p:bldP spid="15" grpId="0" animBg="1"/>
      <p:bldP spid="27" grpId="0" build="p"/>
      <p:bldP spid="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013" y="361002"/>
            <a:ext cx="10455250" cy="818485"/>
          </a:xfrm>
        </p:spPr>
        <p:txBody>
          <a:bodyPr>
            <a:normAutofit/>
          </a:bodyPr>
          <a:lstStyle/>
          <a:p>
            <a:r>
              <a:rPr lang="cs-CZ" sz="3600" dirty="0"/>
              <a:t>Bloomova taxonomie pro kognitivní doménu</a:t>
            </a: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80807" y="1515079"/>
            <a:ext cx="3888510" cy="4011604"/>
          </a:xfrm>
        </p:spPr>
        <p:txBody>
          <a:bodyPr anchor="ctr">
            <a:normAutofit/>
          </a:bodyPr>
          <a:lstStyle/>
          <a:p>
            <a:r>
              <a:rPr lang="cs-CZ" sz="2400" dirty="0"/>
              <a:t>6. Evaluace</a:t>
            </a:r>
          </a:p>
          <a:p>
            <a:r>
              <a:rPr lang="cs-CZ" sz="2400" dirty="0"/>
              <a:t>5. Syntéza</a:t>
            </a:r>
          </a:p>
          <a:p>
            <a:r>
              <a:rPr lang="cs-CZ" sz="2400" dirty="0"/>
              <a:t>4. Analýza</a:t>
            </a:r>
          </a:p>
          <a:p>
            <a:r>
              <a:rPr lang="cs-CZ" sz="2400" dirty="0"/>
              <a:t>3. Aplikace </a:t>
            </a:r>
          </a:p>
          <a:p>
            <a:r>
              <a:rPr lang="cs-CZ" sz="2400" dirty="0"/>
              <a:t>2. Porozumění</a:t>
            </a:r>
            <a:r>
              <a:rPr lang="cs-CZ" sz="2000" dirty="0"/>
              <a:t> </a:t>
            </a:r>
          </a:p>
          <a:p>
            <a:r>
              <a:rPr lang="cs-CZ" sz="2400" dirty="0"/>
              <a:t>1. Znalost</a:t>
            </a:r>
            <a:endParaRPr lang="id-ID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11</a:t>
            </a:fld>
            <a:endParaRPr lang="id-ID"/>
          </a:p>
        </p:txBody>
      </p:sp>
      <p:grpSp>
        <p:nvGrpSpPr>
          <p:cNvPr id="13" name="Group 6994"/>
          <p:cNvGrpSpPr/>
          <p:nvPr/>
        </p:nvGrpSpPr>
        <p:grpSpPr>
          <a:xfrm>
            <a:off x="1683076" y="1757688"/>
            <a:ext cx="4690206" cy="4060787"/>
            <a:chOff x="0" y="0"/>
            <a:chExt cx="9380411" cy="8121572"/>
          </a:xfrm>
        </p:grpSpPr>
        <p:sp>
          <p:nvSpPr>
            <p:cNvPr id="14" name="Shape 6986"/>
            <p:cNvSpPr/>
            <p:nvPr/>
          </p:nvSpPr>
          <p:spPr>
            <a:xfrm>
              <a:off x="4689596" y="0"/>
              <a:ext cx="4690816" cy="812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400"/>
                  </a:lnTo>
                  <a:lnTo>
                    <a:pt x="0" y="10800"/>
                  </a:lnTo>
                  <a:lnTo>
                    <a:pt x="0" y="16200"/>
                  </a:lnTo>
                  <a:lnTo>
                    <a:pt x="0" y="21600"/>
                  </a:lnTo>
                  <a:lnTo>
                    <a:pt x="21600" y="15116"/>
                  </a:lnTo>
                  <a:lnTo>
                    <a:pt x="16200" y="11337"/>
                  </a:lnTo>
                  <a:lnTo>
                    <a:pt x="10798" y="7557"/>
                  </a:lnTo>
                  <a:lnTo>
                    <a:pt x="5402" y="3780"/>
                  </a:lnTo>
                  <a:cubicBezTo>
                    <a:pt x="5402" y="378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5" name="Shape 6987"/>
            <p:cNvSpPr/>
            <p:nvPr/>
          </p:nvSpPr>
          <p:spPr>
            <a:xfrm>
              <a:off x="4689596" y="1422339"/>
              <a:ext cx="4690816" cy="669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63"/>
                  </a:moveTo>
                  <a:lnTo>
                    <a:pt x="0" y="8509"/>
                  </a:lnTo>
                  <a:lnTo>
                    <a:pt x="0" y="15054"/>
                  </a:lnTo>
                  <a:lnTo>
                    <a:pt x="0" y="21600"/>
                  </a:lnTo>
                  <a:lnTo>
                    <a:pt x="21600" y="13740"/>
                  </a:lnTo>
                  <a:lnTo>
                    <a:pt x="16200" y="9160"/>
                  </a:lnTo>
                  <a:lnTo>
                    <a:pt x="10798" y="4578"/>
                  </a:lnTo>
                  <a:lnTo>
                    <a:pt x="5402" y="0"/>
                  </a:lnTo>
                  <a:cubicBezTo>
                    <a:pt x="5402" y="0"/>
                    <a:pt x="0" y="1963"/>
                    <a:pt x="0" y="196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6" name="Shape 6988"/>
            <p:cNvSpPr/>
            <p:nvPr/>
          </p:nvSpPr>
          <p:spPr>
            <a:xfrm>
              <a:off x="4689596" y="2834371"/>
              <a:ext cx="4690816" cy="5279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88"/>
                  </a:moveTo>
                  <a:lnTo>
                    <a:pt x="0" y="13294"/>
                  </a:lnTo>
                  <a:lnTo>
                    <a:pt x="0" y="21600"/>
                  </a:lnTo>
                  <a:lnTo>
                    <a:pt x="21600" y="11626"/>
                  </a:lnTo>
                  <a:lnTo>
                    <a:pt x="16200" y="5814"/>
                  </a:lnTo>
                  <a:lnTo>
                    <a:pt x="10798" y="0"/>
                  </a:lnTo>
                  <a:cubicBezTo>
                    <a:pt x="10798" y="0"/>
                    <a:pt x="0" y="4988"/>
                    <a:pt x="0" y="4988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7" name="Shape 6989"/>
            <p:cNvSpPr/>
            <p:nvPr/>
          </p:nvSpPr>
          <p:spPr>
            <a:xfrm>
              <a:off x="4689596" y="4256711"/>
              <a:ext cx="4690816" cy="385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34"/>
                  </a:moveTo>
                  <a:lnTo>
                    <a:pt x="0" y="21600"/>
                  </a:lnTo>
                  <a:lnTo>
                    <a:pt x="21600" y="7953"/>
                  </a:lnTo>
                  <a:lnTo>
                    <a:pt x="16200" y="0"/>
                  </a:lnTo>
                  <a:cubicBezTo>
                    <a:pt x="16200" y="0"/>
                    <a:pt x="0" y="10234"/>
                    <a:pt x="0" y="1023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8" name="Shape 6990"/>
            <p:cNvSpPr/>
            <p:nvPr/>
          </p:nvSpPr>
          <p:spPr>
            <a:xfrm>
              <a:off x="0" y="0"/>
              <a:ext cx="4690805" cy="812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5400"/>
                  </a:lnTo>
                  <a:lnTo>
                    <a:pt x="21600" y="10800"/>
                  </a:lnTo>
                  <a:lnTo>
                    <a:pt x="21600" y="16200"/>
                  </a:lnTo>
                  <a:lnTo>
                    <a:pt x="21600" y="21600"/>
                  </a:lnTo>
                  <a:lnTo>
                    <a:pt x="0" y="15116"/>
                  </a:lnTo>
                  <a:lnTo>
                    <a:pt x="5400" y="11337"/>
                  </a:lnTo>
                  <a:lnTo>
                    <a:pt x="10802" y="7557"/>
                  </a:lnTo>
                  <a:lnTo>
                    <a:pt x="16198" y="3780"/>
                  </a:lnTo>
                  <a:cubicBezTo>
                    <a:pt x="16198" y="378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9" name="Shape 6991"/>
            <p:cNvSpPr/>
            <p:nvPr/>
          </p:nvSpPr>
          <p:spPr>
            <a:xfrm>
              <a:off x="0" y="1422339"/>
              <a:ext cx="4690805" cy="669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3"/>
                  </a:moveTo>
                  <a:lnTo>
                    <a:pt x="21600" y="8509"/>
                  </a:lnTo>
                  <a:lnTo>
                    <a:pt x="21600" y="15054"/>
                  </a:lnTo>
                  <a:lnTo>
                    <a:pt x="21600" y="21600"/>
                  </a:lnTo>
                  <a:lnTo>
                    <a:pt x="0" y="13740"/>
                  </a:lnTo>
                  <a:lnTo>
                    <a:pt x="5400" y="9160"/>
                  </a:lnTo>
                  <a:lnTo>
                    <a:pt x="10802" y="4578"/>
                  </a:lnTo>
                  <a:lnTo>
                    <a:pt x="16198" y="0"/>
                  </a:lnTo>
                  <a:cubicBezTo>
                    <a:pt x="16198" y="0"/>
                    <a:pt x="21600" y="1963"/>
                    <a:pt x="21600" y="1963"/>
                  </a:cubicBezTo>
                  <a:close/>
                </a:path>
              </a:pathLst>
            </a:custGeom>
            <a:solidFill>
              <a:schemeClr val="accent2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20" name="Shape 6992"/>
            <p:cNvSpPr/>
            <p:nvPr/>
          </p:nvSpPr>
          <p:spPr>
            <a:xfrm>
              <a:off x="0" y="2834371"/>
              <a:ext cx="4690805" cy="5279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988"/>
                  </a:moveTo>
                  <a:lnTo>
                    <a:pt x="21600" y="13294"/>
                  </a:lnTo>
                  <a:lnTo>
                    <a:pt x="21600" y="21600"/>
                  </a:lnTo>
                  <a:lnTo>
                    <a:pt x="0" y="11626"/>
                  </a:lnTo>
                  <a:lnTo>
                    <a:pt x="5400" y="5814"/>
                  </a:lnTo>
                  <a:lnTo>
                    <a:pt x="10802" y="0"/>
                  </a:lnTo>
                  <a:cubicBezTo>
                    <a:pt x="10802" y="0"/>
                    <a:pt x="21600" y="4988"/>
                    <a:pt x="21600" y="4988"/>
                  </a:cubicBezTo>
                  <a:close/>
                </a:path>
              </a:pathLst>
            </a:custGeom>
            <a:solidFill>
              <a:schemeClr val="accent3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  <p:sp>
          <p:nvSpPr>
            <p:cNvPr id="21" name="Shape 6993"/>
            <p:cNvSpPr/>
            <p:nvPr/>
          </p:nvSpPr>
          <p:spPr>
            <a:xfrm>
              <a:off x="0" y="4256711"/>
              <a:ext cx="4690805" cy="385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34"/>
                  </a:moveTo>
                  <a:lnTo>
                    <a:pt x="21600" y="21600"/>
                  </a:lnTo>
                  <a:lnTo>
                    <a:pt x="0" y="7953"/>
                  </a:lnTo>
                  <a:lnTo>
                    <a:pt x="5400" y="0"/>
                  </a:lnTo>
                  <a:cubicBezTo>
                    <a:pt x="5400" y="0"/>
                    <a:pt x="21600" y="10234"/>
                    <a:pt x="21600" y="10234"/>
                  </a:cubicBezTo>
                  <a:close/>
                </a:path>
              </a:pathLst>
            </a:custGeom>
            <a:solidFill>
              <a:schemeClr val="accent4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12448" y="1704809"/>
            <a:ext cx="2061773" cy="665719"/>
            <a:chOff x="1812448" y="1704809"/>
            <a:chExt cx="2061773" cy="665719"/>
          </a:xfrm>
        </p:grpSpPr>
        <p:sp>
          <p:nvSpPr>
            <p:cNvPr id="9" name="Shape 6979"/>
            <p:cNvSpPr/>
            <p:nvPr/>
          </p:nvSpPr>
          <p:spPr>
            <a:xfrm flipV="1">
              <a:off x="1812448" y="1705614"/>
              <a:ext cx="994591" cy="427076"/>
            </a:xfrm>
            <a:prstGeom prst="line">
              <a:avLst/>
            </a:prstGeom>
            <a:ln w="127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 sz="2000"/>
            </a:p>
          </p:txBody>
        </p:sp>
        <p:sp>
          <p:nvSpPr>
            <p:cNvPr id="46" name="Shape 7019"/>
            <p:cNvSpPr/>
            <p:nvPr/>
          </p:nvSpPr>
          <p:spPr>
            <a:xfrm rot="12090795">
              <a:off x="3767454" y="2198386"/>
              <a:ext cx="106767" cy="172142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7" name="Shape 7020"/>
            <p:cNvSpPr/>
            <p:nvPr/>
          </p:nvSpPr>
          <p:spPr>
            <a:xfrm>
              <a:off x="2802403" y="1704809"/>
              <a:ext cx="1021601" cy="576889"/>
            </a:xfrm>
            <a:prstGeom prst="line">
              <a:avLst/>
            </a:prstGeom>
            <a:ln w="127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 sz="20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75131" y="1613936"/>
            <a:ext cx="1075144" cy="1075144"/>
            <a:chOff x="1275131" y="1613936"/>
            <a:chExt cx="1075144" cy="1075144"/>
          </a:xfrm>
        </p:grpSpPr>
        <p:sp>
          <p:nvSpPr>
            <p:cNvPr id="10" name="Shape 6980"/>
            <p:cNvSpPr/>
            <p:nvPr/>
          </p:nvSpPr>
          <p:spPr>
            <a:xfrm>
              <a:off x="1275131" y="1613936"/>
              <a:ext cx="1075144" cy="1075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DCDEE0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grpSp>
          <p:nvGrpSpPr>
            <p:cNvPr id="37" name="Group 7018"/>
            <p:cNvGrpSpPr/>
            <p:nvPr/>
          </p:nvGrpSpPr>
          <p:grpSpPr>
            <a:xfrm>
              <a:off x="1548654" y="1839676"/>
              <a:ext cx="528098" cy="623664"/>
              <a:chOff x="0" y="0"/>
              <a:chExt cx="1056194" cy="1247325"/>
            </a:xfrm>
            <a:solidFill>
              <a:schemeClr val="accent3"/>
            </a:solidFill>
          </p:grpSpPr>
          <p:sp>
            <p:nvSpPr>
              <p:cNvPr id="38" name="Shape 7010"/>
              <p:cNvSpPr/>
              <p:nvPr/>
            </p:nvSpPr>
            <p:spPr>
              <a:xfrm>
                <a:off x="742076" y="155175"/>
                <a:ext cx="314119" cy="492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0731" extrusionOk="0">
                    <a:moveTo>
                      <a:pt x="1086" y="20731"/>
                    </a:moveTo>
                    <a:lnTo>
                      <a:pt x="0" y="19579"/>
                    </a:lnTo>
                    <a:cubicBezTo>
                      <a:pt x="15565" y="13845"/>
                      <a:pt x="18192" y="6388"/>
                      <a:pt x="18217" y="6313"/>
                    </a:cubicBezTo>
                    <a:lnTo>
                      <a:pt x="18251" y="6234"/>
                    </a:lnTo>
                    <a:cubicBezTo>
                      <a:pt x="19301" y="4298"/>
                      <a:pt x="19248" y="2931"/>
                      <a:pt x="18095" y="2169"/>
                    </a:cubicBezTo>
                    <a:cubicBezTo>
                      <a:pt x="16160" y="890"/>
                      <a:pt x="11308" y="1381"/>
                      <a:pt x="9602" y="1677"/>
                    </a:cubicBezTo>
                    <a:lnTo>
                      <a:pt x="9029" y="389"/>
                    </a:lnTo>
                    <a:cubicBezTo>
                      <a:pt x="9330" y="337"/>
                      <a:pt x="16442" y="-869"/>
                      <a:pt x="19649" y="1250"/>
                    </a:cubicBezTo>
                    <a:cubicBezTo>
                      <a:pt x="21382" y="2395"/>
                      <a:pt x="21600" y="4203"/>
                      <a:pt x="20297" y="6627"/>
                    </a:cubicBezTo>
                    <a:cubicBezTo>
                      <a:pt x="20045" y="7333"/>
                      <a:pt x="17017" y="14862"/>
                      <a:pt x="1086" y="2073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39" name="Shape 7011"/>
              <p:cNvSpPr/>
              <p:nvPr/>
            </p:nvSpPr>
            <p:spPr>
              <a:xfrm>
                <a:off x="0" y="155175"/>
                <a:ext cx="314117" cy="492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0731" extrusionOk="0">
                    <a:moveTo>
                      <a:pt x="20049" y="20731"/>
                    </a:moveTo>
                    <a:lnTo>
                      <a:pt x="21135" y="19579"/>
                    </a:lnTo>
                    <a:cubicBezTo>
                      <a:pt x="5570" y="13845"/>
                      <a:pt x="2943" y="6388"/>
                      <a:pt x="2918" y="6313"/>
                    </a:cubicBezTo>
                    <a:lnTo>
                      <a:pt x="2884" y="6234"/>
                    </a:lnTo>
                    <a:cubicBezTo>
                      <a:pt x="1834" y="4298"/>
                      <a:pt x="1887" y="2931"/>
                      <a:pt x="3040" y="2169"/>
                    </a:cubicBezTo>
                    <a:cubicBezTo>
                      <a:pt x="4975" y="890"/>
                      <a:pt x="9827" y="1381"/>
                      <a:pt x="11533" y="1677"/>
                    </a:cubicBezTo>
                    <a:lnTo>
                      <a:pt x="12106" y="389"/>
                    </a:lnTo>
                    <a:cubicBezTo>
                      <a:pt x="11805" y="337"/>
                      <a:pt x="4693" y="-869"/>
                      <a:pt x="1486" y="1250"/>
                    </a:cubicBezTo>
                    <a:cubicBezTo>
                      <a:pt x="-247" y="2395"/>
                      <a:pt x="-465" y="4203"/>
                      <a:pt x="838" y="6627"/>
                    </a:cubicBezTo>
                    <a:cubicBezTo>
                      <a:pt x="1090" y="7333"/>
                      <a:pt x="4118" y="14862"/>
                      <a:pt x="20049" y="2073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0" name="Shape 7012"/>
              <p:cNvSpPr/>
              <p:nvPr/>
            </p:nvSpPr>
            <p:spPr>
              <a:xfrm>
                <a:off x="102938" y="0"/>
                <a:ext cx="828365" cy="880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95" extrusionOk="0">
                    <a:moveTo>
                      <a:pt x="0" y="723"/>
                    </a:moveTo>
                    <a:cubicBezTo>
                      <a:pt x="0" y="723"/>
                      <a:pt x="1242" y="17089"/>
                      <a:pt x="9316" y="20379"/>
                    </a:cubicBezTo>
                    <a:lnTo>
                      <a:pt x="12767" y="20695"/>
                    </a:lnTo>
                    <a:cubicBezTo>
                      <a:pt x="12767" y="20695"/>
                      <a:pt x="21508" y="15578"/>
                      <a:pt x="21600" y="723"/>
                    </a:cubicBezTo>
                    <a:cubicBezTo>
                      <a:pt x="21600" y="723"/>
                      <a:pt x="9868" y="-905"/>
                      <a:pt x="0" y="72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1" name="Shape 7013"/>
              <p:cNvSpPr/>
              <p:nvPr/>
            </p:nvSpPr>
            <p:spPr>
              <a:xfrm>
                <a:off x="430189" y="918761"/>
                <a:ext cx="188646" cy="230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14" y="944"/>
                    </a:moveTo>
                    <a:cubicBezTo>
                      <a:pt x="5014" y="944"/>
                      <a:pt x="6647" y="19656"/>
                      <a:pt x="0" y="21600"/>
                    </a:cubicBezTo>
                    <a:lnTo>
                      <a:pt x="21600" y="21569"/>
                    </a:lnTo>
                    <a:cubicBezTo>
                      <a:pt x="21600" y="21569"/>
                      <a:pt x="15662" y="14562"/>
                      <a:pt x="17430" y="0"/>
                    </a:cubicBezTo>
                    <a:cubicBezTo>
                      <a:pt x="17430" y="0"/>
                      <a:pt x="5014" y="944"/>
                      <a:pt x="5014" y="94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2" name="Shape 7014"/>
              <p:cNvSpPr/>
              <p:nvPr/>
            </p:nvSpPr>
            <p:spPr>
              <a:xfrm>
                <a:off x="431725" y="849624"/>
                <a:ext cx="192318" cy="67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485"/>
                    </a:moveTo>
                    <a:cubicBezTo>
                      <a:pt x="21600" y="19310"/>
                      <a:pt x="20802" y="21600"/>
                      <a:pt x="19817" y="21600"/>
                    </a:cubicBezTo>
                    <a:lnTo>
                      <a:pt x="1783" y="21600"/>
                    </a:lnTo>
                    <a:cubicBezTo>
                      <a:pt x="798" y="21600"/>
                      <a:pt x="0" y="19310"/>
                      <a:pt x="0" y="16485"/>
                    </a:cubicBezTo>
                    <a:lnTo>
                      <a:pt x="0" y="5115"/>
                    </a:lnTo>
                    <a:cubicBezTo>
                      <a:pt x="0" y="2290"/>
                      <a:pt x="798" y="0"/>
                      <a:pt x="1783" y="0"/>
                    </a:cubicBezTo>
                    <a:lnTo>
                      <a:pt x="19817" y="0"/>
                    </a:lnTo>
                    <a:cubicBezTo>
                      <a:pt x="20802" y="0"/>
                      <a:pt x="21600" y="2290"/>
                      <a:pt x="21600" y="5115"/>
                    </a:cubicBezTo>
                    <a:cubicBezTo>
                      <a:pt x="21600" y="5115"/>
                      <a:pt x="21600" y="16485"/>
                      <a:pt x="21600" y="1648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3" name="Shape 7015"/>
              <p:cNvSpPr/>
              <p:nvPr/>
            </p:nvSpPr>
            <p:spPr>
              <a:xfrm>
                <a:off x="354906" y="1153829"/>
                <a:ext cx="345813" cy="93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485"/>
                    </a:moveTo>
                    <a:cubicBezTo>
                      <a:pt x="21600" y="19309"/>
                      <a:pt x="20801" y="21600"/>
                      <a:pt x="19816" y="21600"/>
                    </a:cubicBezTo>
                    <a:lnTo>
                      <a:pt x="1783" y="21600"/>
                    </a:lnTo>
                    <a:cubicBezTo>
                      <a:pt x="799" y="21600"/>
                      <a:pt x="0" y="19309"/>
                      <a:pt x="0" y="16485"/>
                    </a:cubicBezTo>
                    <a:lnTo>
                      <a:pt x="0" y="5115"/>
                    </a:lnTo>
                    <a:cubicBezTo>
                      <a:pt x="0" y="2292"/>
                      <a:pt x="799" y="0"/>
                      <a:pt x="1783" y="0"/>
                    </a:cubicBezTo>
                    <a:lnTo>
                      <a:pt x="19816" y="0"/>
                    </a:lnTo>
                    <a:cubicBezTo>
                      <a:pt x="20801" y="0"/>
                      <a:pt x="21600" y="2292"/>
                      <a:pt x="21600" y="5115"/>
                    </a:cubicBezTo>
                    <a:cubicBezTo>
                      <a:pt x="21600" y="5115"/>
                      <a:pt x="21600" y="16485"/>
                      <a:pt x="21600" y="1648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4" name="Shape 7016"/>
              <p:cNvSpPr/>
              <p:nvPr/>
            </p:nvSpPr>
            <p:spPr>
              <a:xfrm>
                <a:off x="440944" y="915688"/>
                <a:ext cx="174232" cy="1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489"/>
                    </a:moveTo>
                    <a:cubicBezTo>
                      <a:pt x="21600" y="19317"/>
                      <a:pt x="20803" y="21600"/>
                      <a:pt x="19817" y="21600"/>
                    </a:cubicBezTo>
                    <a:lnTo>
                      <a:pt x="1784" y="21600"/>
                    </a:lnTo>
                    <a:cubicBezTo>
                      <a:pt x="799" y="21600"/>
                      <a:pt x="0" y="19317"/>
                      <a:pt x="0" y="16489"/>
                    </a:cubicBezTo>
                    <a:lnTo>
                      <a:pt x="0" y="5111"/>
                    </a:lnTo>
                    <a:cubicBezTo>
                      <a:pt x="0" y="2297"/>
                      <a:pt x="799" y="0"/>
                      <a:pt x="1784" y="0"/>
                    </a:cubicBezTo>
                    <a:lnTo>
                      <a:pt x="19817" y="0"/>
                    </a:lnTo>
                    <a:cubicBezTo>
                      <a:pt x="20803" y="0"/>
                      <a:pt x="21600" y="2297"/>
                      <a:pt x="21600" y="5111"/>
                    </a:cubicBezTo>
                    <a:cubicBezTo>
                      <a:pt x="21600" y="5111"/>
                      <a:pt x="21600" y="16489"/>
                      <a:pt x="21600" y="1648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45" name="Shape 7017"/>
              <p:cNvSpPr/>
              <p:nvPr/>
            </p:nvSpPr>
            <p:spPr>
              <a:xfrm>
                <a:off x="367197" y="1147684"/>
                <a:ext cx="322000" cy="1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487"/>
                    </a:moveTo>
                    <a:cubicBezTo>
                      <a:pt x="21600" y="19303"/>
                      <a:pt x="20803" y="21600"/>
                      <a:pt x="19817" y="21600"/>
                    </a:cubicBezTo>
                    <a:lnTo>
                      <a:pt x="1783" y="21600"/>
                    </a:lnTo>
                    <a:cubicBezTo>
                      <a:pt x="799" y="21600"/>
                      <a:pt x="0" y="19303"/>
                      <a:pt x="0" y="16487"/>
                    </a:cubicBezTo>
                    <a:lnTo>
                      <a:pt x="0" y="5113"/>
                    </a:lnTo>
                    <a:cubicBezTo>
                      <a:pt x="0" y="2297"/>
                      <a:pt x="799" y="0"/>
                      <a:pt x="1783" y="0"/>
                    </a:cubicBezTo>
                    <a:lnTo>
                      <a:pt x="19817" y="0"/>
                    </a:lnTo>
                    <a:cubicBezTo>
                      <a:pt x="20803" y="0"/>
                      <a:pt x="21600" y="2297"/>
                      <a:pt x="21600" y="5113"/>
                    </a:cubicBezTo>
                    <a:cubicBezTo>
                      <a:pt x="21600" y="5113"/>
                      <a:pt x="21600" y="16487"/>
                      <a:pt x="21600" y="1648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2000"/>
              </a:p>
            </p:txBody>
          </p:sp>
        </p:grpSp>
      </p:grpSp>
      <p:grpSp>
        <p:nvGrpSpPr>
          <p:cNvPr id="51" name="Group 64">
            <a:extLst>
              <a:ext uri="{FF2B5EF4-FFF2-40B4-BE49-F238E27FC236}">
                <a16:creationId xmlns:a16="http://schemas.microsoft.com/office/drawing/2014/main" id="{5CFAC40E-B780-00C3-CA66-7A39096A23CA}"/>
              </a:ext>
            </a:extLst>
          </p:cNvPr>
          <p:cNvGrpSpPr/>
          <p:nvPr/>
        </p:nvGrpSpPr>
        <p:grpSpPr>
          <a:xfrm rot="19247947">
            <a:off x="5143530" y="2430483"/>
            <a:ext cx="2858256" cy="2429195"/>
            <a:chOff x="4115834" y="2760309"/>
            <a:chExt cx="2001515" cy="1561052"/>
          </a:xfrm>
        </p:grpSpPr>
        <p:sp>
          <p:nvSpPr>
            <p:cNvPr id="52" name="Shape 10918">
              <a:extLst>
                <a:ext uri="{FF2B5EF4-FFF2-40B4-BE49-F238E27FC236}">
                  <a16:creationId xmlns:a16="http://schemas.microsoft.com/office/drawing/2014/main" id="{21263CB6-B813-AC5A-5B4A-D95863A35B05}"/>
                </a:ext>
              </a:extLst>
            </p:cNvPr>
            <p:cNvSpPr/>
            <p:nvPr/>
          </p:nvSpPr>
          <p:spPr>
            <a:xfrm>
              <a:off x="6016609" y="2773632"/>
              <a:ext cx="100410" cy="42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572"/>
                  </a:lnTo>
                  <a:cubicBezTo>
                    <a:pt x="0" y="21572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D8833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53" name="Shape 10919">
              <a:extLst>
                <a:ext uri="{FF2B5EF4-FFF2-40B4-BE49-F238E27FC236}">
                  <a16:creationId xmlns:a16="http://schemas.microsoft.com/office/drawing/2014/main" id="{7F5EA1CA-79DE-D589-D72A-EB144ED8889C}"/>
                </a:ext>
              </a:extLst>
            </p:cNvPr>
            <p:cNvSpPr/>
            <p:nvPr/>
          </p:nvSpPr>
          <p:spPr>
            <a:xfrm>
              <a:off x="4115834" y="2982362"/>
              <a:ext cx="1840734" cy="133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80" y="20025"/>
                    <a:pt x="17405" y="14172"/>
                    <a:pt x="21600" y="2356"/>
                  </a:cubicBezTo>
                  <a:lnTo>
                    <a:pt x="21572" y="0"/>
                  </a:lnTo>
                  <a:cubicBezTo>
                    <a:pt x="18455" y="12030"/>
                    <a:pt x="3667" y="20546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54" name="Shape 10920">
              <a:extLst>
                <a:ext uri="{FF2B5EF4-FFF2-40B4-BE49-F238E27FC236}">
                  <a16:creationId xmlns:a16="http://schemas.microsoft.com/office/drawing/2014/main" id="{82430A6C-9BE6-D185-B1D3-FFE2154CB145}"/>
                </a:ext>
              </a:extLst>
            </p:cNvPr>
            <p:cNvSpPr/>
            <p:nvPr/>
          </p:nvSpPr>
          <p:spPr>
            <a:xfrm>
              <a:off x="5874495" y="2951275"/>
              <a:ext cx="8085" cy="2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21600"/>
                  </a:lnTo>
                  <a:cubicBezTo>
                    <a:pt x="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D8833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55" name="Shape 10921">
              <a:extLst>
                <a:ext uri="{FF2B5EF4-FFF2-40B4-BE49-F238E27FC236}">
                  <a16:creationId xmlns:a16="http://schemas.microsoft.com/office/drawing/2014/main" id="{A10B9F7B-6E37-7A0A-0254-15552427A27D}"/>
                </a:ext>
              </a:extLst>
            </p:cNvPr>
            <p:cNvSpPr/>
            <p:nvPr/>
          </p:nvSpPr>
          <p:spPr>
            <a:xfrm>
              <a:off x="4115834" y="2760309"/>
              <a:ext cx="1942280" cy="156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531" extrusionOk="0">
                  <a:moveTo>
                    <a:pt x="20783" y="3262"/>
                  </a:moveTo>
                  <a:lnTo>
                    <a:pt x="21394" y="0"/>
                  </a:lnTo>
                  <a:lnTo>
                    <a:pt x="18022" y="3269"/>
                  </a:lnTo>
                  <a:lnTo>
                    <a:pt x="19435" y="2657"/>
                  </a:lnTo>
                  <a:lnTo>
                    <a:pt x="19361" y="2847"/>
                  </a:lnTo>
                  <a:lnTo>
                    <a:pt x="19359" y="2848"/>
                  </a:lnTo>
                  <a:cubicBezTo>
                    <a:pt x="13852" y="16637"/>
                    <a:pt x="-206" y="21600"/>
                    <a:pt x="2" y="21530"/>
                  </a:cubicBezTo>
                  <a:cubicBezTo>
                    <a:pt x="3444" y="20629"/>
                    <a:pt x="17326" y="13351"/>
                    <a:pt x="20252" y="3070"/>
                  </a:cubicBezTo>
                  <a:lnTo>
                    <a:pt x="20278" y="5083"/>
                  </a:lnTo>
                  <a:lnTo>
                    <a:pt x="20288" y="5900"/>
                  </a:lnTo>
                  <a:lnTo>
                    <a:pt x="20616" y="4149"/>
                  </a:lnTo>
                  <a:cubicBezTo>
                    <a:pt x="20616" y="4149"/>
                    <a:pt x="20783" y="3262"/>
                    <a:pt x="20783" y="326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56" name="Shape 10922">
              <a:extLst>
                <a:ext uri="{FF2B5EF4-FFF2-40B4-BE49-F238E27FC236}">
                  <a16:creationId xmlns:a16="http://schemas.microsoft.com/office/drawing/2014/main" id="{283DA76E-FF69-D768-2482-B0C7C9298DE6}"/>
                </a:ext>
              </a:extLst>
            </p:cNvPr>
            <p:cNvSpPr/>
            <p:nvPr/>
          </p:nvSpPr>
          <p:spPr>
            <a:xfrm>
              <a:off x="5958875" y="2760309"/>
              <a:ext cx="158474" cy="450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17" y="11339"/>
                  </a:moveTo>
                  <a:lnTo>
                    <a:pt x="4059" y="14421"/>
                  </a:lnTo>
                  <a:lnTo>
                    <a:pt x="0" y="20508"/>
                  </a:lnTo>
                  <a:lnTo>
                    <a:pt x="7613" y="21600"/>
                  </a:lnTo>
                  <a:lnTo>
                    <a:pt x="7914" y="21154"/>
                  </a:lnTo>
                  <a:lnTo>
                    <a:pt x="21600" y="673"/>
                  </a:lnTo>
                  <a:lnTo>
                    <a:pt x="13684" y="0"/>
                  </a:lnTo>
                  <a:cubicBezTo>
                    <a:pt x="13684" y="0"/>
                    <a:pt x="6117" y="11339"/>
                    <a:pt x="6117" y="11339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57" name="Shape 10923">
              <a:extLst>
                <a:ext uri="{FF2B5EF4-FFF2-40B4-BE49-F238E27FC236}">
                  <a16:creationId xmlns:a16="http://schemas.microsoft.com/office/drawing/2014/main" id="{D95E22D0-4F1C-7968-CC07-DF37B04B9EEA}"/>
                </a:ext>
              </a:extLst>
            </p:cNvPr>
            <p:cNvSpPr/>
            <p:nvPr/>
          </p:nvSpPr>
          <p:spPr>
            <a:xfrm>
              <a:off x="5754586" y="2951275"/>
              <a:ext cx="128360" cy="6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5596"/>
                  </a:lnTo>
                  <a:lnTo>
                    <a:pt x="8294" y="21600"/>
                  </a:lnTo>
                  <a:lnTo>
                    <a:pt x="17712" y="16001"/>
                  </a:lnTo>
                  <a:cubicBezTo>
                    <a:pt x="17712" y="16001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33657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564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Bloomova taxonomie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654" cy="4351338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Znalost/zapamatování 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= termíny a fakta, jejich klasifikace a kategorizace 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Porozumění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= demonstrativní porozumění faktům a myšlenkám organizováním, porovnáváním, překládáním, interpretováním, vysvětlováním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Aplikace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= použití abstrakcí a zobecnění (teorie, zákony, principy, pravidla, metody, techniky, postupy, obecné myšlenky v konkrétních situacích)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Analýza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= rozbor částí, vztahů a organizačních principů, rozbor komplexní informace (systému, procesu) na prvky a části, stanovení jejich organizace, vztahů a interakce</a:t>
            </a:r>
            <a:endParaRPr lang="cs-CZ" sz="2200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12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Bloomova taxonomie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Identifikuje celkem šest kategorií učení, které jsou hierarchicky uspořádány dle náročnosti 1-6.</a:t>
            </a:r>
            <a:endParaRPr lang="cs-CZ" sz="24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564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Bloomova taxonomie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654" cy="4351338"/>
          </a:xfrm>
        </p:spPr>
        <p:txBody>
          <a:bodyPr>
            <a:noAutofit/>
          </a:bodyPr>
          <a:lstStyle/>
          <a:p>
            <a:pPr marL="360363" lvl="0" indent="-360363">
              <a:buFont typeface="+mj-lt"/>
              <a:buAutoNum type="arabicPeriod" startAt="5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Syntéza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= složení prvků a jejich částí do předtím neexistujícího celku (ucelené sdělení, plán nebo řada operací nutných k vytvoření díla nebo jeho projektu, odvození souboru abstraktních vztahů k účelu klasifikace nebo objasnění jevů)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Evaluace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= kritické posouzení materiálů, podkladů, metod a technik založené na znalostech</a:t>
            </a:r>
            <a:endParaRPr lang="cs-CZ" sz="2200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13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Bloomova taxonomie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Identifikuje celkem šest kategorií učení, které jsou hierarchicky uspořádány dle náročnosti 1-6.</a:t>
            </a:r>
            <a:endParaRPr lang="cs-CZ" sz="24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9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74103" cy="1325563"/>
          </a:xfrm>
        </p:spPr>
        <p:txBody>
          <a:bodyPr>
            <a:normAutofit/>
          </a:bodyPr>
          <a:lstStyle/>
          <a:p>
            <a:r>
              <a:rPr lang="cs-CZ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Spojení Bloomovy taxonomie a QRAMu prostřednictvím aktivních sloves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654" cy="4351338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Znalost/zapamatování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definovat, popsat, vyjmenovat, vybrat, doplnit, pojmenovat, seřadit, určit, reprodukovat, citovat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Porozumění/pochopení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vysvětlit, vypočítat, vyjádřit, identifikovat, zařadit, diskutovat, přeformulovat, dokázat, změřit, interpretovat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Aplikace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interpretovat, aplikovat, využít, demonstrovat, praktikovat, ukázat, ovládat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Analýza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rozlišit, analyzovat, charakterizovat, odhadnout, vypočítat, testovat, srovnat, posoudit, kategorizovat, znázornit, zkontrolovat, zpochybnit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Syntéza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shrnout, naplánovat, navrhnout, konstruovat, formulovat, sestavit, kombinovat, vytvořit, nastavit, zorganizovat, řídit, připravit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Evaluace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posoudit, zhodnotit, argumentovat, oponovat, porovnat, revidovat, zdůvodnit, ocenit</a:t>
            </a:r>
            <a:endParaRPr lang="cs-CZ" sz="1800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14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Bloomova taxonomie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Bloomova taxonomie kognitivní domény</a:t>
            </a:r>
          </a:p>
          <a:p>
            <a:r>
              <a:rPr lang="cs-CZ" dirty="0">
                <a:solidFill>
                  <a:schemeClr val="bg1"/>
                </a:solidFill>
              </a:rPr>
              <a:t>s pomocným výčtem „aktivních sloves“</a:t>
            </a:r>
            <a:endParaRPr lang="cs-CZ" sz="24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A81C8-DAA8-4F8B-0E15-6AD776D8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14CC9-9A20-4336-00F5-49498F2EE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902291-1105-72CF-F363-88746938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15</a:t>
            </a:fld>
            <a:endParaRPr lang="id-ID"/>
          </a:p>
        </p:txBody>
      </p:sp>
      <p:pic>
        <p:nvPicPr>
          <p:cNvPr id="6" name="Obrázek 5">
            <a:hlinkClick r:id="rId2"/>
            <a:extLst>
              <a:ext uri="{FF2B5EF4-FFF2-40B4-BE49-F238E27FC236}">
                <a16:creationId xmlns:a16="http://schemas.microsoft.com/office/drawing/2014/main" id="{D0F485C2-A8AA-6155-7D45-45B177A4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3" y="0"/>
            <a:ext cx="11021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8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74103" cy="1325563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Správné nastavení 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konstruktivního propojení </a:t>
            </a:r>
            <a:endParaRPr lang="cs-CZ" sz="3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654" cy="4351338"/>
          </a:xfrm>
        </p:spPr>
        <p:txBody>
          <a:bodyPr>
            <a:noAutofit/>
          </a:bodyPr>
          <a:lstStyle/>
          <a:p>
            <a:pPr algn="l"/>
            <a:r>
              <a:rPr lang="pl-PL" sz="2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Formy a metody výuky a učení </a:t>
            </a:r>
            <a:r>
              <a:rPr lang="pl-PL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mají být navrženy tak, aby co </a:t>
            </a:r>
            <a:r>
              <a:rPr lang="pl-PL" sz="2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nejlépe podporovaly </a:t>
            </a:r>
            <a:r>
              <a:rPr lang="cs-CZ" sz="2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dosažení očekávaných výstupů </a:t>
            </a:r>
            <a:r>
              <a:rPr lang="cs-CZ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(např. je-li očekáváno, že student prokáže schopnost argumentovat, nejvhodnější formou výuky patrně nebude přednáška). </a:t>
            </a:r>
          </a:p>
          <a:p>
            <a:pPr algn="l"/>
            <a:r>
              <a:rPr lang="cs-CZ" sz="2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Metody hodnocení mají adekvátně ověřovat výstupy</a:t>
            </a:r>
            <a:r>
              <a:rPr lang="cs-CZ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2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které byly stanoveny a jež se podle zvolených forem a metod výuky a učení student skutečně mohl naučit </a:t>
            </a:r>
            <a:r>
              <a:rPr lang="cs-CZ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(např. schopnost spolupráce v týmu může byt podpořena kombinací semináře a vysoké míry autonomního učení, se zpracováním skupinového projektu jako podkladu pro hodnocení).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16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Konstruktivní propojení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Kvalita kvalifikace je zajišťována především tzv. konstruktivním propojením (</a:t>
            </a:r>
            <a:r>
              <a:rPr lang="cs-CZ" sz="2200" dirty="0" err="1">
                <a:solidFill>
                  <a:schemeClr val="bg1"/>
                </a:solidFill>
              </a:rPr>
              <a:t>constructive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cs-CZ" sz="2200" dirty="0" err="1">
                <a:solidFill>
                  <a:schemeClr val="bg1"/>
                </a:solidFill>
              </a:rPr>
              <a:t>alignment</a:t>
            </a:r>
            <a:r>
              <a:rPr lang="cs-CZ" sz="2200" dirty="0">
                <a:solidFill>
                  <a:schemeClr val="bg1"/>
                </a:solidFill>
              </a:rPr>
              <a:t>) stanovených výstupů z učení, forem a metod výuky a učení a metod hodnocení.</a:t>
            </a:r>
            <a:endParaRPr lang="cs-CZ" sz="22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8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74103" cy="1325563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Správné nastavení 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konstruktivního propojení </a:t>
            </a:r>
            <a:endParaRPr lang="cs-CZ" sz="34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9654" cy="4351338"/>
          </a:xfrm>
        </p:spPr>
        <p:txBody>
          <a:bodyPr>
            <a:noAutofit/>
          </a:bodyPr>
          <a:lstStyle/>
          <a:p>
            <a:r>
              <a:rPr lang="cs-CZ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Avšak ani vhodné metody výuky a hodnocení nemusí stačit, nejsou-li správně stanoveny výstupy z učení (např. </a:t>
            </a:r>
            <a:r>
              <a:rPr lang="cs-CZ" sz="24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náročnost některých výstupů je nižší nebo naopak vyšší, než by odpovídalo úrovni kvalifikace</a:t>
            </a:r>
            <a:r>
              <a:rPr lang="cs-CZ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nebo …</a:t>
            </a:r>
          </a:p>
          <a:p>
            <a:r>
              <a:rPr lang="cs-CZ" sz="24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zvládnutí některých výstupů není zkrátka reálné vzhledem ke studijní zátěži </a:t>
            </a:r>
            <a:r>
              <a:rPr lang="cs-CZ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přidělené z celkové kreditové hodnoty dané kvalifikace).</a:t>
            </a:r>
            <a:endParaRPr lang="cs-CZ" sz="2400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>
              <a:buNone/>
            </a:pPr>
            <a:endParaRPr lang="cs-CZ" sz="1800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17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Konstruktivní propojení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Kvalita kvalifikace je zajišťována především tzv. konstruktivním propojením (</a:t>
            </a:r>
            <a:r>
              <a:rPr lang="cs-CZ" sz="2200" dirty="0" err="1">
                <a:solidFill>
                  <a:schemeClr val="bg1"/>
                </a:solidFill>
              </a:rPr>
              <a:t>constructive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cs-CZ" sz="2200" dirty="0" err="1">
                <a:solidFill>
                  <a:schemeClr val="bg1"/>
                </a:solidFill>
              </a:rPr>
              <a:t>alignment</a:t>
            </a:r>
            <a:r>
              <a:rPr lang="cs-CZ" sz="2200" dirty="0">
                <a:solidFill>
                  <a:schemeClr val="bg1"/>
                </a:solidFill>
              </a:rPr>
              <a:t>) stanovených výstupů z učení, forem a metod výuky a učení a metod hodnocení.</a:t>
            </a:r>
            <a:endParaRPr lang="cs-CZ" sz="22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55" y="361002"/>
            <a:ext cx="11188557" cy="677586"/>
          </a:xfrm>
        </p:spPr>
        <p:txBody>
          <a:bodyPr>
            <a:noAutofit/>
          </a:bodyPr>
          <a:lstStyle/>
          <a:p>
            <a:r>
              <a:rPr lang="cs-CZ" sz="2800" dirty="0"/>
              <a:t>Zajištění kvality kvalifikace </a:t>
            </a:r>
            <a:br>
              <a:rPr lang="cs-CZ" sz="2800" dirty="0"/>
            </a:br>
            <a:r>
              <a:rPr lang="cs-CZ" sz="2800" dirty="0"/>
              <a:t>prostřednictvím konstruktivního propojení</a:t>
            </a:r>
            <a:endParaRPr lang="id-ID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423043" y="4152794"/>
            <a:ext cx="1531280" cy="698280"/>
          </a:xfrm>
        </p:spPr>
        <p:txBody>
          <a:bodyPr/>
          <a:lstStyle/>
          <a:p>
            <a:r>
              <a:rPr lang="cs-CZ" dirty="0"/>
              <a:t>Cíl oboru a profil absolventa</a:t>
            </a:r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18</a:t>
            </a:fld>
            <a:endParaRPr lang="id-ID"/>
          </a:p>
        </p:txBody>
      </p:sp>
      <p:sp>
        <p:nvSpPr>
          <p:cNvPr id="9" name="Shape 2915"/>
          <p:cNvSpPr/>
          <p:nvPr/>
        </p:nvSpPr>
        <p:spPr>
          <a:xfrm>
            <a:off x="2729145" y="1605750"/>
            <a:ext cx="6610774" cy="413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00" y="12000"/>
                  <a:pt x="8475" y="5700"/>
                  <a:pt x="18225" y="2700"/>
                </a:cubicBezTo>
                <a:lnTo>
                  <a:pt x="18035" y="0"/>
                </a:lnTo>
                <a:lnTo>
                  <a:pt x="21600" y="4320"/>
                </a:lnTo>
                <a:lnTo>
                  <a:pt x="18795" y="10800"/>
                </a:lnTo>
                <a:lnTo>
                  <a:pt x="18605" y="8100"/>
                </a:lnTo>
                <a:cubicBezTo>
                  <a:pt x="9802" y="9300"/>
                  <a:pt x="3600" y="138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/>
          <a:lstStyle/>
          <a:p>
            <a:pPr lvl="0"/>
            <a:endParaRPr sz="2000"/>
          </a:p>
        </p:txBody>
      </p:sp>
      <p:sp>
        <p:nvSpPr>
          <p:cNvPr id="10" name="Shape 2916"/>
          <p:cNvSpPr/>
          <p:nvPr/>
        </p:nvSpPr>
        <p:spPr>
          <a:xfrm>
            <a:off x="2985154" y="5156772"/>
            <a:ext cx="155576" cy="155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11" name="Shape 2917"/>
          <p:cNvSpPr/>
          <p:nvPr/>
        </p:nvSpPr>
        <p:spPr>
          <a:xfrm>
            <a:off x="3861341" y="4046714"/>
            <a:ext cx="349251" cy="349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12" name="Shape 2918"/>
          <p:cNvSpPr/>
          <p:nvPr/>
        </p:nvSpPr>
        <p:spPr>
          <a:xfrm>
            <a:off x="5219361" y="3147576"/>
            <a:ext cx="514351" cy="51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13" name="Shape 2919"/>
          <p:cNvSpPr/>
          <p:nvPr/>
        </p:nvSpPr>
        <p:spPr>
          <a:xfrm>
            <a:off x="7375797" y="2366543"/>
            <a:ext cx="731838" cy="731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grpSp>
        <p:nvGrpSpPr>
          <p:cNvPr id="7" name="Group 6"/>
          <p:cNvGrpSpPr/>
          <p:nvPr/>
        </p:nvGrpSpPr>
        <p:grpSpPr>
          <a:xfrm>
            <a:off x="8902278" y="1955381"/>
            <a:ext cx="987300" cy="987300"/>
            <a:chOff x="8902278" y="1955381"/>
            <a:chExt cx="987300" cy="987300"/>
          </a:xfrm>
        </p:grpSpPr>
        <p:sp>
          <p:nvSpPr>
            <p:cNvPr id="15" name="Shape 2923"/>
            <p:cNvSpPr/>
            <p:nvPr/>
          </p:nvSpPr>
          <p:spPr>
            <a:xfrm>
              <a:off x="8902278" y="1955381"/>
              <a:ext cx="987300" cy="98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16" name="Shape 2924"/>
            <p:cNvSpPr/>
            <p:nvPr/>
          </p:nvSpPr>
          <p:spPr>
            <a:xfrm>
              <a:off x="9211331" y="2257501"/>
              <a:ext cx="374712" cy="38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18" name="Shape 2926"/>
          <p:cNvSpPr/>
          <p:nvPr/>
        </p:nvSpPr>
        <p:spPr>
          <a:xfrm>
            <a:off x="3229516" y="4464386"/>
            <a:ext cx="1612901" cy="30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20000"/>
              </a:lnSpc>
              <a:defRPr sz="35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Výstupy z učení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hape 2927"/>
          <p:cNvSpPr/>
          <p:nvPr/>
        </p:nvSpPr>
        <p:spPr>
          <a:xfrm>
            <a:off x="4670086" y="3748471"/>
            <a:ext cx="1612901" cy="30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20000"/>
              </a:lnSpc>
              <a:defRPr sz="35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Metody výuky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hape 2928"/>
          <p:cNvSpPr/>
          <p:nvPr/>
        </p:nvSpPr>
        <p:spPr>
          <a:xfrm>
            <a:off x="6929850" y="3274897"/>
            <a:ext cx="1612901" cy="30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20000"/>
              </a:lnSpc>
              <a:defRPr sz="35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Hodnocení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hape 2929"/>
          <p:cNvSpPr/>
          <p:nvPr/>
        </p:nvSpPr>
        <p:spPr>
          <a:xfrm>
            <a:off x="9397368" y="3083557"/>
            <a:ext cx="2155445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cs-CZ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Úspěšný absolvent / obor / program //</a:t>
            </a:r>
            <a:endParaRPr sz="3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Shape 2930"/>
          <p:cNvSpPr/>
          <p:nvPr/>
        </p:nvSpPr>
        <p:spPr>
          <a:xfrm>
            <a:off x="1441608" y="4063423"/>
            <a:ext cx="1621139" cy="1176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A6AAA9"/>
            </a:solidFill>
            <a:round/>
            <a:headEnd type="oval"/>
            <a:tailEnd type="oval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4" name="Shape 2932"/>
          <p:cNvSpPr/>
          <p:nvPr/>
        </p:nvSpPr>
        <p:spPr>
          <a:xfrm>
            <a:off x="2408746" y="2920886"/>
            <a:ext cx="1621139" cy="1307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A6AAA9"/>
            </a:solidFill>
            <a:round/>
            <a:headEnd type="oval"/>
            <a:tailEnd type="oval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5" name="Shape 2933"/>
          <p:cNvSpPr/>
          <p:nvPr/>
        </p:nvSpPr>
        <p:spPr>
          <a:xfrm>
            <a:off x="2390181" y="3010255"/>
            <a:ext cx="1521278" cy="698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Nastavení předmětu, nastavení QRAM, </a:t>
            </a:r>
          </a:p>
          <a:p>
            <a:pPr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Výstupy z učení</a:t>
            </a:r>
          </a:p>
          <a:p>
            <a:pPr lvl="0"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Shape 2934"/>
          <p:cNvSpPr/>
          <p:nvPr/>
        </p:nvSpPr>
        <p:spPr>
          <a:xfrm>
            <a:off x="3857810" y="1899373"/>
            <a:ext cx="1621139" cy="1510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A6AAA9"/>
            </a:solidFill>
            <a:round/>
            <a:headEnd type="oval"/>
            <a:tailEnd type="oval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7" name="Shape 2935"/>
          <p:cNvSpPr/>
          <p:nvPr/>
        </p:nvSpPr>
        <p:spPr>
          <a:xfrm>
            <a:off x="3900893" y="1957921"/>
            <a:ext cx="152127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 lvl="0"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kurzu, opor v MOODLE, multimédií a dalších studijních opor.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Shape 2936"/>
          <p:cNvSpPr/>
          <p:nvPr/>
        </p:nvSpPr>
        <p:spPr>
          <a:xfrm>
            <a:off x="5708887" y="1373263"/>
            <a:ext cx="1955634" cy="1045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Způsoby hodnocení a hodnotící kritéria</a:t>
            </a:r>
          </a:p>
          <a:p>
            <a:pPr lvl="0"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Vyhodnocení kurzu ze</a:t>
            </a:r>
          </a:p>
          <a:p>
            <a:pPr lvl="0"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strany studentů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75461" y="5264929"/>
            <a:ext cx="1974572" cy="408745"/>
          </a:xfrm>
        </p:spPr>
        <p:txBody>
          <a:bodyPr anchor="ctr"/>
          <a:lstStyle/>
          <a:p>
            <a:pPr algn="ctr"/>
            <a:r>
              <a:rPr lang="id-ID" dirty="0"/>
              <a:t>Start</a:t>
            </a:r>
          </a:p>
        </p:txBody>
      </p:sp>
      <p:sp>
        <p:nvSpPr>
          <p:cNvPr id="8" name="Shape 2915">
            <a:extLst>
              <a:ext uri="{FF2B5EF4-FFF2-40B4-BE49-F238E27FC236}">
                <a16:creationId xmlns:a16="http://schemas.microsoft.com/office/drawing/2014/main" id="{DE771E3A-74C0-DCF9-5274-FA643D1545E7}"/>
              </a:ext>
            </a:extLst>
          </p:cNvPr>
          <p:cNvSpPr/>
          <p:nvPr/>
        </p:nvSpPr>
        <p:spPr>
          <a:xfrm flipH="1" flipV="1">
            <a:off x="3541395" y="3829700"/>
            <a:ext cx="3840988" cy="224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00" y="12000"/>
                  <a:pt x="8475" y="5700"/>
                  <a:pt x="18225" y="2700"/>
                </a:cubicBezTo>
                <a:lnTo>
                  <a:pt x="18035" y="0"/>
                </a:lnTo>
                <a:lnTo>
                  <a:pt x="21600" y="4320"/>
                </a:lnTo>
                <a:lnTo>
                  <a:pt x="18795" y="10800"/>
                </a:lnTo>
                <a:lnTo>
                  <a:pt x="18605" y="8100"/>
                </a:lnTo>
                <a:cubicBezTo>
                  <a:pt x="9802" y="9300"/>
                  <a:pt x="3600" y="138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/>
          <a:lstStyle/>
          <a:p>
            <a:pPr lvl="0"/>
            <a:endParaRPr sz="2000"/>
          </a:p>
        </p:txBody>
      </p:sp>
      <p:sp>
        <p:nvSpPr>
          <p:cNvPr id="14" name="Shape 2934">
            <a:extLst>
              <a:ext uri="{FF2B5EF4-FFF2-40B4-BE49-F238E27FC236}">
                <a16:creationId xmlns:a16="http://schemas.microsoft.com/office/drawing/2014/main" id="{14F67738-61AD-5073-071C-DD6CCE954812}"/>
              </a:ext>
            </a:extLst>
          </p:cNvPr>
          <p:cNvSpPr/>
          <p:nvPr/>
        </p:nvSpPr>
        <p:spPr>
          <a:xfrm>
            <a:off x="5676080" y="1296290"/>
            <a:ext cx="2071618" cy="1415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A6AAA9"/>
            </a:solidFill>
            <a:round/>
            <a:headEnd type="oval"/>
            <a:tailEnd type="oval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3" name="Shape 2918">
            <a:extLst>
              <a:ext uri="{FF2B5EF4-FFF2-40B4-BE49-F238E27FC236}">
                <a16:creationId xmlns:a16="http://schemas.microsoft.com/office/drawing/2014/main" id="{99AEB9EA-4A3C-5746-05F3-CE695FEF12A1}"/>
              </a:ext>
            </a:extLst>
          </p:cNvPr>
          <p:cNvSpPr/>
          <p:nvPr/>
        </p:nvSpPr>
        <p:spPr>
          <a:xfrm>
            <a:off x="5721595" y="4669931"/>
            <a:ext cx="514351" cy="51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17" name="Shape 2934">
            <a:extLst>
              <a:ext uri="{FF2B5EF4-FFF2-40B4-BE49-F238E27FC236}">
                <a16:creationId xmlns:a16="http://schemas.microsoft.com/office/drawing/2014/main" id="{B9DE1EC3-B114-2056-355C-33FCA36A00E2}"/>
              </a:ext>
            </a:extLst>
          </p:cNvPr>
          <p:cNvSpPr/>
          <p:nvPr/>
        </p:nvSpPr>
        <p:spPr>
          <a:xfrm flipH="1" flipV="1">
            <a:off x="5980654" y="4973774"/>
            <a:ext cx="3891166" cy="925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A6AAA9"/>
            </a:solidFill>
            <a:round/>
            <a:headEnd type="oval"/>
            <a:tailEnd type="oval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0" name="Shape 2936">
            <a:extLst>
              <a:ext uri="{FF2B5EF4-FFF2-40B4-BE49-F238E27FC236}">
                <a16:creationId xmlns:a16="http://schemas.microsoft.com/office/drawing/2014/main" id="{B74B18D6-86F4-7DE8-C442-2CD0D9EE9147}"/>
              </a:ext>
            </a:extLst>
          </p:cNvPr>
          <p:cNvSpPr/>
          <p:nvPr/>
        </p:nvSpPr>
        <p:spPr>
          <a:xfrm>
            <a:off x="10025062" y="1733918"/>
            <a:ext cx="139015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Matice výstupů z učení za jednotlivé předměty</a:t>
            </a:r>
          </a:p>
        </p:txBody>
      </p:sp>
      <p:sp>
        <p:nvSpPr>
          <p:cNvPr id="31" name="Shape 2936">
            <a:extLst>
              <a:ext uri="{FF2B5EF4-FFF2-40B4-BE49-F238E27FC236}">
                <a16:creationId xmlns:a16="http://schemas.microsoft.com/office/drawing/2014/main" id="{3B8A462D-2AA0-45D7-5654-FD88F0B8B1CA}"/>
              </a:ext>
            </a:extLst>
          </p:cNvPr>
          <p:cNvSpPr/>
          <p:nvPr/>
        </p:nvSpPr>
        <p:spPr>
          <a:xfrm>
            <a:off x="6332695" y="5264929"/>
            <a:ext cx="2980309" cy="59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 lvl="0">
              <a:lnSpc>
                <a:spcPts val="15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Změna výstupů z učení, redesign kurzu, inovace či změna konceptu, uvedení inovovaného předmětu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build="p"/>
      <p:bldP spid="8" grpId="0" animBg="1"/>
      <p:bldP spid="14" grpId="0" animBg="1"/>
      <p:bldP spid="23" grpId="0" animBg="1"/>
      <p:bldP spid="17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19</a:t>
            </a:fld>
            <a:endParaRPr lang="id-ID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792262" y="1653152"/>
            <a:ext cx="8917301" cy="2096812"/>
          </a:xfrm>
        </p:spPr>
        <p:txBody>
          <a:bodyPr/>
          <a:lstStyle/>
          <a:p>
            <a:pPr algn="ctr"/>
            <a:r>
              <a:rPr lang="cs-CZ" dirty="0"/>
              <a:t>Výstupy z učení jsou vyjádřením moderního přístupu ke vzdělávacímu procesu, </a:t>
            </a:r>
          </a:p>
          <a:p>
            <a:pPr algn="ctr"/>
            <a:r>
              <a:rPr lang="cs-CZ" dirty="0"/>
              <a:t>který je chápán, a na který je pohlíženo, především z hlediska studenta.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171254" y="666405"/>
            <a:ext cx="9832368" cy="408745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Správně nastavené výstupy z učení</a:t>
            </a:r>
          </a:p>
        </p:txBody>
      </p:sp>
      <p:grpSp>
        <p:nvGrpSpPr>
          <p:cNvPr id="7" name="Group 586">
            <a:extLst>
              <a:ext uri="{FF2B5EF4-FFF2-40B4-BE49-F238E27FC236}">
                <a16:creationId xmlns:a16="http://schemas.microsoft.com/office/drawing/2014/main" id="{72196FB3-3537-1FAC-2350-C4D424076189}"/>
              </a:ext>
            </a:extLst>
          </p:cNvPr>
          <p:cNvGrpSpPr/>
          <p:nvPr/>
        </p:nvGrpSpPr>
        <p:grpSpPr>
          <a:xfrm>
            <a:off x="5389580" y="4385728"/>
            <a:ext cx="1412840" cy="1328748"/>
            <a:chOff x="0" y="0"/>
            <a:chExt cx="4461114" cy="4775560"/>
          </a:xfrm>
        </p:grpSpPr>
        <p:sp>
          <p:nvSpPr>
            <p:cNvPr id="8" name="Shape 584">
              <a:extLst>
                <a:ext uri="{FF2B5EF4-FFF2-40B4-BE49-F238E27FC236}">
                  <a16:creationId xmlns:a16="http://schemas.microsoft.com/office/drawing/2014/main" id="{379A4493-3F67-9468-A59A-A50481C5E529}"/>
                </a:ext>
              </a:extLst>
            </p:cNvPr>
            <p:cNvSpPr/>
            <p:nvPr/>
          </p:nvSpPr>
          <p:spPr>
            <a:xfrm>
              <a:off x="0" y="157222"/>
              <a:ext cx="4461115" cy="4461116"/>
            </a:xfrm>
            <a:prstGeom prst="roundRect">
              <a:avLst>
                <a:gd name="adj" fmla="val 1428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4" name="Shape 585">
              <a:extLst>
                <a:ext uri="{FF2B5EF4-FFF2-40B4-BE49-F238E27FC236}">
                  <a16:creationId xmlns:a16="http://schemas.microsoft.com/office/drawing/2014/main" id="{2418C197-38D3-C43F-5710-045F56082C36}"/>
                </a:ext>
              </a:extLst>
            </p:cNvPr>
            <p:cNvSpPr/>
            <p:nvPr/>
          </p:nvSpPr>
          <p:spPr>
            <a:xfrm>
              <a:off x="330056" y="-1"/>
              <a:ext cx="3801003" cy="477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AEE5A1F-4911-9B0A-7ABC-5164EAD42487}"/>
              </a:ext>
            </a:extLst>
          </p:cNvPr>
          <p:cNvSpPr txBox="1">
            <a:spLocks/>
          </p:cNvSpPr>
          <p:nvPr/>
        </p:nvSpPr>
        <p:spPr>
          <a:xfrm>
            <a:off x="7859730" y="5000475"/>
            <a:ext cx="3039438" cy="4087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Praktické rady</a:t>
            </a:r>
          </a:p>
        </p:txBody>
      </p:sp>
    </p:spTree>
    <p:extLst>
      <p:ext uri="{BB962C8B-B14F-4D97-AF65-F5344CB8AC3E}">
        <p14:creationId xmlns:p14="http://schemas.microsoft.com/office/powerpoint/2010/main" val="11584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ADAPT: Q-RAM</a:t>
            </a:r>
            <a:endParaRPr lang="id-ID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721765" y="2156653"/>
            <a:ext cx="1960562" cy="408745"/>
          </a:xfrm>
        </p:spPr>
        <p:txBody>
          <a:bodyPr/>
          <a:lstStyle/>
          <a:p>
            <a:r>
              <a:rPr lang="cs-CZ" sz="1800" dirty="0"/>
              <a:t>Specifický cíl A2</a:t>
            </a:r>
            <a:endParaRPr lang="id-ID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07606" y="2948513"/>
            <a:ext cx="7212169" cy="24059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Rozvoj v oblasti distanční výuky, online výuky a blended learningu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Cíl mé práce: </a:t>
            </a:r>
            <a:r>
              <a:rPr lang="cs-CZ" sz="2000" b="1" dirty="0"/>
              <a:t>Vytvořit metodiku pro tvorbu vzorových smíšených a distančních forem výuky na UTB </a:t>
            </a:r>
            <a:r>
              <a:rPr lang="cs-CZ" sz="2000" dirty="0"/>
              <a:t>(typové modely předmětů a s nimi spojených modelů smíšeného a distančního vzdělávání, včetně nástrojů samostudia).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2</a:t>
            </a:fld>
            <a:endParaRPr lang="id-ID"/>
          </a:p>
        </p:txBody>
      </p:sp>
      <p:pic>
        <p:nvPicPr>
          <p:cNvPr id="4" name="Zástupný symbol obrázku 3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51118819-66E6-4D11-A5AA-F7F306F72ED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>
          <a:xfrm>
            <a:off x="1510748" y="1880232"/>
            <a:ext cx="2360612" cy="2362200"/>
          </a:xfrm>
          <a:ln w="3175"/>
        </p:spPr>
      </p:pic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Adaptabilní, Digitální, Agilní, Progresivní, Transformace UTB ve Zlíně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96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953376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 obsahují kvalitní výstupy z učení?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  <a:latin typeface="Oepn san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86530" cy="4351338"/>
          </a:xfrm>
        </p:spPr>
        <p:txBody>
          <a:bodyPr>
            <a:normAutofit/>
          </a:bodyPr>
          <a:lstStyle/>
          <a:p>
            <a:r>
              <a:rPr lang="cs-CZ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Co chci, aby se studenti naučili</a:t>
            </a:r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? Jakých výstupů z učení a cílů mají dosáhnout?</a:t>
            </a:r>
          </a:p>
          <a:p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Jaké </a:t>
            </a:r>
            <a:r>
              <a:rPr lang="cs-CZ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učební metody a studijní plány </a:t>
            </a:r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použiji k </a:t>
            </a:r>
            <a:r>
              <a:rPr lang="cs-CZ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motivaci studentů</a:t>
            </a:r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k takovému chování, které zajistí dosažení cílů?</a:t>
            </a:r>
          </a:p>
          <a:p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Jaké </a:t>
            </a:r>
            <a:r>
              <a:rPr lang="cs-CZ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metody hodnocení a hodnoticí kritéria </a:t>
            </a:r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mi </a:t>
            </a:r>
            <a:r>
              <a:rPr lang="cs-CZ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umožní rozpoznat, že studenti splnili vytýčené cíle</a:t>
            </a:r>
            <a:r>
              <a:rPr lang="cs-CZ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?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20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Q-RAM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Prospěch z implementace kvalifikačního rámce mají také studenti a zájemci o studium, zástupci praxe, zaměstnavatelé a široká veřejnost. Studentům a uchazečům o studium umožní přehled studijních oborů a vzdělávacích programů s jasně definovanými standardy a výstupy z učení srovnat kvalitu jednotlivých studijních oborů při výběru i průběhu studia. Zaměstnavatelé budou zase schopni lépe identifikovat dovednosti a znalosti absolventů z různých institucí terciárního vzdělávání.</a:t>
            </a:r>
          </a:p>
          <a:p>
            <a:endParaRPr lang="cs-CZ" sz="16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sz="16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Zdroj: https://www.msmt.cz/vzdelavani/vysoke-skolstvi/ipn-q-ram-kvalifikacni-ramec-terciarniho-vzdelavani</a:t>
            </a:r>
            <a:endParaRPr lang="cs-CZ" sz="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953376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 obsahují kvalitní výstupy z učení?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  <a:latin typeface="Oepn san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865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Jasná formulace cíle předmětu:</a:t>
            </a:r>
          </a:p>
          <a:p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Cílem předmětu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je seznámit studenty s něčím, uvést studenty někam, poznat něco, zvládnout něco, získat rozhled v něčem, zpřístupnit studentům něco …</a:t>
            </a:r>
          </a:p>
          <a:p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Výstupy z učení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jsou pak formulovány jako konkretizace těchto cílů.</a:t>
            </a:r>
            <a:endParaRPr lang="cs-CZ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21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Cíle předmětu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Vztahují se k profilu absolventa a jeho vzdělávacím perspektivám, mají studenta obecně informovat o předmětu, jedná se o vymezení předmětu. </a:t>
            </a:r>
          </a:p>
        </p:txBody>
      </p:sp>
    </p:spTree>
    <p:extLst>
      <p:ext uri="{BB962C8B-B14F-4D97-AF65-F5344CB8AC3E}">
        <p14:creationId xmlns:p14="http://schemas.microsoft.com/office/powerpoint/2010/main" val="13229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953376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 obsahují kvalitní výstupy z učení?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  <a:latin typeface="Oepn san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86530" cy="43513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představují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konkrétní (měřitelné) znalosti, dovednosti, způsobilosti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které by si student v rámci studia měl osvojit (resp. co student umí po úspěšném absolvování oboru/předmětu).</a:t>
            </a:r>
          </a:p>
          <a:p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 tomto smyslu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jsou výstupy z učení neoddělitelně spjaty s hodnocením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neboť zároveň popisují, jak mohou studenti prokázat, že zamýšlených výstupů dosáhli.</a:t>
            </a:r>
            <a:endParaRPr lang="cs-CZ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22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Cíle předmětu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Vztahují se k profilu absolventa a jeho vzdělávacím perspektivám, mají studenta obecně informovat o předmětu, jedná se o vymezení předmětu. </a:t>
            </a:r>
          </a:p>
        </p:txBody>
      </p:sp>
    </p:spTree>
    <p:extLst>
      <p:ext uri="{BB962C8B-B14F-4D97-AF65-F5344CB8AC3E}">
        <p14:creationId xmlns:p14="http://schemas.microsoft.com/office/powerpoint/2010/main" val="33613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953376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Výhody kvalitních výstupů z učení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  <a:latin typeface="Oepn san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8653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Pomáhají studentům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sledovat vzdělávací proces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reflektovat očekávání vyučujících.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Pomáhají akademickým pracovníkům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zacílit obsah studia a usměrňovat očekávání studentů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poskytují informaci potenciálním uchazečům a zaměstnavatelům o klíčových kompetencích absolventů jednotlivých oborů.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Usnadňují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porovnání ekvivalence studijních oborů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 procesu uznávání zahraničních vysokoškolských kvalifikací. 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Spolu s kritériem studijní zátěže (workload) studenta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umožňují správně nastavit kreditovou hodnotu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vzdělávací jednotky (předmětu nebo jiné části studia).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Jasně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definují studijní obor pro účely akreditace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 hodnocení.</a:t>
            </a:r>
            <a:endParaRPr lang="cs-CZ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23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Learning Outcomes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Vztahují se k profilu absolventa a jeho vzdělávacím perspektivám, mají studenta obecně informovat o předmětu, jedná se o vymezení předmětu. </a:t>
            </a:r>
          </a:p>
        </p:txBody>
      </p:sp>
    </p:spTree>
    <p:extLst>
      <p:ext uri="{BB962C8B-B14F-4D97-AF65-F5344CB8AC3E}">
        <p14:creationId xmlns:p14="http://schemas.microsoft.com/office/powerpoint/2010/main" val="16395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24</a:t>
            </a:fld>
            <a:endParaRPr lang="id-ID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792262" y="1653152"/>
            <a:ext cx="8917301" cy="2096812"/>
          </a:xfrm>
        </p:spPr>
        <p:txBody>
          <a:bodyPr/>
          <a:lstStyle/>
          <a:p>
            <a:pPr algn="ctr"/>
            <a:r>
              <a:rPr lang="cs-CZ" dirty="0">
                <a:latin typeface="Open Sans" pitchFamily="2" charset="0"/>
                <a:ea typeface="Open Sans" pitchFamily="2" charset="0"/>
                <a:cs typeface="Open Sans" pitchFamily="2" charset="0"/>
              </a:rPr>
              <a:t>Bez kvalitně definovaných výstupů z učení nevytvoříte kvalitní Moodle kurz.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171254" y="666405"/>
            <a:ext cx="9832368" cy="408745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Tvorba Moodle kurzu podle výstupů z učení</a:t>
            </a:r>
            <a:endParaRPr lang="cs-CZ" sz="32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7" name="Group 586">
            <a:extLst>
              <a:ext uri="{FF2B5EF4-FFF2-40B4-BE49-F238E27FC236}">
                <a16:creationId xmlns:a16="http://schemas.microsoft.com/office/drawing/2014/main" id="{72196FB3-3537-1FAC-2350-C4D424076189}"/>
              </a:ext>
            </a:extLst>
          </p:cNvPr>
          <p:cNvGrpSpPr/>
          <p:nvPr/>
        </p:nvGrpSpPr>
        <p:grpSpPr>
          <a:xfrm>
            <a:off x="5389580" y="4385728"/>
            <a:ext cx="1412840" cy="1328748"/>
            <a:chOff x="0" y="0"/>
            <a:chExt cx="4461114" cy="4775560"/>
          </a:xfrm>
        </p:grpSpPr>
        <p:sp>
          <p:nvSpPr>
            <p:cNvPr id="8" name="Shape 584">
              <a:extLst>
                <a:ext uri="{FF2B5EF4-FFF2-40B4-BE49-F238E27FC236}">
                  <a16:creationId xmlns:a16="http://schemas.microsoft.com/office/drawing/2014/main" id="{379A4493-3F67-9468-A59A-A50481C5E529}"/>
                </a:ext>
              </a:extLst>
            </p:cNvPr>
            <p:cNvSpPr/>
            <p:nvPr/>
          </p:nvSpPr>
          <p:spPr>
            <a:xfrm>
              <a:off x="0" y="157222"/>
              <a:ext cx="4461115" cy="4461116"/>
            </a:xfrm>
            <a:prstGeom prst="roundRect">
              <a:avLst>
                <a:gd name="adj" fmla="val 1428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4" name="Shape 585">
              <a:extLst>
                <a:ext uri="{FF2B5EF4-FFF2-40B4-BE49-F238E27FC236}">
                  <a16:creationId xmlns:a16="http://schemas.microsoft.com/office/drawing/2014/main" id="{2418C197-38D3-C43F-5710-045F56082C36}"/>
                </a:ext>
              </a:extLst>
            </p:cNvPr>
            <p:cNvSpPr/>
            <p:nvPr/>
          </p:nvSpPr>
          <p:spPr>
            <a:xfrm>
              <a:off x="330056" y="-1"/>
              <a:ext cx="3801003" cy="477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AEE5A1F-4911-9B0A-7ABC-5164EAD42487}"/>
              </a:ext>
            </a:extLst>
          </p:cNvPr>
          <p:cNvSpPr txBox="1">
            <a:spLocks/>
          </p:cNvSpPr>
          <p:nvPr/>
        </p:nvSpPr>
        <p:spPr>
          <a:xfrm>
            <a:off x="7859730" y="5000475"/>
            <a:ext cx="3039438" cy="4087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Praktické rady</a:t>
            </a:r>
          </a:p>
        </p:txBody>
      </p:sp>
    </p:spTree>
    <p:extLst>
      <p:ext uri="{BB962C8B-B14F-4D97-AF65-F5344CB8AC3E}">
        <p14:creationId xmlns:p14="http://schemas.microsoft.com/office/powerpoint/2010/main" val="15459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252882" y="1437620"/>
            <a:ext cx="5680298" cy="2084769"/>
          </a:xfrm>
        </p:spPr>
        <p:txBody>
          <a:bodyPr>
            <a:normAutofit/>
          </a:bodyPr>
          <a:lstStyle/>
          <a:p>
            <a:r>
              <a:rPr lang="cs-CZ" dirty="0"/>
              <a:t>Máme technologii, ale umíme s ní skutečně efektivně pracovat? </a:t>
            </a:r>
            <a:endParaRPr lang="id-ID" dirty="0"/>
          </a:p>
        </p:txBody>
      </p:sp>
      <p:sp>
        <p:nvSpPr>
          <p:cNvPr id="9" name="Shape 51"/>
          <p:cNvSpPr/>
          <p:nvPr/>
        </p:nvSpPr>
        <p:spPr>
          <a:xfrm>
            <a:off x="8866070" y="858461"/>
            <a:ext cx="453925" cy="368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5834" y="6646"/>
                </a:moveTo>
                <a:lnTo>
                  <a:pt x="13695" y="1661"/>
                </a:lnTo>
                <a:lnTo>
                  <a:pt x="16444" y="1661"/>
                </a:lnTo>
                <a:lnTo>
                  <a:pt x="19464" y="6646"/>
                </a:lnTo>
                <a:cubicBezTo>
                  <a:pt x="19464" y="6646"/>
                  <a:pt x="15834" y="6646"/>
                  <a:pt x="15834" y="6646"/>
                </a:cubicBezTo>
                <a:close/>
                <a:moveTo>
                  <a:pt x="12720" y="16940"/>
                </a:moveTo>
                <a:lnTo>
                  <a:pt x="15866" y="8309"/>
                </a:lnTo>
                <a:lnTo>
                  <a:pt x="19253" y="8309"/>
                </a:lnTo>
                <a:cubicBezTo>
                  <a:pt x="19253" y="8309"/>
                  <a:pt x="12720" y="16940"/>
                  <a:pt x="12720" y="16940"/>
                </a:cubicBezTo>
                <a:close/>
                <a:moveTo>
                  <a:pt x="10738" y="18329"/>
                </a:moveTo>
                <a:lnTo>
                  <a:pt x="7078" y="8309"/>
                </a:lnTo>
                <a:lnTo>
                  <a:pt x="14398" y="8309"/>
                </a:lnTo>
                <a:cubicBezTo>
                  <a:pt x="14398" y="8309"/>
                  <a:pt x="10738" y="18329"/>
                  <a:pt x="10738" y="18329"/>
                </a:cubicBezTo>
                <a:close/>
                <a:moveTo>
                  <a:pt x="2223" y="8309"/>
                </a:moveTo>
                <a:lnTo>
                  <a:pt x="5610" y="8309"/>
                </a:lnTo>
                <a:lnTo>
                  <a:pt x="8756" y="16940"/>
                </a:lnTo>
                <a:cubicBezTo>
                  <a:pt x="8756" y="16940"/>
                  <a:pt x="2223" y="8309"/>
                  <a:pt x="2223" y="8309"/>
                </a:cubicBezTo>
                <a:close/>
                <a:moveTo>
                  <a:pt x="5034" y="1661"/>
                </a:moveTo>
                <a:lnTo>
                  <a:pt x="7780" y="1661"/>
                </a:lnTo>
                <a:lnTo>
                  <a:pt x="5642" y="6646"/>
                </a:lnTo>
                <a:lnTo>
                  <a:pt x="2014" y="6646"/>
                </a:lnTo>
                <a:cubicBezTo>
                  <a:pt x="2014" y="6646"/>
                  <a:pt x="5034" y="1661"/>
                  <a:pt x="5034" y="1661"/>
                </a:cubicBezTo>
                <a:close/>
                <a:moveTo>
                  <a:pt x="12174" y="1661"/>
                </a:moveTo>
                <a:lnTo>
                  <a:pt x="14315" y="6646"/>
                </a:lnTo>
                <a:lnTo>
                  <a:pt x="7163" y="6646"/>
                </a:lnTo>
                <a:lnTo>
                  <a:pt x="9302" y="1661"/>
                </a:lnTo>
                <a:cubicBezTo>
                  <a:pt x="9302" y="1661"/>
                  <a:pt x="12174" y="1661"/>
                  <a:pt x="12174" y="1661"/>
                </a:cubicBezTo>
                <a:close/>
                <a:moveTo>
                  <a:pt x="17314" y="338"/>
                </a:moveTo>
                <a:cubicBezTo>
                  <a:pt x="17188" y="117"/>
                  <a:pt x="16988" y="0"/>
                  <a:pt x="16779" y="0"/>
                </a:cubicBezTo>
                <a:lnTo>
                  <a:pt x="4699" y="0"/>
                </a:lnTo>
                <a:cubicBezTo>
                  <a:pt x="4488" y="0"/>
                  <a:pt x="4291" y="117"/>
                  <a:pt x="4164" y="338"/>
                </a:cubicBezTo>
                <a:lnTo>
                  <a:pt x="138" y="6983"/>
                </a:lnTo>
                <a:cubicBezTo>
                  <a:pt x="-62" y="7295"/>
                  <a:pt x="-41" y="7750"/>
                  <a:pt x="179" y="8049"/>
                </a:cubicBezTo>
                <a:lnTo>
                  <a:pt x="10245" y="21341"/>
                </a:lnTo>
                <a:cubicBezTo>
                  <a:pt x="10371" y="21508"/>
                  <a:pt x="10550" y="21600"/>
                  <a:pt x="10738" y="21600"/>
                </a:cubicBezTo>
                <a:cubicBezTo>
                  <a:pt x="10926" y="21600"/>
                  <a:pt x="11105" y="21508"/>
                  <a:pt x="11231" y="21341"/>
                </a:cubicBezTo>
                <a:lnTo>
                  <a:pt x="21297" y="8049"/>
                </a:lnTo>
                <a:cubicBezTo>
                  <a:pt x="21517" y="7750"/>
                  <a:pt x="21538" y="7295"/>
                  <a:pt x="21341" y="6983"/>
                </a:cubicBezTo>
                <a:cubicBezTo>
                  <a:pt x="21341" y="6983"/>
                  <a:pt x="17314" y="338"/>
                  <a:pt x="17314" y="33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pic>
        <p:nvPicPr>
          <p:cNvPr id="13" name="Zástupný symbol obrázku 12" descr="Obsah obrázku text, interiér, rodina&#10;&#10;Popis byl vytvořen automaticky">
            <a:extLst>
              <a:ext uri="{FF2B5EF4-FFF2-40B4-BE49-F238E27FC236}">
                <a16:creationId xmlns:a16="http://schemas.microsoft.com/office/drawing/2014/main" id="{4ED44A1B-048E-3F8B-913C-7189CBB41E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7" b="11397"/>
          <a:stretch>
            <a:fillRect/>
          </a:stretch>
        </p:blipFill>
        <p:spPr/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77F0E9-11B4-5416-A534-90677FD255B7}"/>
              </a:ext>
            </a:extLst>
          </p:cNvPr>
          <p:cNvSpPr txBox="1"/>
          <p:nvPr/>
        </p:nvSpPr>
        <p:spPr>
          <a:xfrm>
            <a:off x="241540" y="6353092"/>
            <a:ext cx="512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i="1" dirty="0">
                <a:solidFill>
                  <a:schemeClr val="bg1"/>
                </a:solidFill>
              </a:rPr>
              <a:t>Zdroj obrázku:</a:t>
            </a:r>
            <a:br>
              <a:rPr lang="pl-PL" sz="800" i="1" dirty="0">
                <a:solidFill>
                  <a:schemeClr val="bg1"/>
                </a:solidFill>
              </a:rPr>
            </a:br>
            <a:r>
              <a:rPr lang="pl-PL" sz="800" i="1" dirty="0">
                <a:solidFill>
                  <a:schemeClr val="bg1"/>
                </a:solidFill>
              </a:rPr>
              <a:t>https://oldthing.ch/Ansichtskarte-Kuenstlerkarte-Schule-Trichter-Heraldik-Scherz-1910-0029830266#gallery-1</a:t>
            </a:r>
            <a:endParaRPr lang="cs-CZ" sz="800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668219" y="3733019"/>
            <a:ext cx="4804913" cy="2436669"/>
          </a:xfrm>
        </p:spPr>
        <p:txBody>
          <a:bodyPr anchor="t">
            <a:normAutofit/>
          </a:bodyPr>
          <a:lstStyle/>
          <a:p>
            <a:r>
              <a:rPr lang="cs-CZ" dirty="0"/>
              <a:t>Norimberský trychtýř versus globální síť dat, informací a znalostí, známá jako internet. </a:t>
            </a:r>
          </a:p>
          <a:p>
            <a:r>
              <a:rPr lang="cs-CZ" dirty="0"/>
              <a:t>Staré dobré učení nebo rychlé, levné a snad kvalitní vzdělávání? </a:t>
            </a:r>
          </a:p>
          <a:p>
            <a:r>
              <a:rPr lang="cs-CZ" dirty="0"/>
              <a:t>Dilema technologií 21. století: Informace není znalost. </a:t>
            </a:r>
          </a:p>
        </p:txBody>
      </p:sp>
    </p:spTree>
    <p:extLst>
      <p:ext uri="{BB962C8B-B14F-4D97-AF65-F5344CB8AC3E}">
        <p14:creationId xmlns:p14="http://schemas.microsoft.com/office/powerpoint/2010/main" val="30551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564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Digitalizace studijních programů (DISP) na UTB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8946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Žádná technologie v historii neumožnila sama o sobě bez námahy studentům nalít do hlavy znalosti ani dovednosti. </a:t>
            </a:r>
          </a:p>
          <a:p>
            <a:pPr>
              <a:lnSpc>
                <a:spcPct val="120000"/>
              </a:lnSpc>
            </a:pP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Nedokázalo to rádio, nedokázala to televize, vlastně to nedokázaly ani počítače. Nejblíže k tomu mají  MOOC (</a:t>
            </a:r>
            <a:r>
              <a:rPr lang="en-US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Massive Open Online Courses</a:t>
            </a: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) a to především díky tomu, že se zvyšuje motivace studentů MOOC něčemu se za výborný poměr komfort + výkon/cena naučit.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Globalizace tlačí na trh práce.</a:t>
            </a:r>
            <a:endParaRPr lang="cs-CZ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Za k</a:t>
            </a:r>
            <a:r>
              <a:rPr lang="cs-CZ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líče k úspěchu učení lze dnes považovat kombinaci  vhodně vytvořeného studijního prostředí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 výuku </a:t>
            </a:r>
            <a:r>
              <a:rPr lang="cs-CZ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samozřejmě motivaci studentů se učit</a:t>
            </a:r>
            <a:r>
              <a:rPr lang="cs-CZ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cs-CZ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 popředí se dnes dostává způsob výuky dle preferencí generace Z, hovoří se o tzv. </a:t>
            </a:r>
            <a:r>
              <a:rPr lang="cs-CZ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digitálním pohodlí studia</a:t>
            </a:r>
            <a:r>
              <a:rPr lang="cs-CZ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26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Digitalizace studijních programů - vize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700" dirty="0">
                <a:solidFill>
                  <a:schemeClr val="bg1"/>
                </a:solidFill>
              </a:rPr>
              <a:t>UTB je vysokou školou, která svým studentům nabízí vysoce kvalitní digitální vzdělávací obsahy (video, audio, animace), které sloužící k podpoře jejich studia v rámci prezenčního, kombinovaného, distančního a celoživotního vzdělávání. DISP napomáhá zvýšení kvality a efektivity vzdělávání a snižování studijní zátěže a neúspěšnosti, včetně schopnosti univerzity reagovat na změny ve  způsobu vzdělávání a vzdělávací potřeby nastupujících generací studentů.</a:t>
            </a:r>
          </a:p>
        </p:txBody>
      </p:sp>
    </p:spTree>
    <p:extLst>
      <p:ext uri="{BB962C8B-B14F-4D97-AF65-F5344CB8AC3E}">
        <p14:creationId xmlns:p14="http://schemas.microsoft.com/office/powerpoint/2010/main" val="16866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564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Digitalizace studijních programů (DISP) na UTB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894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Cíle ADAPTu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 pozadí záměru digitální transformace má být nejen </a:t>
            </a:r>
            <a:r>
              <a:rPr lang="cs-CZ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vyšší míra resilience univerzit </a:t>
            </a: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 případě pandemických a jim podobných událostí, ale také </a:t>
            </a:r>
            <a:r>
              <a:rPr lang="cs-CZ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přiblížení nových forem výuky modelům učení </a:t>
            </a:r>
            <a:r>
              <a:rPr lang="pt-BR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nastupující „generace Z“ </a:t>
            </a:r>
            <a:r>
              <a:rPr lang="pt-BR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rostoucím požadavkům na digitální dovednosti absolventů</a:t>
            </a:r>
            <a:r>
              <a:rPr lang="cs-CZ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Cíle DISPu: UTB prostřednictvím DISP rozšiřuje sféru dopadu svých vzdělávacích aktivit za hranice univerzity –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stává se univerzitou bez zdí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která je schopna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efektivně vzdělávat studenty na dálku a podporovat prostřednictvím digitálních forem vzdělávání studentů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27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Digitalizace studijních programů - vize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Pro tento účel UTB buduje technicko-odborné zázemí sloužící pro produkci a streaming profesionálních digitálních materiálů a poskytující svým součástem pomoc při realizaci flexibilních forem výuky. UTB se tímto směrováním zařazuje mezi progresivní univerzity, které aktivně reagují na nové výzvy a požadavky ekonomického, společenského a kulturního vývoje.</a:t>
            </a:r>
          </a:p>
        </p:txBody>
      </p:sp>
    </p:spTree>
    <p:extLst>
      <p:ext uri="{BB962C8B-B14F-4D97-AF65-F5344CB8AC3E}">
        <p14:creationId xmlns:p14="http://schemas.microsoft.com/office/powerpoint/2010/main" val="34590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23" y="361002"/>
            <a:ext cx="10711543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Kontrast a dilema digitálního vzdělávání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84552" y="1480042"/>
            <a:ext cx="5199594" cy="408745"/>
          </a:xfrm>
        </p:spPr>
        <p:txBody>
          <a:bodyPr anchor="ctr">
            <a:normAutofit/>
          </a:bodyPr>
          <a:lstStyle/>
          <a:p>
            <a:r>
              <a:rPr lang="cs-CZ" dirty="0"/>
              <a:t>Studenti jsou Digital </a:t>
            </a:r>
            <a:r>
              <a:rPr lang="en-US" dirty="0"/>
              <a:t>Natives</a:t>
            </a:r>
            <a:r>
              <a:rPr lang="cs-CZ" dirty="0"/>
              <a:t> (digitální domorodci)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184552" y="2006717"/>
            <a:ext cx="8119844" cy="14222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d-ID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Termín "digital native" označuje člověka, který vyrostl v informačním věku. Tito jedinci, kteří jsou často řazeni do generace mileniálů, generace Z a generace alfa, dokáží rychle a pohodlně konzumovat digitální informace a podněty prostřednictvím elektronických zařízení a platforem, jako jsou počítače, mobilní telefony a sociální média. </a:t>
            </a:r>
            <a:r>
              <a:rPr lang="cs-CZ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(Wiki)</a:t>
            </a:r>
            <a:endParaRPr lang="id-ID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28</a:t>
            </a:fld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1029825" y="1718907"/>
            <a:ext cx="1710093" cy="1710093"/>
            <a:chOff x="2510895" y="1806619"/>
            <a:chExt cx="1710093" cy="1710093"/>
          </a:xfrm>
        </p:grpSpPr>
        <p:sp>
          <p:nvSpPr>
            <p:cNvPr id="10" name="Shape 284"/>
            <p:cNvSpPr/>
            <p:nvPr/>
          </p:nvSpPr>
          <p:spPr>
            <a:xfrm>
              <a:off x="2510895" y="1806619"/>
              <a:ext cx="1710093" cy="171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11" name="Shape 285"/>
            <p:cNvSpPr/>
            <p:nvPr/>
          </p:nvSpPr>
          <p:spPr>
            <a:xfrm>
              <a:off x="2955529" y="2387754"/>
              <a:ext cx="820825" cy="54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772" y="0"/>
                    <a:pt x="10744" y="0"/>
                    <a:pt x="10705" y="14"/>
                  </a:cubicBezTo>
                  <a:lnTo>
                    <a:pt x="205" y="4965"/>
                  </a:lnTo>
                  <a:cubicBezTo>
                    <a:pt x="84" y="5034"/>
                    <a:pt x="0" y="5204"/>
                    <a:pt x="0" y="5401"/>
                  </a:cubicBezTo>
                  <a:cubicBezTo>
                    <a:pt x="0" y="5597"/>
                    <a:pt x="84" y="5766"/>
                    <a:pt x="205" y="5837"/>
                  </a:cubicBezTo>
                  <a:lnTo>
                    <a:pt x="3327" y="7300"/>
                  </a:lnTo>
                  <a:cubicBezTo>
                    <a:pt x="2746" y="8521"/>
                    <a:pt x="2464" y="10294"/>
                    <a:pt x="2409" y="11940"/>
                  </a:cubicBezTo>
                  <a:cubicBezTo>
                    <a:pt x="2053" y="12250"/>
                    <a:pt x="1801" y="12827"/>
                    <a:pt x="1801" y="13501"/>
                  </a:cubicBezTo>
                  <a:cubicBezTo>
                    <a:pt x="1801" y="14135"/>
                    <a:pt x="2015" y="14682"/>
                    <a:pt x="2343" y="15006"/>
                  </a:cubicBezTo>
                  <a:lnTo>
                    <a:pt x="1801" y="21094"/>
                  </a:lnTo>
                  <a:cubicBezTo>
                    <a:pt x="1791" y="21221"/>
                    <a:pt x="1819" y="21347"/>
                    <a:pt x="1875" y="21445"/>
                  </a:cubicBezTo>
                  <a:cubicBezTo>
                    <a:pt x="1930" y="21545"/>
                    <a:pt x="2014" y="21600"/>
                    <a:pt x="2101" y="21600"/>
                  </a:cubicBezTo>
                  <a:lnTo>
                    <a:pt x="3899" y="21600"/>
                  </a:lnTo>
                  <a:cubicBezTo>
                    <a:pt x="3983" y="21600"/>
                    <a:pt x="4067" y="21545"/>
                    <a:pt x="4125" y="21445"/>
                  </a:cubicBezTo>
                  <a:cubicBezTo>
                    <a:pt x="4180" y="21347"/>
                    <a:pt x="4209" y="21221"/>
                    <a:pt x="4199" y="21094"/>
                  </a:cubicBezTo>
                  <a:lnTo>
                    <a:pt x="3656" y="15006"/>
                  </a:lnTo>
                  <a:cubicBezTo>
                    <a:pt x="3983" y="14682"/>
                    <a:pt x="4199" y="14135"/>
                    <a:pt x="4199" y="13501"/>
                  </a:cubicBezTo>
                  <a:cubicBezTo>
                    <a:pt x="4199" y="12841"/>
                    <a:pt x="3964" y="12277"/>
                    <a:pt x="3608" y="11968"/>
                  </a:cubicBezTo>
                  <a:cubicBezTo>
                    <a:pt x="3685" y="10069"/>
                    <a:pt x="4059" y="8523"/>
                    <a:pt x="4594" y="7890"/>
                  </a:cubicBezTo>
                  <a:lnTo>
                    <a:pt x="10705" y="10787"/>
                  </a:lnTo>
                  <a:cubicBezTo>
                    <a:pt x="10744" y="10801"/>
                    <a:pt x="10772" y="10802"/>
                    <a:pt x="10800" y="10802"/>
                  </a:cubicBezTo>
                  <a:cubicBezTo>
                    <a:pt x="10827" y="10802"/>
                    <a:pt x="10855" y="10801"/>
                    <a:pt x="10892" y="10787"/>
                  </a:cubicBezTo>
                  <a:lnTo>
                    <a:pt x="21395" y="5837"/>
                  </a:lnTo>
                  <a:cubicBezTo>
                    <a:pt x="21516" y="5766"/>
                    <a:pt x="21600" y="5597"/>
                    <a:pt x="21600" y="5401"/>
                  </a:cubicBezTo>
                  <a:cubicBezTo>
                    <a:pt x="21600" y="5204"/>
                    <a:pt x="21516" y="5034"/>
                    <a:pt x="21395" y="4965"/>
                  </a:cubicBezTo>
                  <a:lnTo>
                    <a:pt x="10892" y="14"/>
                  </a:lnTo>
                  <a:cubicBezTo>
                    <a:pt x="10855" y="0"/>
                    <a:pt x="10827" y="0"/>
                    <a:pt x="10800" y="0"/>
                  </a:cubicBezTo>
                  <a:close/>
                  <a:moveTo>
                    <a:pt x="5216" y="9887"/>
                  </a:moveTo>
                  <a:lnTo>
                    <a:pt x="5047" y="14329"/>
                  </a:lnTo>
                  <a:cubicBezTo>
                    <a:pt x="4973" y="16311"/>
                    <a:pt x="7740" y="17929"/>
                    <a:pt x="11049" y="17929"/>
                  </a:cubicBezTo>
                  <a:cubicBezTo>
                    <a:pt x="14357" y="17929"/>
                    <a:pt x="17124" y="16311"/>
                    <a:pt x="17048" y="14329"/>
                  </a:cubicBezTo>
                  <a:lnTo>
                    <a:pt x="16879" y="9887"/>
                  </a:lnTo>
                  <a:lnTo>
                    <a:pt x="11498" y="12430"/>
                  </a:lnTo>
                  <a:cubicBezTo>
                    <a:pt x="11348" y="12501"/>
                    <a:pt x="11198" y="12529"/>
                    <a:pt x="11049" y="12529"/>
                  </a:cubicBezTo>
                  <a:cubicBezTo>
                    <a:pt x="10899" y="12529"/>
                    <a:pt x="10748" y="12501"/>
                    <a:pt x="10598" y="12430"/>
                  </a:cubicBezTo>
                  <a:lnTo>
                    <a:pt x="5216" y="988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14" name="Shape 288"/>
          <p:cNvSpPr/>
          <p:nvPr/>
        </p:nvSpPr>
        <p:spPr>
          <a:xfrm>
            <a:off x="3184552" y="4299847"/>
            <a:ext cx="8119844" cy="1710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Digitální imigrant je člověk, který vyrostl před nástupem digitálního věku. Tito lidé, často z generace X/Xennial a starší, nevyrůstali s všudypřítomnou výpočetní technikou nebo internetem, a proto se museli přizpůsobit novému jazyku a praxi digitálních technologií. To lze postavit do kontrastu s digitálními domorodci, kteří neznají jiný svět než ten, který je definován internetem a chytrými zařízeními. (Investopedia)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Shape 289"/>
          <p:cNvSpPr/>
          <p:nvPr/>
        </p:nvSpPr>
        <p:spPr>
          <a:xfrm>
            <a:off x="3184552" y="3802298"/>
            <a:ext cx="6265366" cy="30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Akademici jsou Digital </a:t>
            </a:r>
            <a:r>
              <a:rPr lang="en-US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Immigrants</a:t>
            </a: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(digitální imigranti)</a:t>
            </a:r>
            <a:endParaRPr lang="en-US"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29824" y="3912688"/>
            <a:ext cx="1710093" cy="1710093"/>
            <a:chOff x="2510895" y="3785789"/>
            <a:chExt cx="1710093" cy="1710093"/>
          </a:xfrm>
        </p:grpSpPr>
        <p:sp>
          <p:nvSpPr>
            <p:cNvPr id="12" name="Shape 286"/>
            <p:cNvSpPr/>
            <p:nvPr/>
          </p:nvSpPr>
          <p:spPr>
            <a:xfrm>
              <a:off x="2510895" y="3785789"/>
              <a:ext cx="1710093" cy="171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16" name="Shape 290"/>
            <p:cNvSpPr/>
            <p:nvPr/>
          </p:nvSpPr>
          <p:spPr>
            <a:xfrm>
              <a:off x="3024303" y="4299631"/>
              <a:ext cx="683278" cy="68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661"/>
                  </a:moveTo>
                  <a:lnTo>
                    <a:pt x="19859" y="4958"/>
                  </a:lnTo>
                  <a:lnTo>
                    <a:pt x="10800" y="8256"/>
                  </a:lnTo>
                  <a:lnTo>
                    <a:pt x="1740" y="4958"/>
                  </a:lnTo>
                  <a:cubicBezTo>
                    <a:pt x="1740" y="4958"/>
                    <a:pt x="10800" y="1661"/>
                    <a:pt x="10800" y="1661"/>
                  </a:cubicBezTo>
                  <a:close/>
                  <a:moveTo>
                    <a:pt x="19939" y="14955"/>
                  </a:moveTo>
                  <a:lnTo>
                    <a:pt x="11632" y="19483"/>
                  </a:lnTo>
                  <a:lnTo>
                    <a:pt x="11632" y="9723"/>
                  </a:lnTo>
                  <a:lnTo>
                    <a:pt x="19939" y="6699"/>
                  </a:lnTo>
                  <a:cubicBezTo>
                    <a:pt x="19939" y="6699"/>
                    <a:pt x="19939" y="14955"/>
                    <a:pt x="19939" y="14955"/>
                  </a:cubicBezTo>
                  <a:close/>
                  <a:moveTo>
                    <a:pt x="0" y="4985"/>
                  </a:moveTo>
                  <a:lnTo>
                    <a:pt x="0" y="14955"/>
                  </a:lnTo>
                  <a:cubicBezTo>
                    <a:pt x="0" y="15565"/>
                    <a:pt x="338" y="16122"/>
                    <a:pt x="869" y="16408"/>
                  </a:cubicBezTo>
                  <a:lnTo>
                    <a:pt x="10008" y="21393"/>
                  </a:lnTo>
                  <a:cubicBezTo>
                    <a:pt x="10255" y="21536"/>
                    <a:pt x="10527" y="21600"/>
                    <a:pt x="10800" y="21600"/>
                  </a:cubicBezTo>
                  <a:cubicBezTo>
                    <a:pt x="11072" y="21600"/>
                    <a:pt x="11345" y="21536"/>
                    <a:pt x="11592" y="21393"/>
                  </a:cubicBezTo>
                  <a:lnTo>
                    <a:pt x="20731" y="16408"/>
                  </a:lnTo>
                  <a:cubicBezTo>
                    <a:pt x="21262" y="16122"/>
                    <a:pt x="21600" y="15565"/>
                    <a:pt x="21600" y="14955"/>
                  </a:cubicBezTo>
                  <a:lnTo>
                    <a:pt x="21600" y="4985"/>
                  </a:lnTo>
                  <a:cubicBezTo>
                    <a:pt x="21600" y="4284"/>
                    <a:pt x="21157" y="3661"/>
                    <a:pt x="20510" y="3428"/>
                  </a:cubicBezTo>
                  <a:lnTo>
                    <a:pt x="11371" y="105"/>
                  </a:lnTo>
                  <a:cubicBezTo>
                    <a:pt x="11189" y="38"/>
                    <a:pt x="10996" y="0"/>
                    <a:pt x="10800" y="0"/>
                  </a:cubicBezTo>
                  <a:cubicBezTo>
                    <a:pt x="10604" y="0"/>
                    <a:pt x="10411" y="38"/>
                    <a:pt x="10229" y="105"/>
                  </a:cubicBezTo>
                  <a:lnTo>
                    <a:pt x="1090" y="3428"/>
                  </a:lnTo>
                  <a:cubicBezTo>
                    <a:pt x="443" y="3661"/>
                    <a:pt x="0" y="4284"/>
                    <a:pt x="0" y="498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727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6" y="361002"/>
            <a:ext cx="11835441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Klasická výuka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19309" y="2064992"/>
            <a:ext cx="3205975" cy="408745"/>
          </a:xfrm>
        </p:spPr>
        <p:txBody>
          <a:bodyPr anchor="ctr"/>
          <a:lstStyle/>
          <a:p>
            <a:r>
              <a:rPr lang="cs-CZ" dirty="0"/>
              <a:t>Klasický přímý styl výuky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333960" y="2543002"/>
            <a:ext cx="3465446" cy="1243993"/>
          </a:xfrm>
        </p:spPr>
        <p:txBody>
          <a:bodyPr>
            <a:normAutofit/>
          </a:bodyPr>
          <a:lstStyle/>
          <a:p>
            <a:r>
              <a:rPr lang="cs-CZ" dirty="0"/>
              <a:t>Makroekonomie 1 za 6 kreditů</a:t>
            </a:r>
          </a:p>
          <a:p>
            <a:r>
              <a:rPr lang="cs-CZ" dirty="0"/>
              <a:t>Celkem 175h za kurz celkem (kredit =30 hodin)</a:t>
            </a:r>
          </a:p>
          <a:p>
            <a:r>
              <a:rPr lang="cs-CZ" dirty="0"/>
              <a:t>Aktivity/Časová náročnost aktivity:  Účast na výuce 52h</a:t>
            </a:r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(Teacher-Centered Learning)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29</a:t>
            </a:fld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1225834" y="2117850"/>
            <a:ext cx="817344" cy="817344"/>
            <a:chOff x="1225834" y="2117850"/>
            <a:chExt cx="817344" cy="817344"/>
          </a:xfrm>
        </p:grpSpPr>
        <p:sp>
          <p:nvSpPr>
            <p:cNvPr id="9" name="Shape 210"/>
            <p:cNvSpPr/>
            <p:nvPr/>
          </p:nvSpPr>
          <p:spPr>
            <a:xfrm>
              <a:off x="1225834" y="2117850"/>
              <a:ext cx="817344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15" name="Shape 216"/>
            <p:cNvSpPr/>
            <p:nvPr/>
          </p:nvSpPr>
          <p:spPr>
            <a:xfrm>
              <a:off x="1501965" y="2337177"/>
              <a:ext cx="265082" cy="37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18" name="Shape 219"/>
          <p:cNvSpPr/>
          <p:nvPr/>
        </p:nvSpPr>
        <p:spPr>
          <a:xfrm>
            <a:off x="2320262" y="4147963"/>
            <a:ext cx="3332131" cy="372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Klasická příprava k předmětu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hape 220"/>
          <p:cNvSpPr/>
          <p:nvPr/>
        </p:nvSpPr>
        <p:spPr>
          <a:xfrm>
            <a:off x="2333960" y="4627133"/>
            <a:ext cx="3465446" cy="497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Aktivity/Časová náročnost aktivity: Semestrální práce 20h, Příprava na zkoušku 48h,  Domácí příprava na výuku 20h, Příprava na zápočet 35h</a:t>
            </a:r>
          </a:p>
          <a:p>
            <a:endParaRPr lang="cs-CZ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25834" y="4172738"/>
            <a:ext cx="817344" cy="817344"/>
            <a:chOff x="1225834" y="4172738"/>
            <a:chExt cx="817344" cy="817344"/>
          </a:xfrm>
        </p:grpSpPr>
        <p:sp>
          <p:nvSpPr>
            <p:cNvPr id="10" name="Shape 211"/>
            <p:cNvSpPr/>
            <p:nvPr/>
          </p:nvSpPr>
          <p:spPr>
            <a:xfrm>
              <a:off x="1225834" y="4172738"/>
              <a:ext cx="817344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23" name="Shape 224"/>
            <p:cNvSpPr/>
            <p:nvPr/>
          </p:nvSpPr>
          <p:spPr>
            <a:xfrm flipH="1">
              <a:off x="1459965" y="4415718"/>
              <a:ext cx="349082" cy="338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8400" y="0"/>
                  </a:moveTo>
                  <a:cubicBezTo>
                    <a:pt x="3600" y="0"/>
                    <a:pt x="0" y="3946"/>
                    <a:pt x="0" y="8723"/>
                  </a:cubicBezTo>
                  <a:cubicBezTo>
                    <a:pt x="0" y="13500"/>
                    <a:pt x="3600" y="17238"/>
                    <a:pt x="8400" y="17238"/>
                  </a:cubicBezTo>
                  <a:cubicBezTo>
                    <a:pt x="10400" y="17238"/>
                    <a:pt x="12200" y="16615"/>
                    <a:pt x="13600" y="15369"/>
                  </a:cubicBezTo>
                  <a:cubicBezTo>
                    <a:pt x="13600" y="15369"/>
                    <a:pt x="13800" y="15577"/>
                    <a:pt x="13800" y="15785"/>
                  </a:cubicBezTo>
                  <a:cubicBezTo>
                    <a:pt x="19000" y="20977"/>
                    <a:pt x="19000" y="20977"/>
                    <a:pt x="19000" y="20977"/>
                  </a:cubicBezTo>
                  <a:cubicBezTo>
                    <a:pt x="19400" y="21392"/>
                    <a:pt x="19800" y="21600"/>
                    <a:pt x="20000" y="21600"/>
                  </a:cubicBezTo>
                  <a:cubicBezTo>
                    <a:pt x="20400" y="21600"/>
                    <a:pt x="20800" y="21392"/>
                    <a:pt x="21200" y="20977"/>
                  </a:cubicBezTo>
                  <a:cubicBezTo>
                    <a:pt x="21600" y="20562"/>
                    <a:pt x="21600" y="19523"/>
                    <a:pt x="21200" y="18900"/>
                  </a:cubicBezTo>
                  <a:cubicBezTo>
                    <a:pt x="16000" y="13500"/>
                    <a:pt x="16000" y="13500"/>
                    <a:pt x="16000" y="13500"/>
                  </a:cubicBezTo>
                  <a:cubicBezTo>
                    <a:pt x="15800" y="13500"/>
                    <a:pt x="15600" y="13292"/>
                    <a:pt x="15400" y="13292"/>
                  </a:cubicBezTo>
                  <a:cubicBezTo>
                    <a:pt x="16200" y="11838"/>
                    <a:pt x="16600" y="10385"/>
                    <a:pt x="16600" y="8723"/>
                  </a:cubicBezTo>
                  <a:cubicBezTo>
                    <a:pt x="16600" y="3946"/>
                    <a:pt x="13000" y="0"/>
                    <a:pt x="8400" y="0"/>
                  </a:cubicBezTo>
                  <a:close/>
                  <a:moveTo>
                    <a:pt x="8400" y="2700"/>
                  </a:moveTo>
                  <a:cubicBezTo>
                    <a:pt x="11600" y="2700"/>
                    <a:pt x="14200" y="5400"/>
                    <a:pt x="14200" y="8723"/>
                  </a:cubicBezTo>
                  <a:cubicBezTo>
                    <a:pt x="14200" y="9762"/>
                    <a:pt x="13800" y="10800"/>
                    <a:pt x="13200" y="11838"/>
                  </a:cubicBezTo>
                  <a:cubicBezTo>
                    <a:pt x="12800" y="12669"/>
                    <a:pt x="12800" y="12669"/>
                    <a:pt x="12800" y="12669"/>
                  </a:cubicBezTo>
                  <a:cubicBezTo>
                    <a:pt x="12000" y="13292"/>
                    <a:pt x="12000" y="13292"/>
                    <a:pt x="12000" y="13292"/>
                  </a:cubicBezTo>
                  <a:cubicBezTo>
                    <a:pt x="11000" y="14123"/>
                    <a:pt x="9600" y="14538"/>
                    <a:pt x="8400" y="14538"/>
                  </a:cubicBezTo>
                  <a:cubicBezTo>
                    <a:pt x="5200" y="14538"/>
                    <a:pt x="2600" y="12046"/>
                    <a:pt x="2600" y="8723"/>
                  </a:cubicBezTo>
                  <a:cubicBezTo>
                    <a:pt x="2600" y="5400"/>
                    <a:pt x="5200" y="2700"/>
                    <a:pt x="8400" y="27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sz="2000"/>
            </a:p>
          </p:txBody>
        </p:sp>
      </p:grpSp>
      <p:sp>
        <p:nvSpPr>
          <p:cNvPr id="25" name="Shape 226"/>
          <p:cNvSpPr/>
          <p:nvPr/>
        </p:nvSpPr>
        <p:spPr>
          <a:xfrm>
            <a:off x="2335453" y="3427377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6" name="Shape 227"/>
          <p:cNvSpPr/>
          <p:nvPr/>
        </p:nvSpPr>
        <p:spPr>
          <a:xfrm>
            <a:off x="2335453" y="3427377"/>
            <a:ext cx="1316291" cy="209551"/>
          </a:xfrm>
          <a:prstGeom prst="roundRect">
            <a:avLst>
              <a:gd name="adj" fmla="val 15152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7" name="Shape 228"/>
          <p:cNvSpPr/>
          <p:nvPr/>
        </p:nvSpPr>
        <p:spPr>
          <a:xfrm>
            <a:off x="2940656" y="3443252"/>
            <a:ext cx="60354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4" name="Shape 235"/>
          <p:cNvSpPr/>
          <p:nvPr/>
        </p:nvSpPr>
        <p:spPr>
          <a:xfrm>
            <a:off x="2335453" y="5266225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5" name="Shape 236"/>
          <p:cNvSpPr/>
          <p:nvPr/>
        </p:nvSpPr>
        <p:spPr>
          <a:xfrm>
            <a:off x="2335453" y="5266225"/>
            <a:ext cx="2503965" cy="209551"/>
          </a:xfrm>
          <a:prstGeom prst="roundRect">
            <a:avLst>
              <a:gd name="adj" fmla="val 15152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6" name="Shape 237"/>
          <p:cNvSpPr/>
          <p:nvPr/>
        </p:nvSpPr>
        <p:spPr>
          <a:xfrm>
            <a:off x="4384251" y="5281616"/>
            <a:ext cx="363037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56232022-3DB0-CC95-4253-AD86EC0F0880}"/>
              </a:ext>
            </a:extLst>
          </p:cNvPr>
          <p:cNvSpPr/>
          <p:nvPr/>
        </p:nvSpPr>
        <p:spPr>
          <a:xfrm>
            <a:off x="7266590" y="1696177"/>
            <a:ext cx="3938673" cy="39422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Umíme skutečně studenty zapojit do výuky tak, aby 70% svého času věnovali svému rozvoji znalostí a studiu?</a:t>
            </a:r>
          </a:p>
        </p:txBody>
      </p:sp>
    </p:spTree>
    <p:extLst>
      <p:ext uri="{BB962C8B-B14F-4D97-AF65-F5344CB8AC3E}">
        <p14:creationId xmlns:p14="http://schemas.microsoft.com/office/powerpoint/2010/main" val="15736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58709" y="3765494"/>
            <a:ext cx="4390689" cy="1960744"/>
            <a:chOff x="2091603" y="3621658"/>
            <a:chExt cx="4390689" cy="1960744"/>
          </a:xfrm>
        </p:grpSpPr>
        <p:sp>
          <p:nvSpPr>
            <p:cNvPr id="39" name="Shape 10410"/>
            <p:cNvSpPr/>
            <p:nvPr/>
          </p:nvSpPr>
          <p:spPr>
            <a:xfrm rot="10800000" flipH="1">
              <a:off x="5736734" y="4983187"/>
              <a:ext cx="745558" cy="599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35" y="64"/>
                  </a:moveTo>
                  <a:lnTo>
                    <a:pt x="17078" y="0"/>
                  </a:lnTo>
                  <a:lnTo>
                    <a:pt x="21595" y="10736"/>
                  </a:lnTo>
                  <a:lnTo>
                    <a:pt x="17232" y="21600"/>
                  </a:lnTo>
                  <a:lnTo>
                    <a:pt x="1" y="21408"/>
                  </a:lnTo>
                  <a:cubicBezTo>
                    <a:pt x="-5" y="14080"/>
                    <a:pt x="41" y="7392"/>
                    <a:pt x="35" y="64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Shape 10413"/>
            <p:cNvSpPr/>
            <p:nvPr/>
          </p:nvSpPr>
          <p:spPr>
            <a:xfrm rot="10800000" flipH="1">
              <a:off x="2091788" y="3621658"/>
              <a:ext cx="3245231" cy="596851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Shape 10414"/>
            <p:cNvSpPr/>
            <p:nvPr/>
          </p:nvSpPr>
          <p:spPr>
            <a:xfrm rot="10800000" flipH="1">
              <a:off x="2091603" y="3621658"/>
              <a:ext cx="3647994" cy="196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2" y="21600"/>
                  </a:moveTo>
                  <a:cubicBezTo>
                    <a:pt x="-7" y="19411"/>
                    <a:pt x="12" y="17184"/>
                    <a:pt x="2" y="14995"/>
                  </a:cubicBezTo>
                  <a:lnTo>
                    <a:pt x="21593" y="0"/>
                  </a:lnTo>
                  <a:lnTo>
                    <a:pt x="21593" y="6530"/>
                  </a:lnTo>
                  <a:lnTo>
                    <a:pt x="2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0496" y="3070339"/>
            <a:ext cx="3578902" cy="1652928"/>
            <a:chOff x="2903390" y="3039517"/>
            <a:chExt cx="3578902" cy="1652928"/>
          </a:xfrm>
        </p:grpSpPr>
        <p:sp>
          <p:nvSpPr>
            <p:cNvPr id="40" name="Shape 10411"/>
            <p:cNvSpPr/>
            <p:nvPr/>
          </p:nvSpPr>
          <p:spPr>
            <a:xfrm rot="10800000" flipH="1">
              <a:off x="5736732" y="4091968"/>
              <a:ext cx="745560" cy="59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35" y="64"/>
                  </a:moveTo>
                  <a:lnTo>
                    <a:pt x="17078" y="0"/>
                  </a:lnTo>
                  <a:lnTo>
                    <a:pt x="21595" y="10736"/>
                  </a:lnTo>
                  <a:lnTo>
                    <a:pt x="17232" y="21600"/>
                  </a:lnTo>
                  <a:lnTo>
                    <a:pt x="1" y="21408"/>
                  </a:lnTo>
                  <a:cubicBezTo>
                    <a:pt x="-5" y="14080"/>
                    <a:pt x="41" y="7392"/>
                    <a:pt x="35" y="64"/>
                  </a:cubicBezTo>
                  <a:close/>
                </a:path>
              </a:pathLst>
            </a:custGeom>
            <a:solidFill>
              <a:schemeClr val="accent2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Shape 10415"/>
            <p:cNvSpPr/>
            <p:nvPr/>
          </p:nvSpPr>
          <p:spPr>
            <a:xfrm rot="10800000" flipH="1">
              <a:off x="2903491" y="3039517"/>
              <a:ext cx="2433526" cy="59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" y="21466"/>
                  </a:moveTo>
                  <a:cubicBezTo>
                    <a:pt x="14" y="14311"/>
                    <a:pt x="7" y="7155"/>
                    <a:pt x="0" y="0"/>
                  </a:cubicBezTo>
                  <a:lnTo>
                    <a:pt x="21600" y="64"/>
                  </a:lnTo>
                  <a:lnTo>
                    <a:pt x="21600" y="21600"/>
                  </a:lnTo>
                  <a:lnTo>
                    <a:pt x="21" y="21466"/>
                  </a:lnTo>
                  <a:close/>
                </a:path>
              </a:pathLst>
            </a:custGeom>
            <a:solidFill>
              <a:schemeClr val="accent2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Shape 10416"/>
            <p:cNvSpPr/>
            <p:nvPr/>
          </p:nvSpPr>
          <p:spPr>
            <a:xfrm rot="10800000" flipH="1">
              <a:off x="2903390" y="3040171"/>
              <a:ext cx="2836207" cy="1652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" y="21600"/>
                  </a:moveTo>
                  <a:lnTo>
                    <a:pt x="0" y="13814"/>
                  </a:lnTo>
                  <a:lnTo>
                    <a:pt x="21600" y="0"/>
                  </a:lnTo>
                  <a:lnTo>
                    <a:pt x="21600" y="7750"/>
                  </a:lnTo>
                  <a:lnTo>
                    <a:pt x="18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Chápání jednotlivých stupňů Q-</a:t>
            </a:r>
            <a:r>
              <a:rPr lang="cs-CZ" dirty="0" err="1"/>
              <a:t>RAMu</a:t>
            </a:r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Pozor, ve STAGU se namísto termínu </a:t>
            </a:r>
            <a:r>
              <a:rPr lang="cs-CZ" i="1" dirty="0"/>
              <a:t>výstupy z učení </a:t>
            </a:r>
            <a:r>
              <a:rPr lang="cs-CZ" dirty="0"/>
              <a:t>používá termín </a:t>
            </a:r>
            <a:r>
              <a:rPr lang="cs-CZ" i="1" dirty="0"/>
              <a:t>výsledky učení</a:t>
            </a:r>
            <a:r>
              <a:rPr lang="cs-CZ" dirty="0"/>
              <a:t>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</a:t>
            </a:fld>
            <a:endParaRPr lang="id-ID"/>
          </a:p>
        </p:txBody>
      </p:sp>
      <p:grpSp>
        <p:nvGrpSpPr>
          <p:cNvPr id="6" name="Group 5"/>
          <p:cNvGrpSpPr/>
          <p:nvPr/>
        </p:nvGrpSpPr>
        <p:grpSpPr>
          <a:xfrm>
            <a:off x="2484249" y="2312717"/>
            <a:ext cx="2773538" cy="1353257"/>
            <a:chOff x="3708754" y="2438593"/>
            <a:chExt cx="2773538" cy="1353257"/>
          </a:xfrm>
        </p:grpSpPr>
        <p:sp>
          <p:nvSpPr>
            <p:cNvPr id="41" name="Shape 10412"/>
            <p:cNvSpPr/>
            <p:nvPr/>
          </p:nvSpPr>
          <p:spPr>
            <a:xfrm rot="10800000" flipH="1">
              <a:off x="5736732" y="3192634"/>
              <a:ext cx="745560" cy="59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35" y="64"/>
                  </a:moveTo>
                  <a:lnTo>
                    <a:pt x="17078" y="0"/>
                  </a:lnTo>
                  <a:lnTo>
                    <a:pt x="21595" y="10736"/>
                  </a:lnTo>
                  <a:lnTo>
                    <a:pt x="17232" y="21600"/>
                  </a:lnTo>
                  <a:lnTo>
                    <a:pt x="1" y="21408"/>
                  </a:lnTo>
                  <a:cubicBezTo>
                    <a:pt x="-5" y="14080"/>
                    <a:pt x="41" y="7392"/>
                    <a:pt x="35" y="64"/>
                  </a:cubicBezTo>
                  <a:close/>
                </a:path>
              </a:pathLst>
            </a:custGeom>
            <a:solidFill>
              <a:schemeClr val="accent3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Shape 10417"/>
            <p:cNvSpPr/>
            <p:nvPr/>
          </p:nvSpPr>
          <p:spPr>
            <a:xfrm rot="10800000" flipH="1">
              <a:off x="3710441" y="2438593"/>
              <a:ext cx="1626578" cy="598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4"/>
                  </a:moveTo>
                  <a:lnTo>
                    <a:pt x="0" y="0"/>
                  </a:lnTo>
                  <a:lnTo>
                    <a:pt x="21600" y="6"/>
                  </a:lnTo>
                  <a:lnTo>
                    <a:pt x="21600" y="21600"/>
                  </a:lnTo>
                  <a:lnTo>
                    <a:pt x="0" y="21524"/>
                  </a:lnTo>
                  <a:close/>
                </a:path>
              </a:pathLst>
            </a:custGeom>
            <a:solidFill>
              <a:schemeClr val="accent3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Shape 10418"/>
            <p:cNvSpPr/>
            <p:nvPr/>
          </p:nvSpPr>
          <p:spPr>
            <a:xfrm rot="10800000" flipH="1">
              <a:off x="3708754" y="2440956"/>
              <a:ext cx="2030845" cy="135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" y="21600"/>
                  </a:moveTo>
                  <a:cubicBezTo>
                    <a:pt x="17" y="18425"/>
                    <a:pt x="8" y="15250"/>
                    <a:pt x="0" y="12076"/>
                  </a:cubicBezTo>
                  <a:lnTo>
                    <a:pt x="21600" y="0"/>
                  </a:lnTo>
                  <a:lnTo>
                    <a:pt x="21600" y="9481"/>
                  </a:lnTo>
                  <a:lnTo>
                    <a:pt x="25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4" name="Shape 10425"/>
          <p:cNvSpPr/>
          <p:nvPr/>
        </p:nvSpPr>
        <p:spPr>
          <a:xfrm>
            <a:off x="6089980" y="1898767"/>
            <a:ext cx="5627355" cy="557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Rozpad matice předmětů na jednotlivé předměty, které konkrétně popisují nabyté znalosti, dovednosti a následně obecné způsobilosti po absolvování konkrétního předmětu. Musí dodržet studijní zátěž, úroveň kvalifikace a zároveň prokázat nabytí výstupů z učení.  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Shape 10426"/>
          <p:cNvSpPr/>
          <p:nvPr/>
        </p:nvSpPr>
        <p:spPr>
          <a:xfrm>
            <a:off x="6078874" y="1553617"/>
            <a:ext cx="4069101" cy="309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defRPr sz="2700"/>
            </a:lvl1pPr>
          </a:lstStyle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Výstupy z učení (Learning Outcomes)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Shape 10427"/>
          <p:cNvSpPr/>
          <p:nvPr/>
        </p:nvSpPr>
        <p:spPr>
          <a:xfrm>
            <a:off x="6082383" y="3006253"/>
            <a:ext cx="5627355" cy="557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Matice předmětů zajišťujících minimální naplnění stanovených deskriptorů (znalosti, dovednosti a způsobilosti) + možné specifické zaměření nad rámec minimálních požadavků národních deskriptorů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Shape 10428"/>
          <p:cNvSpPr/>
          <p:nvPr/>
        </p:nvSpPr>
        <p:spPr>
          <a:xfrm>
            <a:off x="6071277" y="2640553"/>
            <a:ext cx="2626590" cy="309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defRPr sz="2700"/>
            </a:lvl1pPr>
          </a:lstStyle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Matice předmětů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Shape 10429"/>
          <p:cNvSpPr/>
          <p:nvPr/>
        </p:nvSpPr>
        <p:spPr>
          <a:xfrm>
            <a:off x="6089773" y="4109649"/>
            <a:ext cx="5619965" cy="557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Deskriptory oblasti vzdělávání vyjadřují, jaký okruh odborných znalostí a odborných dovedností musí být zahrnut v jakémkoli studijním programu, který se hlásí k dané oblasti vzdělávání, ať již jde o program nyní existující nebo jehož vznik se teprve plánuje.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Shape 10430"/>
          <p:cNvSpPr/>
          <p:nvPr/>
        </p:nvSpPr>
        <p:spPr>
          <a:xfrm>
            <a:off x="6073670" y="3800318"/>
            <a:ext cx="4069101" cy="309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defRPr sz="2700"/>
            </a:lvl1pPr>
          </a:lstStyle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Rámce akreditací (Limity deskriptorů)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Shape 10431"/>
          <p:cNvSpPr/>
          <p:nvPr/>
        </p:nvSpPr>
        <p:spPr>
          <a:xfrm>
            <a:off x="6107039" y="5188962"/>
            <a:ext cx="5723456" cy="658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Česky kvalifikační rámec je metodickým nástrojem pro vývoj a zajišťovaní kvality kvalifikací v terciárním vzdělávaní prostřednictvím vymezení úrovně prokazovaných 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znalost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dovednost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způsobilost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absolventů.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Shape 10432"/>
          <p:cNvSpPr/>
          <p:nvPr/>
        </p:nvSpPr>
        <p:spPr>
          <a:xfrm>
            <a:off x="6071277" y="4882560"/>
            <a:ext cx="3893526" cy="309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rmAutofit/>
          </a:bodyPr>
          <a:lstStyle>
            <a:lvl1pPr algn="l">
              <a:defRPr sz="2700"/>
            </a:lvl1pPr>
          </a:lstStyle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Národní kvalifikační rámce Q-RAM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Shape 10433"/>
          <p:cNvSpPr/>
          <p:nvPr/>
        </p:nvSpPr>
        <p:spPr>
          <a:xfrm>
            <a:off x="5496835" y="1669329"/>
            <a:ext cx="78673" cy="8327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Shape 10434"/>
          <p:cNvSpPr/>
          <p:nvPr/>
        </p:nvSpPr>
        <p:spPr>
          <a:xfrm>
            <a:off x="5513731" y="2753053"/>
            <a:ext cx="78673" cy="83273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Shape 10435"/>
          <p:cNvSpPr/>
          <p:nvPr/>
        </p:nvSpPr>
        <p:spPr>
          <a:xfrm>
            <a:off x="5518753" y="3913503"/>
            <a:ext cx="78673" cy="83273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Shape 10436"/>
          <p:cNvSpPr/>
          <p:nvPr/>
        </p:nvSpPr>
        <p:spPr>
          <a:xfrm>
            <a:off x="5512131" y="4962910"/>
            <a:ext cx="78673" cy="8327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94467" y="1596136"/>
            <a:ext cx="1963320" cy="1045968"/>
            <a:chOff x="4518972" y="1841756"/>
            <a:chExt cx="1963320" cy="1045968"/>
          </a:xfrm>
        </p:grpSpPr>
        <p:sp>
          <p:nvSpPr>
            <p:cNvPr id="38" name="Shape 10409"/>
            <p:cNvSpPr/>
            <p:nvPr/>
          </p:nvSpPr>
          <p:spPr>
            <a:xfrm rot="10800000" flipH="1">
              <a:off x="5736732" y="2288508"/>
              <a:ext cx="745560" cy="599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35" y="64"/>
                  </a:moveTo>
                  <a:lnTo>
                    <a:pt x="17078" y="0"/>
                  </a:lnTo>
                  <a:lnTo>
                    <a:pt x="21595" y="10736"/>
                  </a:lnTo>
                  <a:lnTo>
                    <a:pt x="17232" y="21600"/>
                  </a:lnTo>
                  <a:lnTo>
                    <a:pt x="1" y="21408"/>
                  </a:lnTo>
                  <a:cubicBezTo>
                    <a:pt x="-5" y="14080"/>
                    <a:pt x="41" y="7392"/>
                    <a:pt x="35" y="64"/>
                  </a:cubicBezTo>
                  <a:close/>
                </a:path>
              </a:pathLst>
            </a:custGeom>
            <a:solidFill>
              <a:schemeClr val="accent4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Shape 10419"/>
            <p:cNvSpPr/>
            <p:nvPr/>
          </p:nvSpPr>
          <p:spPr>
            <a:xfrm rot="10800000" flipH="1">
              <a:off x="4518972" y="1841756"/>
              <a:ext cx="818046" cy="57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36"/>
                  </a:moveTo>
                  <a:lnTo>
                    <a:pt x="0" y="0"/>
                  </a:lnTo>
                  <a:lnTo>
                    <a:pt x="21600" y="79"/>
                  </a:lnTo>
                  <a:lnTo>
                    <a:pt x="21600" y="21600"/>
                  </a:lnTo>
                  <a:lnTo>
                    <a:pt x="0" y="21536"/>
                  </a:lnTo>
                  <a:close/>
                </a:path>
              </a:pathLst>
            </a:custGeom>
            <a:solidFill>
              <a:schemeClr val="accent4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Shape 10420"/>
            <p:cNvSpPr/>
            <p:nvPr/>
          </p:nvSpPr>
          <p:spPr>
            <a:xfrm rot="10800000" flipH="1">
              <a:off x="4525213" y="1841757"/>
              <a:ext cx="1214385" cy="104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9191"/>
                  </a:lnTo>
                  <a:lnTo>
                    <a:pt x="21558" y="0"/>
                  </a:lnTo>
                  <a:cubicBezTo>
                    <a:pt x="21600" y="4056"/>
                    <a:pt x="21558" y="8149"/>
                    <a:pt x="21600" y="12206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endParaRPr sz="2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9" y="361002"/>
            <a:ext cx="10895526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Blended Learning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19309" y="2064992"/>
            <a:ext cx="3205975" cy="408745"/>
          </a:xfrm>
        </p:spPr>
        <p:txBody>
          <a:bodyPr anchor="ctr"/>
          <a:lstStyle/>
          <a:p>
            <a:r>
              <a:rPr lang="cs-CZ" dirty="0"/>
              <a:t>Klasický přímý styl výuky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333960" y="2543002"/>
            <a:ext cx="3465446" cy="1243993"/>
          </a:xfrm>
        </p:spPr>
        <p:txBody>
          <a:bodyPr>
            <a:normAutofit/>
          </a:bodyPr>
          <a:lstStyle/>
          <a:p>
            <a:r>
              <a:rPr lang="cs-CZ" dirty="0"/>
              <a:t>Makroekonomie 1 za 6 kreditů</a:t>
            </a:r>
          </a:p>
          <a:p>
            <a:r>
              <a:rPr lang="cs-CZ" dirty="0"/>
              <a:t>Celkem 175h za kurz celkem (kredit =30 hodin)</a:t>
            </a:r>
          </a:p>
          <a:p>
            <a:r>
              <a:rPr lang="cs-CZ" dirty="0"/>
              <a:t>Aktivity/Časová náročnost aktivity:  Účast na výuce 52h, výuka se neobejde bez QRAMu a výstupů z učení. </a:t>
            </a:r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Student-Centered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30</a:t>
            </a:fld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1225834" y="2117850"/>
            <a:ext cx="817344" cy="817344"/>
            <a:chOff x="1225834" y="2117850"/>
            <a:chExt cx="817344" cy="817344"/>
          </a:xfrm>
        </p:grpSpPr>
        <p:sp>
          <p:nvSpPr>
            <p:cNvPr id="9" name="Shape 210"/>
            <p:cNvSpPr/>
            <p:nvPr/>
          </p:nvSpPr>
          <p:spPr>
            <a:xfrm>
              <a:off x="1225834" y="2117850"/>
              <a:ext cx="817344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15" name="Shape 216"/>
            <p:cNvSpPr/>
            <p:nvPr/>
          </p:nvSpPr>
          <p:spPr>
            <a:xfrm>
              <a:off x="1501965" y="2337177"/>
              <a:ext cx="265082" cy="37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16" name="Shape 217"/>
          <p:cNvSpPr/>
          <p:nvPr/>
        </p:nvSpPr>
        <p:spPr>
          <a:xfrm>
            <a:off x="7620889" y="2072776"/>
            <a:ext cx="2645713" cy="372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Digitální styl výuky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Shape 218"/>
          <p:cNvSpPr/>
          <p:nvPr/>
        </p:nvSpPr>
        <p:spPr>
          <a:xfrm>
            <a:off x="7644110" y="2551945"/>
            <a:ext cx="3834989" cy="497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Aktivity/Časová náročnost aktivity: Domácí příprava na výuku 20h, např: Podívejte se na video o teorii inflace, na další hodně o ní budeme diskutovat o jejím reálném vývoji v České ekonomice – získáme více praktickou výuku.</a:t>
            </a:r>
          </a:p>
        </p:txBody>
      </p:sp>
      <p:sp>
        <p:nvSpPr>
          <p:cNvPr id="18" name="Shape 219"/>
          <p:cNvSpPr/>
          <p:nvPr/>
        </p:nvSpPr>
        <p:spPr>
          <a:xfrm>
            <a:off x="2320262" y="4147963"/>
            <a:ext cx="3332131" cy="372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Klasická příprava k předmětu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hape 220"/>
          <p:cNvSpPr/>
          <p:nvPr/>
        </p:nvSpPr>
        <p:spPr>
          <a:xfrm>
            <a:off x="2333960" y="4627133"/>
            <a:ext cx="3465446" cy="83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Aktivity/Časová náročnost aktivity: Semestrální práce 20h, Aktuální fenomén: diskuse na téma AI psaní prací je otevřená, musíme nastavit mechanismy tak, abychom s touto situací uměli pracovat. </a:t>
            </a:r>
          </a:p>
        </p:txBody>
      </p:sp>
      <p:sp>
        <p:nvSpPr>
          <p:cNvPr id="20" name="Shape 221"/>
          <p:cNvSpPr/>
          <p:nvPr/>
        </p:nvSpPr>
        <p:spPr>
          <a:xfrm>
            <a:off x="7620890" y="4147963"/>
            <a:ext cx="3834989" cy="372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Digitální ověřování znalostí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hape 222"/>
          <p:cNvSpPr/>
          <p:nvPr/>
        </p:nvSpPr>
        <p:spPr>
          <a:xfrm>
            <a:off x="7644111" y="4627133"/>
            <a:ext cx="3811768" cy="497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Aktivity/Časová náročnost aktivity: Příprava na zápočet 35h, Příprava na zkoušku 48h, např: Propočítejte si náhodně generované příklady k výpočtu nezaměstnanosti. Nebo, ověřte si své získané znalosti v rámci selftestu z kapitoly nezaměstnanost.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35986" y="2117850"/>
            <a:ext cx="817343" cy="817344"/>
            <a:chOff x="6535986" y="2117850"/>
            <a:chExt cx="817343" cy="817344"/>
          </a:xfrm>
        </p:grpSpPr>
        <p:sp>
          <p:nvSpPr>
            <p:cNvPr id="12" name="Shape 213"/>
            <p:cNvSpPr/>
            <p:nvPr/>
          </p:nvSpPr>
          <p:spPr>
            <a:xfrm>
              <a:off x="6535986" y="2117850"/>
              <a:ext cx="817343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22" name="Shape 223"/>
            <p:cNvSpPr/>
            <p:nvPr/>
          </p:nvSpPr>
          <p:spPr>
            <a:xfrm>
              <a:off x="6775494" y="2357358"/>
              <a:ext cx="338327" cy="338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0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25834" y="4172738"/>
            <a:ext cx="817344" cy="817344"/>
            <a:chOff x="1225834" y="4172738"/>
            <a:chExt cx="817344" cy="817344"/>
          </a:xfrm>
        </p:grpSpPr>
        <p:sp>
          <p:nvSpPr>
            <p:cNvPr id="10" name="Shape 211"/>
            <p:cNvSpPr/>
            <p:nvPr/>
          </p:nvSpPr>
          <p:spPr>
            <a:xfrm>
              <a:off x="1225834" y="4172738"/>
              <a:ext cx="817344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23" name="Shape 224"/>
            <p:cNvSpPr/>
            <p:nvPr/>
          </p:nvSpPr>
          <p:spPr>
            <a:xfrm flipH="1">
              <a:off x="1459965" y="4415718"/>
              <a:ext cx="349082" cy="338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8400" y="0"/>
                  </a:moveTo>
                  <a:cubicBezTo>
                    <a:pt x="3600" y="0"/>
                    <a:pt x="0" y="3946"/>
                    <a:pt x="0" y="8723"/>
                  </a:cubicBezTo>
                  <a:cubicBezTo>
                    <a:pt x="0" y="13500"/>
                    <a:pt x="3600" y="17238"/>
                    <a:pt x="8400" y="17238"/>
                  </a:cubicBezTo>
                  <a:cubicBezTo>
                    <a:pt x="10400" y="17238"/>
                    <a:pt x="12200" y="16615"/>
                    <a:pt x="13600" y="15369"/>
                  </a:cubicBezTo>
                  <a:cubicBezTo>
                    <a:pt x="13600" y="15369"/>
                    <a:pt x="13800" y="15577"/>
                    <a:pt x="13800" y="15785"/>
                  </a:cubicBezTo>
                  <a:cubicBezTo>
                    <a:pt x="19000" y="20977"/>
                    <a:pt x="19000" y="20977"/>
                    <a:pt x="19000" y="20977"/>
                  </a:cubicBezTo>
                  <a:cubicBezTo>
                    <a:pt x="19400" y="21392"/>
                    <a:pt x="19800" y="21600"/>
                    <a:pt x="20000" y="21600"/>
                  </a:cubicBezTo>
                  <a:cubicBezTo>
                    <a:pt x="20400" y="21600"/>
                    <a:pt x="20800" y="21392"/>
                    <a:pt x="21200" y="20977"/>
                  </a:cubicBezTo>
                  <a:cubicBezTo>
                    <a:pt x="21600" y="20562"/>
                    <a:pt x="21600" y="19523"/>
                    <a:pt x="21200" y="18900"/>
                  </a:cubicBezTo>
                  <a:cubicBezTo>
                    <a:pt x="16000" y="13500"/>
                    <a:pt x="16000" y="13500"/>
                    <a:pt x="16000" y="13500"/>
                  </a:cubicBezTo>
                  <a:cubicBezTo>
                    <a:pt x="15800" y="13500"/>
                    <a:pt x="15600" y="13292"/>
                    <a:pt x="15400" y="13292"/>
                  </a:cubicBezTo>
                  <a:cubicBezTo>
                    <a:pt x="16200" y="11838"/>
                    <a:pt x="16600" y="10385"/>
                    <a:pt x="16600" y="8723"/>
                  </a:cubicBezTo>
                  <a:cubicBezTo>
                    <a:pt x="16600" y="3946"/>
                    <a:pt x="13000" y="0"/>
                    <a:pt x="8400" y="0"/>
                  </a:cubicBezTo>
                  <a:close/>
                  <a:moveTo>
                    <a:pt x="8400" y="2700"/>
                  </a:moveTo>
                  <a:cubicBezTo>
                    <a:pt x="11600" y="2700"/>
                    <a:pt x="14200" y="5400"/>
                    <a:pt x="14200" y="8723"/>
                  </a:cubicBezTo>
                  <a:cubicBezTo>
                    <a:pt x="14200" y="9762"/>
                    <a:pt x="13800" y="10800"/>
                    <a:pt x="13200" y="11838"/>
                  </a:cubicBezTo>
                  <a:cubicBezTo>
                    <a:pt x="12800" y="12669"/>
                    <a:pt x="12800" y="12669"/>
                    <a:pt x="12800" y="12669"/>
                  </a:cubicBezTo>
                  <a:cubicBezTo>
                    <a:pt x="12000" y="13292"/>
                    <a:pt x="12000" y="13292"/>
                    <a:pt x="12000" y="13292"/>
                  </a:cubicBezTo>
                  <a:cubicBezTo>
                    <a:pt x="11000" y="14123"/>
                    <a:pt x="9600" y="14538"/>
                    <a:pt x="8400" y="14538"/>
                  </a:cubicBezTo>
                  <a:cubicBezTo>
                    <a:pt x="5200" y="14538"/>
                    <a:pt x="2600" y="12046"/>
                    <a:pt x="2600" y="8723"/>
                  </a:cubicBezTo>
                  <a:cubicBezTo>
                    <a:pt x="2600" y="5400"/>
                    <a:pt x="5200" y="2700"/>
                    <a:pt x="8400" y="27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sz="20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5986" y="4172738"/>
            <a:ext cx="817344" cy="817344"/>
            <a:chOff x="6535986" y="4172738"/>
            <a:chExt cx="817344" cy="817344"/>
          </a:xfrm>
        </p:grpSpPr>
        <p:sp>
          <p:nvSpPr>
            <p:cNvPr id="11" name="Shape 212"/>
            <p:cNvSpPr/>
            <p:nvPr/>
          </p:nvSpPr>
          <p:spPr>
            <a:xfrm>
              <a:off x="6535986" y="4172738"/>
              <a:ext cx="817344" cy="817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24" name="Shape 225"/>
            <p:cNvSpPr/>
            <p:nvPr/>
          </p:nvSpPr>
          <p:spPr>
            <a:xfrm>
              <a:off x="6753278" y="4450392"/>
              <a:ext cx="382760" cy="24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31" y="6050"/>
                  </a:moveTo>
                  <a:cubicBezTo>
                    <a:pt x="16133" y="6050"/>
                    <a:pt x="15841" y="6090"/>
                    <a:pt x="15557" y="6162"/>
                  </a:cubicBezTo>
                  <a:cubicBezTo>
                    <a:pt x="14848" y="2601"/>
                    <a:pt x="12654" y="0"/>
                    <a:pt x="10053" y="0"/>
                  </a:cubicBezTo>
                  <a:cubicBezTo>
                    <a:pt x="6881" y="0"/>
                    <a:pt x="4309" y="3869"/>
                    <a:pt x="4309" y="8643"/>
                  </a:cubicBezTo>
                  <a:cubicBezTo>
                    <a:pt x="4309" y="9067"/>
                    <a:pt x="4331" y="9488"/>
                    <a:pt x="4370" y="9896"/>
                  </a:cubicBezTo>
                  <a:cubicBezTo>
                    <a:pt x="4218" y="9868"/>
                    <a:pt x="4064" y="9852"/>
                    <a:pt x="3907" y="9852"/>
                  </a:cubicBezTo>
                  <a:cubicBezTo>
                    <a:pt x="1749" y="9852"/>
                    <a:pt x="0" y="12481"/>
                    <a:pt x="0" y="15726"/>
                  </a:cubicBezTo>
                  <a:cubicBezTo>
                    <a:pt x="0" y="18971"/>
                    <a:pt x="1749" y="21600"/>
                    <a:pt x="3907" y="21600"/>
                  </a:cubicBezTo>
                  <a:lnTo>
                    <a:pt x="9288" y="21600"/>
                  </a:lnTo>
                  <a:lnTo>
                    <a:pt x="9288" y="15290"/>
                  </a:lnTo>
                  <a:lnTo>
                    <a:pt x="7020" y="15290"/>
                  </a:lnTo>
                  <a:lnTo>
                    <a:pt x="10801" y="7647"/>
                  </a:lnTo>
                  <a:lnTo>
                    <a:pt x="14580" y="15290"/>
                  </a:lnTo>
                  <a:lnTo>
                    <a:pt x="12312" y="15290"/>
                  </a:lnTo>
                  <a:lnTo>
                    <a:pt x="12312" y="21600"/>
                  </a:lnTo>
                  <a:lnTo>
                    <a:pt x="16431" y="21600"/>
                  </a:lnTo>
                  <a:cubicBezTo>
                    <a:pt x="19286" y="21600"/>
                    <a:pt x="21600" y="18119"/>
                    <a:pt x="21600" y="13825"/>
                  </a:cubicBezTo>
                  <a:cubicBezTo>
                    <a:pt x="21600" y="9532"/>
                    <a:pt x="19286" y="6050"/>
                    <a:pt x="16431" y="605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25" name="Shape 226"/>
          <p:cNvSpPr/>
          <p:nvPr/>
        </p:nvSpPr>
        <p:spPr>
          <a:xfrm>
            <a:off x="2335453" y="3427377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6" name="Shape 227"/>
          <p:cNvSpPr/>
          <p:nvPr/>
        </p:nvSpPr>
        <p:spPr>
          <a:xfrm>
            <a:off x="2335453" y="3427377"/>
            <a:ext cx="1316291" cy="209551"/>
          </a:xfrm>
          <a:prstGeom prst="roundRect">
            <a:avLst>
              <a:gd name="adj" fmla="val 15152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27" name="Shape 228"/>
          <p:cNvSpPr/>
          <p:nvPr/>
        </p:nvSpPr>
        <p:spPr>
          <a:xfrm>
            <a:off x="2940656" y="3443252"/>
            <a:ext cx="60354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8" name="Shape 229"/>
          <p:cNvSpPr/>
          <p:nvPr/>
        </p:nvSpPr>
        <p:spPr>
          <a:xfrm>
            <a:off x="7649227" y="5489722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9" name="Shape 230"/>
          <p:cNvSpPr/>
          <p:nvPr/>
        </p:nvSpPr>
        <p:spPr>
          <a:xfrm>
            <a:off x="7649227" y="5489722"/>
            <a:ext cx="916803" cy="209551"/>
          </a:xfrm>
          <a:prstGeom prst="roundRect">
            <a:avLst>
              <a:gd name="adj" fmla="val 15152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0" name="Shape 231"/>
          <p:cNvSpPr/>
          <p:nvPr/>
        </p:nvSpPr>
        <p:spPr>
          <a:xfrm>
            <a:off x="7684387" y="5504327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1" name="Shape 232"/>
          <p:cNvSpPr/>
          <p:nvPr/>
        </p:nvSpPr>
        <p:spPr>
          <a:xfrm>
            <a:off x="7649227" y="3429663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2" name="Shape 233"/>
          <p:cNvSpPr/>
          <p:nvPr/>
        </p:nvSpPr>
        <p:spPr>
          <a:xfrm>
            <a:off x="7649227" y="3429663"/>
            <a:ext cx="916803" cy="209551"/>
          </a:xfrm>
          <a:prstGeom prst="roundRect">
            <a:avLst>
              <a:gd name="adj" fmla="val 15152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3" name="Shape 234"/>
          <p:cNvSpPr/>
          <p:nvPr/>
        </p:nvSpPr>
        <p:spPr>
          <a:xfrm>
            <a:off x="7700521" y="3444268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5%</a:t>
            </a:r>
          </a:p>
        </p:txBody>
      </p:sp>
      <p:sp>
        <p:nvSpPr>
          <p:cNvPr id="34" name="Shape 235"/>
          <p:cNvSpPr/>
          <p:nvPr/>
        </p:nvSpPr>
        <p:spPr>
          <a:xfrm>
            <a:off x="2335453" y="5499156"/>
            <a:ext cx="3316940" cy="209551"/>
          </a:xfrm>
          <a:prstGeom prst="roundRect">
            <a:avLst>
              <a:gd name="adj" fmla="val 151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5" name="Shape 236"/>
          <p:cNvSpPr/>
          <p:nvPr/>
        </p:nvSpPr>
        <p:spPr>
          <a:xfrm>
            <a:off x="2335454" y="5499156"/>
            <a:ext cx="784559" cy="208230"/>
          </a:xfrm>
          <a:prstGeom prst="roundRect">
            <a:avLst>
              <a:gd name="adj" fmla="val 15152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6" name="Shape 237"/>
          <p:cNvSpPr/>
          <p:nvPr/>
        </p:nvSpPr>
        <p:spPr>
          <a:xfrm>
            <a:off x="2720130" y="5514547"/>
            <a:ext cx="363037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023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  <p:bldP spid="5" grpId="0" build="p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818927" y="2640583"/>
            <a:ext cx="666856" cy="236026"/>
          </a:xfrm>
        </p:spPr>
        <p:txBody>
          <a:bodyPr anchor="ctr"/>
          <a:lstStyle/>
          <a:p>
            <a:pPr algn="r"/>
            <a:r>
              <a:rPr lang="id-ID" dirty="0">
                <a:solidFill>
                  <a:schemeClr val="bg1">
                    <a:lumMod val="95000"/>
                  </a:schemeClr>
                </a:solidFill>
              </a:rPr>
              <a:t>80%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31</a:t>
            </a:fld>
            <a:endParaRPr lang="id-ID"/>
          </a:p>
        </p:txBody>
      </p:sp>
      <p:sp>
        <p:nvSpPr>
          <p:cNvPr id="9" name="Shape 415"/>
          <p:cNvSpPr/>
          <p:nvPr/>
        </p:nvSpPr>
        <p:spPr>
          <a:xfrm>
            <a:off x="1523590" y="2481617"/>
            <a:ext cx="1740821" cy="1308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262" extrusionOk="0">
                <a:moveTo>
                  <a:pt x="18518" y="18074"/>
                </a:moveTo>
                <a:cubicBezTo>
                  <a:pt x="19394" y="19369"/>
                  <a:pt x="20148" y="19818"/>
                  <a:pt x="20089" y="19886"/>
                </a:cubicBezTo>
                <a:cubicBezTo>
                  <a:pt x="20075" y="19988"/>
                  <a:pt x="19404" y="19346"/>
                  <a:pt x="18119" y="18989"/>
                </a:cubicBezTo>
                <a:cubicBezTo>
                  <a:pt x="16834" y="18599"/>
                  <a:pt x="14935" y="18494"/>
                  <a:pt x="12434" y="18937"/>
                </a:cubicBezTo>
                <a:cubicBezTo>
                  <a:pt x="10015" y="19277"/>
                  <a:pt x="7078" y="19303"/>
                  <a:pt x="5021" y="17019"/>
                </a:cubicBezTo>
                <a:cubicBezTo>
                  <a:pt x="2985" y="14953"/>
                  <a:pt x="1827" y="10576"/>
                  <a:pt x="3422" y="7135"/>
                </a:cubicBezTo>
                <a:cubicBezTo>
                  <a:pt x="4873" y="3585"/>
                  <a:pt x="8313" y="2724"/>
                  <a:pt x="10682" y="4029"/>
                </a:cubicBezTo>
                <a:cubicBezTo>
                  <a:pt x="13203" y="5247"/>
                  <a:pt x="14654" y="8629"/>
                  <a:pt x="15642" y="11576"/>
                </a:cubicBezTo>
                <a:cubicBezTo>
                  <a:pt x="16602" y="14668"/>
                  <a:pt x="17621" y="16794"/>
                  <a:pt x="18518" y="18074"/>
                </a:cubicBezTo>
                <a:close/>
                <a:moveTo>
                  <a:pt x="19178" y="19556"/>
                </a:moveTo>
                <a:cubicBezTo>
                  <a:pt x="20635" y="20176"/>
                  <a:pt x="21340" y="20882"/>
                  <a:pt x="21351" y="20851"/>
                </a:cubicBezTo>
                <a:cubicBezTo>
                  <a:pt x="21366" y="20823"/>
                  <a:pt x="20552" y="20368"/>
                  <a:pt x="19408" y="19011"/>
                </a:cubicBezTo>
                <a:cubicBezTo>
                  <a:pt x="18262" y="17657"/>
                  <a:pt x="17230" y="15142"/>
                  <a:pt x="16540" y="11196"/>
                </a:cubicBezTo>
                <a:cubicBezTo>
                  <a:pt x="16113" y="9241"/>
                  <a:pt x="15740" y="7172"/>
                  <a:pt x="14940" y="5319"/>
                </a:cubicBezTo>
                <a:cubicBezTo>
                  <a:pt x="14161" y="3472"/>
                  <a:pt x="12955" y="1840"/>
                  <a:pt x="11355" y="899"/>
                </a:cubicBezTo>
                <a:cubicBezTo>
                  <a:pt x="9773" y="-51"/>
                  <a:pt x="7795" y="-310"/>
                  <a:pt x="5870" y="421"/>
                </a:cubicBezTo>
                <a:cubicBezTo>
                  <a:pt x="3959" y="1131"/>
                  <a:pt x="2100" y="2831"/>
                  <a:pt x="1061" y="5329"/>
                </a:cubicBezTo>
                <a:cubicBezTo>
                  <a:pt x="-52" y="7770"/>
                  <a:pt x="-234" y="10753"/>
                  <a:pt x="257" y="13302"/>
                </a:cubicBezTo>
                <a:cubicBezTo>
                  <a:pt x="742" y="15876"/>
                  <a:pt x="1900" y="18016"/>
                  <a:pt x="3312" y="19357"/>
                </a:cubicBezTo>
                <a:cubicBezTo>
                  <a:pt x="4727" y="20723"/>
                  <a:pt x="6397" y="21290"/>
                  <a:pt x="7993" y="21260"/>
                </a:cubicBezTo>
                <a:cubicBezTo>
                  <a:pt x="9605" y="21252"/>
                  <a:pt x="11144" y="20646"/>
                  <a:pt x="12635" y="20158"/>
                </a:cubicBezTo>
                <a:cubicBezTo>
                  <a:pt x="15559" y="18976"/>
                  <a:pt x="17719" y="18904"/>
                  <a:pt x="19178" y="1955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1" name="Shape 417"/>
          <p:cNvSpPr/>
          <p:nvPr/>
        </p:nvSpPr>
        <p:spPr>
          <a:xfrm>
            <a:off x="2057218" y="2939989"/>
            <a:ext cx="274067" cy="391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7" h="21276" extrusionOk="0">
                <a:moveTo>
                  <a:pt x="1877" y="21023"/>
                </a:moveTo>
                <a:cubicBezTo>
                  <a:pt x="2335" y="19958"/>
                  <a:pt x="3030" y="18458"/>
                  <a:pt x="3960" y="16288"/>
                </a:cubicBezTo>
                <a:cubicBezTo>
                  <a:pt x="8011" y="15823"/>
                  <a:pt x="9689" y="16658"/>
                  <a:pt x="12261" y="13325"/>
                </a:cubicBezTo>
                <a:cubicBezTo>
                  <a:pt x="10172" y="13789"/>
                  <a:pt x="7654" y="12465"/>
                  <a:pt x="7789" y="11892"/>
                </a:cubicBezTo>
                <a:cubicBezTo>
                  <a:pt x="7924" y="11318"/>
                  <a:pt x="13647" y="12306"/>
                  <a:pt x="17393" y="8447"/>
                </a:cubicBezTo>
                <a:cubicBezTo>
                  <a:pt x="12670" y="9202"/>
                  <a:pt x="11160" y="7540"/>
                  <a:pt x="11769" y="7289"/>
                </a:cubicBezTo>
                <a:cubicBezTo>
                  <a:pt x="13175" y="6708"/>
                  <a:pt x="17348" y="7048"/>
                  <a:pt x="19572" y="5477"/>
                </a:cubicBezTo>
                <a:cubicBezTo>
                  <a:pt x="20719" y="4669"/>
                  <a:pt x="21256" y="2702"/>
                  <a:pt x="20789" y="2000"/>
                </a:cubicBezTo>
                <a:cubicBezTo>
                  <a:pt x="20229" y="1153"/>
                  <a:pt x="16813" y="-111"/>
                  <a:pt x="14931" y="7"/>
                </a:cubicBezTo>
                <a:cubicBezTo>
                  <a:pt x="13047" y="126"/>
                  <a:pt x="10093" y="5208"/>
                  <a:pt x="9217" y="5168"/>
                </a:cubicBezTo>
                <a:cubicBezTo>
                  <a:pt x="8341" y="5128"/>
                  <a:pt x="8166" y="2892"/>
                  <a:pt x="9694" y="813"/>
                </a:cubicBezTo>
                <a:cubicBezTo>
                  <a:pt x="8081" y="1330"/>
                  <a:pt x="5127" y="2940"/>
                  <a:pt x="4200" y="4315"/>
                </a:cubicBezTo>
                <a:cubicBezTo>
                  <a:pt x="2475" y="6874"/>
                  <a:pt x="4362" y="12744"/>
                  <a:pt x="3757" y="12953"/>
                </a:cubicBezTo>
                <a:cubicBezTo>
                  <a:pt x="3151" y="13163"/>
                  <a:pt x="1114" y="10259"/>
                  <a:pt x="505" y="8944"/>
                </a:cubicBezTo>
                <a:cubicBezTo>
                  <a:pt x="-324" y="10961"/>
                  <a:pt x="-344" y="12982"/>
                  <a:pt x="2082" y="15667"/>
                </a:cubicBezTo>
                <a:cubicBezTo>
                  <a:pt x="1167" y="17429"/>
                  <a:pt x="667" y="19457"/>
                  <a:pt x="592" y="20487"/>
                </a:cubicBezTo>
                <a:cubicBezTo>
                  <a:pt x="557" y="21312"/>
                  <a:pt x="1675" y="21489"/>
                  <a:pt x="1877" y="2102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2" name="Shape 418"/>
          <p:cNvSpPr/>
          <p:nvPr/>
        </p:nvSpPr>
        <p:spPr>
          <a:xfrm>
            <a:off x="2525844" y="1899951"/>
            <a:ext cx="1318095" cy="1910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1134" y="18338"/>
                </a:moveTo>
                <a:cubicBezTo>
                  <a:pt x="10598" y="19485"/>
                  <a:pt x="10708" y="20243"/>
                  <a:pt x="10611" y="20219"/>
                </a:cubicBezTo>
                <a:cubicBezTo>
                  <a:pt x="10514" y="20243"/>
                  <a:pt x="10624" y="19485"/>
                  <a:pt x="10089" y="18338"/>
                </a:cubicBezTo>
                <a:cubicBezTo>
                  <a:pt x="9579" y="17179"/>
                  <a:pt x="8423" y="15629"/>
                  <a:pt x="6401" y="13789"/>
                </a:cubicBezTo>
                <a:cubicBezTo>
                  <a:pt x="4521" y="11980"/>
                  <a:pt x="2572" y="9649"/>
                  <a:pt x="3181" y="7216"/>
                </a:cubicBezTo>
                <a:cubicBezTo>
                  <a:pt x="3617" y="4876"/>
                  <a:pt x="6612" y="2434"/>
                  <a:pt x="10611" y="2510"/>
                </a:cubicBezTo>
                <a:cubicBezTo>
                  <a:pt x="14610" y="2434"/>
                  <a:pt x="17605" y="4876"/>
                  <a:pt x="18041" y="7216"/>
                </a:cubicBezTo>
                <a:cubicBezTo>
                  <a:pt x="18651" y="9649"/>
                  <a:pt x="16702" y="11980"/>
                  <a:pt x="14822" y="13789"/>
                </a:cubicBezTo>
                <a:cubicBezTo>
                  <a:pt x="12800" y="15629"/>
                  <a:pt x="11644" y="17179"/>
                  <a:pt x="11134" y="18338"/>
                </a:cubicBezTo>
                <a:close/>
                <a:moveTo>
                  <a:pt x="10296" y="19378"/>
                </a:moveTo>
                <a:cubicBezTo>
                  <a:pt x="10721" y="20755"/>
                  <a:pt x="10578" y="21562"/>
                  <a:pt x="10611" y="21560"/>
                </a:cubicBezTo>
                <a:cubicBezTo>
                  <a:pt x="10645" y="21562"/>
                  <a:pt x="10501" y="20755"/>
                  <a:pt x="10914" y="19372"/>
                </a:cubicBezTo>
                <a:cubicBezTo>
                  <a:pt x="11324" y="17989"/>
                  <a:pt x="12805" y="16293"/>
                  <a:pt x="15737" y="14374"/>
                </a:cubicBezTo>
                <a:cubicBezTo>
                  <a:pt x="17134" y="13355"/>
                  <a:pt x="18664" y="12339"/>
                  <a:pt x="19729" y="11058"/>
                </a:cubicBezTo>
                <a:cubicBezTo>
                  <a:pt x="20803" y="9796"/>
                  <a:pt x="21411" y="8268"/>
                  <a:pt x="21169" y="6666"/>
                </a:cubicBezTo>
                <a:cubicBezTo>
                  <a:pt x="20944" y="5076"/>
                  <a:pt x="19869" y="3410"/>
                  <a:pt x="17979" y="2130"/>
                </a:cubicBezTo>
                <a:cubicBezTo>
                  <a:pt x="16115" y="853"/>
                  <a:pt x="13436" y="-38"/>
                  <a:pt x="10611" y="1"/>
                </a:cubicBezTo>
                <a:cubicBezTo>
                  <a:pt x="7786" y="-38"/>
                  <a:pt x="5108" y="853"/>
                  <a:pt x="3244" y="2129"/>
                </a:cubicBezTo>
                <a:cubicBezTo>
                  <a:pt x="1353" y="3410"/>
                  <a:pt x="278" y="5075"/>
                  <a:pt x="53" y="6666"/>
                </a:cubicBezTo>
                <a:cubicBezTo>
                  <a:pt x="-189" y="8268"/>
                  <a:pt x="420" y="9795"/>
                  <a:pt x="1493" y="11057"/>
                </a:cubicBezTo>
                <a:cubicBezTo>
                  <a:pt x="2558" y="12339"/>
                  <a:pt x="4088" y="13355"/>
                  <a:pt x="5485" y="14374"/>
                </a:cubicBezTo>
                <a:cubicBezTo>
                  <a:pt x="8418" y="16293"/>
                  <a:pt x="9898" y="17990"/>
                  <a:pt x="10296" y="1937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3" name="Shape 419"/>
          <p:cNvSpPr/>
          <p:nvPr/>
        </p:nvSpPr>
        <p:spPr>
          <a:xfrm>
            <a:off x="2989130" y="2433475"/>
            <a:ext cx="391523" cy="391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15577"/>
                </a:moveTo>
                <a:cubicBezTo>
                  <a:pt x="12144" y="16865"/>
                  <a:pt x="9844" y="18851"/>
                  <a:pt x="8177" y="21278"/>
                </a:cubicBezTo>
                <a:cubicBezTo>
                  <a:pt x="9017" y="21487"/>
                  <a:pt x="9895" y="21600"/>
                  <a:pt x="10801" y="21600"/>
                </a:cubicBezTo>
                <a:cubicBezTo>
                  <a:pt x="12429" y="21600"/>
                  <a:pt x="13973" y="21237"/>
                  <a:pt x="15358" y="20591"/>
                </a:cubicBezTo>
                <a:cubicBezTo>
                  <a:pt x="15580" y="19502"/>
                  <a:pt x="15699" y="18376"/>
                  <a:pt x="15699" y="17222"/>
                </a:cubicBezTo>
                <a:cubicBezTo>
                  <a:pt x="15699" y="16807"/>
                  <a:pt x="15679" y="16394"/>
                  <a:pt x="15648" y="15985"/>
                </a:cubicBezTo>
                <a:cubicBezTo>
                  <a:pt x="15371" y="15896"/>
                  <a:pt x="15116" y="15757"/>
                  <a:pt x="14896" y="15577"/>
                </a:cubicBezTo>
                <a:close/>
                <a:moveTo>
                  <a:pt x="18049" y="2796"/>
                </a:moveTo>
                <a:cubicBezTo>
                  <a:pt x="16319" y="2963"/>
                  <a:pt x="14667" y="3397"/>
                  <a:pt x="13127" y="4050"/>
                </a:cubicBezTo>
                <a:cubicBezTo>
                  <a:pt x="13136" y="4125"/>
                  <a:pt x="13139" y="4202"/>
                  <a:pt x="13139" y="4280"/>
                </a:cubicBezTo>
                <a:cubicBezTo>
                  <a:pt x="13139" y="4642"/>
                  <a:pt x="13052" y="4984"/>
                  <a:pt x="12904" y="5289"/>
                </a:cubicBezTo>
                <a:cubicBezTo>
                  <a:pt x="14441" y="7094"/>
                  <a:pt x="15635" y="9198"/>
                  <a:pt x="16388" y="11500"/>
                </a:cubicBezTo>
                <a:cubicBezTo>
                  <a:pt x="17323" y="11517"/>
                  <a:pt x="18121" y="12090"/>
                  <a:pt x="18465" y="12903"/>
                </a:cubicBezTo>
                <a:cubicBezTo>
                  <a:pt x="19505" y="12797"/>
                  <a:pt x="20517" y="12599"/>
                  <a:pt x="21493" y="12312"/>
                </a:cubicBezTo>
                <a:cubicBezTo>
                  <a:pt x="21562" y="11817"/>
                  <a:pt x="21600" y="11314"/>
                  <a:pt x="21600" y="10799"/>
                </a:cubicBezTo>
                <a:cubicBezTo>
                  <a:pt x="21600" y="7626"/>
                  <a:pt x="20230" y="4772"/>
                  <a:pt x="18049" y="2796"/>
                </a:cubicBezTo>
                <a:close/>
                <a:moveTo>
                  <a:pt x="13739" y="14349"/>
                </a:moveTo>
                <a:cubicBezTo>
                  <a:pt x="11074" y="13908"/>
                  <a:pt x="8601" y="12890"/>
                  <a:pt x="6450" y="11433"/>
                </a:cubicBezTo>
                <a:cubicBezTo>
                  <a:pt x="6101" y="11646"/>
                  <a:pt x="5691" y="11773"/>
                  <a:pt x="5251" y="11773"/>
                </a:cubicBezTo>
                <a:cubicBezTo>
                  <a:pt x="5090" y="11773"/>
                  <a:pt x="4933" y="11755"/>
                  <a:pt x="4781" y="11724"/>
                </a:cubicBezTo>
                <a:cubicBezTo>
                  <a:pt x="3750" y="13677"/>
                  <a:pt x="3093" y="15854"/>
                  <a:pt x="2903" y="18164"/>
                </a:cubicBezTo>
                <a:cubicBezTo>
                  <a:pt x="3931" y="19266"/>
                  <a:pt x="5186" y="20154"/>
                  <a:pt x="6595" y="20750"/>
                </a:cubicBezTo>
                <a:cubicBezTo>
                  <a:pt x="8345" y="18059"/>
                  <a:pt x="10792" y="15833"/>
                  <a:pt x="13739" y="14349"/>
                </a:cubicBezTo>
                <a:close/>
                <a:moveTo>
                  <a:pt x="17258" y="15906"/>
                </a:moveTo>
                <a:cubicBezTo>
                  <a:pt x="17290" y="16340"/>
                  <a:pt x="17306" y="16780"/>
                  <a:pt x="17306" y="17222"/>
                </a:cubicBezTo>
                <a:cubicBezTo>
                  <a:pt x="17306" y="18003"/>
                  <a:pt x="17256" y="18770"/>
                  <a:pt x="17163" y="19525"/>
                </a:cubicBezTo>
                <a:cubicBezTo>
                  <a:pt x="18993" y="18186"/>
                  <a:pt x="20389" y="16288"/>
                  <a:pt x="21091" y="14080"/>
                </a:cubicBezTo>
                <a:cubicBezTo>
                  <a:pt x="20259" y="14281"/>
                  <a:pt x="19403" y="14425"/>
                  <a:pt x="18531" y="14508"/>
                </a:cubicBezTo>
                <a:cubicBezTo>
                  <a:pt x="18326" y="15137"/>
                  <a:pt x="17860" y="15646"/>
                  <a:pt x="17258" y="15906"/>
                </a:cubicBezTo>
                <a:close/>
                <a:moveTo>
                  <a:pt x="14278" y="12804"/>
                </a:moveTo>
                <a:cubicBezTo>
                  <a:pt x="14421" y="12507"/>
                  <a:pt x="14624" y="12244"/>
                  <a:pt x="14874" y="12035"/>
                </a:cubicBezTo>
                <a:cubicBezTo>
                  <a:pt x="14196" y="9947"/>
                  <a:pt x="13122" y="8037"/>
                  <a:pt x="11738" y="6396"/>
                </a:cubicBezTo>
                <a:cubicBezTo>
                  <a:pt x="11462" y="6512"/>
                  <a:pt x="11160" y="6577"/>
                  <a:pt x="10842" y="6577"/>
                </a:cubicBezTo>
                <a:cubicBezTo>
                  <a:pt x="10343" y="6577"/>
                  <a:pt x="9883" y="6417"/>
                  <a:pt x="9507" y="6147"/>
                </a:cubicBezTo>
                <a:cubicBezTo>
                  <a:pt x="8673" y="6781"/>
                  <a:pt x="7903" y="7490"/>
                  <a:pt x="7202" y="8265"/>
                </a:cubicBezTo>
                <a:cubicBezTo>
                  <a:pt x="7421" y="8615"/>
                  <a:pt x="7550" y="9030"/>
                  <a:pt x="7550" y="9475"/>
                </a:cubicBezTo>
                <a:cubicBezTo>
                  <a:pt x="7550" y="9715"/>
                  <a:pt x="7513" y="9946"/>
                  <a:pt x="7444" y="10163"/>
                </a:cubicBezTo>
                <a:cubicBezTo>
                  <a:pt x="9459" y="11510"/>
                  <a:pt x="11779" y="12433"/>
                  <a:pt x="14278" y="12804"/>
                </a:cubicBezTo>
                <a:close/>
                <a:moveTo>
                  <a:pt x="10842" y="1982"/>
                </a:moveTo>
                <a:cubicBezTo>
                  <a:pt x="11448" y="1982"/>
                  <a:pt x="11999" y="2219"/>
                  <a:pt x="12409" y="2604"/>
                </a:cubicBezTo>
                <a:cubicBezTo>
                  <a:pt x="13608" y="2088"/>
                  <a:pt x="14870" y="1692"/>
                  <a:pt x="16183" y="1439"/>
                </a:cubicBezTo>
                <a:cubicBezTo>
                  <a:pt x="14599" y="526"/>
                  <a:pt x="12761" y="0"/>
                  <a:pt x="10801" y="0"/>
                </a:cubicBezTo>
                <a:cubicBezTo>
                  <a:pt x="9464" y="0"/>
                  <a:pt x="8183" y="245"/>
                  <a:pt x="7001" y="690"/>
                </a:cubicBezTo>
                <a:cubicBezTo>
                  <a:pt x="7940" y="1152"/>
                  <a:pt x="8833" y="1693"/>
                  <a:pt x="9674" y="2303"/>
                </a:cubicBezTo>
                <a:cubicBezTo>
                  <a:pt x="10018" y="2100"/>
                  <a:pt x="10415" y="1982"/>
                  <a:pt x="10842" y="1982"/>
                </a:cubicBezTo>
                <a:close/>
                <a:moveTo>
                  <a:pt x="2954" y="9475"/>
                </a:moveTo>
                <a:cubicBezTo>
                  <a:pt x="2954" y="9153"/>
                  <a:pt x="3021" y="8844"/>
                  <a:pt x="3141" y="8566"/>
                </a:cubicBezTo>
                <a:cubicBezTo>
                  <a:pt x="2404" y="7757"/>
                  <a:pt x="1736" y="6884"/>
                  <a:pt x="1151" y="5952"/>
                </a:cubicBezTo>
                <a:cubicBezTo>
                  <a:pt x="417" y="7410"/>
                  <a:pt x="0" y="9056"/>
                  <a:pt x="0" y="10799"/>
                </a:cubicBezTo>
                <a:cubicBezTo>
                  <a:pt x="0" y="12819"/>
                  <a:pt x="556" y="14708"/>
                  <a:pt x="1521" y="16325"/>
                </a:cubicBezTo>
                <a:cubicBezTo>
                  <a:pt x="1866" y="14381"/>
                  <a:pt x="2520" y="12545"/>
                  <a:pt x="3424" y="10861"/>
                </a:cubicBezTo>
                <a:cubicBezTo>
                  <a:pt x="3130" y="10477"/>
                  <a:pt x="2954" y="9996"/>
                  <a:pt x="2954" y="9475"/>
                </a:cubicBezTo>
                <a:close/>
                <a:moveTo>
                  <a:pt x="5251" y="7176"/>
                </a:moveTo>
                <a:cubicBezTo>
                  <a:pt x="5487" y="7176"/>
                  <a:pt x="5715" y="7213"/>
                  <a:pt x="5930" y="7278"/>
                </a:cubicBezTo>
                <a:cubicBezTo>
                  <a:pt x="6738" y="6372"/>
                  <a:pt x="7636" y="5547"/>
                  <a:pt x="8608" y="4813"/>
                </a:cubicBezTo>
                <a:cubicBezTo>
                  <a:pt x="8567" y="4642"/>
                  <a:pt x="8543" y="4464"/>
                  <a:pt x="8543" y="4280"/>
                </a:cubicBezTo>
                <a:cubicBezTo>
                  <a:pt x="8543" y="4026"/>
                  <a:pt x="8587" y="3781"/>
                  <a:pt x="8663" y="3552"/>
                </a:cubicBezTo>
                <a:cubicBezTo>
                  <a:pt x="7575" y="2770"/>
                  <a:pt x="6391" y="2115"/>
                  <a:pt x="5131" y="1609"/>
                </a:cubicBezTo>
                <a:cubicBezTo>
                  <a:pt x="3949" y="2338"/>
                  <a:pt x="2920" y="3289"/>
                  <a:pt x="2099" y="4405"/>
                </a:cubicBezTo>
                <a:cubicBezTo>
                  <a:pt x="2708" y="5484"/>
                  <a:pt x="3433" y="6491"/>
                  <a:pt x="4256" y="7407"/>
                </a:cubicBezTo>
                <a:cubicBezTo>
                  <a:pt x="4557" y="7261"/>
                  <a:pt x="4895" y="7176"/>
                  <a:pt x="5251" y="71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5" name="Shape 421"/>
          <p:cNvSpPr/>
          <p:nvPr/>
        </p:nvSpPr>
        <p:spPr>
          <a:xfrm>
            <a:off x="3107510" y="2481617"/>
            <a:ext cx="1740826" cy="1308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5710" y="11576"/>
                </a:moveTo>
                <a:cubicBezTo>
                  <a:pt x="6698" y="8629"/>
                  <a:pt x="8149" y="5247"/>
                  <a:pt x="10670" y="4029"/>
                </a:cubicBezTo>
                <a:cubicBezTo>
                  <a:pt x="13039" y="2724"/>
                  <a:pt x="16479" y="3585"/>
                  <a:pt x="17930" y="7135"/>
                </a:cubicBezTo>
                <a:cubicBezTo>
                  <a:pt x="19525" y="10576"/>
                  <a:pt x="18368" y="14953"/>
                  <a:pt x="16331" y="17019"/>
                </a:cubicBezTo>
                <a:cubicBezTo>
                  <a:pt x="14274" y="19303"/>
                  <a:pt x="11337" y="19277"/>
                  <a:pt x="8918" y="18937"/>
                </a:cubicBezTo>
                <a:cubicBezTo>
                  <a:pt x="6417" y="18494"/>
                  <a:pt x="4518" y="18599"/>
                  <a:pt x="3232" y="18989"/>
                </a:cubicBezTo>
                <a:cubicBezTo>
                  <a:pt x="1948" y="19346"/>
                  <a:pt x="1277" y="19988"/>
                  <a:pt x="1262" y="19886"/>
                </a:cubicBezTo>
                <a:cubicBezTo>
                  <a:pt x="1203" y="19818"/>
                  <a:pt x="1958" y="19369"/>
                  <a:pt x="2834" y="18074"/>
                </a:cubicBezTo>
                <a:cubicBezTo>
                  <a:pt x="3731" y="16794"/>
                  <a:pt x="4750" y="14668"/>
                  <a:pt x="5710" y="11576"/>
                </a:cubicBezTo>
                <a:close/>
                <a:moveTo>
                  <a:pt x="8717" y="20158"/>
                </a:moveTo>
                <a:cubicBezTo>
                  <a:pt x="10208" y="20646"/>
                  <a:pt x="11747" y="21252"/>
                  <a:pt x="13358" y="21260"/>
                </a:cubicBezTo>
                <a:cubicBezTo>
                  <a:pt x="14955" y="21290"/>
                  <a:pt x="16625" y="20723"/>
                  <a:pt x="18040" y="19357"/>
                </a:cubicBezTo>
                <a:cubicBezTo>
                  <a:pt x="19452" y="18016"/>
                  <a:pt x="20610" y="15876"/>
                  <a:pt x="21095" y="13302"/>
                </a:cubicBezTo>
                <a:cubicBezTo>
                  <a:pt x="21586" y="10753"/>
                  <a:pt x="21404" y="7770"/>
                  <a:pt x="20291" y="5329"/>
                </a:cubicBezTo>
                <a:cubicBezTo>
                  <a:pt x="19252" y="2831"/>
                  <a:pt x="17393" y="1131"/>
                  <a:pt x="15482" y="421"/>
                </a:cubicBezTo>
                <a:cubicBezTo>
                  <a:pt x="13557" y="-310"/>
                  <a:pt x="11580" y="-51"/>
                  <a:pt x="9997" y="899"/>
                </a:cubicBezTo>
                <a:cubicBezTo>
                  <a:pt x="8397" y="1840"/>
                  <a:pt x="7191" y="3472"/>
                  <a:pt x="6412" y="5319"/>
                </a:cubicBezTo>
                <a:cubicBezTo>
                  <a:pt x="5612" y="7172"/>
                  <a:pt x="5239" y="9241"/>
                  <a:pt x="4812" y="11196"/>
                </a:cubicBezTo>
                <a:cubicBezTo>
                  <a:pt x="4122" y="15142"/>
                  <a:pt x="3090" y="17657"/>
                  <a:pt x="1944" y="19011"/>
                </a:cubicBezTo>
                <a:cubicBezTo>
                  <a:pt x="800" y="20368"/>
                  <a:pt x="-14" y="20823"/>
                  <a:pt x="1" y="20851"/>
                </a:cubicBezTo>
                <a:cubicBezTo>
                  <a:pt x="12" y="20882"/>
                  <a:pt x="716" y="20176"/>
                  <a:pt x="2174" y="19556"/>
                </a:cubicBezTo>
                <a:cubicBezTo>
                  <a:pt x="3633" y="18904"/>
                  <a:pt x="5793" y="18976"/>
                  <a:pt x="8717" y="2015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7" name="Shape 423"/>
          <p:cNvSpPr/>
          <p:nvPr/>
        </p:nvSpPr>
        <p:spPr>
          <a:xfrm>
            <a:off x="3923569" y="2964768"/>
            <a:ext cx="349238" cy="341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6" h="20334" extrusionOk="0">
                <a:moveTo>
                  <a:pt x="19964" y="64"/>
                </a:moveTo>
                <a:cubicBezTo>
                  <a:pt x="19154" y="-762"/>
                  <a:pt x="10181" y="6693"/>
                  <a:pt x="7510" y="9416"/>
                </a:cubicBezTo>
                <a:cubicBezTo>
                  <a:pt x="6185" y="10767"/>
                  <a:pt x="5743" y="11492"/>
                  <a:pt x="5336" y="12034"/>
                </a:cubicBezTo>
                <a:cubicBezTo>
                  <a:pt x="5160" y="12268"/>
                  <a:pt x="5392" y="12341"/>
                  <a:pt x="5498" y="12397"/>
                </a:cubicBezTo>
                <a:cubicBezTo>
                  <a:pt x="6023" y="12675"/>
                  <a:pt x="6391" y="12933"/>
                  <a:pt x="6864" y="13417"/>
                </a:cubicBezTo>
                <a:cubicBezTo>
                  <a:pt x="7340" y="13900"/>
                  <a:pt x="7594" y="14275"/>
                  <a:pt x="7865" y="14809"/>
                </a:cubicBezTo>
                <a:cubicBezTo>
                  <a:pt x="7919" y="14917"/>
                  <a:pt x="7991" y="15156"/>
                  <a:pt x="8222" y="14975"/>
                </a:cubicBezTo>
                <a:cubicBezTo>
                  <a:pt x="8753" y="14561"/>
                  <a:pt x="9464" y="14110"/>
                  <a:pt x="10789" y="12758"/>
                </a:cubicBezTo>
                <a:cubicBezTo>
                  <a:pt x="13461" y="10036"/>
                  <a:pt x="20774" y="889"/>
                  <a:pt x="19964" y="64"/>
                </a:cubicBezTo>
                <a:close/>
                <a:moveTo>
                  <a:pt x="2465" y="14020"/>
                </a:moveTo>
                <a:cubicBezTo>
                  <a:pt x="886" y="15630"/>
                  <a:pt x="2220" y="17281"/>
                  <a:pt x="121" y="19731"/>
                </a:cubicBezTo>
                <a:cubicBezTo>
                  <a:pt x="-826" y="20838"/>
                  <a:pt x="4021" y="20501"/>
                  <a:pt x="6421" y="18052"/>
                </a:cubicBezTo>
                <a:cubicBezTo>
                  <a:pt x="7439" y="17016"/>
                  <a:pt x="7152" y="15502"/>
                  <a:pt x="6060" y="14389"/>
                </a:cubicBezTo>
                <a:cubicBezTo>
                  <a:pt x="4968" y="13275"/>
                  <a:pt x="3483" y="12982"/>
                  <a:pt x="2465" y="1402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8" name="Shape 424"/>
          <p:cNvSpPr/>
          <p:nvPr/>
        </p:nvSpPr>
        <p:spPr>
          <a:xfrm>
            <a:off x="3107510" y="3644948"/>
            <a:ext cx="1740818" cy="1308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8917" y="2323"/>
                </a:moveTo>
                <a:cubicBezTo>
                  <a:pt x="11336" y="1983"/>
                  <a:pt x="14273" y="1957"/>
                  <a:pt x="16329" y="4241"/>
                </a:cubicBezTo>
                <a:cubicBezTo>
                  <a:pt x="18366" y="6308"/>
                  <a:pt x="19524" y="10685"/>
                  <a:pt x="17928" y="14126"/>
                </a:cubicBezTo>
                <a:cubicBezTo>
                  <a:pt x="16478" y="17676"/>
                  <a:pt x="13038" y="18536"/>
                  <a:pt x="10669" y="17232"/>
                </a:cubicBezTo>
                <a:cubicBezTo>
                  <a:pt x="8148" y="16014"/>
                  <a:pt x="6697" y="12631"/>
                  <a:pt x="5709" y="9685"/>
                </a:cubicBezTo>
                <a:cubicBezTo>
                  <a:pt x="4749" y="6593"/>
                  <a:pt x="3730" y="4467"/>
                  <a:pt x="2833" y="3186"/>
                </a:cubicBezTo>
                <a:cubicBezTo>
                  <a:pt x="1957" y="1892"/>
                  <a:pt x="1202" y="1442"/>
                  <a:pt x="1261" y="1375"/>
                </a:cubicBezTo>
                <a:cubicBezTo>
                  <a:pt x="1276" y="1273"/>
                  <a:pt x="1947" y="1914"/>
                  <a:pt x="3231" y="2272"/>
                </a:cubicBezTo>
                <a:cubicBezTo>
                  <a:pt x="4517" y="2661"/>
                  <a:pt x="6416" y="2767"/>
                  <a:pt x="8917" y="2323"/>
                </a:cubicBezTo>
                <a:close/>
                <a:moveTo>
                  <a:pt x="4811" y="10065"/>
                </a:moveTo>
                <a:cubicBezTo>
                  <a:pt x="5238" y="12020"/>
                  <a:pt x="5611" y="14089"/>
                  <a:pt x="6411" y="15942"/>
                </a:cubicBezTo>
                <a:cubicBezTo>
                  <a:pt x="7190" y="17789"/>
                  <a:pt x="8396" y="19421"/>
                  <a:pt x="9996" y="20363"/>
                </a:cubicBezTo>
                <a:cubicBezTo>
                  <a:pt x="11578" y="21312"/>
                  <a:pt x="13556" y="21571"/>
                  <a:pt x="15481" y="20840"/>
                </a:cubicBezTo>
                <a:cubicBezTo>
                  <a:pt x="17392" y="20130"/>
                  <a:pt x="19251" y="18429"/>
                  <a:pt x="20290" y="15932"/>
                </a:cubicBezTo>
                <a:cubicBezTo>
                  <a:pt x="21403" y="13490"/>
                  <a:pt x="21585" y="10507"/>
                  <a:pt x="21093" y="7959"/>
                </a:cubicBezTo>
                <a:cubicBezTo>
                  <a:pt x="20609" y="5385"/>
                  <a:pt x="19450" y="3245"/>
                  <a:pt x="18039" y="1904"/>
                </a:cubicBezTo>
                <a:cubicBezTo>
                  <a:pt x="16623" y="538"/>
                  <a:pt x="14954" y="-29"/>
                  <a:pt x="13357" y="1"/>
                </a:cubicBezTo>
                <a:cubicBezTo>
                  <a:pt x="11746" y="9"/>
                  <a:pt x="10207" y="615"/>
                  <a:pt x="8716" y="1103"/>
                </a:cubicBezTo>
                <a:cubicBezTo>
                  <a:pt x="5792" y="2284"/>
                  <a:pt x="3632" y="2357"/>
                  <a:pt x="2174" y="1720"/>
                </a:cubicBezTo>
                <a:cubicBezTo>
                  <a:pt x="715" y="1085"/>
                  <a:pt x="11" y="378"/>
                  <a:pt x="0" y="409"/>
                </a:cubicBezTo>
                <a:cubicBezTo>
                  <a:pt x="-15" y="437"/>
                  <a:pt x="799" y="893"/>
                  <a:pt x="1933" y="2256"/>
                </a:cubicBezTo>
                <a:cubicBezTo>
                  <a:pt x="3089" y="3604"/>
                  <a:pt x="4121" y="6119"/>
                  <a:pt x="4811" y="1006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20" name="Shape 426"/>
          <p:cNvSpPr/>
          <p:nvPr/>
        </p:nvSpPr>
        <p:spPr>
          <a:xfrm>
            <a:off x="3864540" y="4000581"/>
            <a:ext cx="467295" cy="467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474" extrusionOk="0">
                <a:moveTo>
                  <a:pt x="2578" y="8409"/>
                </a:moveTo>
                <a:cubicBezTo>
                  <a:pt x="2578" y="5193"/>
                  <a:pt x="5174" y="2587"/>
                  <a:pt x="8376" y="2587"/>
                </a:cubicBezTo>
                <a:cubicBezTo>
                  <a:pt x="11580" y="2587"/>
                  <a:pt x="14435" y="5451"/>
                  <a:pt x="14435" y="8666"/>
                </a:cubicBezTo>
                <a:cubicBezTo>
                  <a:pt x="14435" y="11882"/>
                  <a:pt x="11838" y="14488"/>
                  <a:pt x="8635" y="14488"/>
                </a:cubicBezTo>
                <a:cubicBezTo>
                  <a:pt x="5431" y="14488"/>
                  <a:pt x="2578" y="11624"/>
                  <a:pt x="2578" y="8409"/>
                </a:cubicBezTo>
                <a:close/>
                <a:moveTo>
                  <a:pt x="20914" y="18167"/>
                </a:moveTo>
                <a:lnTo>
                  <a:pt x="15797" y="13032"/>
                </a:lnTo>
                <a:cubicBezTo>
                  <a:pt x="16568" y="11759"/>
                  <a:pt x="17013" y="10265"/>
                  <a:pt x="17013" y="8666"/>
                </a:cubicBezTo>
                <a:cubicBezTo>
                  <a:pt x="17013" y="4023"/>
                  <a:pt x="13004" y="0"/>
                  <a:pt x="8376" y="0"/>
                </a:cubicBezTo>
                <a:cubicBezTo>
                  <a:pt x="3750" y="0"/>
                  <a:pt x="0" y="3765"/>
                  <a:pt x="0" y="8409"/>
                </a:cubicBezTo>
                <a:cubicBezTo>
                  <a:pt x="0" y="13052"/>
                  <a:pt x="4008" y="17075"/>
                  <a:pt x="8635" y="17075"/>
                </a:cubicBezTo>
                <a:cubicBezTo>
                  <a:pt x="10173" y="17075"/>
                  <a:pt x="11614" y="16657"/>
                  <a:pt x="12852" y="15931"/>
                </a:cubicBezTo>
                <a:lnTo>
                  <a:pt x="17996" y="21094"/>
                </a:lnTo>
                <a:cubicBezTo>
                  <a:pt x="18500" y="21600"/>
                  <a:pt x="19317" y="21600"/>
                  <a:pt x="19819" y="21094"/>
                </a:cubicBezTo>
                <a:lnTo>
                  <a:pt x="21096" y="19815"/>
                </a:lnTo>
                <a:cubicBezTo>
                  <a:pt x="21600" y="19309"/>
                  <a:pt x="21417" y="18672"/>
                  <a:pt x="20914" y="18167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21" name="Shape 427"/>
          <p:cNvSpPr/>
          <p:nvPr/>
        </p:nvSpPr>
        <p:spPr>
          <a:xfrm>
            <a:off x="2525844" y="3627050"/>
            <a:ext cx="1318095" cy="191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4822" y="7771"/>
                </a:moveTo>
                <a:cubicBezTo>
                  <a:pt x="16702" y="9581"/>
                  <a:pt x="18651" y="11912"/>
                  <a:pt x="18041" y="14344"/>
                </a:cubicBezTo>
                <a:cubicBezTo>
                  <a:pt x="17605" y="16684"/>
                  <a:pt x="14610" y="19126"/>
                  <a:pt x="10611" y="19050"/>
                </a:cubicBezTo>
                <a:cubicBezTo>
                  <a:pt x="6612" y="19126"/>
                  <a:pt x="3617" y="16684"/>
                  <a:pt x="3181" y="14344"/>
                </a:cubicBezTo>
                <a:cubicBezTo>
                  <a:pt x="2572" y="11912"/>
                  <a:pt x="4521" y="9581"/>
                  <a:pt x="6401" y="7771"/>
                </a:cubicBezTo>
                <a:cubicBezTo>
                  <a:pt x="8423" y="5931"/>
                  <a:pt x="9579" y="4382"/>
                  <a:pt x="10089" y="3222"/>
                </a:cubicBezTo>
                <a:cubicBezTo>
                  <a:pt x="10624" y="2075"/>
                  <a:pt x="10514" y="1317"/>
                  <a:pt x="10611" y="1341"/>
                </a:cubicBezTo>
                <a:cubicBezTo>
                  <a:pt x="10708" y="1317"/>
                  <a:pt x="10598" y="2075"/>
                  <a:pt x="11134" y="3222"/>
                </a:cubicBezTo>
                <a:cubicBezTo>
                  <a:pt x="11644" y="4382"/>
                  <a:pt x="12800" y="5931"/>
                  <a:pt x="14822" y="7771"/>
                </a:cubicBezTo>
                <a:close/>
                <a:moveTo>
                  <a:pt x="5485" y="7186"/>
                </a:moveTo>
                <a:cubicBezTo>
                  <a:pt x="4088" y="8206"/>
                  <a:pt x="2558" y="9222"/>
                  <a:pt x="1493" y="10503"/>
                </a:cubicBezTo>
                <a:cubicBezTo>
                  <a:pt x="420" y="11765"/>
                  <a:pt x="-189" y="13292"/>
                  <a:pt x="53" y="14894"/>
                </a:cubicBezTo>
                <a:cubicBezTo>
                  <a:pt x="278" y="16485"/>
                  <a:pt x="1353" y="18151"/>
                  <a:pt x="3244" y="19431"/>
                </a:cubicBezTo>
                <a:cubicBezTo>
                  <a:pt x="5108" y="20707"/>
                  <a:pt x="7786" y="21598"/>
                  <a:pt x="10611" y="21559"/>
                </a:cubicBezTo>
                <a:cubicBezTo>
                  <a:pt x="13436" y="21598"/>
                  <a:pt x="16115" y="20707"/>
                  <a:pt x="17979" y="19431"/>
                </a:cubicBezTo>
                <a:cubicBezTo>
                  <a:pt x="19869" y="18150"/>
                  <a:pt x="20944" y="16485"/>
                  <a:pt x="21169" y="14894"/>
                </a:cubicBezTo>
                <a:cubicBezTo>
                  <a:pt x="21411" y="13292"/>
                  <a:pt x="20803" y="11765"/>
                  <a:pt x="19729" y="10502"/>
                </a:cubicBezTo>
                <a:cubicBezTo>
                  <a:pt x="18664" y="9222"/>
                  <a:pt x="17134" y="8205"/>
                  <a:pt x="15737" y="7186"/>
                </a:cubicBezTo>
                <a:cubicBezTo>
                  <a:pt x="12805" y="5267"/>
                  <a:pt x="11324" y="3571"/>
                  <a:pt x="10914" y="2188"/>
                </a:cubicBezTo>
                <a:cubicBezTo>
                  <a:pt x="10501" y="805"/>
                  <a:pt x="10645" y="-2"/>
                  <a:pt x="10611" y="0"/>
                </a:cubicBezTo>
                <a:cubicBezTo>
                  <a:pt x="10578" y="-2"/>
                  <a:pt x="10721" y="805"/>
                  <a:pt x="10296" y="2182"/>
                </a:cubicBezTo>
                <a:cubicBezTo>
                  <a:pt x="9898" y="3571"/>
                  <a:pt x="8418" y="5267"/>
                  <a:pt x="5485" y="71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22" name="Shape 429"/>
          <p:cNvSpPr/>
          <p:nvPr/>
        </p:nvSpPr>
        <p:spPr>
          <a:xfrm>
            <a:off x="1523590" y="3644948"/>
            <a:ext cx="1740813" cy="1308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18120" y="2272"/>
                </a:moveTo>
                <a:cubicBezTo>
                  <a:pt x="19404" y="1914"/>
                  <a:pt x="20075" y="1273"/>
                  <a:pt x="20090" y="1375"/>
                </a:cubicBezTo>
                <a:cubicBezTo>
                  <a:pt x="20149" y="1442"/>
                  <a:pt x="19394" y="1892"/>
                  <a:pt x="18518" y="3186"/>
                </a:cubicBezTo>
                <a:cubicBezTo>
                  <a:pt x="17621" y="4467"/>
                  <a:pt x="16602" y="6593"/>
                  <a:pt x="15642" y="9685"/>
                </a:cubicBezTo>
                <a:cubicBezTo>
                  <a:pt x="14654" y="12631"/>
                  <a:pt x="13203" y="16014"/>
                  <a:pt x="10682" y="17232"/>
                </a:cubicBezTo>
                <a:cubicBezTo>
                  <a:pt x="8313" y="18536"/>
                  <a:pt x="4873" y="17676"/>
                  <a:pt x="3422" y="14126"/>
                </a:cubicBezTo>
                <a:cubicBezTo>
                  <a:pt x="1827" y="10685"/>
                  <a:pt x="2985" y="6308"/>
                  <a:pt x="5021" y="4241"/>
                </a:cubicBezTo>
                <a:cubicBezTo>
                  <a:pt x="7078" y="1957"/>
                  <a:pt x="10015" y="1983"/>
                  <a:pt x="12434" y="2323"/>
                </a:cubicBezTo>
                <a:cubicBezTo>
                  <a:pt x="14935" y="2767"/>
                  <a:pt x="16834" y="2662"/>
                  <a:pt x="18120" y="2272"/>
                </a:cubicBezTo>
                <a:close/>
                <a:moveTo>
                  <a:pt x="19418" y="2256"/>
                </a:moveTo>
                <a:cubicBezTo>
                  <a:pt x="20552" y="893"/>
                  <a:pt x="21366" y="437"/>
                  <a:pt x="21351" y="409"/>
                </a:cubicBezTo>
                <a:cubicBezTo>
                  <a:pt x="21341" y="378"/>
                  <a:pt x="20635" y="1085"/>
                  <a:pt x="19177" y="1720"/>
                </a:cubicBezTo>
                <a:cubicBezTo>
                  <a:pt x="17719" y="2357"/>
                  <a:pt x="15559" y="2284"/>
                  <a:pt x="12635" y="1103"/>
                </a:cubicBezTo>
                <a:cubicBezTo>
                  <a:pt x="11144" y="615"/>
                  <a:pt x="9605" y="9"/>
                  <a:pt x="7994" y="1"/>
                </a:cubicBezTo>
                <a:cubicBezTo>
                  <a:pt x="6397" y="-29"/>
                  <a:pt x="4728" y="538"/>
                  <a:pt x="3312" y="1904"/>
                </a:cubicBezTo>
                <a:cubicBezTo>
                  <a:pt x="1901" y="3245"/>
                  <a:pt x="742" y="5385"/>
                  <a:pt x="258" y="7959"/>
                </a:cubicBezTo>
                <a:cubicBezTo>
                  <a:pt x="-234" y="10507"/>
                  <a:pt x="-52" y="13490"/>
                  <a:pt x="1061" y="15932"/>
                </a:cubicBezTo>
                <a:cubicBezTo>
                  <a:pt x="2100" y="18429"/>
                  <a:pt x="3959" y="20130"/>
                  <a:pt x="5870" y="20840"/>
                </a:cubicBezTo>
                <a:cubicBezTo>
                  <a:pt x="7795" y="21571"/>
                  <a:pt x="9773" y="21312"/>
                  <a:pt x="11355" y="20363"/>
                </a:cubicBezTo>
                <a:cubicBezTo>
                  <a:pt x="12955" y="19421"/>
                  <a:pt x="14161" y="17789"/>
                  <a:pt x="14940" y="15942"/>
                </a:cubicBezTo>
                <a:cubicBezTo>
                  <a:pt x="15740" y="14089"/>
                  <a:pt x="16113" y="12020"/>
                  <a:pt x="16540" y="10065"/>
                </a:cubicBezTo>
                <a:cubicBezTo>
                  <a:pt x="17230" y="6119"/>
                  <a:pt x="18262" y="3604"/>
                  <a:pt x="19418" y="225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24" name="Shape 431"/>
          <p:cNvSpPr/>
          <p:nvPr/>
        </p:nvSpPr>
        <p:spPr>
          <a:xfrm>
            <a:off x="5707657" y="2191215"/>
            <a:ext cx="2458850" cy="34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Domácí příprava na výuku 20h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Shape 432"/>
          <p:cNvSpPr/>
          <p:nvPr/>
        </p:nvSpPr>
        <p:spPr>
          <a:xfrm>
            <a:off x="5707656" y="4225908"/>
            <a:ext cx="2565721" cy="34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Příprava na zápočet 35h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Shape 433"/>
          <p:cNvSpPr/>
          <p:nvPr/>
        </p:nvSpPr>
        <p:spPr>
          <a:xfrm>
            <a:off x="5707656" y="3195388"/>
            <a:ext cx="2299171" cy="34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cs-CZ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Účast na výuce 26h přednášky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Shape 434"/>
          <p:cNvSpPr/>
          <p:nvPr/>
        </p:nvSpPr>
        <p:spPr>
          <a:xfrm>
            <a:off x="8629793" y="2191215"/>
            <a:ext cx="2188117" cy="34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Příprava na zkoušku 48h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Shape 435"/>
          <p:cNvSpPr/>
          <p:nvPr/>
        </p:nvSpPr>
        <p:spPr>
          <a:xfrm>
            <a:off x="8629793" y="4225908"/>
            <a:ext cx="2636305" cy="34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cs-CZ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Účast na výuce 26h cvičení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Shape 436"/>
          <p:cNvSpPr/>
          <p:nvPr/>
        </p:nvSpPr>
        <p:spPr>
          <a:xfrm>
            <a:off x="8629793" y="3195388"/>
            <a:ext cx="2188117" cy="34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Semestrální práce 20h</a:t>
            </a:r>
            <a:endParaRPr sz="11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Shape 437"/>
          <p:cNvSpPr/>
          <p:nvPr/>
        </p:nvSpPr>
        <p:spPr>
          <a:xfrm>
            <a:off x="5742483" y="2610927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1" name="Shape 438"/>
          <p:cNvSpPr/>
          <p:nvPr/>
        </p:nvSpPr>
        <p:spPr>
          <a:xfrm>
            <a:off x="5742483" y="2610927"/>
            <a:ext cx="1219034" cy="295338"/>
          </a:xfrm>
          <a:prstGeom prst="roundRect">
            <a:avLst>
              <a:gd name="adj" fmla="val 7452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3" name="Shape 440"/>
          <p:cNvSpPr/>
          <p:nvPr/>
        </p:nvSpPr>
        <p:spPr>
          <a:xfrm>
            <a:off x="8632637" y="2610927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4" name="Shape 441"/>
          <p:cNvSpPr/>
          <p:nvPr/>
        </p:nvSpPr>
        <p:spPr>
          <a:xfrm>
            <a:off x="8632636" y="2610927"/>
            <a:ext cx="2182429" cy="295338"/>
          </a:xfrm>
          <a:prstGeom prst="roundRect">
            <a:avLst>
              <a:gd name="adj" fmla="val 7452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5" name="Shape 442"/>
          <p:cNvSpPr/>
          <p:nvPr/>
        </p:nvSpPr>
        <p:spPr>
          <a:xfrm>
            <a:off x="9949236" y="2666263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6" name="Shape 443"/>
          <p:cNvSpPr/>
          <p:nvPr/>
        </p:nvSpPr>
        <p:spPr>
          <a:xfrm>
            <a:off x="5742483" y="3627967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37" name="Shape 444"/>
          <p:cNvSpPr/>
          <p:nvPr/>
        </p:nvSpPr>
        <p:spPr>
          <a:xfrm>
            <a:off x="5742483" y="3627967"/>
            <a:ext cx="1477826" cy="295338"/>
          </a:xfrm>
          <a:prstGeom prst="roundRect">
            <a:avLst>
              <a:gd name="adj" fmla="val 7452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8" name="Shape 445"/>
          <p:cNvSpPr/>
          <p:nvPr/>
        </p:nvSpPr>
        <p:spPr>
          <a:xfrm>
            <a:off x="6358617" y="3683303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9" name="Shape 446"/>
          <p:cNvSpPr/>
          <p:nvPr/>
        </p:nvSpPr>
        <p:spPr>
          <a:xfrm>
            <a:off x="8632637" y="3627967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40" name="Shape 447"/>
          <p:cNvSpPr/>
          <p:nvPr/>
        </p:nvSpPr>
        <p:spPr>
          <a:xfrm>
            <a:off x="8632637" y="3627967"/>
            <a:ext cx="1185181" cy="295338"/>
          </a:xfrm>
          <a:prstGeom prst="roundRect">
            <a:avLst>
              <a:gd name="adj" fmla="val 7452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41" name="Shape 448"/>
          <p:cNvSpPr/>
          <p:nvPr/>
        </p:nvSpPr>
        <p:spPr>
          <a:xfrm>
            <a:off x="8918802" y="3683303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11,5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42" name="Shape 449"/>
          <p:cNvSpPr/>
          <p:nvPr/>
        </p:nvSpPr>
        <p:spPr>
          <a:xfrm>
            <a:off x="5742483" y="4642154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43" name="Shape 450"/>
          <p:cNvSpPr/>
          <p:nvPr/>
        </p:nvSpPr>
        <p:spPr>
          <a:xfrm>
            <a:off x="5742483" y="4642154"/>
            <a:ext cx="1935026" cy="295338"/>
          </a:xfrm>
          <a:prstGeom prst="roundRect">
            <a:avLst>
              <a:gd name="adj" fmla="val 7452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44" name="Shape 451"/>
          <p:cNvSpPr/>
          <p:nvPr/>
        </p:nvSpPr>
        <p:spPr>
          <a:xfrm>
            <a:off x="6786807" y="4697490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45" name="Shape 452"/>
          <p:cNvSpPr/>
          <p:nvPr/>
        </p:nvSpPr>
        <p:spPr>
          <a:xfrm>
            <a:off x="8632637" y="4642154"/>
            <a:ext cx="2299171" cy="295338"/>
          </a:xfrm>
          <a:prstGeom prst="roundRect">
            <a:avLst>
              <a:gd name="adj" fmla="val 7452"/>
            </a:avLst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46" name="Shape 453"/>
          <p:cNvSpPr/>
          <p:nvPr/>
        </p:nvSpPr>
        <p:spPr>
          <a:xfrm>
            <a:off x="8632637" y="4642154"/>
            <a:ext cx="1460269" cy="295338"/>
          </a:xfrm>
          <a:prstGeom prst="roundRect">
            <a:avLst>
              <a:gd name="adj" fmla="val 7452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47" name="Shape 454"/>
          <p:cNvSpPr/>
          <p:nvPr/>
        </p:nvSpPr>
        <p:spPr>
          <a:xfrm>
            <a:off x="9230762" y="4697490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48" name="Shape 455"/>
          <p:cNvSpPr/>
          <p:nvPr/>
        </p:nvSpPr>
        <p:spPr>
          <a:xfrm>
            <a:off x="2951244" y="4605246"/>
            <a:ext cx="467295" cy="369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600" extrusionOk="0">
                <a:moveTo>
                  <a:pt x="10749" y="0"/>
                </a:moveTo>
                <a:cubicBezTo>
                  <a:pt x="10382" y="0"/>
                  <a:pt x="10015" y="148"/>
                  <a:pt x="9734" y="445"/>
                </a:cubicBezTo>
                <a:lnTo>
                  <a:pt x="150" y="10615"/>
                </a:lnTo>
                <a:cubicBezTo>
                  <a:pt x="-25" y="10802"/>
                  <a:pt x="-51" y="11157"/>
                  <a:pt x="96" y="11378"/>
                </a:cubicBezTo>
                <a:lnTo>
                  <a:pt x="923" y="12636"/>
                </a:lnTo>
                <a:cubicBezTo>
                  <a:pt x="990" y="12736"/>
                  <a:pt x="1095" y="12804"/>
                  <a:pt x="1203" y="12821"/>
                </a:cubicBezTo>
                <a:cubicBezTo>
                  <a:pt x="1323" y="12838"/>
                  <a:pt x="1428" y="12788"/>
                  <a:pt x="1521" y="12704"/>
                </a:cubicBezTo>
                <a:lnTo>
                  <a:pt x="10749" y="2906"/>
                </a:lnTo>
                <a:lnTo>
                  <a:pt x="19977" y="12704"/>
                </a:lnTo>
                <a:cubicBezTo>
                  <a:pt x="20056" y="12788"/>
                  <a:pt x="20149" y="12821"/>
                  <a:pt x="20257" y="12821"/>
                </a:cubicBezTo>
                <a:lnTo>
                  <a:pt x="20295" y="12821"/>
                </a:lnTo>
                <a:cubicBezTo>
                  <a:pt x="20403" y="12804"/>
                  <a:pt x="20509" y="12736"/>
                  <a:pt x="20576" y="12636"/>
                </a:cubicBezTo>
                <a:lnTo>
                  <a:pt x="21403" y="11378"/>
                </a:lnTo>
                <a:cubicBezTo>
                  <a:pt x="21549" y="11157"/>
                  <a:pt x="21522" y="10802"/>
                  <a:pt x="21350" y="10615"/>
                </a:cubicBezTo>
                <a:lnTo>
                  <a:pt x="18431" y="7523"/>
                </a:lnTo>
                <a:lnTo>
                  <a:pt x="18431" y="598"/>
                </a:lnTo>
                <a:cubicBezTo>
                  <a:pt x="18431" y="293"/>
                  <a:pt x="18242" y="56"/>
                  <a:pt x="18003" y="56"/>
                </a:cubicBezTo>
                <a:lnTo>
                  <a:pt x="15443" y="56"/>
                </a:lnTo>
                <a:cubicBezTo>
                  <a:pt x="15204" y="56"/>
                  <a:pt x="15017" y="293"/>
                  <a:pt x="15017" y="598"/>
                </a:cubicBezTo>
                <a:lnTo>
                  <a:pt x="15017" y="3908"/>
                </a:lnTo>
                <a:lnTo>
                  <a:pt x="11763" y="445"/>
                </a:lnTo>
                <a:cubicBezTo>
                  <a:pt x="11483" y="148"/>
                  <a:pt x="11116" y="0"/>
                  <a:pt x="10749" y="0"/>
                </a:cubicBezTo>
                <a:close/>
                <a:moveTo>
                  <a:pt x="10590" y="4213"/>
                </a:moveTo>
                <a:lnTo>
                  <a:pt x="2924" y="12260"/>
                </a:lnTo>
                <a:cubicBezTo>
                  <a:pt x="2924" y="12294"/>
                  <a:pt x="2911" y="12330"/>
                  <a:pt x="2911" y="12363"/>
                </a:cubicBezTo>
                <a:lnTo>
                  <a:pt x="2911" y="20512"/>
                </a:lnTo>
                <a:cubicBezTo>
                  <a:pt x="2911" y="21107"/>
                  <a:pt x="3298" y="21600"/>
                  <a:pt x="3762" y="21600"/>
                </a:cubicBezTo>
                <a:lnTo>
                  <a:pt x="8882" y="21600"/>
                </a:lnTo>
                <a:lnTo>
                  <a:pt x="8882" y="15078"/>
                </a:lnTo>
                <a:lnTo>
                  <a:pt x="12296" y="15078"/>
                </a:lnTo>
                <a:lnTo>
                  <a:pt x="12296" y="21600"/>
                </a:lnTo>
                <a:lnTo>
                  <a:pt x="17417" y="21600"/>
                </a:lnTo>
                <a:cubicBezTo>
                  <a:pt x="17885" y="21600"/>
                  <a:pt x="18271" y="21107"/>
                  <a:pt x="18271" y="20512"/>
                </a:cubicBezTo>
                <a:lnTo>
                  <a:pt x="18271" y="12363"/>
                </a:lnTo>
                <a:cubicBezTo>
                  <a:pt x="18271" y="12330"/>
                  <a:pt x="18271" y="12294"/>
                  <a:pt x="18256" y="12260"/>
                </a:cubicBezTo>
                <a:lnTo>
                  <a:pt x="10590" y="421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49" name="Shape 456"/>
          <p:cNvSpPr/>
          <p:nvPr/>
        </p:nvSpPr>
        <p:spPr>
          <a:xfrm>
            <a:off x="2019633" y="4073248"/>
            <a:ext cx="349238" cy="32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85" y="16201"/>
                </a:moveTo>
                <a:lnTo>
                  <a:pt x="16615" y="16201"/>
                </a:lnTo>
                <a:lnTo>
                  <a:pt x="16615" y="19801"/>
                </a:lnTo>
                <a:lnTo>
                  <a:pt x="4985" y="19801"/>
                </a:lnTo>
                <a:cubicBezTo>
                  <a:pt x="4985" y="19801"/>
                  <a:pt x="4985" y="16201"/>
                  <a:pt x="4985" y="16201"/>
                </a:cubicBezTo>
                <a:close/>
                <a:moveTo>
                  <a:pt x="4985" y="1801"/>
                </a:moveTo>
                <a:lnTo>
                  <a:pt x="13293" y="1801"/>
                </a:lnTo>
                <a:lnTo>
                  <a:pt x="13293" y="4051"/>
                </a:lnTo>
                <a:cubicBezTo>
                  <a:pt x="13293" y="4796"/>
                  <a:pt x="13849" y="5400"/>
                  <a:pt x="14539" y="5400"/>
                </a:cubicBezTo>
                <a:lnTo>
                  <a:pt x="16615" y="5400"/>
                </a:lnTo>
                <a:lnTo>
                  <a:pt x="16615" y="10800"/>
                </a:lnTo>
                <a:lnTo>
                  <a:pt x="4985" y="10800"/>
                </a:lnTo>
                <a:cubicBezTo>
                  <a:pt x="4985" y="10800"/>
                  <a:pt x="4985" y="1801"/>
                  <a:pt x="4985" y="1801"/>
                </a:cubicBezTo>
                <a:close/>
                <a:moveTo>
                  <a:pt x="19107" y="10800"/>
                </a:moveTo>
                <a:cubicBezTo>
                  <a:pt x="19562" y="10800"/>
                  <a:pt x="19939" y="11209"/>
                  <a:pt x="19939" y="11701"/>
                </a:cubicBezTo>
                <a:cubicBezTo>
                  <a:pt x="19939" y="12192"/>
                  <a:pt x="19562" y="12602"/>
                  <a:pt x="19107" y="12602"/>
                </a:cubicBezTo>
                <a:cubicBezTo>
                  <a:pt x="18653" y="12602"/>
                  <a:pt x="18278" y="12192"/>
                  <a:pt x="18278" y="11701"/>
                </a:cubicBezTo>
                <a:cubicBezTo>
                  <a:pt x="18278" y="11209"/>
                  <a:pt x="18653" y="10800"/>
                  <a:pt x="19107" y="10800"/>
                </a:cubicBezTo>
                <a:close/>
                <a:moveTo>
                  <a:pt x="0" y="11701"/>
                </a:moveTo>
                <a:lnTo>
                  <a:pt x="0" y="17551"/>
                </a:lnTo>
                <a:cubicBezTo>
                  <a:pt x="0" y="17791"/>
                  <a:pt x="196" y="18001"/>
                  <a:pt x="417" y="18001"/>
                </a:cubicBezTo>
                <a:lnTo>
                  <a:pt x="3324" y="18001"/>
                </a:lnTo>
                <a:lnTo>
                  <a:pt x="3324" y="20251"/>
                </a:lnTo>
                <a:cubicBezTo>
                  <a:pt x="3324" y="20996"/>
                  <a:pt x="3881" y="21600"/>
                  <a:pt x="4571" y="21600"/>
                </a:cubicBezTo>
                <a:lnTo>
                  <a:pt x="17032" y="21600"/>
                </a:lnTo>
                <a:cubicBezTo>
                  <a:pt x="17719" y="21600"/>
                  <a:pt x="18278" y="20996"/>
                  <a:pt x="18278" y="20251"/>
                </a:cubicBezTo>
                <a:lnTo>
                  <a:pt x="18278" y="18001"/>
                </a:lnTo>
                <a:lnTo>
                  <a:pt x="21185" y="18001"/>
                </a:lnTo>
                <a:cubicBezTo>
                  <a:pt x="21404" y="18001"/>
                  <a:pt x="21600" y="17791"/>
                  <a:pt x="21600" y="17551"/>
                </a:cubicBezTo>
                <a:lnTo>
                  <a:pt x="21600" y="11701"/>
                </a:lnTo>
                <a:cubicBezTo>
                  <a:pt x="21600" y="10224"/>
                  <a:pt x="20470" y="9000"/>
                  <a:pt x="19107" y="9000"/>
                </a:cubicBezTo>
                <a:lnTo>
                  <a:pt x="18278" y="9000"/>
                </a:lnTo>
                <a:lnTo>
                  <a:pt x="18278" y="5400"/>
                </a:lnTo>
                <a:cubicBezTo>
                  <a:pt x="18278" y="4656"/>
                  <a:pt x="17886" y="3628"/>
                  <a:pt x="17395" y="3094"/>
                </a:cubicBezTo>
                <a:lnTo>
                  <a:pt x="15422" y="956"/>
                </a:lnTo>
                <a:cubicBezTo>
                  <a:pt x="14928" y="421"/>
                  <a:pt x="13980" y="0"/>
                  <a:pt x="13293" y="0"/>
                </a:cubicBezTo>
                <a:lnTo>
                  <a:pt x="4571" y="0"/>
                </a:lnTo>
                <a:cubicBezTo>
                  <a:pt x="3881" y="0"/>
                  <a:pt x="3324" y="606"/>
                  <a:pt x="3324" y="1351"/>
                </a:cubicBezTo>
                <a:lnTo>
                  <a:pt x="3324" y="9000"/>
                </a:lnTo>
                <a:lnTo>
                  <a:pt x="2493" y="9000"/>
                </a:lnTo>
                <a:cubicBezTo>
                  <a:pt x="1130" y="9000"/>
                  <a:pt x="0" y="10224"/>
                  <a:pt x="0" y="1170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3E17713-41BD-8A44-B9FB-A861B4E2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39" y="361002"/>
            <a:ext cx="10895526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Blended Learning v praxi</a:t>
            </a:r>
            <a:endParaRPr lang="id-ID" dirty="0"/>
          </a:p>
        </p:txBody>
      </p:sp>
      <p:sp>
        <p:nvSpPr>
          <p:cNvPr id="52" name="Subtitle 4">
            <a:extLst>
              <a:ext uri="{FF2B5EF4-FFF2-40B4-BE49-F238E27FC236}">
                <a16:creationId xmlns:a16="http://schemas.microsoft.com/office/drawing/2014/main" id="{2FFEFBE6-F595-940E-7D97-8BC9FACF9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078" y="952912"/>
            <a:ext cx="11205713" cy="6673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600" dirty="0"/>
              <a:t>Styly výuky </a:t>
            </a:r>
            <a:r>
              <a:rPr lang="en-US" sz="1600" dirty="0"/>
              <a:t>Teacher-Centered Learning </a:t>
            </a:r>
            <a:r>
              <a:rPr lang="cs-CZ" sz="1600" dirty="0"/>
              <a:t>a </a:t>
            </a:r>
            <a:r>
              <a:rPr lang="en-US" sz="1600" dirty="0"/>
              <a:t>Student-Centered Learning </a:t>
            </a:r>
            <a:r>
              <a:rPr lang="cs-CZ" sz="1600" dirty="0"/>
              <a:t>výuky jsou jiné,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nicméně mohou být v menší či větší míře kompatibilní s technologiemi položenými na základu kurzů v Moodle 4</a:t>
            </a:r>
            <a:endParaRPr lang="en-US" sz="1600" dirty="0"/>
          </a:p>
        </p:txBody>
      </p:sp>
      <p:sp>
        <p:nvSpPr>
          <p:cNvPr id="2" name="Shape 445">
            <a:extLst>
              <a:ext uri="{FF2B5EF4-FFF2-40B4-BE49-F238E27FC236}">
                <a16:creationId xmlns:a16="http://schemas.microsoft.com/office/drawing/2014/main" id="{40298ABC-F983-12CF-9924-E4EA691F23D9}"/>
              </a:ext>
            </a:extLst>
          </p:cNvPr>
          <p:cNvSpPr/>
          <p:nvPr/>
        </p:nvSpPr>
        <p:spPr>
          <a:xfrm>
            <a:off x="6111340" y="2664076"/>
            <a:ext cx="768351" cy="17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11,5</a:t>
            </a:r>
            <a:r>
              <a:rPr sz="100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7275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/>
      <p:bldP spid="52" grpId="0" build="p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72208" y="1676184"/>
            <a:ext cx="7126484" cy="4302341"/>
            <a:chOff x="972208" y="1946896"/>
            <a:chExt cx="7126484" cy="4302341"/>
          </a:xfrm>
        </p:grpSpPr>
        <p:sp>
          <p:nvSpPr>
            <p:cNvPr id="11" name="Shape 14305"/>
            <p:cNvSpPr/>
            <p:nvPr/>
          </p:nvSpPr>
          <p:spPr>
            <a:xfrm flipH="1">
              <a:off x="7736263" y="1946896"/>
              <a:ext cx="270671" cy="103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" y="4149"/>
                  </a:moveTo>
                  <a:lnTo>
                    <a:pt x="21600" y="0"/>
                  </a:lnTo>
                  <a:lnTo>
                    <a:pt x="20694" y="18772"/>
                  </a:lnTo>
                  <a:lnTo>
                    <a:pt x="0" y="21600"/>
                  </a:lnTo>
                  <a:cubicBezTo>
                    <a:pt x="0" y="21600"/>
                    <a:pt x="1059" y="4149"/>
                    <a:pt x="1059" y="4149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2" name="Shape 14306"/>
            <p:cNvSpPr/>
            <p:nvPr/>
          </p:nvSpPr>
          <p:spPr>
            <a:xfrm flipH="1">
              <a:off x="4510699" y="1946896"/>
              <a:ext cx="3217473" cy="128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27"/>
                  </a:moveTo>
                  <a:lnTo>
                    <a:pt x="76" y="0"/>
                  </a:lnTo>
                  <a:lnTo>
                    <a:pt x="21484" y="9022"/>
                  </a:lnTo>
                  <a:lnTo>
                    <a:pt x="21600" y="21600"/>
                  </a:lnTo>
                  <a:lnTo>
                    <a:pt x="0" y="15427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3" name="Shape 14307"/>
            <p:cNvSpPr/>
            <p:nvPr/>
          </p:nvSpPr>
          <p:spPr>
            <a:xfrm flipH="1">
              <a:off x="4507139" y="2891935"/>
              <a:ext cx="3545046" cy="47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6" y="0"/>
                  </a:moveTo>
                  <a:lnTo>
                    <a:pt x="0" y="7175"/>
                  </a:lnTo>
                  <a:lnTo>
                    <a:pt x="18788" y="21600"/>
                  </a:lnTo>
                  <a:lnTo>
                    <a:pt x="21600" y="16713"/>
                  </a:lnTo>
                  <a:lnTo>
                    <a:pt x="1846" y="0"/>
                  </a:lnTo>
                  <a:cubicBezTo>
                    <a:pt x="1846" y="0"/>
                    <a:pt x="1846" y="0"/>
                    <a:pt x="1846" y="0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4" name="Shape 14308"/>
            <p:cNvSpPr/>
            <p:nvPr/>
          </p:nvSpPr>
          <p:spPr>
            <a:xfrm flipH="1">
              <a:off x="4494832" y="5176712"/>
              <a:ext cx="3603860" cy="7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77"/>
                  </a:moveTo>
                  <a:lnTo>
                    <a:pt x="18564" y="198"/>
                  </a:lnTo>
                  <a:lnTo>
                    <a:pt x="18831" y="0"/>
                  </a:lnTo>
                  <a:lnTo>
                    <a:pt x="21600" y="4940"/>
                  </a:lnTo>
                  <a:lnTo>
                    <a:pt x="1825" y="21600"/>
                  </a:lnTo>
                  <a:lnTo>
                    <a:pt x="0" y="14477"/>
                  </a:lnTo>
                  <a:cubicBezTo>
                    <a:pt x="0" y="14477"/>
                    <a:pt x="0" y="14477"/>
                    <a:pt x="0" y="14477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5" name="Shape 14309"/>
            <p:cNvSpPr/>
            <p:nvPr/>
          </p:nvSpPr>
          <p:spPr>
            <a:xfrm flipH="1">
              <a:off x="7788808" y="5244216"/>
              <a:ext cx="278134" cy="987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561"/>
                  </a:moveTo>
                  <a:lnTo>
                    <a:pt x="856" y="5195"/>
                  </a:lnTo>
                  <a:lnTo>
                    <a:pt x="1130" y="0"/>
                  </a:lnTo>
                  <a:lnTo>
                    <a:pt x="21600" y="496"/>
                  </a:lnTo>
                  <a:lnTo>
                    <a:pt x="20539" y="21600"/>
                  </a:lnTo>
                  <a:cubicBezTo>
                    <a:pt x="20539" y="21600"/>
                    <a:pt x="0" y="19561"/>
                    <a:pt x="0" y="1956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6" name="Shape 14310"/>
            <p:cNvSpPr/>
            <p:nvPr/>
          </p:nvSpPr>
          <p:spPr>
            <a:xfrm flipH="1">
              <a:off x="4471865" y="5217214"/>
              <a:ext cx="3316314" cy="103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" y="1273"/>
                  </a:moveTo>
                  <a:lnTo>
                    <a:pt x="21457" y="0"/>
                  </a:lnTo>
                  <a:lnTo>
                    <a:pt x="21600" y="16369"/>
                  </a:lnTo>
                  <a:lnTo>
                    <a:pt x="0" y="21600"/>
                  </a:lnTo>
                  <a:lnTo>
                    <a:pt x="89" y="1273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7" name="Shape 14311"/>
            <p:cNvSpPr/>
            <p:nvPr/>
          </p:nvSpPr>
          <p:spPr>
            <a:xfrm flipH="1">
              <a:off x="7765514" y="4150670"/>
              <a:ext cx="275285" cy="95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78"/>
                  </a:moveTo>
                  <a:lnTo>
                    <a:pt x="1101" y="1249"/>
                  </a:lnTo>
                  <a:lnTo>
                    <a:pt x="21600" y="0"/>
                  </a:lnTo>
                  <a:lnTo>
                    <a:pt x="20601" y="21600"/>
                  </a:lnTo>
                  <a:cubicBezTo>
                    <a:pt x="20601" y="21600"/>
                    <a:pt x="0" y="21278"/>
                    <a:pt x="0" y="2127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8" name="Shape 14312"/>
            <p:cNvSpPr/>
            <p:nvPr/>
          </p:nvSpPr>
          <p:spPr>
            <a:xfrm flipH="1">
              <a:off x="4485367" y="4137169"/>
              <a:ext cx="3276670" cy="95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" y="0"/>
                  </a:moveTo>
                  <a:lnTo>
                    <a:pt x="21503" y="3289"/>
                  </a:lnTo>
                  <a:lnTo>
                    <a:pt x="21600" y="20761"/>
                  </a:lnTo>
                  <a:lnTo>
                    <a:pt x="0" y="2160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9" name="Shape 14313"/>
            <p:cNvSpPr/>
            <p:nvPr/>
          </p:nvSpPr>
          <p:spPr>
            <a:xfrm flipH="1">
              <a:off x="7753728" y="3049832"/>
              <a:ext cx="273308" cy="99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" y="2794"/>
                  </a:moveTo>
                  <a:lnTo>
                    <a:pt x="21600" y="0"/>
                  </a:lnTo>
                  <a:lnTo>
                    <a:pt x="20660" y="20229"/>
                  </a:lnTo>
                  <a:lnTo>
                    <a:pt x="0" y="21600"/>
                  </a:lnTo>
                  <a:cubicBezTo>
                    <a:pt x="0" y="21600"/>
                    <a:pt x="1092" y="2794"/>
                    <a:pt x="1092" y="279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0" name="Shape 14314"/>
            <p:cNvSpPr/>
            <p:nvPr/>
          </p:nvSpPr>
          <p:spPr>
            <a:xfrm flipH="1">
              <a:off x="4502295" y="3030123"/>
              <a:ext cx="3245977" cy="110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304"/>
                  </a:moveTo>
                  <a:lnTo>
                    <a:pt x="81" y="0"/>
                  </a:lnTo>
                  <a:lnTo>
                    <a:pt x="21496" y="6730"/>
                  </a:lnTo>
                  <a:lnTo>
                    <a:pt x="21600" y="21600"/>
                  </a:lnTo>
                  <a:lnTo>
                    <a:pt x="0" y="1830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1" name="Shape 14315"/>
            <p:cNvSpPr/>
            <p:nvPr/>
          </p:nvSpPr>
          <p:spPr>
            <a:xfrm flipH="1">
              <a:off x="4496600" y="3988663"/>
              <a:ext cx="3575686" cy="21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5" y="0"/>
                  </a:moveTo>
                  <a:lnTo>
                    <a:pt x="0" y="7198"/>
                  </a:lnTo>
                  <a:lnTo>
                    <a:pt x="18724" y="21600"/>
                  </a:lnTo>
                  <a:lnTo>
                    <a:pt x="18810" y="21600"/>
                  </a:lnTo>
                  <a:lnTo>
                    <a:pt x="19089" y="21083"/>
                  </a:lnTo>
                  <a:lnTo>
                    <a:pt x="21600" y="16748"/>
                  </a:lnTo>
                  <a:lnTo>
                    <a:pt x="1835" y="0"/>
                  </a:lnTo>
                  <a:cubicBezTo>
                    <a:pt x="1835" y="0"/>
                    <a:pt x="1835" y="0"/>
                    <a:pt x="1835" y="0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2" name="Shape 14316"/>
            <p:cNvSpPr/>
            <p:nvPr/>
          </p:nvSpPr>
          <p:spPr>
            <a:xfrm>
              <a:off x="972208" y="5173530"/>
              <a:ext cx="3603860" cy="7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77"/>
                  </a:moveTo>
                  <a:lnTo>
                    <a:pt x="18564" y="198"/>
                  </a:lnTo>
                  <a:lnTo>
                    <a:pt x="18831" y="0"/>
                  </a:lnTo>
                  <a:lnTo>
                    <a:pt x="21600" y="4940"/>
                  </a:lnTo>
                  <a:lnTo>
                    <a:pt x="1825" y="21600"/>
                  </a:lnTo>
                  <a:lnTo>
                    <a:pt x="0" y="14477"/>
                  </a:lnTo>
                  <a:cubicBezTo>
                    <a:pt x="0" y="14477"/>
                    <a:pt x="0" y="14477"/>
                    <a:pt x="0" y="14477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3" name="Shape 14317"/>
            <p:cNvSpPr/>
            <p:nvPr/>
          </p:nvSpPr>
          <p:spPr>
            <a:xfrm>
              <a:off x="1003958" y="5241033"/>
              <a:ext cx="278134" cy="98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561"/>
                  </a:moveTo>
                  <a:lnTo>
                    <a:pt x="856" y="5195"/>
                  </a:lnTo>
                  <a:lnTo>
                    <a:pt x="1130" y="0"/>
                  </a:lnTo>
                  <a:lnTo>
                    <a:pt x="21600" y="496"/>
                  </a:lnTo>
                  <a:lnTo>
                    <a:pt x="20539" y="21600"/>
                  </a:lnTo>
                  <a:cubicBezTo>
                    <a:pt x="20539" y="21600"/>
                    <a:pt x="0" y="19561"/>
                    <a:pt x="0" y="1956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4" name="Shape 14318"/>
            <p:cNvSpPr/>
            <p:nvPr/>
          </p:nvSpPr>
          <p:spPr>
            <a:xfrm>
              <a:off x="1282721" y="5214032"/>
              <a:ext cx="3316314" cy="103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" y="1273"/>
                  </a:moveTo>
                  <a:lnTo>
                    <a:pt x="21457" y="0"/>
                  </a:lnTo>
                  <a:lnTo>
                    <a:pt x="21600" y="16369"/>
                  </a:lnTo>
                  <a:lnTo>
                    <a:pt x="0" y="21600"/>
                  </a:lnTo>
                  <a:lnTo>
                    <a:pt x="89" y="1273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5" name="Shape 14319"/>
            <p:cNvSpPr/>
            <p:nvPr/>
          </p:nvSpPr>
          <p:spPr>
            <a:xfrm>
              <a:off x="1017458" y="4147488"/>
              <a:ext cx="275285" cy="95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78"/>
                  </a:moveTo>
                  <a:lnTo>
                    <a:pt x="1101" y="1249"/>
                  </a:lnTo>
                  <a:lnTo>
                    <a:pt x="21600" y="0"/>
                  </a:lnTo>
                  <a:lnTo>
                    <a:pt x="20601" y="21600"/>
                  </a:lnTo>
                  <a:cubicBezTo>
                    <a:pt x="20601" y="21600"/>
                    <a:pt x="0" y="21278"/>
                    <a:pt x="0" y="2127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6" name="Shape 14320"/>
            <p:cNvSpPr/>
            <p:nvPr/>
          </p:nvSpPr>
          <p:spPr>
            <a:xfrm>
              <a:off x="1296221" y="4133987"/>
              <a:ext cx="3276670" cy="95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" y="0"/>
                  </a:moveTo>
                  <a:lnTo>
                    <a:pt x="21503" y="3289"/>
                  </a:lnTo>
                  <a:lnTo>
                    <a:pt x="21600" y="20761"/>
                  </a:lnTo>
                  <a:lnTo>
                    <a:pt x="0" y="2160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7" name="Shape 14321"/>
            <p:cNvSpPr/>
            <p:nvPr/>
          </p:nvSpPr>
          <p:spPr>
            <a:xfrm>
              <a:off x="1044460" y="1946896"/>
              <a:ext cx="270671" cy="103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" y="4149"/>
                  </a:moveTo>
                  <a:lnTo>
                    <a:pt x="21600" y="0"/>
                  </a:lnTo>
                  <a:lnTo>
                    <a:pt x="20694" y="18772"/>
                  </a:lnTo>
                  <a:lnTo>
                    <a:pt x="0" y="21600"/>
                  </a:lnTo>
                  <a:cubicBezTo>
                    <a:pt x="0" y="21600"/>
                    <a:pt x="1059" y="4149"/>
                    <a:pt x="1059" y="4149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8" name="Shape 14322"/>
            <p:cNvSpPr/>
            <p:nvPr/>
          </p:nvSpPr>
          <p:spPr>
            <a:xfrm>
              <a:off x="1323223" y="1946896"/>
              <a:ext cx="3217473" cy="128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27"/>
                  </a:moveTo>
                  <a:lnTo>
                    <a:pt x="76" y="0"/>
                  </a:lnTo>
                  <a:lnTo>
                    <a:pt x="21484" y="9022"/>
                  </a:lnTo>
                  <a:lnTo>
                    <a:pt x="21600" y="21600"/>
                  </a:lnTo>
                  <a:lnTo>
                    <a:pt x="0" y="15427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9" name="Shape 14323"/>
            <p:cNvSpPr/>
            <p:nvPr/>
          </p:nvSpPr>
          <p:spPr>
            <a:xfrm>
              <a:off x="999209" y="2891935"/>
              <a:ext cx="3545046" cy="47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6" y="0"/>
                  </a:moveTo>
                  <a:lnTo>
                    <a:pt x="0" y="7175"/>
                  </a:lnTo>
                  <a:lnTo>
                    <a:pt x="18788" y="21600"/>
                  </a:lnTo>
                  <a:lnTo>
                    <a:pt x="21600" y="16713"/>
                  </a:lnTo>
                  <a:lnTo>
                    <a:pt x="1846" y="0"/>
                  </a:lnTo>
                  <a:cubicBezTo>
                    <a:pt x="1846" y="0"/>
                    <a:pt x="1846" y="0"/>
                    <a:pt x="1846" y="0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0" name="Shape 14324"/>
            <p:cNvSpPr/>
            <p:nvPr/>
          </p:nvSpPr>
          <p:spPr>
            <a:xfrm>
              <a:off x="1030959" y="3046650"/>
              <a:ext cx="273307" cy="99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" y="2794"/>
                  </a:moveTo>
                  <a:lnTo>
                    <a:pt x="21600" y="0"/>
                  </a:lnTo>
                  <a:lnTo>
                    <a:pt x="20660" y="20229"/>
                  </a:lnTo>
                  <a:lnTo>
                    <a:pt x="0" y="21600"/>
                  </a:lnTo>
                  <a:cubicBezTo>
                    <a:pt x="0" y="21600"/>
                    <a:pt x="1092" y="2794"/>
                    <a:pt x="1092" y="279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1" name="Shape 14325"/>
            <p:cNvSpPr/>
            <p:nvPr/>
          </p:nvSpPr>
          <p:spPr>
            <a:xfrm>
              <a:off x="1309722" y="3026941"/>
              <a:ext cx="3245977" cy="110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304"/>
                  </a:moveTo>
                  <a:lnTo>
                    <a:pt x="81" y="0"/>
                  </a:lnTo>
                  <a:lnTo>
                    <a:pt x="21496" y="6730"/>
                  </a:lnTo>
                  <a:lnTo>
                    <a:pt x="21600" y="21600"/>
                  </a:lnTo>
                  <a:lnTo>
                    <a:pt x="0" y="1830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2" name="Shape 14326"/>
            <p:cNvSpPr/>
            <p:nvPr/>
          </p:nvSpPr>
          <p:spPr>
            <a:xfrm>
              <a:off x="985708" y="3985481"/>
              <a:ext cx="3575686" cy="21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5" y="0"/>
                  </a:moveTo>
                  <a:lnTo>
                    <a:pt x="0" y="7198"/>
                  </a:lnTo>
                  <a:lnTo>
                    <a:pt x="18724" y="21600"/>
                  </a:lnTo>
                  <a:lnTo>
                    <a:pt x="18810" y="21600"/>
                  </a:lnTo>
                  <a:lnTo>
                    <a:pt x="19089" y="21083"/>
                  </a:lnTo>
                  <a:lnTo>
                    <a:pt x="21600" y="16748"/>
                  </a:lnTo>
                  <a:lnTo>
                    <a:pt x="1835" y="0"/>
                  </a:lnTo>
                  <a:cubicBezTo>
                    <a:pt x="1835" y="0"/>
                    <a:pt x="1835" y="0"/>
                    <a:pt x="1835" y="0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3" name="Shape 14327"/>
            <p:cNvSpPr/>
            <p:nvPr/>
          </p:nvSpPr>
          <p:spPr>
            <a:xfrm rot="480000">
              <a:off x="2363774" y="2497776"/>
              <a:ext cx="1748652" cy="3089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>
                  <a:solidFill>
                    <a:srgbClr val="FFFFFF"/>
                  </a:solidFill>
                </a:defRPr>
              </a:lvl1pPr>
            </a:lstStyle>
            <a:p>
              <a:r>
                <a:rPr lang="cs-CZ" sz="1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Předání znalostí</a:t>
              </a:r>
              <a:endPara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Shape 14328"/>
            <p:cNvSpPr/>
            <p:nvPr/>
          </p:nvSpPr>
          <p:spPr>
            <a:xfrm rot="240000">
              <a:off x="2569543" y="3475533"/>
              <a:ext cx="1592498" cy="3089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>
                  <a:solidFill>
                    <a:srgbClr val="FFFFFF"/>
                  </a:solidFill>
                </a:defRPr>
              </a:lvl1pPr>
            </a:lstStyle>
            <a:p>
              <a:r>
                <a:rPr lang="cs-CZ" sz="1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Proces kurzu</a:t>
              </a:r>
              <a:endPara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Shape 14329"/>
            <p:cNvSpPr/>
            <p:nvPr/>
          </p:nvSpPr>
          <p:spPr>
            <a:xfrm rot="60000">
              <a:off x="2734305" y="4409447"/>
              <a:ext cx="1604816" cy="4222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>
                  <a:solidFill>
                    <a:srgbClr val="FFFFFF"/>
                  </a:solidFill>
                </a:defRPr>
              </a:lvl1pPr>
            </a:lstStyle>
            <a:p>
              <a:r>
                <a:rPr sz="1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</a:t>
              </a:r>
              <a:r>
                <a:rPr lang="cs-CZ" sz="1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kurzu</a:t>
              </a:r>
              <a:endPara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Shape 14330"/>
            <p:cNvSpPr/>
            <p:nvPr/>
          </p:nvSpPr>
          <p:spPr>
            <a:xfrm>
              <a:off x="3165050" y="5476363"/>
              <a:ext cx="1161029" cy="35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>
                  <a:solidFill>
                    <a:srgbClr val="FFFFFF"/>
                  </a:solidFill>
                </a:defRPr>
              </a:lvl1pPr>
            </a:lstStyle>
            <a:p>
              <a:r>
                <a:rPr lang="cs-CZ" sz="1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QRAM</a:t>
              </a:r>
              <a:endPara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Shape 14343"/>
            <p:cNvSpPr/>
            <p:nvPr/>
          </p:nvSpPr>
          <p:spPr>
            <a:xfrm rot="21218624">
              <a:off x="4954243" y="2406901"/>
              <a:ext cx="2405218" cy="4491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/>
            <a:lstStyle>
              <a:lvl1pPr algn="l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lang="cs-CZ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Předání znalostí je spojeno s jejich kvalitním prověřením a hodnocením</a:t>
              </a:r>
              <a:endParaRPr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Shape 14344"/>
            <p:cNvSpPr/>
            <p:nvPr/>
          </p:nvSpPr>
          <p:spPr>
            <a:xfrm rot="21375383">
              <a:off x="4947576" y="3408456"/>
              <a:ext cx="2521088" cy="461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/>
            <a:lstStyle>
              <a:lvl1pPr algn="l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lang="cs-CZ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Organizace semestru, povinností, úkolů a spolupráce mezi studentem a vyučujícím</a:t>
              </a:r>
              <a:endParaRPr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Shape 14345"/>
            <p:cNvSpPr/>
            <p:nvPr/>
          </p:nvSpPr>
          <p:spPr>
            <a:xfrm>
              <a:off x="4937938" y="4434736"/>
              <a:ext cx="2538434" cy="447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/>
            <a:lstStyle>
              <a:lvl1pPr algn="l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lang="cs-CZ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Moodle kurz odpovídající moderním požadavkům a technologiím</a:t>
              </a:r>
              <a:endParaRPr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Shape 14346"/>
            <p:cNvSpPr/>
            <p:nvPr/>
          </p:nvSpPr>
          <p:spPr>
            <a:xfrm rot="171916">
              <a:off x="4947556" y="5478009"/>
              <a:ext cx="2270174" cy="4415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/>
            <a:lstStyle>
              <a:lvl1pPr algn="l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lang="cs-CZ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Profil absolventa je tvořen předměty s jasně definovanými výsledky učení</a:t>
              </a:r>
              <a:endParaRPr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618" y="284173"/>
            <a:ext cx="10421371" cy="677586"/>
          </a:xfrm>
        </p:spPr>
        <p:txBody>
          <a:bodyPr>
            <a:noAutofit/>
          </a:bodyPr>
          <a:lstStyle/>
          <a:p>
            <a:r>
              <a:rPr lang="cs-CZ" sz="4000" dirty="0"/>
              <a:t>Budování Blended Learning Moodle kurzů</a:t>
            </a:r>
            <a:endParaRPr lang="id-ID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299481" y="1676184"/>
            <a:ext cx="3728395" cy="4216177"/>
          </a:xfrm>
        </p:spPr>
        <p:txBody>
          <a:bodyPr>
            <a:normAutofit fontScale="92500"/>
          </a:bodyPr>
          <a:lstStyle/>
          <a:p>
            <a:r>
              <a:rPr lang="cs-CZ" sz="1400" b="1" dirty="0"/>
              <a:t>Moodle kurz M3 – interaktivní kurz</a:t>
            </a:r>
          </a:p>
          <a:p>
            <a:r>
              <a:rPr lang="cs-CZ" sz="1100" dirty="0"/>
              <a:t>Obsahuje informace o organizaci semestru, zdrojích pro výuku, komplexní podklady pro výuku , ppt přednášky, multimédia, app pro odevzdání a odevzdání semestrálních prací, app pro testování a příklady, app pro známkování a přehled dosažených známek v rámci kurzu (Blended Learning) </a:t>
            </a:r>
          </a:p>
          <a:p>
            <a:endParaRPr lang="cs-CZ" dirty="0"/>
          </a:p>
          <a:p>
            <a:r>
              <a:rPr lang="cs-CZ" sz="1400" b="1" dirty="0"/>
              <a:t>Moodle kurz M2 – aktivní kurz</a:t>
            </a:r>
          </a:p>
          <a:p>
            <a:r>
              <a:rPr lang="cs-CZ" sz="1100" dirty="0"/>
              <a:t>Obsahuje informace o organizaci semestru, zdrojích pro výuku, komplexní podklady pro výuku, ppt přednášky, multimédia, app pro odevzdání a hodnocení semestrálních prací (Blended Learning) </a:t>
            </a:r>
          </a:p>
          <a:p>
            <a:endParaRPr lang="cs-CZ" sz="1400" b="1" dirty="0"/>
          </a:p>
          <a:p>
            <a:r>
              <a:rPr lang="cs-CZ" sz="1400" b="1" dirty="0"/>
              <a:t>Moodle kurz M1 – pasivní kurz</a:t>
            </a:r>
          </a:p>
          <a:p>
            <a:r>
              <a:rPr lang="cs-CZ" sz="1100" dirty="0"/>
              <a:t>Obsahuje informace o organizaci semestru, zdrojích pro výuku, komplexní podklady pro výuku, ppt přednášky, app pro odevzdání semestrálních prací a zdroje pro výuku</a:t>
            </a:r>
            <a:endParaRPr lang="cs-CZ" sz="1100" b="1" dirty="0"/>
          </a:p>
          <a:p>
            <a:endParaRPr lang="cs-CZ" sz="1400" b="1" dirty="0"/>
          </a:p>
          <a:p>
            <a:r>
              <a:rPr lang="cs-CZ" sz="1400" b="1" dirty="0"/>
              <a:t>Moodle kurz M0 – základní kurz</a:t>
            </a:r>
          </a:p>
          <a:p>
            <a:r>
              <a:rPr lang="cs-CZ" sz="1100" dirty="0"/>
              <a:t>Obsahuje zdroje informací o organizaci semestru dle QRAM definovaných výsledků učení a zdrojích pro výuku</a:t>
            </a:r>
          </a:p>
          <a:p>
            <a:endParaRPr lang="cs-CZ" dirty="0"/>
          </a:p>
          <a:p>
            <a:endParaRPr lang="cs-CZ" dirty="0"/>
          </a:p>
          <a:p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9619" y="890917"/>
            <a:ext cx="10697416" cy="589218"/>
          </a:xfrm>
        </p:spPr>
        <p:txBody>
          <a:bodyPr>
            <a:noAutofit/>
          </a:bodyPr>
          <a:lstStyle/>
          <a:p>
            <a:pPr algn="l"/>
            <a:r>
              <a:rPr lang="cs-CZ" sz="1600" dirty="0"/>
              <a:t>Připravované Moodle kurzy mohou mít více úrovní – ale měli by </a:t>
            </a:r>
            <a:r>
              <a:rPr lang="cs-CZ" sz="1600" b="1" dirty="0"/>
              <a:t>umět na sebe dokázat plynule navazovat </a:t>
            </a:r>
            <a:r>
              <a:rPr lang="cs-CZ" sz="1600" dirty="0"/>
              <a:t>– </a:t>
            </a:r>
            <a:r>
              <a:rPr lang="cs-CZ" sz="1600" b="1" dirty="0"/>
              <a:t>neustále se rozvíjet, prohlubovat a posouvat kvalitu výuky </a:t>
            </a:r>
            <a:r>
              <a:rPr lang="cs-CZ" sz="1600" dirty="0"/>
              <a:t>na UTB – to je cíl tohoto konceptu</a:t>
            </a:r>
            <a:endParaRPr lang="id-ID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32</a:t>
            </a:fld>
            <a:endParaRPr lang="id-ID" dirty="0"/>
          </a:p>
        </p:txBody>
      </p:sp>
      <p:sp>
        <p:nvSpPr>
          <p:cNvPr id="10" name="Rectangle 9"/>
          <p:cNvSpPr/>
          <p:nvPr/>
        </p:nvSpPr>
        <p:spPr>
          <a:xfrm>
            <a:off x="0" y="6176802"/>
            <a:ext cx="12192000" cy="6811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1351712" y="2041259"/>
            <a:ext cx="1331797" cy="4384019"/>
            <a:chOff x="1351712" y="2041259"/>
            <a:chExt cx="1331797" cy="4384019"/>
          </a:xfrm>
        </p:grpSpPr>
        <p:sp>
          <p:nvSpPr>
            <p:cNvPr id="37" name="Shape 14331"/>
            <p:cNvSpPr/>
            <p:nvPr/>
          </p:nvSpPr>
          <p:spPr>
            <a:xfrm>
              <a:off x="1878234" y="2135763"/>
              <a:ext cx="761306" cy="423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70" y="19018"/>
                  </a:moveTo>
                  <a:lnTo>
                    <a:pt x="19247" y="18852"/>
                  </a:lnTo>
                  <a:lnTo>
                    <a:pt x="21600" y="21463"/>
                  </a:lnTo>
                  <a:lnTo>
                    <a:pt x="18669" y="21600"/>
                  </a:lnTo>
                  <a:lnTo>
                    <a:pt x="16390" y="19022"/>
                  </a:lnTo>
                  <a:lnTo>
                    <a:pt x="16370" y="19018"/>
                  </a:lnTo>
                  <a:cubicBezTo>
                    <a:pt x="16370" y="19018"/>
                    <a:pt x="16370" y="19018"/>
                    <a:pt x="16370" y="19018"/>
                  </a:cubicBezTo>
                  <a:close/>
                  <a:moveTo>
                    <a:pt x="16476" y="15772"/>
                  </a:moveTo>
                  <a:lnTo>
                    <a:pt x="13725" y="15982"/>
                  </a:lnTo>
                  <a:lnTo>
                    <a:pt x="14740" y="17151"/>
                  </a:lnTo>
                  <a:lnTo>
                    <a:pt x="15907" y="18470"/>
                  </a:lnTo>
                  <a:lnTo>
                    <a:pt x="18890" y="18444"/>
                  </a:lnTo>
                  <a:lnTo>
                    <a:pt x="16476" y="15772"/>
                  </a:lnTo>
                  <a:cubicBezTo>
                    <a:pt x="16476" y="15772"/>
                    <a:pt x="16476" y="15772"/>
                    <a:pt x="16476" y="15772"/>
                  </a:cubicBezTo>
                  <a:close/>
                  <a:moveTo>
                    <a:pt x="13810" y="12808"/>
                  </a:moveTo>
                  <a:lnTo>
                    <a:pt x="11139" y="13063"/>
                  </a:lnTo>
                  <a:lnTo>
                    <a:pt x="13197" y="15384"/>
                  </a:lnTo>
                  <a:lnTo>
                    <a:pt x="16139" y="15381"/>
                  </a:lnTo>
                  <a:lnTo>
                    <a:pt x="13810" y="12808"/>
                  </a:lnTo>
                  <a:cubicBezTo>
                    <a:pt x="13810" y="12808"/>
                    <a:pt x="13810" y="12808"/>
                    <a:pt x="13810" y="12808"/>
                  </a:cubicBezTo>
                  <a:close/>
                  <a:moveTo>
                    <a:pt x="11250" y="9964"/>
                  </a:moveTo>
                  <a:lnTo>
                    <a:pt x="8685" y="10250"/>
                  </a:lnTo>
                  <a:lnTo>
                    <a:pt x="10566" y="12419"/>
                  </a:lnTo>
                  <a:lnTo>
                    <a:pt x="10592" y="12419"/>
                  </a:lnTo>
                  <a:lnTo>
                    <a:pt x="13493" y="12430"/>
                  </a:lnTo>
                  <a:lnTo>
                    <a:pt x="11250" y="9964"/>
                  </a:lnTo>
                  <a:cubicBezTo>
                    <a:pt x="11250" y="9964"/>
                    <a:pt x="11250" y="9964"/>
                    <a:pt x="11250" y="9964"/>
                  </a:cubicBezTo>
                  <a:close/>
                  <a:moveTo>
                    <a:pt x="8791" y="7220"/>
                  </a:moveTo>
                  <a:lnTo>
                    <a:pt x="6292" y="7544"/>
                  </a:lnTo>
                  <a:lnTo>
                    <a:pt x="8051" y="9565"/>
                  </a:lnTo>
                  <a:lnTo>
                    <a:pt x="8072" y="9568"/>
                  </a:lnTo>
                  <a:lnTo>
                    <a:pt x="10929" y="9599"/>
                  </a:lnTo>
                  <a:lnTo>
                    <a:pt x="8791" y="7220"/>
                  </a:lnTo>
                  <a:cubicBezTo>
                    <a:pt x="8791" y="7220"/>
                    <a:pt x="8791" y="7220"/>
                    <a:pt x="8791" y="7220"/>
                  </a:cubicBezTo>
                  <a:close/>
                  <a:moveTo>
                    <a:pt x="6397" y="4582"/>
                  </a:moveTo>
                  <a:lnTo>
                    <a:pt x="4003" y="4936"/>
                  </a:lnTo>
                  <a:lnTo>
                    <a:pt x="5658" y="6821"/>
                  </a:lnTo>
                  <a:lnTo>
                    <a:pt x="8474" y="6870"/>
                  </a:lnTo>
                  <a:lnTo>
                    <a:pt x="6442" y="4598"/>
                  </a:lnTo>
                  <a:lnTo>
                    <a:pt x="6397" y="4582"/>
                  </a:lnTo>
                  <a:cubicBezTo>
                    <a:pt x="6397" y="4582"/>
                    <a:pt x="6397" y="4582"/>
                    <a:pt x="6397" y="4582"/>
                  </a:cubicBezTo>
                  <a:close/>
                  <a:moveTo>
                    <a:pt x="1780" y="2420"/>
                  </a:moveTo>
                  <a:lnTo>
                    <a:pt x="4109" y="2040"/>
                  </a:lnTo>
                  <a:lnTo>
                    <a:pt x="4179" y="2071"/>
                  </a:lnTo>
                  <a:lnTo>
                    <a:pt x="6125" y="4244"/>
                  </a:lnTo>
                  <a:lnTo>
                    <a:pt x="3324" y="4179"/>
                  </a:lnTo>
                  <a:lnTo>
                    <a:pt x="3304" y="4179"/>
                  </a:lnTo>
                  <a:lnTo>
                    <a:pt x="1780" y="2420"/>
                  </a:lnTo>
                  <a:cubicBezTo>
                    <a:pt x="1780" y="2420"/>
                    <a:pt x="1780" y="2420"/>
                    <a:pt x="1780" y="2420"/>
                  </a:cubicBezTo>
                  <a:close/>
                  <a:moveTo>
                    <a:pt x="1061" y="1633"/>
                  </a:moveTo>
                  <a:lnTo>
                    <a:pt x="0" y="411"/>
                  </a:lnTo>
                  <a:lnTo>
                    <a:pt x="2288" y="0"/>
                  </a:lnTo>
                  <a:lnTo>
                    <a:pt x="2504" y="206"/>
                  </a:lnTo>
                  <a:lnTo>
                    <a:pt x="3837" y="1713"/>
                  </a:lnTo>
                  <a:lnTo>
                    <a:pt x="1106" y="1637"/>
                  </a:lnTo>
                  <a:lnTo>
                    <a:pt x="1061" y="1633"/>
                  </a:lnTo>
                  <a:cubicBezTo>
                    <a:pt x="1061" y="1633"/>
                    <a:pt x="1061" y="1633"/>
                    <a:pt x="1061" y="1633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10217771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38" name="Shape 14332"/>
            <p:cNvSpPr/>
            <p:nvPr/>
          </p:nvSpPr>
          <p:spPr>
            <a:xfrm>
              <a:off x="1527219" y="2446275"/>
              <a:ext cx="498481" cy="1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1124"/>
                  </a:lnTo>
                  <a:lnTo>
                    <a:pt x="18044" y="21600"/>
                  </a:lnTo>
                  <a:lnTo>
                    <a:pt x="615" y="13104"/>
                  </a:lnTo>
                  <a:lnTo>
                    <a:pt x="584" y="13104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6125713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39" name="Shape 14333"/>
            <p:cNvSpPr/>
            <p:nvPr/>
          </p:nvSpPr>
          <p:spPr>
            <a:xfrm>
              <a:off x="1577510" y="2967181"/>
              <a:ext cx="536616" cy="13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375"/>
                  </a:lnTo>
                  <a:lnTo>
                    <a:pt x="17998" y="21600"/>
                  </a:lnTo>
                  <a:lnTo>
                    <a:pt x="575" y="13644"/>
                  </a:lnTo>
                  <a:lnTo>
                    <a:pt x="507" y="13644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5968175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0" name="Shape 14334"/>
            <p:cNvSpPr/>
            <p:nvPr/>
          </p:nvSpPr>
          <p:spPr>
            <a:xfrm>
              <a:off x="1675725" y="3499320"/>
              <a:ext cx="513523" cy="11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9353"/>
                  </a:lnTo>
                  <a:lnTo>
                    <a:pt x="17894" y="21600"/>
                  </a:lnTo>
                  <a:lnTo>
                    <a:pt x="439" y="1454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5816419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1" name="Shape 14335"/>
            <p:cNvSpPr/>
            <p:nvPr/>
          </p:nvSpPr>
          <p:spPr>
            <a:xfrm>
              <a:off x="1756729" y="4052843"/>
              <a:ext cx="520248" cy="88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7860"/>
                  </a:lnTo>
                  <a:lnTo>
                    <a:pt x="17847" y="21600"/>
                  </a:lnTo>
                  <a:lnTo>
                    <a:pt x="433" y="15924"/>
                  </a:lnTo>
                  <a:lnTo>
                    <a:pt x="367" y="15924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5856000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2" name="Shape 14336"/>
            <p:cNvSpPr/>
            <p:nvPr/>
          </p:nvSpPr>
          <p:spPr>
            <a:xfrm>
              <a:off x="1837732" y="4633367"/>
              <a:ext cx="528448" cy="6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400"/>
                  </a:moveTo>
                  <a:lnTo>
                    <a:pt x="0" y="0"/>
                  </a:lnTo>
                  <a:lnTo>
                    <a:pt x="305" y="18481"/>
                  </a:lnTo>
                  <a:lnTo>
                    <a:pt x="17752" y="21600"/>
                  </a:lnTo>
                  <a:lnTo>
                    <a:pt x="21600" y="4400"/>
                  </a:lnTo>
                  <a:cubicBezTo>
                    <a:pt x="21600" y="4400"/>
                    <a:pt x="21600" y="4400"/>
                    <a:pt x="21600" y="440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5506962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3" name="Shape 14337"/>
            <p:cNvSpPr/>
            <p:nvPr/>
          </p:nvSpPr>
          <p:spPr>
            <a:xfrm>
              <a:off x="1932236" y="5227391"/>
              <a:ext cx="536582" cy="47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732"/>
                  </a:lnTo>
                  <a:lnTo>
                    <a:pt x="271" y="21600"/>
                  </a:lnTo>
                  <a:lnTo>
                    <a:pt x="17697" y="18561"/>
                  </a:lnTo>
                  <a:lnTo>
                    <a:pt x="21600" y="0"/>
                  </a:ln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C2C2C2"/>
                </a:gs>
                <a:gs pos="100000">
                  <a:srgbClr val="000000"/>
                </a:gs>
              </a:gsLst>
              <a:lin ang="5653939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4" name="Shape 14338"/>
            <p:cNvSpPr/>
            <p:nvPr/>
          </p:nvSpPr>
          <p:spPr>
            <a:xfrm>
              <a:off x="1351712" y="2041259"/>
              <a:ext cx="693961" cy="438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37" y="17131"/>
                  </a:moveTo>
                  <a:lnTo>
                    <a:pt x="0" y="445"/>
                  </a:lnTo>
                  <a:lnTo>
                    <a:pt x="0" y="408"/>
                  </a:lnTo>
                  <a:lnTo>
                    <a:pt x="2323" y="0"/>
                  </a:lnTo>
                  <a:lnTo>
                    <a:pt x="21600" y="21463"/>
                  </a:lnTo>
                  <a:lnTo>
                    <a:pt x="18572" y="21600"/>
                  </a:lnTo>
                  <a:lnTo>
                    <a:pt x="18493" y="21529"/>
                  </a:lnTo>
                  <a:lnTo>
                    <a:pt x="16331" y="19077"/>
                  </a:lnTo>
                  <a:lnTo>
                    <a:pt x="14637" y="17131"/>
                  </a:lnTo>
                  <a:cubicBezTo>
                    <a:pt x="14637" y="17131"/>
                    <a:pt x="14637" y="17131"/>
                    <a:pt x="14637" y="17131"/>
                  </a:cubicBezTo>
                  <a:close/>
                </a:path>
              </a:pathLst>
            </a:custGeom>
            <a:gradFill>
              <a:gsLst>
                <a:gs pos="0">
                  <a:srgbClr val="E1E0E1"/>
                </a:gs>
                <a:gs pos="100000">
                  <a:srgbClr val="000000"/>
                </a:gs>
              </a:gsLst>
              <a:lin ang="10232261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5" name="Shape 14339"/>
            <p:cNvSpPr/>
            <p:nvPr/>
          </p:nvSpPr>
          <p:spPr>
            <a:xfrm>
              <a:off x="1421482" y="2041259"/>
              <a:ext cx="1254643" cy="4356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9" y="18436"/>
                  </a:moveTo>
                  <a:lnTo>
                    <a:pt x="9906" y="18540"/>
                  </a:lnTo>
                  <a:lnTo>
                    <a:pt x="9253" y="17219"/>
                  </a:lnTo>
                  <a:lnTo>
                    <a:pt x="8673" y="16050"/>
                  </a:lnTo>
                  <a:lnTo>
                    <a:pt x="8557" y="15842"/>
                  </a:lnTo>
                  <a:lnTo>
                    <a:pt x="17795" y="15812"/>
                  </a:lnTo>
                  <a:lnTo>
                    <a:pt x="19260" y="18410"/>
                  </a:lnTo>
                  <a:cubicBezTo>
                    <a:pt x="19260" y="18410"/>
                    <a:pt x="17449" y="18436"/>
                    <a:pt x="17449" y="18436"/>
                  </a:cubicBezTo>
                  <a:close/>
                  <a:moveTo>
                    <a:pt x="7208" y="13133"/>
                  </a:moveTo>
                  <a:lnTo>
                    <a:pt x="7079" y="12867"/>
                  </a:lnTo>
                  <a:lnTo>
                    <a:pt x="16177" y="12930"/>
                  </a:lnTo>
                  <a:lnTo>
                    <a:pt x="17590" y="15432"/>
                  </a:lnTo>
                  <a:lnTo>
                    <a:pt x="15805" y="15435"/>
                  </a:lnTo>
                  <a:lnTo>
                    <a:pt x="8365" y="15454"/>
                  </a:lnTo>
                  <a:cubicBezTo>
                    <a:pt x="8365" y="15454"/>
                    <a:pt x="7208" y="13133"/>
                    <a:pt x="7208" y="13133"/>
                  </a:cubicBezTo>
                  <a:close/>
                  <a:moveTo>
                    <a:pt x="5819" y="10328"/>
                  </a:moveTo>
                  <a:lnTo>
                    <a:pt x="5667" y="10006"/>
                  </a:lnTo>
                  <a:lnTo>
                    <a:pt x="14624" y="10165"/>
                  </a:lnTo>
                  <a:lnTo>
                    <a:pt x="15985" y="12563"/>
                  </a:lnTo>
                  <a:lnTo>
                    <a:pt x="14224" y="12552"/>
                  </a:lnTo>
                  <a:lnTo>
                    <a:pt x="14208" y="12552"/>
                  </a:lnTo>
                  <a:lnTo>
                    <a:pt x="6887" y="12489"/>
                  </a:lnTo>
                  <a:cubicBezTo>
                    <a:pt x="6887" y="12489"/>
                    <a:pt x="5819" y="10328"/>
                    <a:pt x="5819" y="10328"/>
                  </a:cubicBezTo>
                  <a:close/>
                  <a:moveTo>
                    <a:pt x="4470" y="7631"/>
                  </a:moveTo>
                  <a:lnTo>
                    <a:pt x="4291" y="7257"/>
                  </a:lnTo>
                  <a:lnTo>
                    <a:pt x="13132" y="7497"/>
                  </a:lnTo>
                  <a:lnTo>
                    <a:pt x="14429" y="9810"/>
                  </a:lnTo>
                  <a:lnTo>
                    <a:pt x="12695" y="9781"/>
                  </a:lnTo>
                  <a:lnTo>
                    <a:pt x="12683" y="9777"/>
                  </a:lnTo>
                  <a:lnTo>
                    <a:pt x="5463" y="9647"/>
                  </a:lnTo>
                  <a:cubicBezTo>
                    <a:pt x="5463" y="9647"/>
                    <a:pt x="4470" y="7631"/>
                    <a:pt x="4470" y="7631"/>
                  </a:cubicBezTo>
                  <a:close/>
                  <a:moveTo>
                    <a:pt x="3173" y="5033"/>
                  </a:moveTo>
                  <a:lnTo>
                    <a:pt x="2969" y="4615"/>
                  </a:lnTo>
                  <a:lnTo>
                    <a:pt x="11679" y="4933"/>
                  </a:lnTo>
                  <a:lnTo>
                    <a:pt x="11706" y="4948"/>
                  </a:lnTo>
                  <a:lnTo>
                    <a:pt x="12939" y="7157"/>
                  </a:lnTo>
                  <a:lnTo>
                    <a:pt x="11230" y="7109"/>
                  </a:lnTo>
                  <a:lnTo>
                    <a:pt x="4111" y="6913"/>
                  </a:lnTo>
                  <a:cubicBezTo>
                    <a:pt x="4111" y="6913"/>
                    <a:pt x="3173" y="5033"/>
                    <a:pt x="3173" y="5033"/>
                  </a:cubicBezTo>
                  <a:close/>
                  <a:moveTo>
                    <a:pt x="1708" y="2069"/>
                  </a:moveTo>
                  <a:lnTo>
                    <a:pt x="10290" y="2461"/>
                  </a:lnTo>
                  <a:lnTo>
                    <a:pt x="10333" y="2491"/>
                  </a:lnTo>
                  <a:lnTo>
                    <a:pt x="11514" y="4604"/>
                  </a:lnTo>
                  <a:lnTo>
                    <a:pt x="9814" y="4541"/>
                  </a:lnTo>
                  <a:lnTo>
                    <a:pt x="9802" y="4541"/>
                  </a:lnTo>
                  <a:lnTo>
                    <a:pt x="2786" y="4281"/>
                  </a:lnTo>
                  <a:lnTo>
                    <a:pt x="1941" y="2531"/>
                  </a:lnTo>
                  <a:cubicBezTo>
                    <a:pt x="1941" y="2531"/>
                    <a:pt x="1708" y="2069"/>
                    <a:pt x="1708" y="2069"/>
                  </a:cubicBezTo>
                  <a:close/>
                  <a:moveTo>
                    <a:pt x="19260" y="17163"/>
                  </a:moveTo>
                  <a:lnTo>
                    <a:pt x="9830" y="507"/>
                  </a:lnTo>
                  <a:lnTo>
                    <a:pt x="9185" y="477"/>
                  </a:lnTo>
                  <a:lnTo>
                    <a:pt x="9316" y="677"/>
                  </a:lnTo>
                  <a:lnTo>
                    <a:pt x="10125" y="2143"/>
                  </a:lnTo>
                  <a:lnTo>
                    <a:pt x="8468" y="2069"/>
                  </a:lnTo>
                  <a:lnTo>
                    <a:pt x="8441" y="2065"/>
                  </a:lnTo>
                  <a:lnTo>
                    <a:pt x="1529" y="1746"/>
                  </a:lnTo>
                  <a:lnTo>
                    <a:pt x="680" y="29"/>
                  </a:lnTo>
                  <a:lnTo>
                    <a:pt x="0" y="0"/>
                  </a:lnTo>
                  <a:lnTo>
                    <a:pt x="10663" y="21600"/>
                  </a:lnTo>
                  <a:lnTo>
                    <a:pt x="11422" y="21586"/>
                  </a:lnTo>
                  <a:lnTo>
                    <a:pt x="11410" y="21552"/>
                  </a:lnTo>
                  <a:lnTo>
                    <a:pt x="11166" y="21104"/>
                  </a:lnTo>
                  <a:lnTo>
                    <a:pt x="10190" y="19092"/>
                  </a:lnTo>
                  <a:lnTo>
                    <a:pt x="10110" y="18947"/>
                  </a:lnTo>
                  <a:lnTo>
                    <a:pt x="19476" y="18807"/>
                  </a:lnTo>
                  <a:lnTo>
                    <a:pt x="20904" y="21345"/>
                  </a:lnTo>
                  <a:lnTo>
                    <a:pt x="21600" y="21330"/>
                  </a:lnTo>
                  <a:cubicBezTo>
                    <a:pt x="21600" y="21330"/>
                    <a:pt x="19260" y="17163"/>
                    <a:pt x="19260" y="17163"/>
                  </a:cubicBezTo>
                  <a:close/>
                </a:path>
              </a:pathLst>
            </a:custGeom>
            <a:solidFill>
              <a:srgbClr val="969FAC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6" name="Shape 14340"/>
            <p:cNvSpPr/>
            <p:nvPr/>
          </p:nvSpPr>
          <p:spPr>
            <a:xfrm>
              <a:off x="2013240" y="5834917"/>
              <a:ext cx="544018" cy="5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664"/>
                  </a:lnTo>
                  <a:lnTo>
                    <a:pt x="183" y="21600"/>
                  </a:lnTo>
                  <a:lnTo>
                    <a:pt x="17575" y="12267"/>
                  </a:lnTo>
                  <a:lnTo>
                    <a:pt x="21600" y="0"/>
                  </a:ln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9D9D9E"/>
                </a:gs>
                <a:gs pos="100000">
                  <a:srgbClr val="000000"/>
                </a:gs>
              </a:gsLst>
              <a:lin ang="5154545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7" name="Shape 14341"/>
            <p:cNvSpPr/>
            <p:nvPr/>
          </p:nvSpPr>
          <p:spPr>
            <a:xfrm>
              <a:off x="2539761" y="6334438"/>
              <a:ext cx="143748" cy="2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5524" y="2196"/>
                  </a:lnTo>
                  <a:lnTo>
                    <a:pt x="0" y="21600"/>
                  </a:lnTo>
                  <a:lnTo>
                    <a:pt x="9799" y="13944"/>
                  </a:lnTo>
                  <a:lnTo>
                    <a:pt x="21251" y="0"/>
                  </a:lnTo>
                  <a:cubicBezTo>
                    <a:pt x="21251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E0F0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8" name="Shape 14342"/>
            <p:cNvSpPr/>
            <p:nvPr/>
          </p:nvSpPr>
          <p:spPr>
            <a:xfrm>
              <a:off x="1945737" y="6388440"/>
              <a:ext cx="141427" cy="3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0" y="2005"/>
                  </a:lnTo>
                  <a:lnTo>
                    <a:pt x="0" y="21600"/>
                  </a:lnTo>
                  <a:lnTo>
                    <a:pt x="10418" y="13478"/>
                  </a:lnTo>
                  <a:lnTo>
                    <a:pt x="21600" y="0"/>
                  </a:ln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01010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1633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65827" y="361002"/>
            <a:ext cx="11231592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Koncept výuky podporující Blended Learning</a:t>
            </a:r>
            <a:endParaRPr lang="id-ID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5553397" y="2099751"/>
            <a:ext cx="1070348" cy="408745"/>
          </a:xfrm>
        </p:spPr>
        <p:txBody>
          <a:bodyPr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400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"/>
          </p:nvPr>
        </p:nvSpPr>
        <p:spPr>
          <a:xfrm>
            <a:off x="7064985" y="1824541"/>
            <a:ext cx="4554791" cy="14017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QRAM prostřednictvím sylabu představí požadavky na studenta a na jeho studijní předpoklady pro zápis do požadovaného kurzu</a:t>
            </a:r>
            <a:endParaRPr lang="id-ID" sz="2000" dirty="0"/>
          </a:p>
        </p:txBody>
      </p:sp>
      <p:sp>
        <p:nvSpPr>
          <p:cNvPr id="30" name="Subtitle 29"/>
          <p:cNvSpPr>
            <a:spLocks noGrp="1"/>
          </p:cNvSpPr>
          <p:nvPr>
            <p:ph type="subTitle" idx="1"/>
          </p:nvPr>
        </p:nvSpPr>
        <p:spPr>
          <a:xfrm>
            <a:off x="388189" y="952912"/>
            <a:ext cx="11231592" cy="322848"/>
          </a:xfrm>
        </p:spPr>
        <p:txBody>
          <a:bodyPr>
            <a:noAutofit/>
          </a:bodyPr>
          <a:lstStyle/>
          <a:p>
            <a:r>
              <a:rPr lang="cs-CZ" sz="1600" dirty="0"/>
              <a:t>Ne ve všech oblastech lze roli vyučujícího kvalitně alternovat videem a nebo systémem Moodle / STAG / Office 365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33</a:t>
            </a:fld>
            <a:endParaRPr lang="id-ID" dirty="0"/>
          </a:p>
        </p:txBody>
      </p:sp>
      <p:sp>
        <p:nvSpPr>
          <p:cNvPr id="51" name="Rectangle 50"/>
          <p:cNvSpPr/>
          <p:nvPr/>
        </p:nvSpPr>
        <p:spPr>
          <a:xfrm>
            <a:off x="0" y="5942701"/>
            <a:ext cx="12192000" cy="7942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Shape 967"/>
          <p:cNvSpPr/>
          <p:nvPr/>
        </p:nvSpPr>
        <p:spPr>
          <a:xfrm flipV="1">
            <a:off x="6096000" y="2913893"/>
            <a:ext cx="1" cy="46253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7" name="Shape 968"/>
          <p:cNvSpPr/>
          <p:nvPr/>
        </p:nvSpPr>
        <p:spPr>
          <a:xfrm flipV="1">
            <a:off x="6096000" y="4365758"/>
            <a:ext cx="1" cy="46253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8" name="Shape 969"/>
          <p:cNvSpPr/>
          <p:nvPr/>
        </p:nvSpPr>
        <p:spPr>
          <a:xfrm flipV="1">
            <a:off x="6115050" y="5812576"/>
            <a:ext cx="1" cy="1070349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9" name="Shape 970"/>
          <p:cNvSpPr/>
          <p:nvPr/>
        </p:nvSpPr>
        <p:spPr>
          <a:xfrm>
            <a:off x="5553397" y="1884052"/>
            <a:ext cx="1070349" cy="1070349"/>
          </a:xfrm>
          <a:prstGeom prst="roundRect">
            <a:avLst>
              <a:gd name="adj" fmla="val 296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40" name="Shape 971"/>
          <p:cNvSpPr/>
          <p:nvPr/>
        </p:nvSpPr>
        <p:spPr>
          <a:xfrm>
            <a:off x="5553397" y="3335918"/>
            <a:ext cx="1070349" cy="1070349"/>
          </a:xfrm>
          <a:prstGeom prst="roundRect">
            <a:avLst>
              <a:gd name="adj" fmla="val 296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41" name="Shape 972"/>
          <p:cNvSpPr/>
          <p:nvPr/>
        </p:nvSpPr>
        <p:spPr>
          <a:xfrm>
            <a:off x="5553397" y="4787783"/>
            <a:ext cx="1070349" cy="1070350"/>
          </a:xfrm>
          <a:prstGeom prst="roundRect">
            <a:avLst>
              <a:gd name="adj" fmla="val 296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44" name="Shape 977"/>
          <p:cNvSpPr/>
          <p:nvPr/>
        </p:nvSpPr>
        <p:spPr>
          <a:xfrm>
            <a:off x="5677700" y="3581941"/>
            <a:ext cx="821743" cy="30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QRAM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Shape 978"/>
          <p:cNvSpPr/>
          <p:nvPr/>
        </p:nvSpPr>
        <p:spPr>
          <a:xfrm>
            <a:off x="198411" y="2999103"/>
            <a:ext cx="4932797" cy="2081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algn="r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QRAM prostřednictvím sylabu ukáže studijní výsledky učení, které student absolvováním kurzu získá, jsou očekávané a které jsou relevantní pro jeho odborný profil 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Následně také student jejich nabytí a také kvalitu a relevanci zpětně ohodnotí prostřednictvím hodnocení kvality výuky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Shape 979"/>
          <p:cNvSpPr/>
          <p:nvPr/>
        </p:nvSpPr>
        <p:spPr>
          <a:xfrm>
            <a:off x="5553394" y="5049835"/>
            <a:ext cx="1070349" cy="30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Shape 980"/>
          <p:cNvSpPr/>
          <p:nvPr/>
        </p:nvSpPr>
        <p:spPr>
          <a:xfrm>
            <a:off x="7039214" y="3226281"/>
            <a:ext cx="4580566" cy="281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rámci Moodle kurzu postaveného na báze QRAMu student získá všechny potřebné podklady pro vytvoření požadovaných znalostí a pro úspěšné absolvování požadovaného kurzu (jeho preference volby kurzu mohou záležet samozřejmě také na úrovni připraveného kurzu M0, M1, M2 a M3)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Shape 981"/>
          <p:cNvSpPr/>
          <p:nvPr/>
        </p:nvSpPr>
        <p:spPr>
          <a:xfrm>
            <a:off x="5677700" y="2427768"/>
            <a:ext cx="821741" cy="22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Předpoklady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Shape 982"/>
          <p:cNvSpPr/>
          <p:nvPr/>
        </p:nvSpPr>
        <p:spPr>
          <a:xfrm>
            <a:off x="5782183" y="3857634"/>
            <a:ext cx="612778" cy="40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Výstupy z učení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Shape 983"/>
          <p:cNvSpPr/>
          <p:nvPr/>
        </p:nvSpPr>
        <p:spPr>
          <a:xfrm>
            <a:off x="5677700" y="5317987"/>
            <a:ext cx="821743" cy="22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Struktura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hape 977">
            <a:extLst>
              <a:ext uri="{FF2B5EF4-FFF2-40B4-BE49-F238E27FC236}">
                <a16:creationId xmlns:a16="http://schemas.microsoft.com/office/drawing/2014/main" id="{17CEFF74-5C77-573D-4505-3C65EC800499}"/>
              </a:ext>
            </a:extLst>
          </p:cNvPr>
          <p:cNvSpPr/>
          <p:nvPr/>
        </p:nvSpPr>
        <p:spPr>
          <a:xfrm>
            <a:off x="5683451" y="2104516"/>
            <a:ext cx="821743" cy="30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QRAM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build="p"/>
      <p:bldP spid="32" grpId="0" build="p"/>
      <p:bldP spid="30" grpId="0" build="p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85"/>
          <p:cNvSpPr/>
          <p:nvPr/>
        </p:nvSpPr>
        <p:spPr>
          <a:xfrm flipV="1">
            <a:off x="6096000" y="1939229"/>
            <a:ext cx="1" cy="46253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0" name="Shape 986"/>
          <p:cNvSpPr/>
          <p:nvPr/>
        </p:nvSpPr>
        <p:spPr>
          <a:xfrm flipV="1">
            <a:off x="6096000" y="3391094"/>
            <a:ext cx="1" cy="46253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1" name="Shape 987"/>
          <p:cNvSpPr/>
          <p:nvPr/>
        </p:nvSpPr>
        <p:spPr>
          <a:xfrm flipV="1">
            <a:off x="6096000" y="-84597"/>
            <a:ext cx="1" cy="107035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2" name="Shape 988"/>
          <p:cNvSpPr/>
          <p:nvPr/>
        </p:nvSpPr>
        <p:spPr>
          <a:xfrm>
            <a:off x="5553397" y="909388"/>
            <a:ext cx="1070349" cy="1070350"/>
          </a:xfrm>
          <a:prstGeom prst="roundRect">
            <a:avLst>
              <a:gd name="adj" fmla="val 296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3" name="Shape 989"/>
          <p:cNvSpPr/>
          <p:nvPr/>
        </p:nvSpPr>
        <p:spPr>
          <a:xfrm>
            <a:off x="5553397" y="2361254"/>
            <a:ext cx="1070349" cy="1070349"/>
          </a:xfrm>
          <a:prstGeom prst="roundRect">
            <a:avLst>
              <a:gd name="adj" fmla="val 296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4" name="Shape 990"/>
          <p:cNvSpPr/>
          <p:nvPr/>
        </p:nvSpPr>
        <p:spPr>
          <a:xfrm>
            <a:off x="5553397" y="3813119"/>
            <a:ext cx="1070349" cy="1070349"/>
          </a:xfrm>
          <a:prstGeom prst="roundRect">
            <a:avLst>
              <a:gd name="adj" fmla="val 296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6" name="Shape 993"/>
          <p:cNvSpPr/>
          <p:nvPr/>
        </p:nvSpPr>
        <p:spPr>
          <a:xfrm>
            <a:off x="5553396" y="2607277"/>
            <a:ext cx="1070348" cy="30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Shape 994"/>
          <p:cNvSpPr/>
          <p:nvPr/>
        </p:nvSpPr>
        <p:spPr>
          <a:xfrm>
            <a:off x="5553394" y="4075171"/>
            <a:ext cx="1070350" cy="30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ZKOUŠKY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Shape 995"/>
          <p:cNvSpPr/>
          <p:nvPr/>
        </p:nvSpPr>
        <p:spPr>
          <a:xfrm>
            <a:off x="5782183" y="1464285"/>
            <a:ext cx="612778" cy="40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Kontrola posunu 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hape 996"/>
          <p:cNvSpPr/>
          <p:nvPr/>
        </p:nvSpPr>
        <p:spPr>
          <a:xfrm>
            <a:off x="5782183" y="2852148"/>
            <a:ext cx="612778" cy="40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SelftestyZápočty</a:t>
            </a:r>
          </a:p>
        </p:txBody>
      </p:sp>
      <p:sp>
        <p:nvSpPr>
          <p:cNvPr id="20" name="Shape 997"/>
          <p:cNvSpPr/>
          <p:nvPr/>
        </p:nvSpPr>
        <p:spPr>
          <a:xfrm>
            <a:off x="5677700" y="4343323"/>
            <a:ext cx="821743" cy="22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45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Vždy fyzicky</a:t>
            </a:r>
            <a:endParaRPr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53396" y="1134756"/>
            <a:ext cx="1070350" cy="408745"/>
          </a:xfrm>
        </p:spPr>
        <p:txBody>
          <a:bodyPr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Moodle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34</a:t>
            </a:fld>
            <a:endParaRPr lang="id-ID"/>
          </a:p>
        </p:txBody>
      </p:sp>
      <p:sp>
        <p:nvSpPr>
          <p:cNvPr id="22" name="Shape 978">
            <a:extLst>
              <a:ext uri="{FF2B5EF4-FFF2-40B4-BE49-F238E27FC236}">
                <a16:creationId xmlns:a16="http://schemas.microsoft.com/office/drawing/2014/main" id="{77BDCD21-F14B-4154-9D09-1703A63FD787}"/>
              </a:ext>
            </a:extLst>
          </p:cNvPr>
          <p:cNvSpPr/>
          <p:nvPr/>
        </p:nvSpPr>
        <p:spPr>
          <a:xfrm>
            <a:off x="379562" y="293299"/>
            <a:ext cx="4688035" cy="2449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algn="r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 nabízí kontrolu posunu studenta v procesu vzdělávání již v průběhu semestru + zabezpečené odevzdání úkolů + kontrolu plagiátů (seminárních prací, protokolů, dalších individuálních či týmových prací)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Shape 978">
            <a:extLst>
              <a:ext uri="{FF2B5EF4-FFF2-40B4-BE49-F238E27FC236}">
                <a16:creationId xmlns:a16="http://schemas.microsoft.com/office/drawing/2014/main" id="{7796CF9A-91AA-4D9C-B579-376F4D09E47C}"/>
              </a:ext>
            </a:extLst>
          </p:cNvPr>
          <p:cNvSpPr/>
          <p:nvPr/>
        </p:nvSpPr>
        <p:spPr>
          <a:xfrm>
            <a:off x="459075" y="3115992"/>
            <a:ext cx="4688035" cy="270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algn="r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Závěrečná zkouška musí být vždy fyzická nebo ústní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(možná je také kombinace Moodle písemné (online) + fyzicky realizované ústní). Tam má vyučující možnost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definitivně ověřit skutečně získané znalosti studenta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Shape 980">
            <a:extLst>
              <a:ext uri="{FF2B5EF4-FFF2-40B4-BE49-F238E27FC236}">
                <a16:creationId xmlns:a16="http://schemas.microsoft.com/office/drawing/2014/main" id="{9A5AA1BA-E5BD-4036-9F52-0CC642AFE902}"/>
              </a:ext>
            </a:extLst>
          </p:cNvPr>
          <p:cNvSpPr/>
          <p:nvPr/>
        </p:nvSpPr>
        <p:spPr>
          <a:xfrm>
            <a:off x="7039213" y="543464"/>
            <a:ext cx="4571937" cy="547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/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Dílčí písemky, testy a úkoly mohou být realizovány prostřednictvím Moodle v kombinaci zabezpečení Safe Exam Browseru + Proctoringu.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Studenti by měli mít na výběr, zda chtějí mít testy až do výše zápočtu online, s patřičným zabezpečením, nebo fyzicky, písemně na fakultách pod dozorem vyučujícího.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Vyučující musí mít nastavenou dostatečnou banku úloh tak, aby každý student dostal vždy vlastní a neopakovatelný test. V kombinaci s psaním v jeden čas + SEB + Proctoring, je míra zabezpečení proti podvádění na velmi vysoké úrovni.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0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build="p"/>
      <p:bldP spid="22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436" y="702374"/>
            <a:ext cx="3477631" cy="67758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ADAPT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996763" y="5250710"/>
            <a:ext cx="3026384" cy="784721"/>
          </a:xfrm>
        </p:spPr>
        <p:txBody>
          <a:bodyPr anchor="ctr">
            <a:normAutofit/>
          </a:bodyPr>
          <a:lstStyle/>
          <a:p>
            <a:r>
              <a:rPr lang="cs-CZ" dirty="0"/>
              <a:t>Deklarovat Moodle jako strategický nástroj pro výuku</a:t>
            </a:r>
            <a:endParaRPr lang="id-ID" dirty="0"/>
          </a:p>
        </p:txBody>
      </p:sp>
      <p:sp>
        <p:nvSpPr>
          <p:cNvPr id="13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47175" y="5335686"/>
            <a:ext cx="2448541" cy="408745"/>
          </a:xfr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cs-CZ" sz="1750" dirty="0"/>
              <a:t>Vyřešit všechny bariéry, a to včetně GDPR</a:t>
            </a:r>
            <a:endParaRPr lang="id-ID" sz="175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037706" y="417751"/>
            <a:ext cx="4909783" cy="322848"/>
          </a:xfrm>
        </p:spPr>
        <p:txBody>
          <a:bodyPr>
            <a:noAutofit/>
          </a:bodyPr>
          <a:lstStyle/>
          <a:p>
            <a:pPr algn="l"/>
            <a:r>
              <a:rPr lang="cs-CZ" sz="1600" dirty="0"/>
              <a:t>Cesta administrativy UTB k digitalizaci výuky DISP</a:t>
            </a:r>
            <a:endParaRPr lang="id-ID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35</a:t>
            </a:fld>
            <a:endParaRPr lang="id-ID" dirty="0"/>
          </a:p>
        </p:txBody>
      </p:sp>
      <p:sp>
        <p:nvSpPr>
          <p:cNvPr id="132" name="Rectangle 131"/>
          <p:cNvSpPr/>
          <p:nvPr/>
        </p:nvSpPr>
        <p:spPr>
          <a:xfrm>
            <a:off x="0" y="6035431"/>
            <a:ext cx="12192000" cy="82256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" name="Group 5"/>
          <p:cNvGrpSpPr/>
          <p:nvPr/>
        </p:nvGrpSpPr>
        <p:grpSpPr>
          <a:xfrm>
            <a:off x="2644898" y="421249"/>
            <a:ext cx="6902204" cy="3544645"/>
            <a:chOff x="2644898" y="421249"/>
            <a:chExt cx="6902204" cy="3544645"/>
          </a:xfrm>
        </p:grpSpPr>
        <p:sp>
          <p:nvSpPr>
            <p:cNvPr id="9" name="Shape 11185"/>
            <p:cNvSpPr/>
            <p:nvPr/>
          </p:nvSpPr>
          <p:spPr>
            <a:xfrm>
              <a:off x="3963495" y="421249"/>
              <a:ext cx="4254013" cy="340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69" y="15155"/>
                  </a:moveTo>
                  <a:lnTo>
                    <a:pt x="4213" y="15155"/>
                  </a:lnTo>
                  <a:lnTo>
                    <a:pt x="4213" y="14154"/>
                  </a:lnTo>
                  <a:lnTo>
                    <a:pt x="4548" y="14154"/>
                  </a:lnTo>
                  <a:lnTo>
                    <a:pt x="4548" y="12990"/>
                  </a:lnTo>
                  <a:lnTo>
                    <a:pt x="5050" y="12990"/>
                  </a:lnTo>
                  <a:lnTo>
                    <a:pt x="5050" y="14154"/>
                  </a:lnTo>
                  <a:lnTo>
                    <a:pt x="5413" y="14154"/>
                  </a:lnTo>
                  <a:lnTo>
                    <a:pt x="5413" y="15155"/>
                  </a:lnTo>
                  <a:lnTo>
                    <a:pt x="5734" y="15155"/>
                  </a:lnTo>
                  <a:lnTo>
                    <a:pt x="5734" y="17950"/>
                  </a:lnTo>
                  <a:lnTo>
                    <a:pt x="5901" y="17950"/>
                  </a:lnTo>
                  <a:lnTo>
                    <a:pt x="5902" y="13234"/>
                  </a:lnTo>
                  <a:lnTo>
                    <a:pt x="6753" y="13223"/>
                  </a:lnTo>
                  <a:lnTo>
                    <a:pt x="6753" y="12152"/>
                  </a:lnTo>
                  <a:lnTo>
                    <a:pt x="7757" y="10894"/>
                  </a:lnTo>
                  <a:lnTo>
                    <a:pt x="7757" y="12152"/>
                  </a:lnTo>
                  <a:lnTo>
                    <a:pt x="7757" y="13269"/>
                  </a:lnTo>
                  <a:lnTo>
                    <a:pt x="7757" y="13991"/>
                  </a:lnTo>
                  <a:lnTo>
                    <a:pt x="7966" y="13991"/>
                  </a:lnTo>
                  <a:lnTo>
                    <a:pt x="7966" y="16948"/>
                  </a:lnTo>
                  <a:lnTo>
                    <a:pt x="8315" y="16948"/>
                  </a:lnTo>
                  <a:lnTo>
                    <a:pt x="8315" y="8706"/>
                  </a:lnTo>
                  <a:lnTo>
                    <a:pt x="9682" y="8706"/>
                  </a:lnTo>
                  <a:lnTo>
                    <a:pt x="9682" y="14061"/>
                  </a:lnTo>
                  <a:lnTo>
                    <a:pt x="9850" y="14061"/>
                  </a:lnTo>
                  <a:lnTo>
                    <a:pt x="9850" y="6657"/>
                  </a:lnTo>
                  <a:lnTo>
                    <a:pt x="10547" y="6657"/>
                  </a:lnTo>
                  <a:lnTo>
                    <a:pt x="10547" y="4980"/>
                  </a:lnTo>
                  <a:lnTo>
                    <a:pt x="10772" y="4980"/>
                  </a:lnTo>
                  <a:lnTo>
                    <a:pt x="10853" y="2637"/>
                  </a:lnTo>
                  <a:lnTo>
                    <a:pt x="10943" y="0"/>
                  </a:lnTo>
                  <a:lnTo>
                    <a:pt x="11034" y="2637"/>
                  </a:lnTo>
                  <a:lnTo>
                    <a:pt x="11114" y="4980"/>
                  </a:lnTo>
                  <a:lnTo>
                    <a:pt x="11329" y="4980"/>
                  </a:lnTo>
                  <a:lnTo>
                    <a:pt x="11329" y="6657"/>
                  </a:lnTo>
                  <a:lnTo>
                    <a:pt x="11831" y="6657"/>
                  </a:lnTo>
                  <a:lnTo>
                    <a:pt x="11831" y="15458"/>
                  </a:lnTo>
                  <a:lnTo>
                    <a:pt x="12277" y="15458"/>
                  </a:lnTo>
                  <a:lnTo>
                    <a:pt x="12277" y="11733"/>
                  </a:lnTo>
                  <a:lnTo>
                    <a:pt x="13449" y="11733"/>
                  </a:lnTo>
                  <a:lnTo>
                    <a:pt x="13449" y="16390"/>
                  </a:lnTo>
                  <a:lnTo>
                    <a:pt x="13840" y="16390"/>
                  </a:lnTo>
                  <a:lnTo>
                    <a:pt x="13840" y="13595"/>
                  </a:lnTo>
                  <a:lnTo>
                    <a:pt x="15012" y="13595"/>
                  </a:lnTo>
                  <a:lnTo>
                    <a:pt x="15012" y="17973"/>
                  </a:lnTo>
                  <a:lnTo>
                    <a:pt x="15375" y="17973"/>
                  </a:lnTo>
                  <a:lnTo>
                    <a:pt x="15375" y="15691"/>
                  </a:lnTo>
                  <a:lnTo>
                    <a:pt x="15961" y="15691"/>
                  </a:lnTo>
                  <a:lnTo>
                    <a:pt x="15961" y="17274"/>
                  </a:lnTo>
                  <a:lnTo>
                    <a:pt x="16909" y="17274"/>
                  </a:lnTo>
                  <a:lnTo>
                    <a:pt x="17802" y="17274"/>
                  </a:lnTo>
                  <a:lnTo>
                    <a:pt x="17802" y="18602"/>
                  </a:lnTo>
                  <a:lnTo>
                    <a:pt x="17802" y="19277"/>
                  </a:lnTo>
                  <a:lnTo>
                    <a:pt x="17802" y="19894"/>
                  </a:lnTo>
                  <a:lnTo>
                    <a:pt x="18416" y="19894"/>
                  </a:lnTo>
                  <a:lnTo>
                    <a:pt x="18416" y="18718"/>
                  </a:lnTo>
                  <a:lnTo>
                    <a:pt x="18611" y="18718"/>
                  </a:lnTo>
                  <a:lnTo>
                    <a:pt x="18611" y="17833"/>
                  </a:lnTo>
                  <a:lnTo>
                    <a:pt x="18723" y="17833"/>
                  </a:lnTo>
                  <a:lnTo>
                    <a:pt x="18723" y="17367"/>
                  </a:lnTo>
                  <a:lnTo>
                    <a:pt x="18891" y="17367"/>
                  </a:lnTo>
                  <a:lnTo>
                    <a:pt x="19058" y="17367"/>
                  </a:lnTo>
                  <a:lnTo>
                    <a:pt x="19114" y="17367"/>
                  </a:lnTo>
                  <a:lnTo>
                    <a:pt x="19114" y="16506"/>
                  </a:lnTo>
                  <a:lnTo>
                    <a:pt x="19490" y="16506"/>
                  </a:lnTo>
                  <a:lnTo>
                    <a:pt x="19490" y="17181"/>
                  </a:lnTo>
                  <a:lnTo>
                    <a:pt x="19644" y="17181"/>
                  </a:lnTo>
                  <a:lnTo>
                    <a:pt x="19644" y="17973"/>
                  </a:lnTo>
                  <a:lnTo>
                    <a:pt x="19783" y="17973"/>
                  </a:lnTo>
                  <a:lnTo>
                    <a:pt x="19783" y="18718"/>
                  </a:lnTo>
                  <a:lnTo>
                    <a:pt x="20397" y="18718"/>
                  </a:lnTo>
                  <a:lnTo>
                    <a:pt x="20397" y="19510"/>
                  </a:lnTo>
                  <a:lnTo>
                    <a:pt x="20676" y="19510"/>
                  </a:lnTo>
                  <a:lnTo>
                    <a:pt x="20676" y="18671"/>
                  </a:lnTo>
                  <a:lnTo>
                    <a:pt x="21318" y="18671"/>
                  </a:lnTo>
                  <a:lnTo>
                    <a:pt x="21318" y="19510"/>
                  </a:lnTo>
                  <a:lnTo>
                    <a:pt x="21597" y="19510"/>
                  </a:lnTo>
                  <a:lnTo>
                    <a:pt x="21600" y="21600"/>
                  </a:lnTo>
                  <a:lnTo>
                    <a:pt x="10802" y="21600"/>
                  </a:lnTo>
                  <a:lnTo>
                    <a:pt x="9853" y="21600"/>
                  </a:lnTo>
                  <a:lnTo>
                    <a:pt x="9685" y="21600"/>
                  </a:lnTo>
                  <a:lnTo>
                    <a:pt x="9044" y="21600"/>
                  </a:lnTo>
                  <a:lnTo>
                    <a:pt x="3" y="21600"/>
                  </a:lnTo>
                  <a:lnTo>
                    <a:pt x="0" y="19929"/>
                  </a:lnTo>
                  <a:lnTo>
                    <a:pt x="391" y="19929"/>
                  </a:lnTo>
                  <a:lnTo>
                    <a:pt x="391" y="18532"/>
                  </a:lnTo>
                  <a:lnTo>
                    <a:pt x="977" y="18532"/>
                  </a:lnTo>
                  <a:lnTo>
                    <a:pt x="977" y="19929"/>
                  </a:lnTo>
                  <a:lnTo>
                    <a:pt x="1632" y="19929"/>
                  </a:lnTo>
                  <a:lnTo>
                    <a:pt x="1632" y="19160"/>
                  </a:lnTo>
                  <a:lnTo>
                    <a:pt x="1758" y="19160"/>
                  </a:lnTo>
                  <a:lnTo>
                    <a:pt x="1758" y="18113"/>
                  </a:lnTo>
                  <a:lnTo>
                    <a:pt x="2204" y="18113"/>
                  </a:lnTo>
                  <a:lnTo>
                    <a:pt x="2204" y="19160"/>
                  </a:lnTo>
                  <a:lnTo>
                    <a:pt x="2665" y="19160"/>
                  </a:lnTo>
                  <a:lnTo>
                    <a:pt x="2665" y="17950"/>
                  </a:lnTo>
                  <a:lnTo>
                    <a:pt x="2972" y="17950"/>
                  </a:lnTo>
                  <a:lnTo>
                    <a:pt x="2972" y="16762"/>
                  </a:lnTo>
                  <a:lnTo>
                    <a:pt x="3488" y="16762"/>
                  </a:lnTo>
                  <a:lnTo>
                    <a:pt x="3488" y="17950"/>
                  </a:lnTo>
                  <a:lnTo>
                    <a:pt x="3669" y="17950"/>
                  </a:lnTo>
                  <a:cubicBezTo>
                    <a:pt x="3669" y="17950"/>
                    <a:pt x="3669" y="15155"/>
                    <a:pt x="3669" y="1515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" name="Shape 11186"/>
            <p:cNvSpPr/>
            <p:nvPr/>
          </p:nvSpPr>
          <p:spPr>
            <a:xfrm>
              <a:off x="6804126" y="2568675"/>
              <a:ext cx="116290" cy="101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1" name="Shape 11187"/>
            <p:cNvSpPr/>
            <p:nvPr/>
          </p:nvSpPr>
          <p:spPr>
            <a:xfrm>
              <a:off x="4114191" y="3344764"/>
              <a:ext cx="40629" cy="54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2" name="Shape 11188"/>
            <p:cNvSpPr/>
            <p:nvPr/>
          </p:nvSpPr>
          <p:spPr>
            <a:xfrm>
              <a:off x="4340235" y="3276950"/>
              <a:ext cx="59264" cy="57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3" name="Shape 11189"/>
            <p:cNvSpPr/>
            <p:nvPr/>
          </p:nvSpPr>
          <p:spPr>
            <a:xfrm>
              <a:off x="4588885" y="3065975"/>
              <a:ext cx="64576" cy="53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4" name="Shape 11190"/>
            <p:cNvSpPr/>
            <p:nvPr/>
          </p:nvSpPr>
          <p:spPr>
            <a:xfrm>
              <a:off x="4822466" y="2975557"/>
              <a:ext cx="61593" cy="6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5" name="Shape 11191"/>
            <p:cNvSpPr/>
            <p:nvPr/>
          </p:nvSpPr>
          <p:spPr>
            <a:xfrm>
              <a:off x="8122721" y="3495459"/>
              <a:ext cx="96158" cy="10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6" name="Shape 11192"/>
            <p:cNvSpPr/>
            <p:nvPr/>
          </p:nvSpPr>
          <p:spPr>
            <a:xfrm>
              <a:off x="7881606" y="3374902"/>
              <a:ext cx="98094" cy="21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7" name="Shape 11193"/>
            <p:cNvSpPr/>
            <p:nvPr/>
          </p:nvSpPr>
          <p:spPr>
            <a:xfrm>
              <a:off x="7685701" y="3156393"/>
              <a:ext cx="48293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8" name="Shape 11194"/>
            <p:cNvSpPr/>
            <p:nvPr/>
          </p:nvSpPr>
          <p:spPr>
            <a:xfrm>
              <a:off x="7203471" y="3148858"/>
              <a:ext cx="269283" cy="496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9" name="Shape 11195"/>
            <p:cNvSpPr/>
            <p:nvPr/>
          </p:nvSpPr>
          <p:spPr>
            <a:xfrm>
              <a:off x="6517802" y="2274817"/>
              <a:ext cx="93575" cy="95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0" name="Shape 11196"/>
            <p:cNvSpPr/>
            <p:nvPr/>
          </p:nvSpPr>
          <p:spPr>
            <a:xfrm>
              <a:off x="5304695" y="2508398"/>
              <a:ext cx="228209" cy="942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1" name="Shape 11197"/>
            <p:cNvSpPr/>
            <p:nvPr/>
          </p:nvSpPr>
          <p:spPr>
            <a:xfrm>
              <a:off x="4935488" y="2809791"/>
              <a:ext cx="159527" cy="7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2" name="Shape 11198"/>
            <p:cNvSpPr/>
            <p:nvPr/>
          </p:nvSpPr>
          <p:spPr>
            <a:xfrm>
              <a:off x="5764318" y="1792588"/>
              <a:ext cx="108704" cy="1479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3" name="Shape 11199"/>
            <p:cNvSpPr/>
            <p:nvPr/>
          </p:nvSpPr>
          <p:spPr>
            <a:xfrm>
              <a:off x="6110921" y="1468590"/>
              <a:ext cx="187018" cy="180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4" name="Shape 11200"/>
            <p:cNvSpPr/>
            <p:nvPr/>
          </p:nvSpPr>
          <p:spPr>
            <a:xfrm>
              <a:off x="6141061" y="1204871"/>
              <a:ext cx="59267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52C3CB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5" name="Shape 11201"/>
            <p:cNvSpPr/>
            <p:nvPr/>
          </p:nvSpPr>
          <p:spPr>
            <a:xfrm>
              <a:off x="5417716" y="2139191"/>
              <a:ext cx="75750" cy="366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46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1664"/>
                  </a:lnTo>
                  <a:cubicBezTo>
                    <a:pt x="21600" y="11664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6" name="Shape 11202"/>
            <p:cNvSpPr/>
            <p:nvPr/>
          </p:nvSpPr>
          <p:spPr>
            <a:xfrm>
              <a:off x="7037706" y="2892673"/>
              <a:ext cx="68873" cy="249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7" name="Shape 11203"/>
            <p:cNvSpPr/>
            <p:nvPr/>
          </p:nvSpPr>
          <p:spPr>
            <a:xfrm>
              <a:off x="7776118" y="3133787"/>
              <a:ext cx="55158" cy="12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8" name="Shape 11204"/>
            <p:cNvSpPr/>
            <p:nvPr/>
          </p:nvSpPr>
          <p:spPr>
            <a:xfrm>
              <a:off x="7783654" y="3020766"/>
              <a:ext cx="17388" cy="10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29" name="Shape 11205"/>
            <p:cNvSpPr/>
            <p:nvPr/>
          </p:nvSpPr>
          <p:spPr>
            <a:xfrm>
              <a:off x="7813793" y="3254346"/>
              <a:ext cx="50721" cy="117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0" name="Shape 11206"/>
            <p:cNvSpPr/>
            <p:nvPr/>
          </p:nvSpPr>
          <p:spPr>
            <a:xfrm>
              <a:off x="8092582" y="3367368"/>
              <a:ext cx="71331" cy="13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1" name="Shape 11207"/>
            <p:cNvSpPr/>
            <p:nvPr/>
          </p:nvSpPr>
          <p:spPr>
            <a:xfrm>
              <a:off x="4912882" y="2651559"/>
              <a:ext cx="123196" cy="157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2" name="Shape 11208"/>
            <p:cNvSpPr/>
            <p:nvPr/>
          </p:nvSpPr>
          <p:spPr>
            <a:xfrm>
              <a:off x="4890279" y="2470723"/>
              <a:ext cx="68929" cy="183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3" name="Shape 11209"/>
            <p:cNvSpPr/>
            <p:nvPr/>
          </p:nvSpPr>
          <p:spPr>
            <a:xfrm>
              <a:off x="3036710" y="2832394"/>
              <a:ext cx="6378183" cy="11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3" y="14590"/>
                  </a:moveTo>
                  <a:lnTo>
                    <a:pt x="4273" y="14178"/>
                  </a:lnTo>
                  <a:lnTo>
                    <a:pt x="4605" y="14178"/>
                  </a:lnTo>
                  <a:lnTo>
                    <a:pt x="4605" y="14590"/>
                  </a:lnTo>
                  <a:lnTo>
                    <a:pt x="4824" y="14590"/>
                  </a:lnTo>
                  <a:lnTo>
                    <a:pt x="4824" y="12807"/>
                  </a:lnTo>
                  <a:lnTo>
                    <a:pt x="5255" y="12807"/>
                  </a:lnTo>
                  <a:lnTo>
                    <a:pt x="5255" y="13858"/>
                  </a:lnTo>
                  <a:lnTo>
                    <a:pt x="5731" y="13858"/>
                  </a:lnTo>
                  <a:lnTo>
                    <a:pt x="5731" y="13192"/>
                  </a:lnTo>
                  <a:lnTo>
                    <a:pt x="5953" y="13192"/>
                  </a:lnTo>
                  <a:lnTo>
                    <a:pt x="5953" y="12453"/>
                  </a:lnTo>
                  <a:lnTo>
                    <a:pt x="5953" y="11714"/>
                  </a:lnTo>
                  <a:lnTo>
                    <a:pt x="5995" y="11714"/>
                  </a:lnTo>
                  <a:lnTo>
                    <a:pt x="5995" y="10566"/>
                  </a:lnTo>
                  <a:lnTo>
                    <a:pt x="6396" y="10566"/>
                  </a:lnTo>
                  <a:lnTo>
                    <a:pt x="6396" y="11714"/>
                  </a:lnTo>
                  <a:lnTo>
                    <a:pt x="6396" y="12453"/>
                  </a:lnTo>
                  <a:lnTo>
                    <a:pt x="6765" y="12453"/>
                  </a:lnTo>
                  <a:lnTo>
                    <a:pt x="6765" y="11572"/>
                  </a:lnTo>
                  <a:lnTo>
                    <a:pt x="6735" y="11572"/>
                  </a:lnTo>
                  <a:lnTo>
                    <a:pt x="6735" y="7228"/>
                  </a:lnTo>
                  <a:lnTo>
                    <a:pt x="6874" y="7228"/>
                  </a:lnTo>
                  <a:lnTo>
                    <a:pt x="6874" y="6451"/>
                  </a:lnTo>
                  <a:lnTo>
                    <a:pt x="7382" y="6451"/>
                  </a:lnTo>
                  <a:lnTo>
                    <a:pt x="7382" y="7228"/>
                  </a:lnTo>
                  <a:lnTo>
                    <a:pt x="7506" y="7228"/>
                  </a:lnTo>
                  <a:lnTo>
                    <a:pt x="7780" y="7228"/>
                  </a:lnTo>
                  <a:lnTo>
                    <a:pt x="7780" y="6731"/>
                  </a:lnTo>
                  <a:lnTo>
                    <a:pt x="7783" y="6731"/>
                  </a:lnTo>
                  <a:lnTo>
                    <a:pt x="7783" y="6268"/>
                  </a:lnTo>
                  <a:lnTo>
                    <a:pt x="8242" y="6268"/>
                  </a:lnTo>
                  <a:lnTo>
                    <a:pt x="8242" y="5745"/>
                  </a:lnTo>
                  <a:lnTo>
                    <a:pt x="8242" y="4759"/>
                  </a:lnTo>
                  <a:lnTo>
                    <a:pt x="8758" y="4759"/>
                  </a:lnTo>
                  <a:lnTo>
                    <a:pt x="8758" y="6268"/>
                  </a:lnTo>
                  <a:lnTo>
                    <a:pt x="8769" y="6268"/>
                  </a:lnTo>
                  <a:lnTo>
                    <a:pt x="8769" y="6731"/>
                  </a:lnTo>
                  <a:lnTo>
                    <a:pt x="8793" y="6731"/>
                  </a:lnTo>
                  <a:lnTo>
                    <a:pt x="8793" y="2881"/>
                  </a:lnTo>
                  <a:lnTo>
                    <a:pt x="9286" y="2881"/>
                  </a:lnTo>
                  <a:lnTo>
                    <a:pt x="9286" y="626"/>
                  </a:lnTo>
                  <a:lnTo>
                    <a:pt x="9563" y="626"/>
                  </a:lnTo>
                  <a:lnTo>
                    <a:pt x="9563" y="2881"/>
                  </a:lnTo>
                  <a:lnTo>
                    <a:pt x="9742" y="2881"/>
                  </a:lnTo>
                  <a:lnTo>
                    <a:pt x="9742" y="4008"/>
                  </a:lnTo>
                  <a:lnTo>
                    <a:pt x="9920" y="4008"/>
                  </a:lnTo>
                  <a:lnTo>
                    <a:pt x="9920" y="5386"/>
                  </a:lnTo>
                  <a:lnTo>
                    <a:pt x="9995" y="5386"/>
                  </a:lnTo>
                  <a:lnTo>
                    <a:pt x="9995" y="2004"/>
                  </a:lnTo>
                  <a:lnTo>
                    <a:pt x="10365" y="2004"/>
                  </a:lnTo>
                  <a:lnTo>
                    <a:pt x="10365" y="0"/>
                  </a:lnTo>
                  <a:lnTo>
                    <a:pt x="10642" y="0"/>
                  </a:lnTo>
                  <a:lnTo>
                    <a:pt x="10642" y="2004"/>
                  </a:lnTo>
                  <a:lnTo>
                    <a:pt x="11278" y="2004"/>
                  </a:lnTo>
                  <a:lnTo>
                    <a:pt x="11278" y="4885"/>
                  </a:lnTo>
                  <a:lnTo>
                    <a:pt x="11759" y="4885"/>
                  </a:lnTo>
                  <a:lnTo>
                    <a:pt x="11759" y="5887"/>
                  </a:lnTo>
                  <a:lnTo>
                    <a:pt x="12214" y="5887"/>
                  </a:lnTo>
                  <a:lnTo>
                    <a:pt x="12214" y="6263"/>
                  </a:lnTo>
                  <a:lnTo>
                    <a:pt x="12461" y="6263"/>
                  </a:lnTo>
                  <a:lnTo>
                    <a:pt x="12461" y="4634"/>
                  </a:lnTo>
                  <a:lnTo>
                    <a:pt x="12900" y="4634"/>
                  </a:lnTo>
                  <a:lnTo>
                    <a:pt x="12900" y="6263"/>
                  </a:lnTo>
                  <a:lnTo>
                    <a:pt x="12900" y="8455"/>
                  </a:lnTo>
                  <a:lnTo>
                    <a:pt x="12900" y="8893"/>
                  </a:lnTo>
                  <a:lnTo>
                    <a:pt x="12900" y="10647"/>
                  </a:lnTo>
                  <a:lnTo>
                    <a:pt x="12900" y="12087"/>
                  </a:lnTo>
                  <a:lnTo>
                    <a:pt x="12900" y="14154"/>
                  </a:lnTo>
                  <a:lnTo>
                    <a:pt x="13108" y="14154"/>
                  </a:lnTo>
                  <a:lnTo>
                    <a:pt x="13108" y="13214"/>
                  </a:lnTo>
                  <a:lnTo>
                    <a:pt x="13139" y="13214"/>
                  </a:lnTo>
                  <a:lnTo>
                    <a:pt x="13139" y="14154"/>
                  </a:lnTo>
                  <a:lnTo>
                    <a:pt x="13200" y="14154"/>
                  </a:lnTo>
                  <a:lnTo>
                    <a:pt x="13200" y="9645"/>
                  </a:lnTo>
                  <a:lnTo>
                    <a:pt x="13478" y="9645"/>
                  </a:lnTo>
                  <a:lnTo>
                    <a:pt x="13755" y="9645"/>
                  </a:lnTo>
                  <a:lnTo>
                    <a:pt x="13755" y="12635"/>
                  </a:lnTo>
                  <a:lnTo>
                    <a:pt x="13755" y="13277"/>
                  </a:lnTo>
                  <a:lnTo>
                    <a:pt x="13971" y="13277"/>
                  </a:lnTo>
                  <a:lnTo>
                    <a:pt x="13971" y="12337"/>
                  </a:lnTo>
                  <a:lnTo>
                    <a:pt x="14101" y="12337"/>
                  </a:lnTo>
                  <a:lnTo>
                    <a:pt x="14101" y="14843"/>
                  </a:lnTo>
                  <a:lnTo>
                    <a:pt x="14156" y="14843"/>
                  </a:lnTo>
                  <a:lnTo>
                    <a:pt x="14156" y="13966"/>
                  </a:lnTo>
                  <a:lnTo>
                    <a:pt x="14410" y="13966"/>
                  </a:lnTo>
                  <a:lnTo>
                    <a:pt x="14410" y="12212"/>
                  </a:lnTo>
                  <a:lnTo>
                    <a:pt x="14649" y="12212"/>
                  </a:lnTo>
                  <a:lnTo>
                    <a:pt x="14649" y="13966"/>
                  </a:lnTo>
                  <a:lnTo>
                    <a:pt x="14680" y="13966"/>
                  </a:lnTo>
                  <a:lnTo>
                    <a:pt x="14927" y="13966"/>
                  </a:lnTo>
                  <a:lnTo>
                    <a:pt x="14927" y="11899"/>
                  </a:lnTo>
                  <a:lnTo>
                    <a:pt x="15361" y="11899"/>
                  </a:lnTo>
                  <a:lnTo>
                    <a:pt x="15361" y="13966"/>
                  </a:lnTo>
                  <a:lnTo>
                    <a:pt x="15404" y="13966"/>
                  </a:lnTo>
                  <a:lnTo>
                    <a:pt x="15404" y="10709"/>
                  </a:lnTo>
                  <a:lnTo>
                    <a:pt x="15740" y="10709"/>
                  </a:lnTo>
                  <a:lnTo>
                    <a:pt x="15740" y="13966"/>
                  </a:lnTo>
                  <a:lnTo>
                    <a:pt x="15975" y="13966"/>
                  </a:lnTo>
                  <a:lnTo>
                    <a:pt x="15975" y="11085"/>
                  </a:lnTo>
                  <a:lnTo>
                    <a:pt x="16081" y="11085"/>
                  </a:lnTo>
                  <a:lnTo>
                    <a:pt x="16081" y="13966"/>
                  </a:lnTo>
                  <a:lnTo>
                    <a:pt x="16422" y="13966"/>
                  </a:lnTo>
                  <a:lnTo>
                    <a:pt x="16468" y="13966"/>
                  </a:lnTo>
                  <a:lnTo>
                    <a:pt x="16468" y="11336"/>
                  </a:lnTo>
                  <a:lnTo>
                    <a:pt x="16899" y="11336"/>
                  </a:lnTo>
                  <a:lnTo>
                    <a:pt x="16899" y="13966"/>
                  </a:lnTo>
                  <a:lnTo>
                    <a:pt x="17269" y="13966"/>
                  </a:lnTo>
                  <a:lnTo>
                    <a:pt x="17909" y="13966"/>
                  </a:lnTo>
                  <a:lnTo>
                    <a:pt x="17909" y="14216"/>
                  </a:lnTo>
                  <a:lnTo>
                    <a:pt x="18179" y="14216"/>
                  </a:lnTo>
                  <a:lnTo>
                    <a:pt x="18179" y="17222"/>
                  </a:lnTo>
                  <a:lnTo>
                    <a:pt x="18595" y="17222"/>
                  </a:lnTo>
                  <a:lnTo>
                    <a:pt x="18595" y="14467"/>
                  </a:lnTo>
                  <a:lnTo>
                    <a:pt x="19126" y="14467"/>
                  </a:lnTo>
                  <a:lnTo>
                    <a:pt x="19126" y="17348"/>
                  </a:lnTo>
                  <a:lnTo>
                    <a:pt x="19473" y="17348"/>
                  </a:lnTo>
                  <a:lnTo>
                    <a:pt x="19473" y="18913"/>
                  </a:lnTo>
                  <a:lnTo>
                    <a:pt x="19905" y="18913"/>
                  </a:lnTo>
                  <a:lnTo>
                    <a:pt x="19905" y="20698"/>
                  </a:lnTo>
                  <a:lnTo>
                    <a:pt x="19997" y="20698"/>
                  </a:lnTo>
                  <a:lnTo>
                    <a:pt x="19997" y="16534"/>
                  </a:lnTo>
                  <a:lnTo>
                    <a:pt x="20537" y="16534"/>
                  </a:lnTo>
                  <a:lnTo>
                    <a:pt x="20537" y="19978"/>
                  </a:lnTo>
                  <a:lnTo>
                    <a:pt x="21184" y="19978"/>
                  </a:lnTo>
                  <a:lnTo>
                    <a:pt x="21184" y="21293"/>
                  </a:lnTo>
                  <a:lnTo>
                    <a:pt x="21600" y="21293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54"/>
                  </a:lnTo>
                  <a:lnTo>
                    <a:pt x="462" y="20854"/>
                  </a:lnTo>
                  <a:lnTo>
                    <a:pt x="462" y="19391"/>
                  </a:lnTo>
                  <a:lnTo>
                    <a:pt x="771" y="19391"/>
                  </a:lnTo>
                  <a:lnTo>
                    <a:pt x="771" y="20854"/>
                  </a:lnTo>
                  <a:lnTo>
                    <a:pt x="925" y="20854"/>
                  </a:lnTo>
                  <a:lnTo>
                    <a:pt x="925" y="19299"/>
                  </a:lnTo>
                  <a:lnTo>
                    <a:pt x="1017" y="19299"/>
                  </a:lnTo>
                  <a:lnTo>
                    <a:pt x="1017" y="16739"/>
                  </a:lnTo>
                  <a:lnTo>
                    <a:pt x="1572" y="16739"/>
                  </a:lnTo>
                  <a:lnTo>
                    <a:pt x="1572" y="15642"/>
                  </a:lnTo>
                  <a:lnTo>
                    <a:pt x="2281" y="15642"/>
                  </a:lnTo>
                  <a:lnTo>
                    <a:pt x="2281" y="16739"/>
                  </a:lnTo>
                  <a:lnTo>
                    <a:pt x="2344" y="16739"/>
                  </a:lnTo>
                  <a:lnTo>
                    <a:pt x="2344" y="18339"/>
                  </a:lnTo>
                  <a:lnTo>
                    <a:pt x="2990" y="18339"/>
                  </a:lnTo>
                  <a:lnTo>
                    <a:pt x="2990" y="16739"/>
                  </a:lnTo>
                  <a:lnTo>
                    <a:pt x="2990" y="16739"/>
                  </a:lnTo>
                  <a:lnTo>
                    <a:pt x="2990" y="15550"/>
                  </a:lnTo>
                  <a:lnTo>
                    <a:pt x="3499" y="15550"/>
                  </a:lnTo>
                  <a:lnTo>
                    <a:pt x="3499" y="16739"/>
                  </a:lnTo>
                  <a:lnTo>
                    <a:pt x="3683" y="16739"/>
                  </a:lnTo>
                  <a:lnTo>
                    <a:pt x="3683" y="15276"/>
                  </a:lnTo>
                  <a:lnTo>
                    <a:pt x="3699" y="15276"/>
                  </a:lnTo>
                  <a:lnTo>
                    <a:pt x="3699" y="14590"/>
                  </a:lnTo>
                  <a:lnTo>
                    <a:pt x="3945" y="14590"/>
                  </a:lnTo>
                  <a:lnTo>
                    <a:pt x="3945" y="14133"/>
                  </a:lnTo>
                  <a:lnTo>
                    <a:pt x="4052" y="14133"/>
                  </a:lnTo>
                  <a:lnTo>
                    <a:pt x="4052" y="14590"/>
                  </a:lnTo>
                  <a:cubicBezTo>
                    <a:pt x="4052" y="14590"/>
                    <a:pt x="4273" y="14590"/>
                    <a:pt x="4273" y="1459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4" name="Shape 11210"/>
            <p:cNvSpPr/>
            <p:nvPr/>
          </p:nvSpPr>
          <p:spPr>
            <a:xfrm>
              <a:off x="2644898" y="3555738"/>
              <a:ext cx="6902204" cy="4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" y="16317"/>
                  </a:moveTo>
                  <a:lnTo>
                    <a:pt x="2033" y="16317"/>
                  </a:lnTo>
                  <a:lnTo>
                    <a:pt x="2033" y="19781"/>
                  </a:lnTo>
                  <a:lnTo>
                    <a:pt x="2085" y="19781"/>
                  </a:lnTo>
                  <a:lnTo>
                    <a:pt x="2085" y="18778"/>
                  </a:lnTo>
                  <a:lnTo>
                    <a:pt x="2093" y="18778"/>
                  </a:lnTo>
                  <a:lnTo>
                    <a:pt x="2093" y="14130"/>
                  </a:lnTo>
                  <a:lnTo>
                    <a:pt x="2382" y="14130"/>
                  </a:lnTo>
                  <a:lnTo>
                    <a:pt x="2382" y="16956"/>
                  </a:lnTo>
                  <a:lnTo>
                    <a:pt x="2665" y="16956"/>
                  </a:lnTo>
                  <a:lnTo>
                    <a:pt x="2665" y="20693"/>
                  </a:lnTo>
                  <a:lnTo>
                    <a:pt x="2790" y="20693"/>
                  </a:lnTo>
                  <a:lnTo>
                    <a:pt x="2885" y="20693"/>
                  </a:lnTo>
                  <a:lnTo>
                    <a:pt x="2885" y="17594"/>
                  </a:lnTo>
                  <a:lnTo>
                    <a:pt x="3048" y="17594"/>
                  </a:lnTo>
                  <a:lnTo>
                    <a:pt x="3048" y="18961"/>
                  </a:lnTo>
                  <a:lnTo>
                    <a:pt x="3229" y="18961"/>
                  </a:lnTo>
                  <a:lnTo>
                    <a:pt x="3229" y="15497"/>
                  </a:lnTo>
                  <a:lnTo>
                    <a:pt x="3409" y="15497"/>
                  </a:lnTo>
                  <a:lnTo>
                    <a:pt x="3409" y="16590"/>
                  </a:lnTo>
                  <a:lnTo>
                    <a:pt x="3611" y="16590"/>
                  </a:lnTo>
                  <a:lnTo>
                    <a:pt x="3611" y="13673"/>
                  </a:lnTo>
                  <a:lnTo>
                    <a:pt x="3770" y="13673"/>
                  </a:lnTo>
                  <a:lnTo>
                    <a:pt x="3770" y="16590"/>
                  </a:lnTo>
                  <a:lnTo>
                    <a:pt x="3770" y="19508"/>
                  </a:lnTo>
                  <a:lnTo>
                    <a:pt x="3882" y="19508"/>
                  </a:lnTo>
                  <a:lnTo>
                    <a:pt x="3882" y="16500"/>
                  </a:lnTo>
                  <a:lnTo>
                    <a:pt x="4131" y="16500"/>
                  </a:lnTo>
                  <a:lnTo>
                    <a:pt x="4131" y="18960"/>
                  </a:lnTo>
                  <a:lnTo>
                    <a:pt x="4209" y="18960"/>
                  </a:lnTo>
                  <a:lnTo>
                    <a:pt x="4209" y="16500"/>
                  </a:lnTo>
                  <a:lnTo>
                    <a:pt x="4290" y="16500"/>
                  </a:lnTo>
                  <a:lnTo>
                    <a:pt x="4290" y="13400"/>
                  </a:lnTo>
                  <a:lnTo>
                    <a:pt x="4454" y="13400"/>
                  </a:lnTo>
                  <a:lnTo>
                    <a:pt x="4454" y="14494"/>
                  </a:lnTo>
                  <a:lnTo>
                    <a:pt x="4849" y="14494"/>
                  </a:lnTo>
                  <a:lnTo>
                    <a:pt x="5047" y="14494"/>
                  </a:lnTo>
                  <a:lnTo>
                    <a:pt x="5047" y="17593"/>
                  </a:lnTo>
                  <a:lnTo>
                    <a:pt x="5133" y="17593"/>
                  </a:lnTo>
                  <a:lnTo>
                    <a:pt x="5133" y="15678"/>
                  </a:lnTo>
                  <a:lnTo>
                    <a:pt x="5297" y="15678"/>
                  </a:lnTo>
                  <a:lnTo>
                    <a:pt x="5297" y="11849"/>
                  </a:lnTo>
                  <a:lnTo>
                    <a:pt x="5348" y="11849"/>
                  </a:lnTo>
                  <a:lnTo>
                    <a:pt x="5348" y="15678"/>
                  </a:lnTo>
                  <a:lnTo>
                    <a:pt x="5495" y="15678"/>
                  </a:lnTo>
                  <a:lnTo>
                    <a:pt x="5495" y="13854"/>
                  </a:lnTo>
                  <a:lnTo>
                    <a:pt x="5641" y="13854"/>
                  </a:lnTo>
                  <a:lnTo>
                    <a:pt x="5641" y="12648"/>
                  </a:lnTo>
                  <a:lnTo>
                    <a:pt x="5563" y="12648"/>
                  </a:lnTo>
                  <a:lnTo>
                    <a:pt x="5563" y="11120"/>
                  </a:lnTo>
                  <a:lnTo>
                    <a:pt x="5641" y="11120"/>
                  </a:lnTo>
                  <a:lnTo>
                    <a:pt x="5641" y="9737"/>
                  </a:lnTo>
                  <a:lnTo>
                    <a:pt x="5641" y="9737"/>
                  </a:lnTo>
                  <a:lnTo>
                    <a:pt x="5641" y="6380"/>
                  </a:lnTo>
                  <a:lnTo>
                    <a:pt x="5891" y="6380"/>
                  </a:lnTo>
                  <a:lnTo>
                    <a:pt x="5891" y="15132"/>
                  </a:lnTo>
                  <a:lnTo>
                    <a:pt x="5980" y="15132"/>
                  </a:lnTo>
                  <a:lnTo>
                    <a:pt x="5980" y="11393"/>
                  </a:lnTo>
                  <a:lnTo>
                    <a:pt x="5985" y="11393"/>
                  </a:lnTo>
                  <a:lnTo>
                    <a:pt x="5985" y="5651"/>
                  </a:lnTo>
                  <a:lnTo>
                    <a:pt x="6307" y="5651"/>
                  </a:lnTo>
                  <a:lnTo>
                    <a:pt x="6307" y="14220"/>
                  </a:lnTo>
                  <a:lnTo>
                    <a:pt x="6505" y="14220"/>
                  </a:lnTo>
                  <a:lnTo>
                    <a:pt x="6505" y="17728"/>
                  </a:lnTo>
                  <a:lnTo>
                    <a:pt x="6535" y="17728"/>
                  </a:lnTo>
                  <a:lnTo>
                    <a:pt x="6535" y="13034"/>
                  </a:lnTo>
                  <a:lnTo>
                    <a:pt x="6630" y="13034"/>
                  </a:lnTo>
                  <a:lnTo>
                    <a:pt x="6630" y="9737"/>
                  </a:lnTo>
                  <a:lnTo>
                    <a:pt x="6724" y="9737"/>
                  </a:lnTo>
                  <a:lnTo>
                    <a:pt x="6724" y="5651"/>
                  </a:lnTo>
                  <a:lnTo>
                    <a:pt x="6905" y="5651"/>
                  </a:lnTo>
                  <a:lnTo>
                    <a:pt x="6905" y="4375"/>
                  </a:lnTo>
                  <a:lnTo>
                    <a:pt x="7120" y="4375"/>
                  </a:lnTo>
                  <a:lnTo>
                    <a:pt x="7120" y="4010"/>
                  </a:lnTo>
                  <a:lnTo>
                    <a:pt x="7429" y="4010"/>
                  </a:lnTo>
                  <a:lnTo>
                    <a:pt x="7429" y="1458"/>
                  </a:lnTo>
                  <a:lnTo>
                    <a:pt x="7567" y="1458"/>
                  </a:lnTo>
                  <a:lnTo>
                    <a:pt x="7567" y="4010"/>
                  </a:lnTo>
                  <a:lnTo>
                    <a:pt x="7747" y="4010"/>
                  </a:lnTo>
                  <a:lnTo>
                    <a:pt x="7747" y="0"/>
                  </a:lnTo>
                  <a:lnTo>
                    <a:pt x="7842" y="0"/>
                  </a:lnTo>
                  <a:lnTo>
                    <a:pt x="7842" y="4010"/>
                  </a:lnTo>
                  <a:lnTo>
                    <a:pt x="7928" y="4010"/>
                  </a:lnTo>
                  <a:lnTo>
                    <a:pt x="7928" y="4922"/>
                  </a:lnTo>
                  <a:lnTo>
                    <a:pt x="8074" y="4922"/>
                  </a:lnTo>
                  <a:lnTo>
                    <a:pt x="8074" y="2734"/>
                  </a:lnTo>
                  <a:lnTo>
                    <a:pt x="8186" y="2734"/>
                  </a:lnTo>
                  <a:lnTo>
                    <a:pt x="8186" y="4922"/>
                  </a:lnTo>
                  <a:lnTo>
                    <a:pt x="8367" y="4922"/>
                  </a:lnTo>
                  <a:lnTo>
                    <a:pt x="8367" y="11303"/>
                  </a:lnTo>
                  <a:lnTo>
                    <a:pt x="8470" y="11303"/>
                  </a:lnTo>
                  <a:lnTo>
                    <a:pt x="8564" y="11303"/>
                  </a:lnTo>
                  <a:lnTo>
                    <a:pt x="8564" y="9737"/>
                  </a:lnTo>
                  <a:lnTo>
                    <a:pt x="8564" y="6927"/>
                  </a:lnTo>
                  <a:lnTo>
                    <a:pt x="8599" y="6927"/>
                  </a:lnTo>
                  <a:lnTo>
                    <a:pt x="8599" y="3099"/>
                  </a:lnTo>
                  <a:lnTo>
                    <a:pt x="8753" y="3099"/>
                  </a:lnTo>
                  <a:lnTo>
                    <a:pt x="8753" y="6927"/>
                  </a:lnTo>
                  <a:lnTo>
                    <a:pt x="8951" y="6927"/>
                  </a:lnTo>
                  <a:lnTo>
                    <a:pt x="8951" y="11303"/>
                  </a:lnTo>
                  <a:lnTo>
                    <a:pt x="8960" y="11303"/>
                  </a:lnTo>
                  <a:lnTo>
                    <a:pt x="8960" y="2370"/>
                  </a:lnTo>
                  <a:lnTo>
                    <a:pt x="9072" y="2370"/>
                  </a:lnTo>
                  <a:lnTo>
                    <a:pt x="9072" y="9737"/>
                  </a:lnTo>
                  <a:lnTo>
                    <a:pt x="9175" y="9737"/>
                  </a:lnTo>
                  <a:lnTo>
                    <a:pt x="9278" y="9737"/>
                  </a:lnTo>
                  <a:lnTo>
                    <a:pt x="9291" y="9737"/>
                  </a:lnTo>
                  <a:lnTo>
                    <a:pt x="9321" y="9737"/>
                  </a:lnTo>
                  <a:lnTo>
                    <a:pt x="9321" y="4011"/>
                  </a:lnTo>
                  <a:lnTo>
                    <a:pt x="9476" y="4011"/>
                  </a:lnTo>
                  <a:lnTo>
                    <a:pt x="9476" y="9737"/>
                  </a:lnTo>
                  <a:lnTo>
                    <a:pt x="9527" y="9737"/>
                  </a:lnTo>
                  <a:lnTo>
                    <a:pt x="9596" y="9737"/>
                  </a:lnTo>
                  <a:lnTo>
                    <a:pt x="9596" y="5468"/>
                  </a:lnTo>
                  <a:lnTo>
                    <a:pt x="9686" y="5468"/>
                  </a:lnTo>
                  <a:lnTo>
                    <a:pt x="9686" y="9737"/>
                  </a:lnTo>
                  <a:lnTo>
                    <a:pt x="9795" y="9737"/>
                  </a:lnTo>
                  <a:lnTo>
                    <a:pt x="9795" y="13307"/>
                  </a:lnTo>
                  <a:lnTo>
                    <a:pt x="9923" y="13307"/>
                  </a:lnTo>
                  <a:lnTo>
                    <a:pt x="9923" y="8202"/>
                  </a:lnTo>
                  <a:lnTo>
                    <a:pt x="10146" y="8202"/>
                  </a:lnTo>
                  <a:lnTo>
                    <a:pt x="10146" y="13307"/>
                  </a:lnTo>
                  <a:lnTo>
                    <a:pt x="10146" y="16220"/>
                  </a:lnTo>
                  <a:lnTo>
                    <a:pt x="10168" y="16220"/>
                  </a:lnTo>
                  <a:lnTo>
                    <a:pt x="10168" y="16861"/>
                  </a:lnTo>
                  <a:lnTo>
                    <a:pt x="10241" y="16861"/>
                  </a:lnTo>
                  <a:lnTo>
                    <a:pt x="10241" y="9737"/>
                  </a:lnTo>
                  <a:lnTo>
                    <a:pt x="10327" y="9737"/>
                  </a:lnTo>
                  <a:lnTo>
                    <a:pt x="10327" y="2551"/>
                  </a:lnTo>
                  <a:lnTo>
                    <a:pt x="10628" y="2551"/>
                  </a:lnTo>
                  <a:lnTo>
                    <a:pt x="10628" y="9737"/>
                  </a:lnTo>
                  <a:lnTo>
                    <a:pt x="10757" y="9737"/>
                  </a:lnTo>
                  <a:lnTo>
                    <a:pt x="10757" y="6561"/>
                  </a:lnTo>
                  <a:lnTo>
                    <a:pt x="10873" y="6561"/>
                  </a:lnTo>
                  <a:lnTo>
                    <a:pt x="10989" y="6561"/>
                  </a:lnTo>
                  <a:lnTo>
                    <a:pt x="11127" y="6561"/>
                  </a:lnTo>
                  <a:lnTo>
                    <a:pt x="11127" y="9737"/>
                  </a:lnTo>
                  <a:lnTo>
                    <a:pt x="11213" y="9737"/>
                  </a:lnTo>
                  <a:lnTo>
                    <a:pt x="11325" y="9737"/>
                  </a:lnTo>
                  <a:lnTo>
                    <a:pt x="11325" y="6380"/>
                  </a:lnTo>
                  <a:lnTo>
                    <a:pt x="11643" y="6380"/>
                  </a:lnTo>
                  <a:lnTo>
                    <a:pt x="11643" y="5103"/>
                  </a:lnTo>
                  <a:lnTo>
                    <a:pt x="11789" y="5103"/>
                  </a:lnTo>
                  <a:lnTo>
                    <a:pt x="11789" y="6380"/>
                  </a:lnTo>
                  <a:lnTo>
                    <a:pt x="11789" y="12760"/>
                  </a:lnTo>
                  <a:lnTo>
                    <a:pt x="11789" y="16953"/>
                  </a:lnTo>
                  <a:lnTo>
                    <a:pt x="11849" y="16953"/>
                  </a:lnTo>
                  <a:lnTo>
                    <a:pt x="11849" y="15312"/>
                  </a:lnTo>
                  <a:lnTo>
                    <a:pt x="11840" y="15312"/>
                  </a:lnTo>
                  <a:lnTo>
                    <a:pt x="11840" y="5103"/>
                  </a:lnTo>
                  <a:lnTo>
                    <a:pt x="11935" y="5103"/>
                  </a:lnTo>
                  <a:lnTo>
                    <a:pt x="11935" y="7290"/>
                  </a:lnTo>
                  <a:lnTo>
                    <a:pt x="11935" y="12122"/>
                  </a:lnTo>
                  <a:lnTo>
                    <a:pt x="12270" y="12122"/>
                  </a:lnTo>
                  <a:lnTo>
                    <a:pt x="12270" y="6380"/>
                  </a:lnTo>
                  <a:lnTo>
                    <a:pt x="12485" y="6380"/>
                  </a:lnTo>
                  <a:lnTo>
                    <a:pt x="12485" y="8385"/>
                  </a:lnTo>
                  <a:lnTo>
                    <a:pt x="12735" y="8385"/>
                  </a:lnTo>
                  <a:lnTo>
                    <a:pt x="12735" y="9737"/>
                  </a:lnTo>
                  <a:lnTo>
                    <a:pt x="12786" y="9737"/>
                  </a:lnTo>
                  <a:lnTo>
                    <a:pt x="12786" y="5650"/>
                  </a:lnTo>
                  <a:lnTo>
                    <a:pt x="13027" y="5650"/>
                  </a:lnTo>
                  <a:lnTo>
                    <a:pt x="13027" y="6926"/>
                  </a:lnTo>
                  <a:lnTo>
                    <a:pt x="13251" y="6926"/>
                  </a:lnTo>
                  <a:lnTo>
                    <a:pt x="13251" y="11666"/>
                  </a:lnTo>
                  <a:lnTo>
                    <a:pt x="13543" y="11666"/>
                  </a:lnTo>
                  <a:lnTo>
                    <a:pt x="13543" y="9737"/>
                  </a:lnTo>
                  <a:lnTo>
                    <a:pt x="13844" y="9737"/>
                  </a:lnTo>
                  <a:lnTo>
                    <a:pt x="14111" y="9737"/>
                  </a:lnTo>
                  <a:lnTo>
                    <a:pt x="14179" y="9737"/>
                  </a:lnTo>
                  <a:lnTo>
                    <a:pt x="14179" y="16497"/>
                  </a:lnTo>
                  <a:lnTo>
                    <a:pt x="14214" y="16497"/>
                  </a:lnTo>
                  <a:lnTo>
                    <a:pt x="14214" y="17683"/>
                  </a:lnTo>
                  <a:lnTo>
                    <a:pt x="14282" y="17683"/>
                  </a:lnTo>
                  <a:lnTo>
                    <a:pt x="14282" y="13853"/>
                  </a:lnTo>
                  <a:lnTo>
                    <a:pt x="14282" y="9737"/>
                  </a:lnTo>
                  <a:lnTo>
                    <a:pt x="14523" y="9737"/>
                  </a:lnTo>
                  <a:lnTo>
                    <a:pt x="14523" y="6743"/>
                  </a:lnTo>
                  <a:lnTo>
                    <a:pt x="14910" y="6743"/>
                  </a:lnTo>
                  <a:lnTo>
                    <a:pt x="14910" y="13853"/>
                  </a:lnTo>
                  <a:lnTo>
                    <a:pt x="14953" y="13853"/>
                  </a:lnTo>
                  <a:lnTo>
                    <a:pt x="14953" y="8749"/>
                  </a:lnTo>
                  <a:lnTo>
                    <a:pt x="15065" y="8749"/>
                  </a:lnTo>
                  <a:lnTo>
                    <a:pt x="15065" y="15725"/>
                  </a:lnTo>
                  <a:lnTo>
                    <a:pt x="15074" y="15725"/>
                  </a:lnTo>
                  <a:lnTo>
                    <a:pt x="15074" y="14764"/>
                  </a:lnTo>
                  <a:lnTo>
                    <a:pt x="15074" y="6925"/>
                  </a:lnTo>
                  <a:lnTo>
                    <a:pt x="15400" y="6925"/>
                  </a:lnTo>
                  <a:lnTo>
                    <a:pt x="15400" y="6014"/>
                  </a:lnTo>
                  <a:lnTo>
                    <a:pt x="15727" y="6014"/>
                  </a:lnTo>
                  <a:lnTo>
                    <a:pt x="15727" y="11939"/>
                  </a:lnTo>
                  <a:lnTo>
                    <a:pt x="15916" y="11939"/>
                  </a:lnTo>
                  <a:lnTo>
                    <a:pt x="15916" y="8111"/>
                  </a:lnTo>
                  <a:lnTo>
                    <a:pt x="16049" y="8111"/>
                  </a:lnTo>
                  <a:lnTo>
                    <a:pt x="16049" y="11939"/>
                  </a:lnTo>
                  <a:lnTo>
                    <a:pt x="16097" y="11939"/>
                  </a:lnTo>
                  <a:lnTo>
                    <a:pt x="16097" y="12942"/>
                  </a:lnTo>
                  <a:lnTo>
                    <a:pt x="16131" y="12942"/>
                  </a:lnTo>
                  <a:lnTo>
                    <a:pt x="16131" y="6561"/>
                  </a:lnTo>
                  <a:lnTo>
                    <a:pt x="16286" y="6561"/>
                  </a:lnTo>
                  <a:lnTo>
                    <a:pt x="16286" y="9737"/>
                  </a:lnTo>
                  <a:lnTo>
                    <a:pt x="16381" y="9737"/>
                  </a:lnTo>
                  <a:lnTo>
                    <a:pt x="16381" y="7382"/>
                  </a:lnTo>
                  <a:lnTo>
                    <a:pt x="16471" y="7382"/>
                  </a:lnTo>
                  <a:lnTo>
                    <a:pt x="16471" y="6106"/>
                  </a:lnTo>
                  <a:lnTo>
                    <a:pt x="16743" y="6106"/>
                  </a:lnTo>
                  <a:lnTo>
                    <a:pt x="16743" y="10572"/>
                  </a:lnTo>
                  <a:lnTo>
                    <a:pt x="16802" y="10572"/>
                  </a:lnTo>
                  <a:lnTo>
                    <a:pt x="16802" y="16086"/>
                  </a:lnTo>
                  <a:lnTo>
                    <a:pt x="16845" y="16086"/>
                  </a:lnTo>
                  <a:lnTo>
                    <a:pt x="16845" y="12669"/>
                  </a:lnTo>
                  <a:lnTo>
                    <a:pt x="16935" y="12669"/>
                  </a:lnTo>
                  <a:lnTo>
                    <a:pt x="16935" y="16086"/>
                  </a:lnTo>
                  <a:lnTo>
                    <a:pt x="16961" y="16086"/>
                  </a:lnTo>
                  <a:lnTo>
                    <a:pt x="16961" y="13853"/>
                  </a:lnTo>
                  <a:lnTo>
                    <a:pt x="17180" y="13853"/>
                  </a:lnTo>
                  <a:lnTo>
                    <a:pt x="17326" y="13853"/>
                  </a:lnTo>
                  <a:lnTo>
                    <a:pt x="17326" y="17317"/>
                  </a:lnTo>
                  <a:lnTo>
                    <a:pt x="17494" y="17317"/>
                  </a:lnTo>
                  <a:lnTo>
                    <a:pt x="17494" y="11574"/>
                  </a:lnTo>
                  <a:lnTo>
                    <a:pt x="17649" y="11574"/>
                  </a:lnTo>
                  <a:lnTo>
                    <a:pt x="17649" y="17317"/>
                  </a:lnTo>
                  <a:lnTo>
                    <a:pt x="17722" y="17317"/>
                  </a:lnTo>
                  <a:lnTo>
                    <a:pt x="17722" y="20051"/>
                  </a:lnTo>
                  <a:lnTo>
                    <a:pt x="17752" y="20051"/>
                  </a:lnTo>
                  <a:lnTo>
                    <a:pt x="17752" y="15859"/>
                  </a:lnTo>
                  <a:lnTo>
                    <a:pt x="17868" y="15859"/>
                  </a:lnTo>
                  <a:lnTo>
                    <a:pt x="17868" y="11665"/>
                  </a:lnTo>
                  <a:lnTo>
                    <a:pt x="18173" y="11665"/>
                  </a:lnTo>
                  <a:lnTo>
                    <a:pt x="18173" y="15859"/>
                  </a:lnTo>
                  <a:lnTo>
                    <a:pt x="18290" y="15859"/>
                  </a:lnTo>
                  <a:lnTo>
                    <a:pt x="18290" y="14126"/>
                  </a:lnTo>
                  <a:lnTo>
                    <a:pt x="18509" y="14126"/>
                  </a:lnTo>
                  <a:lnTo>
                    <a:pt x="18509" y="16952"/>
                  </a:lnTo>
                  <a:lnTo>
                    <a:pt x="18616" y="16952"/>
                  </a:lnTo>
                  <a:lnTo>
                    <a:pt x="18616" y="17043"/>
                  </a:lnTo>
                  <a:lnTo>
                    <a:pt x="18930" y="17043"/>
                  </a:lnTo>
                  <a:lnTo>
                    <a:pt x="18930" y="19975"/>
                  </a:lnTo>
                  <a:lnTo>
                    <a:pt x="19046" y="19975"/>
                  </a:lnTo>
                  <a:lnTo>
                    <a:pt x="19046" y="17043"/>
                  </a:lnTo>
                  <a:lnTo>
                    <a:pt x="19296" y="17043"/>
                  </a:lnTo>
                  <a:lnTo>
                    <a:pt x="19296" y="17590"/>
                  </a:lnTo>
                  <a:lnTo>
                    <a:pt x="19377" y="17590"/>
                  </a:lnTo>
                  <a:lnTo>
                    <a:pt x="19377" y="14673"/>
                  </a:lnTo>
                  <a:lnTo>
                    <a:pt x="19442" y="14673"/>
                  </a:lnTo>
                  <a:lnTo>
                    <a:pt x="19442" y="17590"/>
                  </a:lnTo>
                  <a:lnTo>
                    <a:pt x="19498" y="17590"/>
                  </a:lnTo>
                  <a:lnTo>
                    <a:pt x="19498" y="19687"/>
                  </a:lnTo>
                  <a:lnTo>
                    <a:pt x="19549" y="19687"/>
                  </a:lnTo>
                  <a:lnTo>
                    <a:pt x="19549" y="15493"/>
                  </a:lnTo>
                  <a:lnTo>
                    <a:pt x="19581" y="15493"/>
                  </a:lnTo>
                  <a:lnTo>
                    <a:pt x="19581" y="17796"/>
                  </a:lnTo>
                  <a:lnTo>
                    <a:pt x="19614" y="17796"/>
                  </a:lnTo>
                  <a:lnTo>
                    <a:pt x="19614" y="19687"/>
                  </a:lnTo>
                  <a:lnTo>
                    <a:pt x="19665" y="19687"/>
                  </a:lnTo>
                  <a:lnTo>
                    <a:pt x="19665" y="16313"/>
                  </a:lnTo>
                  <a:lnTo>
                    <a:pt x="19786" y="16313"/>
                  </a:lnTo>
                  <a:lnTo>
                    <a:pt x="19786" y="12120"/>
                  </a:lnTo>
                  <a:lnTo>
                    <a:pt x="20009" y="12120"/>
                  </a:lnTo>
                  <a:lnTo>
                    <a:pt x="20009" y="16131"/>
                  </a:lnTo>
                  <a:lnTo>
                    <a:pt x="20091" y="16131"/>
                  </a:lnTo>
                  <a:lnTo>
                    <a:pt x="20091" y="19687"/>
                  </a:lnTo>
                  <a:lnTo>
                    <a:pt x="20112" y="19687"/>
                  </a:lnTo>
                  <a:lnTo>
                    <a:pt x="20112" y="13123"/>
                  </a:lnTo>
                  <a:lnTo>
                    <a:pt x="20271" y="13123"/>
                  </a:lnTo>
                  <a:lnTo>
                    <a:pt x="20271" y="11118"/>
                  </a:lnTo>
                  <a:lnTo>
                    <a:pt x="20435" y="11118"/>
                  </a:lnTo>
                  <a:lnTo>
                    <a:pt x="20435" y="13123"/>
                  </a:lnTo>
                  <a:lnTo>
                    <a:pt x="20523" y="13123"/>
                  </a:lnTo>
                  <a:lnTo>
                    <a:pt x="20523" y="15129"/>
                  </a:lnTo>
                  <a:lnTo>
                    <a:pt x="20680" y="15129"/>
                  </a:lnTo>
                  <a:lnTo>
                    <a:pt x="20680" y="16040"/>
                  </a:lnTo>
                  <a:lnTo>
                    <a:pt x="20796" y="16040"/>
                  </a:lnTo>
                  <a:lnTo>
                    <a:pt x="20796" y="15857"/>
                  </a:lnTo>
                  <a:lnTo>
                    <a:pt x="20938" y="15857"/>
                  </a:lnTo>
                  <a:lnTo>
                    <a:pt x="20938" y="16040"/>
                  </a:lnTo>
                  <a:lnTo>
                    <a:pt x="20989" y="16040"/>
                  </a:lnTo>
                  <a:lnTo>
                    <a:pt x="20989" y="18410"/>
                  </a:lnTo>
                  <a:lnTo>
                    <a:pt x="21067" y="18410"/>
                  </a:lnTo>
                  <a:lnTo>
                    <a:pt x="21067" y="17134"/>
                  </a:lnTo>
                  <a:lnTo>
                    <a:pt x="21179" y="17134"/>
                  </a:lnTo>
                  <a:lnTo>
                    <a:pt x="21204" y="17134"/>
                  </a:lnTo>
                  <a:lnTo>
                    <a:pt x="21204" y="17681"/>
                  </a:lnTo>
                  <a:lnTo>
                    <a:pt x="21407" y="17681"/>
                  </a:lnTo>
                  <a:lnTo>
                    <a:pt x="21407" y="15857"/>
                  </a:lnTo>
                  <a:lnTo>
                    <a:pt x="21591" y="15857"/>
                  </a:lnTo>
                  <a:lnTo>
                    <a:pt x="21591" y="20598"/>
                  </a:lnTo>
                  <a:lnTo>
                    <a:pt x="21600" y="20598"/>
                  </a:lnTo>
                  <a:lnTo>
                    <a:pt x="21600" y="21600"/>
                  </a:lnTo>
                  <a:cubicBezTo>
                    <a:pt x="14405" y="21600"/>
                    <a:pt x="7344" y="21600"/>
                    <a:pt x="0" y="21600"/>
                  </a:cubicBezTo>
                  <a:lnTo>
                    <a:pt x="0" y="19141"/>
                  </a:lnTo>
                  <a:lnTo>
                    <a:pt x="138" y="19141"/>
                  </a:lnTo>
                  <a:lnTo>
                    <a:pt x="138" y="18777"/>
                  </a:lnTo>
                  <a:lnTo>
                    <a:pt x="172" y="18777"/>
                  </a:lnTo>
                  <a:lnTo>
                    <a:pt x="172" y="15860"/>
                  </a:lnTo>
                  <a:lnTo>
                    <a:pt x="395" y="15860"/>
                  </a:lnTo>
                  <a:lnTo>
                    <a:pt x="395" y="18777"/>
                  </a:lnTo>
                  <a:lnTo>
                    <a:pt x="486" y="18777"/>
                  </a:lnTo>
                  <a:lnTo>
                    <a:pt x="486" y="16953"/>
                  </a:lnTo>
                  <a:lnTo>
                    <a:pt x="606" y="16953"/>
                  </a:lnTo>
                  <a:lnTo>
                    <a:pt x="606" y="19597"/>
                  </a:lnTo>
                  <a:lnTo>
                    <a:pt x="683" y="19597"/>
                  </a:lnTo>
                  <a:lnTo>
                    <a:pt x="683" y="20446"/>
                  </a:lnTo>
                  <a:lnTo>
                    <a:pt x="688" y="20446"/>
                  </a:lnTo>
                  <a:lnTo>
                    <a:pt x="688" y="16953"/>
                  </a:lnTo>
                  <a:lnTo>
                    <a:pt x="959" y="16953"/>
                  </a:lnTo>
                  <a:lnTo>
                    <a:pt x="959" y="20446"/>
                  </a:lnTo>
                  <a:lnTo>
                    <a:pt x="976" y="20446"/>
                  </a:lnTo>
                  <a:lnTo>
                    <a:pt x="976" y="17317"/>
                  </a:lnTo>
                  <a:lnTo>
                    <a:pt x="1152" y="17317"/>
                  </a:lnTo>
                  <a:lnTo>
                    <a:pt x="1152" y="20446"/>
                  </a:lnTo>
                  <a:lnTo>
                    <a:pt x="1212" y="20446"/>
                  </a:lnTo>
                  <a:lnTo>
                    <a:pt x="1212" y="18229"/>
                  </a:lnTo>
                  <a:lnTo>
                    <a:pt x="1376" y="18229"/>
                  </a:lnTo>
                  <a:lnTo>
                    <a:pt x="1376" y="18504"/>
                  </a:lnTo>
                  <a:lnTo>
                    <a:pt x="1767" y="18504"/>
                  </a:lnTo>
                  <a:cubicBezTo>
                    <a:pt x="1767" y="18504"/>
                    <a:pt x="1767" y="16317"/>
                    <a:pt x="1767" y="16317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5" name="Shape 11211"/>
            <p:cNvSpPr/>
            <p:nvPr/>
          </p:nvSpPr>
          <p:spPr>
            <a:xfrm>
              <a:off x="8981692" y="3691366"/>
              <a:ext cx="120713" cy="24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6" name="Shape 11212"/>
            <p:cNvSpPr/>
            <p:nvPr/>
          </p:nvSpPr>
          <p:spPr>
            <a:xfrm>
              <a:off x="5817062" y="2862533"/>
              <a:ext cx="40960" cy="49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7" name="Shape 11213"/>
            <p:cNvSpPr/>
            <p:nvPr/>
          </p:nvSpPr>
          <p:spPr>
            <a:xfrm>
              <a:off x="5681436" y="2983090"/>
              <a:ext cx="96173" cy="61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8" name="Shape 11214"/>
            <p:cNvSpPr/>
            <p:nvPr/>
          </p:nvSpPr>
          <p:spPr>
            <a:xfrm>
              <a:off x="5515669" y="3081044"/>
              <a:ext cx="110426" cy="10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39" name="Shape 11215"/>
            <p:cNvSpPr/>
            <p:nvPr/>
          </p:nvSpPr>
          <p:spPr>
            <a:xfrm>
              <a:off x="6178734" y="2937882"/>
              <a:ext cx="187702" cy="35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0" name="Shape 11216"/>
            <p:cNvSpPr/>
            <p:nvPr/>
          </p:nvSpPr>
          <p:spPr>
            <a:xfrm>
              <a:off x="6638359" y="3156393"/>
              <a:ext cx="112287" cy="41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1" name="Shape 11217"/>
            <p:cNvSpPr/>
            <p:nvPr/>
          </p:nvSpPr>
          <p:spPr>
            <a:xfrm>
              <a:off x="6472593" y="3201602"/>
              <a:ext cx="93553" cy="471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2" name="Shape 11218"/>
            <p:cNvSpPr/>
            <p:nvPr/>
          </p:nvSpPr>
          <p:spPr>
            <a:xfrm>
              <a:off x="6065712" y="3292018"/>
              <a:ext cx="45342" cy="28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3" name="Shape 11219"/>
            <p:cNvSpPr/>
            <p:nvPr/>
          </p:nvSpPr>
          <p:spPr>
            <a:xfrm>
              <a:off x="6058177" y="2998161"/>
              <a:ext cx="38480" cy="2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4" name="Shape 11220"/>
            <p:cNvSpPr/>
            <p:nvPr/>
          </p:nvSpPr>
          <p:spPr>
            <a:xfrm>
              <a:off x="5930086" y="3216671"/>
              <a:ext cx="41207" cy="26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5" name="Shape 11221"/>
            <p:cNvSpPr/>
            <p:nvPr/>
          </p:nvSpPr>
          <p:spPr>
            <a:xfrm>
              <a:off x="6208874" y="3427646"/>
              <a:ext cx="178592" cy="107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6" name="Shape 11222"/>
            <p:cNvSpPr/>
            <p:nvPr/>
          </p:nvSpPr>
          <p:spPr>
            <a:xfrm>
              <a:off x="6397244" y="3322158"/>
              <a:ext cx="24732" cy="4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7" name="Shape 11223"/>
            <p:cNvSpPr/>
            <p:nvPr/>
          </p:nvSpPr>
          <p:spPr>
            <a:xfrm>
              <a:off x="5267021" y="3427647"/>
              <a:ext cx="252793" cy="11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8" name="Shape 11224"/>
            <p:cNvSpPr/>
            <p:nvPr/>
          </p:nvSpPr>
          <p:spPr>
            <a:xfrm>
              <a:off x="5432785" y="3216671"/>
              <a:ext cx="49460" cy="14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49" name="Shape 11225"/>
            <p:cNvSpPr/>
            <p:nvPr/>
          </p:nvSpPr>
          <p:spPr>
            <a:xfrm>
              <a:off x="5560879" y="3276949"/>
              <a:ext cx="57711" cy="21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0" name="Shape 11226"/>
            <p:cNvSpPr/>
            <p:nvPr/>
          </p:nvSpPr>
          <p:spPr>
            <a:xfrm>
              <a:off x="5108788" y="3163928"/>
              <a:ext cx="102700" cy="35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1" name="Shape 11227"/>
            <p:cNvSpPr/>
            <p:nvPr/>
          </p:nvSpPr>
          <p:spPr>
            <a:xfrm>
              <a:off x="5267020" y="3209136"/>
              <a:ext cx="64904" cy="2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2" name="Shape 11228"/>
            <p:cNvSpPr/>
            <p:nvPr/>
          </p:nvSpPr>
          <p:spPr>
            <a:xfrm>
              <a:off x="4845069" y="3382437"/>
              <a:ext cx="74286" cy="24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3" name="Shape 11229"/>
            <p:cNvSpPr/>
            <p:nvPr/>
          </p:nvSpPr>
          <p:spPr>
            <a:xfrm>
              <a:off x="6992497" y="3329693"/>
              <a:ext cx="100065" cy="33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4" name="Shape 11230"/>
            <p:cNvSpPr/>
            <p:nvPr/>
          </p:nvSpPr>
          <p:spPr>
            <a:xfrm>
              <a:off x="7324030" y="3465321"/>
              <a:ext cx="24923" cy="21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5" name="Shape 11231"/>
            <p:cNvSpPr/>
            <p:nvPr/>
          </p:nvSpPr>
          <p:spPr>
            <a:xfrm>
              <a:off x="7399376" y="3608481"/>
              <a:ext cx="154560" cy="5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6" name="Shape 11232"/>
            <p:cNvSpPr/>
            <p:nvPr/>
          </p:nvSpPr>
          <p:spPr>
            <a:xfrm>
              <a:off x="7504865" y="3450250"/>
              <a:ext cx="64135" cy="10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7" name="Shape 11233"/>
            <p:cNvSpPr/>
            <p:nvPr/>
          </p:nvSpPr>
          <p:spPr>
            <a:xfrm>
              <a:off x="7625421" y="3389971"/>
              <a:ext cx="58918" cy="2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8" name="Shape 11234"/>
            <p:cNvSpPr/>
            <p:nvPr/>
          </p:nvSpPr>
          <p:spPr>
            <a:xfrm>
              <a:off x="7964489" y="3420112"/>
              <a:ext cx="63716" cy="232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59" name="Shape 11235"/>
            <p:cNvSpPr/>
            <p:nvPr/>
          </p:nvSpPr>
          <p:spPr>
            <a:xfrm>
              <a:off x="8092581" y="3600946"/>
              <a:ext cx="212940" cy="11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0" name="Shape 11236"/>
            <p:cNvSpPr/>
            <p:nvPr/>
          </p:nvSpPr>
          <p:spPr>
            <a:xfrm>
              <a:off x="8348766" y="3570808"/>
              <a:ext cx="54260" cy="20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1" name="Shape 11237"/>
            <p:cNvSpPr/>
            <p:nvPr/>
          </p:nvSpPr>
          <p:spPr>
            <a:xfrm>
              <a:off x="8604951" y="3585878"/>
              <a:ext cx="78513" cy="29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2" name="Shape 11238"/>
            <p:cNvSpPr/>
            <p:nvPr/>
          </p:nvSpPr>
          <p:spPr>
            <a:xfrm>
              <a:off x="4182005" y="3638621"/>
              <a:ext cx="60449" cy="17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3" name="Shape 11239"/>
            <p:cNvSpPr/>
            <p:nvPr/>
          </p:nvSpPr>
          <p:spPr>
            <a:xfrm>
              <a:off x="4332701" y="3608482"/>
              <a:ext cx="79683" cy="15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4" name="Shape 11240"/>
            <p:cNvSpPr/>
            <p:nvPr/>
          </p:nvSpPr>
          <p:spPr>
            <a:xfrm>
              <a:off x="3963494" y="3668761"/>
              <a:ext cx="103984" cy="140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5" name="Shape 11241"/>
            <p:cNvSpPr/>
            <p:nvPr/>
          </p:nvSpPr>
          <p:spPr>
            <a:xfrm>
              <a:off x="3601823" y="3646156"/>
              <a:ext cx="59183" cy="215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6" name="Shape 11242"/>
            <p:cNvSpPr/>
            <p:nvPr/>
          </p:nvSpPr>
          <p:spPr>
            <a:xfrm>
              <a:off x="3481266" y="3744109"/>
              <a:ext cx="43963" cy="11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7" name="Shape 11243"/>
            <p:cNvSpPr/>
            <p:nvPr/>
          </p:nvSpPr>
          <p:spPr>
            <a:xfrm>
              <a:off x="3390848" y="3721504"/>
              <a:ext cx="27473" cy="55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8" name="Shape 11244"/>
            <p:cNvSpPr/>
            <p:nvPr/>
          </p:nvSpPr>
          <p:spPr>
            <a:xfrm>
              <a:off x="3541544" y="3668761"/>
              <a:ext cx="17859" cy="4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69" name="Shape 11245"/>
            <p:cNvSpPr/>
            <p:nvPr/>
          </p:nvSpPr>
          <p:spPr>
            <a:xfrm>
              <a:off x="4521072" y="3495459"/>
              <a:ext cx="61755" cy="16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0" name="Shape 11246"/>
            <p:cNvSpPr/>
            <p:nvPr/>
          </p:nvSpPr>
          <p:spPr>
            <a:xfrm>
              <a:off x="4897814" y="3668762"/>
              <a:ext cx="35033" cy="6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1" name="Shape 11247"/>
            <p:cNvSpPr/>
            <p:nvPr/>
          </p:nvSpPr>
          <p:spPr>
            <a:xfrm>
              <a:off x="4814930" y="3706434"/>
              <a:ext cx="41207" cy="18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2" name="Shape 11248"/>
            <p:cNvSpPr/>
            <p:nvPr/>
          </p:nvSpPr>
          <p:spPr>
            <a:xfrm>
              <a:off x="5010836" y="3683831"/>
              <a:ext cx="46707" cy="20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3" name="Shape 11249"/>
            <p:cNvSpPr/>
            <p:nvPr/>
          </p:nvSpPr>
          <p:spPr>
            <a:xfrm>
              <a:off x="5138927" y="3653691"/>
              <a:ext cx="38474" cy="261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4" name="Shape 11250"/>
            <p:cNvSpPr/>
            <p:nvPr/>
          </p:nvSpPr>
          <p:spPr>
            <a:xfrm>
              <a:off x="5523204" y="3804387"/>
              <a:ext cx="19228" cy="11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5" name="Shape 11251"/>
            <p:cNvSpPr/>
            <p:nvPr/>
          </p:nvSpPr>
          <p:spPr>
            <a:xfrm>
              <a:off x="5447855" y="3683831"/>
              <a:ext cx="59864" cy="27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6" name="Shape 11252"/>
            <p:cNvSpPr/>
            <p:nvPr/>
          </p:nvSpPr>
          <p:spPr>
            <a:xfrm>
              <a:off x="5319764" y="3766713"/>
              <a:ext cx="68105" cy="18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7" name="Shape 11253"/>
            <p:cNvSpPr/>
            <p:nvPr/>
          </p:nvSpPr>
          <p:spPr>
            <a:xfrm>
              <a:off x="5643762" y="3631087"/>
              <a:ext cx="33669" cy="25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8" name="Shape 11254"/>
            <p:cNvSpPr/>
            <p:nvPr/>
          </p:nvSpPr>
          <p:spPr>
            <a:xfrm>
              <a:off x="5832132" y="3706435"/>
              <a:ext cx="33654" cy="242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79" name="Shape 11255"/>
            <p:cNvSpPr/>
            <p:nvPr/>
          </p:nvSpPr>
          <p:spPr>
            <a:xfrm>
              <a:off x="5945154" y="3600946"/>
              <a:ext cx="46810" cy="34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0" name="Shape 11256"/>
            <p:cNvSpPr/>
            <p:nvPr/>
          </p:nvSpPr>
          <p:spPr>
            <a:xfrm>
              <a:off x="6118457" y="3676296"/>
              <a:ext cx="57815" cy="22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1" name="Shape 11257"/>
            <p:cNvSpPr/>
            <p:nvPr/>
          </p:nvSpPr>
          <p:spPr>
            <a:xfrm>
              <a:off x="6291757" y="3676295"/>
              <a:ext cx="66622" cy="2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2" name="Shape 11258"/>
            <p:cNvSpPr/>
            <p:nvPr/>
          </p:nvSpPr>
          <p:spPr>
            <a:xfrm>
              <a:off x="6615754" y="3736575"/>
              <a:ext cx="86556" cy="220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3" name="Shape 11259"/>
            <p:cNvSpPr/>
            <p:nvPr/>
          </p:nvSpPr>
          <p:spPr>
            <a:xfrm>
              <a:off x="6804126" y="3721504"/>
              <a:ext cx="37094" cy="181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4" name="Shape 11260"/>
            <p:cNvSpPr/>
            <p:nvPr/>
          </p:nvSpPr>
          <p:spPr>
            <a:xfrm>
              <a:off x="6932218" y="3826992"/>
              <a:ext cx="134635" cy="40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5" name="Shape 11261"/>
            <p:cNvSpPr/>
            <p:nvPr/>
          </p:nvSpPr>
          <p:spPr>
            <a:xfrm>
              <a:off x="6457524" y="3781783"/>
              <a:ext cx="106563" cy="13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6" name="Shape 11262"/>
            <p:cNvSpPr/>
            <p:nvPr/>
          </p:nvSpPr>
          <p:spPr>
            <a:xfrm>
              <a:off x="7512399" y="3744109"/>
              <a:ext cx="112662" cy="133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7" name="Shape 11263"/>
            <p:cNvSpPr/>
            <p:nvPr/>
          </p:nvSpPr>
          <p:spPr>
            <a:xfrm>
              <a:off x="7293890" y="3789319"/>
              <a:ext cx="72811" cy="128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8" name="Shape 11264"/>
            <p:cNvSpPr/>
            <p:nvPr/>
          </p:nvSpPr>
          <p:spPr>
            <a:xfrm>
              <a:off x="7414447" y="3864667"/>
              <a:ext cx="9067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89" name="Shape 11265"/>
            <p:cNvSpPr/>
            <p:nvPr/>
          </p:nvSpPr>
          <p:spPr>
            <a:xfrm>
              <a:off x="7926816" y="3796853"/>
              <a:ext cx="35725" cy="11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0" name="Shape 11266"/>
            <p:cNvSpPr/>
            <p:nvPr/>
          </p:nvSpPr>
          <p:spPr>
            <a:xfrm>
              <a:off x="7776119" y="3826992"/>
              <a:ext cx="19243" cy="8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1" name="Shape 11267"/>
            <p:cNvSpPr/>
            <p:nvPr/>
          </p:nvSpPr>
          <p:spPr>
            <a:xfrm>
              <a:off x="7670631" y="3826992"/>
              <a:ext cx="24739" cy="73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2" name="Shape 11268"/>
            <p:cNvSpPr/>
            <p:nvPr/>
          </p:nvSpPr>
          <p:spPr>
            <a:xfrm>
              <a:off x="7828863" y="3751644"/>
              <a:ext cx="107159" cy="4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3" name="Shape 11269"/>
            <p:cNvSpPr/>
            <p:nvPr/>
          </p:nvSpPr>
          <p:spPr>
            <a:xfrm>
              <a:off x="7949420" y="3668761"/>
              <a:ext cx="51089" cy="84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4" name="Shape 11270"/>
            <p:cNvSpPr/>
            <p:nvPr/>
          </p:nvSpPr>
          <p:spPr>
            <a:xfrm>
              <a:off x="8514531" y="3819457"/>
              <a:ext cx="48778" cy="116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5" name="Shape 11271"/>
            <p:cNvSpPr/>
            <p:nvPr/>
          </p:nvSpPr>
          <p:spPr>
            <a:xfrm>
              <a:off x="8393974" y="3774248"/>
              <a:ext cx="59014" cy="16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6" name="Shape 11272"/>
            <p:cNvSpPr/>
            <p:nvPr/>
          </p:nvSpPr>
          <p:spPr>
            <a:xfrm>
              <a:off x="8996762" y="3781783"/>
              <a:ext cx="43893" cy="150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7" name="Shape 11273"/>
            <p:cNvSpPr/>
            <p:nvPr/>
          </p:nvSpPr>
          <p:spPr>
            <a:xfrm>
              <a:off x="9072111" y="3804388"/>
              <a:ext cx="74613" cy="15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8" name="Shape 11274"/>
            <p:cNvSpPr/>
            <p:nvPr/>
          </p:nvSpPr>
          <p:spPr>
            <a:xfrm>
              <a:off x="9177598" y="3804388"/>
              <a:ext cx="28227" cy="15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99" name="Shape 11275"/>
            <p:cNvSpPr/>
            <p:nvPr/>
          </p:nvSpPr>
          <p:spPr>
            <a:xfrm>
              <a:off x="9275550" y="3879736"/>
              <a:ext cx="57696" cy="52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0" name="Shape 11276"/>
            <p:cNvSpPr/>
            <p:nvPr/>
          </p:nvSpPr>
          <p:spPr>
            <a:xfrm>
              <a:off x="9237877" y="3879737"/>
              <a:ext cx="9611" cy="2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1" name="Shape 11277"/>
            <p:cNvSpPr/>
            <p:nvPr/>
          </p:nvSpPr>
          <p:spPr>
            <a:xfrm>
              <a:off x="9403642" y="3909876"/>
              <a:ext cx="56328" cy="2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2" name="Shape 11278"/>
            <p:cNvSpPr/>
            <p:nvPr/>
          </p:nvSpPr>
          <p:spPr>
            <a:xfrm>
              <a:off x="9509130" y="3857131"/>
              <a:ext cx="32296" cy="9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3" name="Shape 11279"/>
            <p:cNvSpPr/>
            <p:nvPr/>
          </p:nvSpPr>
          <p:spPr>
            <a:xfrm>
              <a:off x="4415584" y="3887271"/>
              <a:ext cx="86552" cy="43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4" name="Shape 11280"/>
            <p:cNvSpPr/>
            <p:nvPr/>
          </p:nvSpPr>
          <p:spPr>
            <a:xfrm>
              <a:off x="4490932" y="3676296"/>
              <a:ext cx="39982" cy="16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5" name="Shape 11281"/>
            <p:cNvSpPr/>
            <p:nvPr/>
          </p:nvSpPr>
          <p:spPr>
            <a:xfrm>
              <a:off x="4581350" y="3661225"/>
              <a:ext cx="78638" cy="224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6" name="Shape 11282"/>
            <p:cNvSpPr/>
            <p:nvPr/>
          </p:nvSpPr>
          <p:spPr>
            <a:xfrm>
              <a:off x="4136796" y="3826992"/>
              <a:ext cx="81571" cy="9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7" name="Shape 11283"/>
            <p:cNvSpPr/>
            <p:nvPr/>
          </p:nvSpPr>
          <p:spPr>
            <a:xfrm>
              <a:off x="3345638" y="3894805"/>
              <a:ext cx="57700" cy="3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8" name="Shape 11284"/>
            <p:cNvSpPr/>
            <p:nvPr/>
          </p:nvSpPr>
          <p:spPr>
            <a:xfrm>
              <a:off x="3081918" y="3917410"/>
              <a:ext cx="104410" cy="3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09" name="Shape 11285"/>
            <p:cNvSpPr/>
            <p:nvPr/>
          </p:nvSpPr>
          <p:spPr>
            <a:xfrm>
              <a:off x="3338103" y="3834526"/>
              <a:ext cx="40880" cy="18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10" name="Shape 11286"/>
            <p:cNvSpPr/>
            <p:nvPr/>
          </p:nvSpPr>
          <p:spPr>
            <a:xfrm>
              <a:off x="2893548" y="3894805"/>
              <a:ext cx="11678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11" name="Shape 11287"/>
            <p:cNvSpPr/>
            <p:nvPr/>
          </p:nvSpPr>
          <p:spPr>
            <a:xfrm>
              <a:off x="2727782" y="3857132"/>
              <a:ext cx="48307" cy="4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12" name="Shape 11288"/>
            <p:cNvSpPr/>
            <p:nvPr/>
          </p:nvSpPr>
          <p:spPr>
            <a:xfrm>
              <a:off x="2712713" y="3894806"/>
              <a:ext cx="117861" cy="4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  <p:sp>
          <p:nvSpPr>
            <p:cNvPr id="113" name="Shape 11289"/>
            <p:cNvSpPr/>
            <p:nvPr/>
          </p:nvSpPr>
          <p:spPr>
            <a:xfrm>
              <a:off x="2968897" y="3879736"/>
              <a:ext cx="43279" cy="7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6E7EA"/>
            </a:solidFill>
            <a:ln w="6350">
              <a:solidFill>
                <a:srgbClr val="A6AAA9"/>
              </a:solidFill>
            </a:ln>
          </p:spPr>
          <p:txBody>
            <a:bodyPr lIns="19050" tIns="19050" rIns="19050" bIns="19050" anchor="ctr"/>
            <a:lstStyle/>
            <a:p>
              <a:endParaRPr sz="2000"/>
            </a:p>
          </p:txBody>
        </p:sp>
      </p:grpSp>
      <p:sp>
        <p:nvSpPr>
          <p:cNvPr id="114" name="Shape 11290"/>
          <p:cNvSpPr/>
          <p:nvPr/>
        </p:nvSpPr>
        <p:spPr>
          <a:xfrm>
            <a:off x="2931222" y="3962618"/>
            <a:ext cx="6323552" cy="289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20" y="0"/>
                </a:moveTo>
                <a:cubicBezTo>
                  <a:pt x="10483" y="0"/>
                  <a:pt x="10646" y="0"/>
                  <a:pt x="10810" y="0"/>
                </a:cubicBezTo>
                <a:cubicBezTo>
                  <a:pt x="10973" y="0"/>
                  <a:pt x="11136" y="0"/>
                  <a:pt x="11300" y="0"/>
                </a:cubicBezTo>
                <a:cubicBezTo>
                  <a:pt x="11394" y="200"/>
                  <a:pt x="11531" y="488"/>
                  <a:pt x="11753" y="953"/>
                </a:cubicBezTo>
                <a:cubicBezTo>
                  <a:pt x="12143" y="1770"/>
                  <a:pt x="13122" y="3822"/>
                  <a:pt x="21600" y="21600"/>
                </a:cubicBezTo>
                <a:lnTo>
                  <a:pt x="0" y="21600"/>
                </a:lnTo>
                <a:cubicBezTo>
                  <a:pt x="8498" y="3816"/>
                  <a:pt x="9476" y="1767"/>
                  <a:pt x="9867" y="949"/>
                </a:cubicBezTo>
                <a:cubicBezTo>
                  <a:pt x="10089" y="486"/>
                  <a:pt x="10227" y="200"/>
                  <a:pt x="1032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5" name="Shape 11291"/>
          <p:cNvSpPr/>
          <p:nvPr/>
        </p:nvSpPr>
        <p:spPr>
          <a:xfrm>
            <a:off x="5920181" y="3962618"/>
            <a:ext cx="288355" cy="289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9" y="8837"/>
                </a:moveTo>
                <a:lnTo>
                  <a:pt x="17359" y="8837"/>
                </a:lnTo>
                <a:cubicBezTo>
                  <a:pt x="18170" y="11192"/>
                  <a:pt x="19406" y="14901"/>
                  <a:pt x="21600" y="21600"/>
                </a:cubicBezTo>
                <a:lnTo>
                  <a:pt x="0" y="21600"/>
                </a:lnTo>
                <a:cubicBezTo>
                  <a:pt x="4203" y="14901"/>
                  <a:pt x="6510" y="11192"/>
                  <a:pt x="7965" y="8837"/>
                </a:cubicBezTo>
                <a:cubicBezTo>
                  <a:pt x="11083" y="8837"/>
                  <a:pt x="14221" y="8837"/>
                  <a:pt x="17359" y="8837"/>
                </a:cubicBezTo>
                <a:close/>
                <a:moveTo>
                  <a:pt x="15953" y="4696"/>
                </a:moveTo>
                <a:lnTo>
                  <a:pt x="15953" y="4696"/>
                </a:lnTo>
                <a:cubicBezTo>
                  <a:pt x="16222" y="5483"/>
                  <a:pt x="16609" y="6621"/>
                  <a:pt x="17146" y="8207"/>
                </a:cubicBezTo>
                <a:cubicBezTo>
                  <a:pt x="14209" y="8207"/>
                  <a:pt x="11271" y="8208"/>
                  <a:pt x="8333" y="8208"/>
                </a:cubicBezTo>
                <a:cubicBezTo>
                  <a:pt x="9311" y="6621"/>
                  <a:pt x="10009" y="5484"/>
                  <a:pt x="10493" y="4696"/>
                </a:cubicBezTo>
                <a:cubicBezTo>
                  <a:pt x="12313" y="4696"/>
                  <a:pt x="14133" y="4696"/>
                  <a:pt x="15953" y="4696"/>
                </a:cubicBezTo>
                <a:cubicBezTo>
                  <a:pt x="15953" y="4696"/>
                  <a:pt x="15953" y="4696"/>
                  <a:pt x="15953" y="4696"/>
                </a:cubicBezTo>
                <a:close/>
                <a:moveTo>
                  <a:pt x="15376" y="3012"/>
                </a:moveTo>
                <a:lnTo>
                  <a:pt x="15376" y="3012"/>
                </a:lnTo>
                <a:cubicBezTo>
                  <a:pt x="15512" y="3409"/>
                  <a:pt x="15673" y="3878"/>
                  <a:pt x="15867" y="4446"/>
                </a:cubicBezTo>
                <a:cubicBezTo>
                  <a:pt x="14127" y="4446"/>
                  <a:pt x="12387" y="4446"/>
                  <a:pt x="10646" y="4446"/>
                </a:cubicBezTo>
                <a:cubicBezTo>
                  <a:pt x="10993" y="3878"/>
                  <a:pt x="11281" y="3409"/>
                  <a:pt x="11521" y="3012"/>
                </a:cubicBezTo>
                <a:cubicBezTo>
                  <a:pt x="12807" y="3012"/>
                  <a:pt x="14091" y="3012"/>
                  <a:pt x="15376" y="3012"/>
                </a:cubicBezTo>
                <a:cubicBezTo>
                  <a:pt x="15376" y="3012"/>
                  <a:pt x="15376" y="3012"/>
                  <a:pt x="15376" y="3012"/>
                </a:cubicBezTo>
                <a:close/>
                <a:moveTo>
                  <a:pt x="15053" y="2094"/>
                </a:moveTo>
                <a:lnTo>
                  <a:pt x="15053" y="2094"/>
                </a:lnTo>
                <a:cubicBezTo>
                  <a:pt x="15129" y="2319"/>
                  <a:pt x="15222" y="2588"/>
                  <a:pt x="15337" y="2901"/>
                </a:cubicBezTo>
                <a:cubicBezTo>
                  <a:pt x="14089" y="2901"/>
                  <a:pt x="12839" y="2901"/>
                  <a:pt x="11591" y="2901"/>
                </a:cubicBezTo>
                <a:cubicBezTo>
                  <a:pt x="11775" y="2588"/>
                  <a:pt x="11939" y="2319"/>
                  <a:pt x="12075" y="2094"/>
                </a:cubicBezTo>
                <a:cubicBezTo>
                  <a:pt x="13068" y="2094"/>
                  <a:pt x="14061" y="2094"/>
                  <a:pt x="15053" y="2094"/>
                </a:cubicBezTo>
                <a:cubicBezTo>
                  <a:pt x="15053" y="2094"/>
                  <a:pt x="15053" y="2094"/>
                  <a:pt x="15053" y="2094"/>
                </a:cubicBezTo>
                <a:close/>
                <a:moveTo>
                  <a:pt x="14855" y="1520"/>
                </a:moveTo>
                <a:lnTo>
                  <a:pt x="14855" y="1520"/>
                </a:lnTo>
                <a:cubicBezTo>
                  <a:pt x="14907" y="1670"/>
                  <a:pt x="14965" y="1836"/>
                  <a:pt x="15028" y="2022"/>
                </a:cubicBezTo>
                <a:cubicBezTo>
                  <a:pt x="14058" y="2022"/>
                  <a:pt x="13090" y="2022"/>
                  <a:pt x="12121" y="2022"/>
                </a:cubicBezTo>
                <a:cubicBezTo>
                  <a:pt x="12233" y="1836"/>
                  <a:pt x="12336" y="1670"/>
                  <a:pt x="12428" y="1520"/>
                </a:cubicBezTo>
                <a:cubicBezTo>
                  <a:pt x="13237" y="1520"/>
                  <a:pt x="14046" y="1520"/>
                  <a:pt x="14855" y="1520"/>
                </a:cubicBezTo>
                <a:cubicBezTo>
                  <a:pt x="14855" y="1520"/>
                  <a:pt x="14855" y="1520"/>
                  <a:pt x="14855" y="1520"/>
                </a:cubicBezTo>
                <a:close/>
                <a:moveTo>
                  <a:pt x="14714" y="1123"/>
                </a:moveTo>
                <a:lnTo>
                  <a:pt x="14714" y="1123"/>
                </a:lnTo>
                <a:cubicBezTo>
                  <a:pt x="14754" y="1226"/>
                  <a:pt x="14794" y="1342"/>
                  <a:pt x="14839" y="1473"/>
                </a:cubicBezTo>
                <a:cubicBezTo>
                  <a:pt x="14045" y="1473"/>
                  <a:pt x="13250" y="1473"/>
                  <a:pt x="12455" y="1473"/>
                </a:cubicBezTo>
                <a:cubicBezTo>
                  <a:pt x="12535" y="1343"/>
                  <a:pt x="12602" y="1226"/>
                  <a:pt x="12665" y="1123"/>
                </a:cubicBezTo>
                <a:cubicBezTo>
                  <a:pt x="13348" y="1123"/>
                  <a:pt x="14036" y="1123"/>
                  <a:pt x="14714" y="1123"/>
                </a:cubicBezTo>
                <a:cubicBezTo>
                  <a:pt x="14714" y="1123"/>
                  <a:pt x="14714" y="1123"/>
                  <a:pt x="14714" y="1123"/>
                </a:cubicBezTo>
                <a:close/>
                <a:moveTo>
                  <a:pt x="14614" y="832"/>
                </a:moveTo>
                <a:lnTo>
                  <a:pt x="14614" y="832"/>
                </a:lnTo>
                <a:cubicBezTo>
                  <a:pt x="14642" y="910"/>
                  <a:pt x="14671" y="996"/>
                  <a:pt x="14702" y="1087"/>
                </a:cubicBezTo>
                <a:cubicBezTo>
                  <a:pt x="14035" y="1087"/>
                  <a:pt x="13359" y="1087"/>
                  <a:pt x="12686" y="1087"/>
                </a:cubicBezTo>
                <a:cubicBezTo>
                  <a:pt x="12743" y="996"/>
                  <a:pt x="12795" y="910"/>
                  <a:pt x="12842" y="832"/>
                </a:cubicBezTo>
                <a:cubicBezTo>
                  <a:pt x="13433" y="832"/>
                  <a:pt x="14024" y="832"/>
                  <a:pt x="14614" y="832"/>
                </a:cubicBezTo>
                <a:cubicBezTo>
                  <a:pt x="14614" y="832"/>
                  <a:pt x="14614" y="832"/>
                  <a:pt x="14614" y="832"/>
                </a:cubicBezTo>
                <a:close/>
                <a:moveTo>
                  <a:pt x="14538" y="613"/>
                </a:moveTo>
                <a:lnTo>
                  <a:pt x="14538" y="613"/>
                </a:lnTo>
                <a:cubicBezTo>
                  <a:pt x="14558" y="671"/>
                  <a:pt x="14581" y="738"/>
                  <a:pt x="14606" y="807"/>
                </a:cubicBezTo>
                <a:cubicBezTo>
                  <a:pt x="14023" y="807"/>
                  <a:pt x="13440" y="807"/>
                  <a:pt x="12857" y="807"/>
                </a:cubicBezTo>
                <a:cubicBezTo>
                  <a:pt x="12900" y="738"/>
                  <a:pt x="12939" y="671"/>
                  <a:pt x="12972" y="613"/>
                </a:cubicBezTo>
                <a:cubicBezTo>
                  <a:pt x="13496" y="613"/>
                  <a:pt x="14017" y="613"/>
                  <a:pt x="14538" y="613"/>
                </a:cubicBezTo>
                <a:cubicBezTo>
                  <a:pt x="14538" y="613"/>
                  <a:pt x="14538" y="613"/>
                  <a:pt x="14538" y="613"/>
                </a:cubicBezTo>
                <a:close/>
                <a:moveTo>
                  <a:pt x="14474" y="438"/>
                </a:moveTo>
                <a:lnTo>
                  <a:pt x="14474" y="438"/>
                </a:lnTo>
                <a:cubicBezTo>
                  <a:pt x="14490" y="485"/>
                  <a:pt x="14512" y="538"/>
                  <a:pt x="14530" y="594"/>
                </a:cubicBezTo>
                <a:cubicBezTo>
                  <a:pt x="14016" y="594"/>
                  <a:pt x="13502" y="594"/>
                  <a:pt x="12984" y="594"/>
                </a:cubicBezTo>
                <a:cubicBezTo>
                  <a:pt x="13018" y="538"/>
                  <a:pt x="13049" y="485"/>
                  <a:pt x="13078" y="438"/>
                </a:cubicBezTo>
                <a:cubicBezTo>
                  <a:pt x="13543" y="438"/>
                  <a:pt x="14012" y="438"/>
                  <a:pt x="14474" y="438"/>
                </a:cubicBezTo>
                <a:cubicBezTo>
                  <a:pt x="14474" y="438"/>
                  <a:pt x="14474" y="438"/>
                  <a:pt x="14474" y="438"/>
                </a:cubicBezTo>
                <a:close/>
                <a:moveTo>
                  <a:pt x="14425" y="297"/>
                </a:moveTo>
                <a:lnTo>
                  <a:pt x="14425" y="297"/>
                </a:lnTo>
                <a:cubicBezTo>
                  <a:pt x="14439" y="336"/>
                  <a:pt x="14453" y="380"/>
                  <a:pt x="14468" y="424"/>
                </a:cubicBezTo>
                <a:cubicBezTo>
                  <a:pt x="14012" y="424"/>
                  <a:pt x="13548" y="424"/>
                  <a:pt x="13088" y="424"/>
                </a:cubicBezTo>
                <a:cubicBezTo>
                  <a:pt x="13115" y="380"/>
                  <a:pt x="13140" y="336"/>
                  <a:pt x="13161" y="297"/>
                </a:cubicBezTo>
                <a:cubicBezTo>
                  <a:pt x="13584" y="297"/>
                  <a:pt x="14005" y="297"/>
                  <a:pt x="14425" y="297"/>
                </a:cubicBezTo>
                <a:cubicBezTo>
                  <a:pt x="14425" y="297"/>
                  <a:pt x="14425" y="297"/>
                  <a:pt x="14425" y="297"/>
                </a:cubicBezTo>
                <a:close/>
                <a:moveTo>
                  <a:pt x="14382" y="180"/>
                </a:moveTo>
                <a:lnTo>
                  <a:pt x="14382" y="180"/>
                </a:lnTo>
                <a:cubicBezTo>
                  <a:pt x="14397" y="214"/>
                  <a:pt x="14409" y="250"/>
                  <a:pt x="14421" y="286"/>
                </a:cubicBezTo>
                <a:cubicBezTo>
                  <a:pt x="14005" y="286"/>
                  <a:pt x="13588" y="286"/>
                  <a:pt x="13169" y="286"/>
                </a:cubicBezTo>
                <a:cubicBezTo>
                  <a:pt x="13191" y="250"/>
                  <a:pt x="13211" y="214"/>
                  <a:pt x="13231" y="180"/>
                </a:cubicBezTo>
                <a:cubicBezTo>
                  <a:pt x="13618" y="180"/>
                  <a:pt x="14001" y="180"/>
                  <a:pt x="14382" y="180"/>
                </a:cubicBezTo>
                <a:cubicBezTo>
                  <a:pt x="14382" y="180"/>
                  <a:pt x="14382" y="180"/>
                  <a:pt x="14382" y="180"/>
                </a:cubicBezTo>
                <a:close/>
                <a:moveTo>
                  <a:pt x="14349" y="83"/>
                </a:moveTo>
                <a:lnTo>
                  <a:pt x="14349" y="83"/>
                </a:lnTo>
                <a:cubicBezTo>
                  <a:pt x="14358" y="111"/>
                  <a:pt x="14368" y="141"/>
                  <a:pt x="14378" y="172"/>
                </a:cubicBezTo>
                <a:cubicBezTo>
                  <a:pt x="14000" y="172"/>
                  <a:pt x="13621" y="172"/>
                  <a:pt x="13238" y="172"/>
                </a:cubicBezTo>
                <a:cubicBezTo>
                  <a:pt x="13256" y="141"/>
                  <a:pt x="13273" y="111"/>
                  <a:pt x="13290" y="83"/>
                </a:cubicBezTo>
                <a:cubicBezTo>
                  <a:pt x="13643" y="83"/>
                  <a:pt x="13997" y="83"/>
                  <a:pt x="14349" y="83"/>
                </a:cubicBezTo>
                <a:cubicBezTo>
                  <a:pt x="14349" y="83"/>
                  <a:pt x="14349" y="83"/>
                  <a:pt x="14349" y="83"/>
                </a:cubicBezTo>
                <a:close/>
                <a:moveTo>
                  <a:pt x="13337" y="0"/>
                </a:moveTo>
                <a:cubicBezTo>
                  <a:pt x="13665" y="0"/>
                  <a:pt x="13992" y="0"/>
                  <a:pt x="14318" y="0"/>
                </a:cubicBezTo>
                <a:cubicBezTo>
                  <a:pt x="14328" y="25"/>
                  <a:pt x="14336" y="50"/>
                  <a:pt x="14345" y="75"/>
                </a:cubicBezTo>
                <a:cubicBezTo>
                  <a:pt x="13997" y="75"/>
                  <a:pt x="13646" y="75"/>
                  <a:pt x="13295" y="75"/>
                </a:cubicBezTo>
                <a:cubicBezTo>
                  <a:pt x="13308" y="50"/>
                  <a:pt x="13323" y="25"/>
                  <a:pt x="13337" y="0"/>
                </a:cubicBezTo>
                <a:cubicBezTo>
                  <a:pt x="13337" y="0"/>
                  <a:pt x="13337" y="0"/>
                  <a:pt x="13337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6" name="Shape 11292"/>
          <p:cNvSpPr/>
          <p:nvPr/>
        </p:nvSpPr>
        <p:spPr>
          <a:xfrm>
            <a:off x="3338104" y="3962618"/>
            <a:ext cx="2637181" cy="289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6" y="0"/>
                </a:moveTo>
                <a:cubicBezTo>
                  <a:pt x="21571" y="0"/>
                  <a:pt x="21585" y="0"/>
                  <a:pt x="21600" y="0"/>
                </a:cubicBezTo>
                <a:cubicBezTo>
                  <a:pt x="21413" y="200"/>
                  <a:pt x="21137" y="485"/>
                  <a:pt x="20695" y="949"/>
                </a:cubicBezTo>
                <a:cubicBezTo>
                  <a:pt x="19913" y="1769"/>
                  <a:pt x="17957" y="3818"/>
                  <a:pt x="967" y="21600"/>
                </a:cubicBezTo>
                <a:lnTo>
                  <a:pt x="0" y="21600"/>
                </a:lnTo>
                <a:cubicBezTo>
                  <a:pt x="17749" y="3818"/>
                  <a:pt x="19794" y="1769"/>
                  <a:pt x="20610" y="949"/>
                </a:cubicBezTo>
                <a:cubicBezTo>
                  <a:pt x="21073" y="485"/>
                  <a:pt x="21361" y="200"/>
                  <a:pt x="2155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7" name="Shape 11293"/>
          <p:cNvSpPr/>
          <p:nvPr/>
        </p:nvSpPr>
        <p:spPr>
          <a:xfrm>
            <a:off x="6216408" y="3962618"/>
            <a:ext cx="2631150" cy="289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5" y="0"/>
                  <a:pt x="29" y="0"/>
                  <a:pt x="44" y="0"/>
                </a:cubicBezTo>
                <a:cubicBezTo>
                  <a:pt x="241" y="200"/>
                  <a:pt x="530" y="492"/>
                  <a:pt x="1000" y="962"/>
                </a:cubicBezTo>
                <a:cubicBezTo>
                  <a:pt x="1809" y="1771"/>
                  <a:pt x="3830" y="3794"/>
                  <a:pt x="21600" y="21600"/>
                </a:cubicBezTo>
                <a:lnTo>
                  <a:pt x="20628" y="21600"/>
                </a:lnTo>
                <a:cubicBezTo>
                  <a:pt x="3623" y="3794"/>
                  <a:pt x="1690" y="1769"/>
                  <a:pt x="915" y="959"/>
                </a:cubicBezTo>
                <a:cubicBezTo>
                  <a:pt x="466" y="490"/>
                  <a:pt x="189" y="2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9" name="Shape 11295"/>
          <p:cNvSpPr/>
          <p:nvPr/>
        </p:nvSpPr>
        <p:spPr>
          <a:xfrm>
            <a:off x="8090453" y="5366784"/>
            <a:ext cx="816054" cy="816054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20" name="Shape 11296"/>
          <p:cNvSpPr/>
          <p:nvPr/>
        </p:nvSpPr>
        <p:spPr>
          <a:xfrm>
            <a:off x="8180357" y="5719831"/>
            <a:ext cx="701936" cy="33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b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23" name="Shape 11299"/>
          <p:cNvSpPr/>
          <p:nvPr/>
        </p:nvSpPr>
        <p:spPr>
          <a:xfrm>
            <a:off x="7293492" y="4530646"/>
            <a:ext cx="514183" cy="51418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24" name="Shape 11300"/>
          <p:cNvSpPr/>
          <p:nvPr/>
        </p:nvSpPr>
        <p:spPr>
          <a:xfrm>
            <a:off x="7191471" y="4615887"/>
            <a:ext cx="718227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125" name="Shape 11301"/>
          <p:cNvSpPr/>
          <p:nvPr/>
        </p:nvSpPr>
        <p:spPr>
          <a:xfrm>
            <a:off x="7938560" y="4471277"/>
            <a:ext cx="3852349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pPr>
              <a:lnSpc>
                <a:spcPct val="100000"/>
              </a:lnSpc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Standardizovat hodnotící škálu UTB na 100 bodů / semestr / předmět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Shape 11303"/>
          <p:cNvSpPr/>
          <p:nvPr/>
        </p:nvSpPr>
        <p:spPr>
          <a:xfrm>
            <a:off x="3300899" y="5347789"/>
            <a:ext cx="735420" cy="73542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28" name="Shape 11304"/>
          <p:cNvSpPr/>
          <p:nvPr/>
        </p:nvSpPr>
        <p:spPr>
          <a:xfrm>
            <a:off x="3320608" y="5631203"/>
            <a:ext cx="701169" cy="330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b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29" name="Shape 11306"/>
          <p:cNvSpPr/>
          <p:nvPr/>
        </p:nvSpPr>
        <p:spPr>
          <a:xfrm>
            <a:off x="4526206" y="4401103"/>
            <a:ext cx="479575" cy="48374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30" name="Shape 11307"/>
          <p:cNvSpPr/>
          <p:nvPr/>
        </p:nvSpPr>
        <p:spPr>
          <a:xfrm>
            <a:off x="4398244" y="4476442"/>
            <a:ext cx="718226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131" name="Shape 11308"/>
          <p:cNvSpPr/>
          <p:nvPr/>
        </p:nvSpPr>
        <p:spPr>
          <a:xfrm>
            <a:off x="7962541" y="1896422"/>
            <a:ext cx="3735250" cy="99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Implementace technologií Safe Exam Browseru a Proctoringu pro dohled nad dílčími studijními úkoly 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hape 11301">
            <a:extLst>
              <a:ext uri="{FF2B5EF4-FFF2-40B4-BE49-F238E27FC236}">
                <a16:creationId xmlns:a16="http://schemas.microsoft.com/office/drawing/2014/main" id="{A214FAE1-445D-678D-8AE2-73FFBA893022}"/>
              </a:ext>
            </a:extLst>
          </p:cNvPr>
          <p:cNvSpPr/>
          <p:nvPr/>
        </p:nvSpPr>
        <p:spPr>
          <a:xfrm>
            <a:off x="624796" y="4314149"/>
            <a:ext cx="3852349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pPr>
              <a:lnSpc>
                <a:spcPct val="100000"/>
              </a:lnSpc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Komplexně implementovat QRAM, </a:t>
            </a:r>
          </a:p>
          <a:p>
            <a:pPr>
              <a:lnSpc>
                <a:spcPct val="100000"/>
              </a:lnSpc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revidovat kolize výstupů z učení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hape 11306">
            <a:extLst>
              <a:ext uri="{FF2B5EF4-FFF2-40B4-BE49-F238E27FC236}">
                <a16:creationId xmlns:a16="http://schemas.microsoft.com/office/drawing/2014/main" id="{E7C30BFA-E7F0-E6C0-A3B3-14A9FA3F028D}"/>
              </a:ext>
            </a:extLst>
          </p:cNvPr>
          <p:cNvSpPr/>
          <p:nvPr/>
        </p:nvSpPr>
        <p:spPr>
          <a:xfrm>
            <a:off x="7248359" y="2121846"/>
            <a:ext cx="479575" cy="48374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21" name="Shape 11307">
            <a:extLst>
              <a:ext uri="{FF2B5EF4-FFF2-40B4-BE49-F238E27FC236}">
                <a16:creationId xmlns:a16="http://schemas.microsoft.com/office/drawing/2014/main" id="{22A0FD11-B088-91E6-9063-E89627932AF5}"/>
              </a:ext>
            </a:extLst>
          </p:cNvPr>
          <p:cNvSpPr/>
          <p:nvPr/>
        </p:nvSpPr>
        <p:spPr>
          <a:xfrm>
            <a:off x="7118440" y="2196945"/>
            <a:ext cx="718226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Shape 11306">
            <a:extLst>
              <a:ext uri="{FF2B5EF4-FFF2-40B4-BE49-F238E27FC236}">
                <a16:creationId xmlns:a16="http://schemas.microsoft.com/office/drawing/2014/main" id="{38F1D079-0DCB-D8E1-E7D7-234963169D25}"/>
              </a:ext>
            </a:extLst>
          </p:cNvPr>
          <p:cNvSpPr/>
          <p:nvPr/>
        </p:nvSpPr>
        <p:spPr>
          <a:xfrm>
            <a:off x="5197856" y="485485"/>
            <a:ext cx="479575" cy="483745"/>
          </a:xfrm>
          <a:prstGeom prst="ellipse">
            <a:avLst/>
          </a:prstGeom>
          <a:solidFill>
            <a:srgbClr val="52C3C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35" name="Shape 11307">
            <a:extLst>
              <a:ext uri="{FF2B5EF4-FFF2-40B4-BE49-F238E27FC236}">
                <a16:creationId xmlns:a16="http://schemas.microsoft.com/office/drawing/2014/main" id="{36222F18-EA69-D998-D191-F56F84462A63}"/>
              </a:ext>
            </a:extLst>
          </p:cNvPr>
          <p:cNvSpPr/>
          <p:nvPr/>
        </p:nvSpPr>
        <p:spPr>
          <a:xfrm>
            <a:off x="5077985" y="570632"/>
            <a:ext cx="718226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algn="ctr"/>
            <a:r>
              <a:rPr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cs-CZ" sz="1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sz="1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Shape 11308">
            <a:extLst>
              <a:ext uri="{FF2B5EF4-FFF2-40B4-BE49-F238E27FC236}">
                <a16:creationId xmlns:a16="http://schemas.microsoft.com/office/drawing/2014/main" id="{2CA8EC72-DDF0-8A1E-062A-05E0C3C43D04}"/>
              </a:ext>
            </a:extLst>
          </p:cNvPr>
          <p:cNvSpPr/>
          <p:nvPr/>
        </p:nvSpPr>
        <p:spPr>
          <a:xfrm>
            <a:off x="373863" y="375970"/>
            <a:ext cx="4851104" cy="229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Implementace komplexního digitálního prostředí pro DISP založeného na principech Blended Learning, revize dosažených výsledků a do budoucna následná pružná aktualizace obsahu předmětů tzv. „on demand“ pro studenty a potřeby trhu vzdělání, s cílem maximalizace konkurenceschopnosti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3" grpId="0" build="p"/>
      <p:bldP spid="5" grpId="0" build="p"/>
      <p:bldP spid="114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3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7" grpId="0" animBg="1"/>
      <p:bldP spid="8" grpId="0" animBg="1"/>
      <p:bldP spid="121" grpId="0" animBg="1"/>
      <p:bldP spid="134" grpId="0" animBg="1"/>
      <p:bldP spid="135" grpId="0" animBg="1"/>
      <p:bldP spid="1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Klíčové studijní systémy pro DISP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74719" y="1461623"/>
            <a:ext cx="4567238" cy="408745"/>
          </a:xfrm>
        </p:spPr>
        <p:txBody>
          <a:bodyPr anchor="ctr"/>
          <a:lstStyle/>
          <a:p>
            <a:r>
              <a:rPr lang="cs-CZ" dirty="0"/>
              <a:t>Moodle 4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883332" y="1919086"/>
            <a:ext cx="4227487" cy="805733"/>
          </a:xfrm>
        </p:spPr>
        <p:txBody>
          <a:bodyPr>
            <a:normAutofit/>
          </a:bodyPr>
          <a:lstStyle/>
          <a:p>
            <a:r>
              <a:rPr lang="cs-CZ" dirty="0"/>
              <a:t>LMS systém pro organizaci výuky, sdílení materiálů a přednášek, materiálů, textů, videí, souborů a online knih pro přednášky, cvičení a komplexní výuku i doučování. Jako jediný systém nabízí vysokou míru zabezpečení pro testování a plnění úkolů studentů.</a:t>
            </a:r>
            <a:endParaRPr lang="en-US" dirty="0"/>
          </a:p>
          <a:p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Každý systém má svůj účel a využití, také silné a slabé stránky, příležitosti a bohužel také hrozby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36</a:t>
            </a:fld>
            <a:endParaRPr lang="id-ID"/>
          </a:p>
        </p:txBody>
      </p:sp>
      <p:sp>
        <p:nvSpPr>
          <p:cNvPr id="9" name="Shape 6426"/>
          <p:cNvSpPr/>
          <p:nvPr/>
        </p:nvSpPr>
        <p:spPr>
          <a:xfrm>
            <a:off x="6489418" y="3298771"/>
            <a:ext cx="1240099" cy="1240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500"/>
                  <a:pt x="10800" y="5500"/>
                </a:cubicBezTo>
                <a:cubicBezTo>
                  <a:pt x="13728" y="5500"/>
                  <a:pt x="16101" y="7872"/>
                  <a:pt x="16101" y="10800"/>
                </a:cubicBezTo>
                <a:cubicBezTo>
                  <a:pt x="16101" y="13728"/>
                  <a:pt x="13728" y="16101"/>
                  <a:pt x="10800" y="16101"/>
                </a:cubicBezTo>
                <a:cubicBezTo>
                  <a:pt x="7872" y="16101"/>
                  <a:pt x="5499" y="13728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4"/>
                  <a:pt x="397" y="12601"/>
                  <a:pt x="882" y="12601"/>
                </a:cubicBezTo>
                <a:lnTo>
                  <a:pt x="1963" y="12601"/>
                </a:lnTo>
                <a:cubicBezTo>
                  <a:pt x="2448" y="12601"/>
                  <a:pt x="2965" y="12978"/>
                  <a:pt x="3113" y="13439"/>
                </a:cubicBezTo>
                <a:lnTo>
                  <a:pt x="3495" y="14371"/>
                </a:lnTo>
                <a:cubicBezTo>
                  <a:pt x="3719" y="14800"/>
                  <a:pt x="3621" y="15433"/>
                  <a:pt x="3279" y="15776"/>
                </a:cubicBezTo>
                <a:lnTo>
                  <a:pt x="2514" y="16541"/>
                </a:lnTo>
                <a:cubicBezTo>
                  <a:pt x="2170" y="16884"/>
                  <a:pt x="2170" y="17444"/>
                  <a:pt x="2514" y="17787"/>
                </a:cubicBezTo>
                <a:lnTo>
                  <a:pt x="3812" y="19087"/>
                </a:lnTo>
                <a:cubicBezTo>
                  <a:pt x="4156" y="19430"/>
                  <a:pt x="4716" y="19430"/>
                  <a:pt x="5059" y="19087"/>
                </a:cubicBezTo>
                <a:lnTo>
                  <a:pt x="5824" y="18321"/>
                </a:lnTo>
                <a:cubicBezTo>
                  <a:pt x="6167" y="17979"/>
                  <a:pt x="6800" y="17882"/>
                  <a:pt x="7230" y="18105"/>
                </a:cubicBezTo>
                <a:lnTo>
                  <a:pt x="8160" y="18487"/>
                </a:lnTo>
                <a:cubicBezTo>
                  <a:pt x="8622" y="18635"/>
                  <a:pt x="9001" y="19152"/>
                  <a:pt x="9001" y="19637"/>
                </a:cubicBezTo>
                <a:lnTo>
                  <a:pt x="9001" y="20718"/>
                </a:lnTo>
                <a:cubicBezTo>
                  <a:pt x="9001" y="21203"/>
                  <a:pt x="9398" y="21600"/>
                  <a:pt x="9882" y="21600"/>
                </a:cubicBezTo>
                <a:lnTo>
                  <a:pt x="11718" y="21600"/>
                </a:lnTo>
                <a:cubicBezTo>
                  <a:pt x="12204" y="21600"/>
                  <a:pt x="12601" y="21203"/>
                  <a:pt x="12601" y="20718"/>
                </a:cubicBezTo>
                <a:lnTo>
                  <a:pt x="12601" y="19637"/>
                </a:lnTo>
                <a:cubicBezTo>
                  <a:pt x="12601" y="19152"/>
                  <a:pt x="12978" y="18635"/>
                  <a:pt x="13440" y="18487"/>
                </a:cubicBezTo>
                <a:lnTo>
                  <a:pt x="14370" y="18105"/>
                </a:lnTo>
                <a:cubicBezTo>
                  <a:pt x="14800" y="17882"/>
                  <a:pt x="15433" y="17979"/>
                  <a:pt x="15775" y="18321"/>
                </a:cubicBezTo>
                <a:lnTo>
                  <a:pt x="16541" y="19087"/>
                </a:lnTo>
                <a:cubicBezTo>
                  <a:pt x="16884" y="19430"/>
                  <a:pt x="17444" y="19430"/>
                  <a:pt x="17788" y="19087"/>
                </a:cubicBezTo>
                <a:lnTo>
                  <a:pt x="19087" y="17787"/>
                </a:lnTo>
                <a:cubicBezTo>
                  <a:pt x="19430" y="17444"/>
                  <a:pt x="19430" y="16884"/>
                  <a:pt x="19087" y="16541"/>
                </a:cubicBezTo>
                <a:lnTo>
                  <a:pt x="18321" y="15776"/>
                </a:lnTo>
                <a:cubicBezTo>
                  <a:pt x="17979" y="15433"/>
                  <a:pt x="17882" y="14801"/>
                  <a:pt x="18105" y="14371"/>
                </a:cubicBezTo>
                <a:lnTo>
                  <a:pt x="18487" y="13439"/>
                </a:lnTo>
                <a:cubicBezTo>
                  <a:pt x="18635" y="12978"/>
                  <a:pt x="19152" y="12601"/>
                  <a:pt x="19637" y="12601"/>
                </a:cubicBezTo>
                <a:lnTo>
                  <a:pt x="20718" y="12601"/>
                </a:lnTo>
                <a:cubicBezTo>
                  <a:pt x="21203" y="12601"/>
                  <a:pt x="21600" y="12204"/>
                  <a:pt x="21600" y="11719"/>
                </a:cubicBezTo>
                <a:lnTo>
                  <a:pt x="21600" y="9882"/>
                </a:lnTo>
                <a:cubicBezTo>
                  <a:pt x="21600" y="9396"/>
                  <a:pt x="21203" y="8999"/>
                  <a:pt x="20718" y="8999"/>
                </a:cubicBezTo>
                <a:lnTo>
                  <a:pt x="19637" y="8999"/>
                </a:lnTo>
                <a:cubicBezTo>
                  <a:pt x="19152" y="8999"/>
                  <a:pt x="18635" y="8623"/>
                  <a:pt x="18487" y="8161"/>
                </a:cubicBezTo>
                <a:lnTo>
                  <a:pt x="18105" y="7229"/>
                </a:lnTo>
                <a:cubicBezTo>
                  <a:pt x="17882" y="6800"/>
                  <a:pt x="17979" y="6167"/>
                  <a:pt x="18321" y="5825"/>
                </a:cubicBezTo>
                <a:lnTo>
                  <a:pt x="19087" y="5060"/>
                </a:lnTo>
                <a:cubicBezTo>
                  <a:pt x="19430" y="4718"/>
                  <a:pt x="19430" y="4156"/>
                  <a:pt x="19087" y="3813"/>
                </a:cubicBezTo>
                <a:lnTo>
                  <a:pt x="17788" y="2514"/>
                </a:lnTo>
                <a:cubicBezTo>
                  <a:pt x="17444" y="2171"/>
                  <a:pt x="16884" y="2171"/>
                  <a:pt x="16541" y="2514"/>
                </a:cubicBezTo>
                <a:lnTo>
                  <a:pt x="15775" y="3279"/>
                </a:lnTo>
                <a:cubicBezTo>
                  <a:pt x="15433" y="3621"/>
                  <a:pt x="14800" y="3718"/>
                  <a:pt x="14370" y="3495"/>
                </a:cubicBezTo>
                <a:lnTo>
                  <a:pt x="13440" y="3114"/>
                </a:lnTo>
                <a:cubicBezTo>
                  <a:pt x="12978" y="2965"/>
                  <a:pt x="12601" y="2448"/>
                  <a:pt x="12601" y="1963"/>
                </a:cubicBezTo>
                <a:lnTo>
                  <a:pt x="12601" y="882"/>
                </a:lnTo>
                <a:cubicBezTo>
                  <a:pt x="12601" y="397"/>
                  <a:pt x="12204" y="0"/>
                  <a:pt x="11718" y="0"/>
                </a:cubicBezTo>
                <a:lnTo>
                  <a:pt x="9882" y="0"/>
                </a:lnTo>
                <a:cubicBezTo>
                  <a:pt x="9398" y="0"/>
                  <a:pt x="9001" y="397"/>
                  <a:pt x="9001" y="882"/>
                </a:cubicBezTo>
                <a:lnTo>
                  <a:pt x="9001" y="1963"/>
                </a:lnTo>
                <a:cubicBezTo>
                  <a:pt x="9001" y="2448"/>
                  <a:pt x="8622" y="2965"/>
                  <a:pt x="8160" y="3114"/>
                </a:cubicBezTo>
                <a:lnTo>
                  <a:pt x="7230" y="3495"/>
                </a:lnTo>
                <a:cubicBezTo>
                  <a:pt x="6800" y="3718"/>
                  <a:pt x="6167" y="3621"/>
                  <a:pt x="5824" y="3279"/>
                </a:cubicBezTo>
                <a:lnTo>
                  <a:pt x="5059" y="2514"/>
                </a:lnTo>
                <a:cubicBezTo>
                  <a:pt x="4716" y="2171"/>
                  <a:pt x="4156" y="2171"/>
                  <a:pt x="3812" y="2514"/>
                </a:cubicBezTo>
                <a:lnTo>
                  <a:pt x="2514" y="3813"/>
                </a:lnTo>
                <a:cubicBezTo>
                  <a:pt x="2170" y="4156"/>
                  <a:pt x="2170" y="4718"/>
                  <a:pt x="2514" y="5060"/>
                </a:cubicBezTo>
                <a:lnTo>
                  <a:pt x="3279" y="5825"/>
                </a:lnTo>
                <a:cubicBezTo>
                  <a:pt x="3621" y="6167"/>
                  <a:pt x="3719" y="6800"/>
                  <a:pt x="3495" y="7229"/>
                </a:cubicBezTo>
                <a:lnTo>
                  <a:pt x="3113" y="8161"/>
                </a:lnTo>
                <a:cubicBezTo>
                  <a:pt x="2965" y="8623"/>
                  <a:pt x="2448" y="8999"/>
                  <a:pt x="1963" y="8999"/>
                </a:cubicBezTo>
                <a:lnTo>
                  <a:pt x="882" y="8999"/>
                </a:lnTo>
                <a:cubicBezTo>
                  <a:pt x="397" y="8999"/>
                  <a:pt x="0" y="9396"/>
                  <a:pt x="0" y="9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0" name="Shape 6427"/>
          <p:cNvSpPr/>
          <p:nvPr/>
        </p:nvSpPr>
        <p:spPr>
          <a:xfrm>
            <a:off x="5120618" y="1926010"/>
            <a:ext cx="1591135" cy="1591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3"/>
                  <a:pt x="7872" y="5499"/>
                  <a:pt x="10800" y="5499"/>
                </a:cubicBezTo>
                <a:cubicBezTo>
                  <a:pt x="13728" y="5499"/>
                  <a:pt x="16100" y="7873"/>
                  <a:pt x="16100" y="10800"/>
                </a:cubicBezTo>
                <a:cubicBezTo>
                  <a:pt x="16100" y="13728"/>
                  <a:pt x="13728" y="16102"/>
                  <a:pt x="10800" y="16102"/>
                </a:cubicBezTo>
                <a:cubicBezTo>
                  <a:pt x="7872" y="16102"/>
                  <a:pt x="5499" y="13728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4"/>
                  <a:pt x="397" y="12601"/>
                  <a:pt x="881" y="12601"/>
                </a:cubicBezTo>
                <a:lnTo>
                  <a:pt x="1963" y="12601"/>
                </a:lnTo>
                <a:cubicBezTo>
                  <a:pt x="2448" y="12601"/>
                  <a:pt x="2966" y="12979"/>
                  <a:pt x="3113" y="13440"/>
                </a:cubicBezTo>
                <a:lnTo>
                  <a:pt x="3495" y="14370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3"/>
                  <a:pt x="2171" y="17445"/>
                  <a:pt x="2514" y="17788"/>
                </a:cubicBezTo>
                <a:lnTo>
                  <a:pt x="3813" y="19087"/>
                </a:lnTo>
                <a:cubicBezTo>
                  <a:pt x="4155" y="19429"/>
                  <a:pt x="4717" y="19429"/>
                  <a:pt x="5060" y="19087"/>
                </a:cubicBezTo>
                <a:lnTo>
                  <a:pt x="5825" y="18321"/>
                </a:lnTo>
                <a:cubicBezTo>
                  <a:pt x="6167" y="17979"/>
                  <a:pt x="6800" y="17881"/>
                  <a:pt x="7230" y="18105"/>
                </a:cubicBezTo>
                <a:lnTo>
                  <a:pt x="8160" y="18487"/>
                </a:lnTo>
                <a:cubicBezTo>
                  <a:pt x="8622" y="18635"/>
                  <a:pt x="9000" y="19153"/>
                  <a:pt x="9000" y="19638"/>
                </a:cubicBezTo>
                <a:lnTo>
                  <a:pt x="9000" y="20720"/>
                </a:lnTo>
                <a:cubicBezTo>
                  <a:pt x="9000" y="21204"/>
                  <a:pt x="9397" y="21600"/>
                  <a:pt x="9881" y="21600"/>
                </a:cubicBezTo>
                <a:lnTo>
                  <a:pt x="11719" y="21600"/>
                </a:lnTo>
                <a:cubicBezTo>
                  <a:pt x="12203" y="21600"/>
                  <a:pt x="12600" y="21204"/>
                  <a:pt x="12600" y="20720"/>
                </a:cubicBezTo>
                <a:lnTo>
                  <a:pt x="12600" y="19638"/>
                </a:lnTo>
                <a:cubicBezTo>
                  <a:pt x="12600" y="19153"/>
                  <a:pt x="12978" y="18635"/>
                  <a:pt x="13439" y="18487"/>
                </a:cubicBezTo>
                <a:lnTo>
                  <a:pt x="14370" y="18105"/>
                </a:lnTo>
                <a:cubicBezTo>
                  <a:pt x="14801" y="17881"/>
                  <a:pt x="15432" y="17979"/>
                  <a:pt x="15775" y="18321"/>
                </a:cubicBezTo>
                <a:lnTo>
                  <a:pt x="16540" y="19087"/>
                </a:lnTo>
                <a:cubicBezTo>
                  <a:pt x="16883" y="19429"/>
                  <a:pt x="17444" y="19429"/>
                  <a:pt x="17787" y="19087"/>
                </a:cubicBezTo>
                <a:lnTo>
                  <a:pt x="19086" y="17788"/>
                </a:lnTo>
                <a:cubicBezTo>
                  <a:pt x="19429" y="17445"/>
                  <a:pt x="19429" y="16883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0" y="14800"/>
                  <a:pt x="18104" y="14370"/>
                </a:cubicBezTo>
                <a:lnTo>
                  <a:pt x="18487" y="13440"/>
                </a:lnTo>
                <a:cubicBezTo>
                  <a:pt x="18634" y="12979"/>
                  <a:pt x="19152" y="12601"/>
                  <a:pt x="19637" y="12601"/>
                </a:cubicBezTo>
                <a:lnTo>
                  <a:pt x="20718" y="12601"/>
                </a:lnTo>
                <a:cubicBezTo>
                  <a:pt x="21203" y="12601"/>
                  <a:pt x="21600" y="12204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7" y="8160"/>
                </a:cubicBezTo>
                <a:lnTo>
                  <a:pt x="18104" y="7230"/>
                </a:lnTo>
                <a:cubicBezTo>
                  <a:pt x="17880" y="6800"/>
                  <a:pt x="17978" y="6168"/>
                  <a:pt x="18321" y="5824"/>
                </a:cubicBezTo>
                <a:lnTo>
                  <a:pt x="19086" y="5060"/>
                </a:lnTo>
                <a:cubicBezTo>
                  <a:pt x="19429" y="4717"/>
                  <a:pt x="19429" y="4156"/>
                  <a:pt x="19086" y="3813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1" y="3719"/>
                  <a:pt x="14370" y="3495"/>
                </a:cubicBezTo>
                <a:lnTo>
                  <a:pt x="13439" y="3113"/>
                </a:lnTo>
                <a:cubicBezTo>
                  <a:pt x="12978" y="2966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7"/>
                  <a:pt x="12203" y="0"/>
                  <a:pt x="11719" y="0"/>
                </a:cubicBezTo>
                <a:lnTo>
                  <a:pt x="9881" y="0"/>
                </a:lnTo>
                <a:cubicBezTo>
                  <a:pt x="9397" y="0"/>
                  <a:pt x="9000" y="397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6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7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3" y="2514"/>
                </a:cubicBezTo>
                <a:lnTo>
                  <a:pt x="2514" y="3813"/>
                </a:lnTo>
                <a:cubicBezTo>
                  <a:pt x="2171" y="4156"/>
                  <a:pt x="2171" y="4717"/>
                  <a:pt x="2514" y="5060"/>
                </a:cubicBezTo>
                <a:lnTo>
                  <a:pt x="3279" y="5824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0"/>
                </a:lnTo>
                <a:cubicBezTo>
                  <a:pt x="2966" y="8622"/>
                  <a:pt x="2448" y="9000"/>
                  <a:pt x="1963" y="9000"/>
                </a:cubicBezTo>
                <a:lnTo>
                  <a:pt x="881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1" name="Shape 6428"/>
          <p:cNvSpPr/>
          <p:nvPr/>
        </p:nvSpPr>
        <p:spPr>
          <a:xfrm>
            <a:off x="4009013" y="3204607"/>
            <a:ext cx="1988850" cy="1988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sp>
        <p:nvSpPr>
          <p:cNvPr id="14" name="Shape 6431"/>
          <p:cNvSpPr/>
          <p:nvPr/>
        </p:nvSpPr>
        <p:spPr>
          <a:xfrm>
            <a:off x="7944125" y="3770522"/>
            <a:ext cx="3638828" cy="80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Nezastupitelný kancelářský balík, poskytovatel emailu pro UTB, uchovavatel videa z MS Teams, poskytovatel úložiště videí MS Stream, poskytovatel Sharepointu a dalšího portfolia služeb.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hape 6432"/>
          <p:cNvSpPr/>
          <p:nvPr/>
        </p:nvSpPr>
        <p:spPr>
          <a:xfrm>
            <a:off x="7944125" y="3333351"/>
            <a:ext cx="2858494" cy="351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Office 365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Shape 6433"/>
          <p:cNvSpPr/>
          <p:nvPr/>
        </p:nvSpPr>
        <p:spPr>
          <a:xfrm>
            <a:off x="560717" y="2916658"/>
            <a:ext cx="3050889" cy="215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r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Studijní agenda STAG je komplexním řešením studijních záležitostí na UTB. Je vhodně propojena jak se systémem Moodle, tak s MS Teams.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Už méně se tyto mosty propojení systémů používají pro přenos studijních výsledků studentů například z Moodle přímo do STAGu.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Přitom minimalizace rutinní práce vyučujících přinese úspory času, kapacit a v konečném vyjádření i finančních prostředků na provoz. 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Shape 6434"/>
          <p:cNvSpPr/>
          <p:nvPr/>
        </p:nvSpPr>
        <p:spPr>
          <a:xfrm>
            <a:off x="729814" y="2561240"/>
            <a:ext cx="2858494" cy="32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r"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STAG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oup 6437"/>
          <p:cNvGrpSpPr/>
          <p:nvPr/>
        </p:nvGrpSpPr>
        <p:grpSpPr>
          <a:xfrm>
            <a:off x="5526239" y="2332427"/>
            <a:ext cx="779895" cy="779895"/>
            <a:chOff x="0" y="0"/>
            <a:chExt cx="1559788" cy="1559788"/>
          </a:xfrm>
        </p:grpSpPr>
        <p:sp>
          <p:nvSpPr>
            <p:cNvPr id="19" name="Shape 6435"/>
            <p:cNvSpPr/>
            <p:nvPr/>
          </p:nvSpPr>
          <p:spPr>
            <a:xfrm>
              <a:off x="0" y="0"/>
              <a:ext cx="1559789" cy="155978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20" name="Shape 6436"/>
            <p:cNvSpPr/>
            <p:nvPr/>
          </p:nvSpPr>
          <p:spPr>
            <a:xfrm>
              <a:off x="412251" y="499678"/>
              <a:ext cx="735286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71" extrusionOk="0">
                  <a:moveTo>
                    <a:pt x="18032" y="19451"/>
                  </a:moveTo>
                  <a:cubicBezTo>
                    <a:pt x="17963" y="19995"/>
                    <a:pt x="19395" y="20889"/>
                    <a:pt x="19531" y="19300"/>
                  </a:cubicBezTo>
                  <a:cubicBezTo>
                    <a:pt x="20147" y="12135"/>
                    <a:pt x="19089" y="10074"/>
                    <a:pt x="19089" y="10074"/>
                  </a:cubicBezTo>
                  <a:lnTo>
                    <a:pt x="17607" y="11177"/>
                  </a:lnTo>
                  <a:cubicBezTo>
                    <a:pt x="17607" y="11176"/>
                    <a:pt x="18864" y="12766"/>
                    <a:pt x="18032" y="19451"/>
                  </a:cubicBezTo>
                  <a:close/>
                  <a:moveTo>
                    <a:pt x="20735" y="6972"/>
                  </a:moveTo>
                  <a:lnTo>
                    <a:pt x="11888" y="386"/>
                  </a:lnTo>
                  <a:cubicBezTo>
                    <a:pt x="11196" y="-129"/>
                    <a:pt x="10061" y="-129"/>
                    <a:pt x="9368" y="386"/>
                  </a:cubicBezTo>
                  <a:lnTo>
                    <a:pt x="520" y="6972"/>
                  </a:lnTo>
                  <a:cubicBezTo>
                    <a:pt x="-173" y="7488"/>
                    <a:pt x="-173" y="8332"/>
                    <a:pt x="520" y="8848"/>
                  </a:cubicBezTo>
                  <a:lnTo>
                    <a:pt x="9367" y="15434"/>
                  </a:lnTo>
                  <a:cubicBezTo>
                    <a:pt x="10060" y="15949"/>
                    <a:pt x="11195" y="15949"/>
                    <a:pt x="11887" y="15434"/>
                  </a:cubicBezTo>
                  <a:lnTo>
                    <a:pt x="17607" y="11176"/>
                  </a:lnTo>
                  <a:lnTo>
                    <a:pt x="11405" y="9245"/>
                  </a:lnTo>
                  <a:cubicBezTo>
                    <a:pt x="11166" y="9323"/>
                    <a:pt x="10903" y="9366"/>
                    <a:pt x="10628" y="9366"/>
                  </a:cubicBezTo>
                  <a:cubicBezTo>
                    <a:pt x="9510" y="9366"/>
                    <a:pt x="8605" y="8652"/>
                    <a:pt x="8605" y="7769"/>
                  </a:cubicBezTo>
                  <a:cubicBezTo>
                    <a:pt x="8605" y="6883"/>
                    <a:pt x="9511" y="6168"/>
                    <a:pt x="10628" y="6168"/>
                  </a:cubicBezTo>
                  <a:cubicBezTo>
                    <a:pt x="11495" y="6168"/>
                    <a:pt x="12233" y="6602"/>
                    <a:pt x="12520" y="7205"/>
                  </a:cubicBezTo>
                  <a:lnTo>
                    <a:pt x="19089" y="10071"/>
                  </a:lnTo>
                  <a:lnTo>
                    <a:pt x="20735" y="8847"/>
                  </a:lnTo>
                  <a:cubicBezTo>
                    <a:pt x="21427" y="8332"/>
                    <a:pt x="21427" y="7488"/>
                    <a:pt x="20735" y="6972"/>
                  </a:cubicBezTo>
                  <a:close/>
                  <a:moveTo>
                    <a:pt x="3510" y="13897"/>
                  </a:moveTo>
                  <a:cubicBezTo>
                    <a:pt x="4003" y="16551"/>
                    <a:pt x="4630" y="17712"/>
                    <a:pt x="6722" y="18928"/>
                  </a:cubicBezTo>
                  <a:cubicBezTo>
                    <a:pt x="8814" y="20143"/>
                    <a:pt x="9808" y="21471"/>
                    <a:pt x="10628" y="21471"/>
                  </a:cubicBezTo>
                  <a:cubicBezTo>
                    <a:pt x="11448" y="21471"/>
                    <a:pt x="12379" y="20310"/>
                    <a:pt x="14471" y="19092"/>
                  </a:cubicBezTo>
                  <a:cubicBezTo>
                    <a:pt x="16563" y="17876"/>
                    <a:pt x="16004" y="17506"/>
                    <a:pt x="16497" y="14852"/>
                  </a:cubicBezTo>
                  <a:lnTo>
                    <a:pt x="10628" y="18646"/>
                  </a:lnTo>
                  <a:cubicBezTo>
                    <a:pt x="10628" y="18646"/>
                    <a:pt x="3510" y="13897"/>
                    <a:pt x="3510" y="1389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21828" tIns="21828" rIns="21828" bIns="21828" numCol="1" anchor="ctr">
              <a:noAutofit/>
            </a:bodyPr>
            <a:lstStyle/>
            <a:p>
              <a:endParaRPr sz="2000" dirty="0"/>
            </a:p>
          </p:txBody>
        </p:sp>
      </p:grpSp>
      <p:grpSp>
        <p:nvGrpSpPr>
          <p:cNvPr id="7" name="Group 6443">
            <a:extLst>
              <a:ext uri="{FF2B5EF4-FFF2-40B4-BE49-F238E27FC236}">
                <a16:creationId xmlns:a16="http://schemas.microsoft.com/office/drawing/2014/main" id="{AC801A8D-4484-8F3D-84F5-8A34E48865D1}"/>
              </a:ext>
            </a:extLst>
          </p:cNvPr>
          <p:cNvGrpSpPr/>
          <p:nvPr/>
        </p:nvGrpSpPr>
        <p:grpSpPr>
          <a:xfrm>
            <a:off x="6797083" y="3607237"/>
            <a:ext cx="629340" cy="628984"/>
            <a:chOff x="0" y="0"/>
            <a:chExt cx="1973599" cy="1973600"/>
          </a:xfrm>
        </p:grpSpPr>
        <p:sp>
          <p:nvSpPr>
            <p:cNvPr id="8" name="Shape 6441">
              <a:extLst>
                <a:ext uri="{FF2B5EF4-FFF2-40B4-BE49-F238E27FC236}">
                  <a16:creationId xmlns:a16="http://schemas.microsoft.com/office/drawing/2014/main" id="{E36E9AC0-A5A2-7E88-9564-2DEA6458D3CD}"/>
                </a:ext>
              </a:extLst>
            </p:cNvPr>
            <p:cNvSpPr/>
            <p:nvPr/>
          </p:nvSpPr>
          <p:spPr>
            <a:xfrm>
              <a:off x="0" y="0"/>
              <a:ext cx="1973600" cy="1973601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6442">
              <a:extLst>
                <a:ext uri="{FF2B5EF4-FFF2-40B4-BE49-F238E27FC236}">
                  <a16:creationId xmlns:a16="http://schemas.microsoft.com/office/drawing/2014/main" id="{B8650B1A-9B9A-159F-8769-FA1CC4A96141}"/>
                </a:ext>
              </a:extLst>
            </p:cNvPr>
            <p:cNvSpPr/>
            <p:nvPr/>
          </p:nvSpPr>
          <p:spPr>
            <a:xfrm>
              <a:off x="567702" y="707400"/>
              <a:ext cx="838196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0" y="19710"/>
                  </a:moveTo>
                  <a:cubicBezTo>
                    <a:pt x="11880" y="19558"/>
                    <a:pt x="11801" y="19440"/>
                    <a:pt x="11700" y="19440"/>
                  </a:cubicBezTo>
                  <a:lnTo>
                    <a:pt x="9900" y="19440"/>
                  </a:lnTo>
                  <a:cubicBezTo>
                    <a:pt x="9799" y="19440"/>
                    <a:pt x="9720" y="19558"/>
                    <a:pt x="9720" y="19710"/>
                  </a:cubicBezTo>
                  <a:cubicBezTo>
                    <a:pt x="9720" y="19862"/>
                    <a:pt x="9799" y="19980"/>
                    <a:pt x="9900" y="19980"/>
                  </a:cubicBezTo>
                  <a:lnTo>
                    <a:pt x="11700" y="19980"/>
                  </a:lnTo>
                  <a:cubicBezTo>
                    <a:pt x="11801" y="19980"/>
                    <a:pt x="11880" y="19862"/>
                    <a:pt x="11880" y="19710"/>
                  </a:cubicBezTo>
                  <a:close/>
                  <a:moveTo>
                    <a:pt x="4320" y="14580"/>
                  </a:moveTo>
                  <a:cubicBezTo>
                    <a:pt x="4320" y="14867"/>
                    <a:pt x="4489" y="15120"/>
                    <a:pt x="4680" y="15120"/>
                  </a:cubicBezTo>
                  <a:lnTo>
                    <a:pt x="16920" y="15120"/>
                  </a:lnTo>
                  <a:cubicBezTo>
                    <a:pt x="17111" y="15120"/>
                    <a:pt x="17280" y="14867"/>
                    <a:pt x="17280" y="14580"/>
                  </a:cubicBezTo>
                  <a:lnTo>
                    <a:pt x="17280" y="2700"/>
                  </a:lnTo>
                  <a:cubicBezTo>
                    <a:pt x="17280" y="2413"/>
                    <a:pt x="17111" y="2160"/>
                    <a:pt x="16920" y="2160"/>
                  </a:cubicBezTo>
                  <a:lnTo>
                    <a:pt x="4680" y="2160"/>
                  </a:lnTo>
                  <a:cubicBezTo>
                    <a:pt x="4489" y="2160"/>
                    <a:pt x="4320" y="2413"/>
                    <a:pt x="4320" y="2700"/>
                  </a:cubicBezTo>
                  <a:cubicBezTo>
                    <a:pt x="4320" y="2700"/>
                    <a:pt x="4320" y="14580"/>
                    <a:pt x="4320" y="14580"/>
                  </a:cubicBezTo>
                  <a:close/>
                  <a:moveTo>
                    <a:pt x="2880" y="14580"/>
                  </a:moveTo>
                  <a:lnTo>
                    <a:pt x="2880" y="2700"/>
                  </a:lnTo>
                  <a:cubicBezTo>
                    <a:pt x="2880" y="1215"/>
                    <a:pt x="3690" y="0"/>
                    <a:pt x="4680" y="0"/>
                  </a:cubicBezTo>
                  <a:lnTo>
                    <a:pt x="16920" y="0"/>
                  </a:lnTo>
                  <a:cubicBezTo>
                    <a:pt x="17910" y="0"/>
                    <a:pt x="18720" y="1215"/>
                    <a:pt x="18720" y="2700"/>
                  </a:cubicBezTo>
                  <a:lnTo>
                    <a:pt x="18720" y="14580"/>
                  </a:lnTo>
                  <a:cubicBezTo>
                    <a:pt x="18720" y="16065"/>
                    <a:pt x="17910" y="17280"/>
                    <a:pt x="16920" y="17280"/>
                  </a:cubicBezTo>
                  <a:lnTo>
                    <a:pt x="4680" y="17280"/>
                  </a:lnTo>
                  <a:cubicBezTo>
                    <a:pt x="3690" y="17280"/>
                    <a:pt x="2880" y="16065"/>
                    <a:pt x="2880" y="14580"/>
                  </a:cubicBezTo>
                  <a:close/>
                  <a:moveTo>
                    <a:pt x="21600" y="18360"/>
                  </a:moveTo>
                  <a:lnTo>
                    <a:pt x="21600" y="19980"/>
                  </a:lnTo>
                  <a:cubicBezTo>
                    <a:pt x="21600" y="20874"/>
                    <a:pt x="20790" y="21600"/>
                    <a:pt x="19800" y="21600"/>
                  </a:cubicBezTo>
                  <a:lnTo>
                    <a:pt x="1800" y="21600"/>
                  </a:lnTo>
                  <a:cubicBezTo>
                    <a:pt x="810" y="21600"/>
                    <a:pt x="0" y="20874"/>
                    <a:pt x="0" y="19980"/>
                  </a:cubicBezTo>
                  <a:lnTo>
                    <a:pt x="0" y="18360"/>
                  </a:lnTo>
                  <a:lnTo>
                    <a:pt x="1800" y="18360"/>
                  </a:lnTo>
                  <a:lnTo>
                    <a:pt x="19800" y="18360"/>
                  </a:lnTo>
                  <a:cubicBezTo>
                    <a:pt x="19800" y="18360"/>
                    <a:pt x="21600" y="18360"/>
                    <a:pt x="21600" y="183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  <p:sp>
        <p:nvSpPr>
          <p:cNvPr id="13" name="Shape 6426">
            <a:extLst>
              <a:ext uri="{FF2B5EF4-FFF2-40B4-BE49-F238E27FC236}">
                <a16:creationId xmlns:a16="http://schemas.microsoft.com/office/drawing/2014/main" id="{8AC30F0E-EDC8-BFEE-7A88-08CF70E4271F}"/>
              </a:ext>
            </a:extLst>
          </p:cNvPr>
          <p:cNvSpPr/>
          <p:nvPr/>
        </p:nvSpPr>
        <p:spPr>
          <a:xfrm>
            <a:off x="5869368" y="4283241"/>
            <a:ext cx="1240099" cy="1240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99" y="10800"/>
                </a:moveTo>
                <a:cubicBezTo>
                  <a:pt x="5499" y="7872"/>
                  <a:pt x="7872" y="5500"/>
                  <a:pt x="10800" y="5500"/>
                </a:cubicBezTo>
                <a:cubicBezTo>
                  <a:pt x="13728" y="5500"/>
                  <a:pt x="16101" y="7872"/>
                  <a:pt x="16101" y="10800"/>
                </a:cubicBezTo>
                <a:cubicBezTo>
                  <a:pt x="16101" y="13728"/>
                  <a:pt x="13728" y="16101"/>
                  <a:pt x="10800" y="16101"/>
                </a:cubicBezTo>
                <a:cubicBezTo>
                  <a:pt x="7872" y="16101"/>
                  <a:pt x="5499" y="13728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4"/>
                  <a:pt x="397" y="12601"/>
                  <a:pt x="882" y="12601"/>
                </a:cubicBezTo>
                <a:lnTo>
                  <a:pt x="1963" y="12601"/>
                </a:lnTo>
                <a:cubicBezTo>
                  <a:pt x="2448" y="12601"/>
                  <a:pt x="2965" y="12978"/>
                  <a:pt x="3113" y="13439"/>
                </a:cubicBezTo>
                <a:lnTo>
                  <a:pt x="3495" y="14371"/>
                </a:lnTo>
                <a:cubicBezTo>
                  <a:pt x="3719" y="14800"/>
                  <a:pt x="3621" y="15433"/>
                  <a:pt x="3279" y="15776"/>
                </a:cubicBezTo>
                <a:lnTo>
                  <a:pt x="2514" y="16541"/>
                </a:lnTo>
                <a:cubicBezTo>
                  <a:pt x="2170" y="16884"/>
                  <a:pt x="2170" y="17444"/>
                  <a:pt x="2514" y="17787"/>
                </a:cubicBezTo>
                <a:lnTo>
                  <a:pt x="3812" y="19087"/>
                </a:lnTo>
                <a:cubicBezTo>
                  <a:pt x="4156" y="19430"/>
                  <a:pt x="4716" y="19430"/>
                  <a:pt x="5059" y="19087"/>
                </a:cubicBezTo>
                <a:lnTo>
                  <a:pt x="5824" y="18321"/>
                </a:lnTo>
                <a:cubicBezTo>
                  <a:pt x="6167" y="17979"/>
                  <a:pt x="6800" y="17882"/>
                  <a:pt x="7230" y="18105"/>
                </a:cubicBezTo>
                <a:lnTo>
                  <a:pt x="8160" y="18487"/>
                </a:lnTo>
                <a:cubicBezTo>
                  <a:pt x="8622" y="18635"/>
                  <a:pt x="9001" y="19152"/>
                  <a:pt x="9001" y="19637"/>
                </a:cubicBezTo>
                <a:lnTo>
                  <a:pt x="9001" y="20718"/>
                </a:lnTo>
                <a:cubicBezTo>
                  <a:pt x="9001" y="21203"/>
                  <a:pt x="9398" y="21600"/>
                  <a:pt x="9882" y="21600"/>
                </a:cubicBezTo>
                <a:lnTo>
                  <a:pt x="11718" y="21600"/>
                </a:lnTo>
                <a:cubicBezTo>
                  <a:pt x="12204" y="21600"/>
                  <a:pt x="12601" y="21203"/>
                  <a:pt x="12601" y="20718"/>
                </a:cubicBezTo>
                <a:lnTo>
                  <a:pt x="12601" y="19637"/>
                </a:lnTo>
                <a:cubicBezTo>
                  <a:pt x="12601" y="19152"/>
                  <a:pt x="12978" y="18635"/>
                  <a:pt x="13440" y="18487"/>
                </a:cubicBezTo>
                <a:lnTo>
                  <a:pt x="14370" y="18105"/>
                </a:lnTo>
                <a:cubicBezTo>
                  <a:pt x="14800" y="17882"/>
                  <a:pt x="15433" y="17979"/>
                  <a:pt x="15775" y="18321"/>
                </a:cubicBezTo>
                <a:lnTo>
                  <a:pt x="16541" y="19087"/>
                </a:lnTo>
                <a:cubicBezTo>
                  <a:pt x="16884" y="19430"/>
                  <a:pt x="17444" y="19430"/>
                  <a:pt x="17788" y="19087"/>
                </a:cubicBezTo>
                <a:lnTo>
                  <a:pt x="19087" y="17787"/>
                </a:lnTo>
                <a:cubicBezTo>
                  <a:pt x="19430" y="17444"/>
                  <a:pt x="19430" y="16884"/>
                  <a:pt x="19087" y="16541"/>
                </a:cubicBezTo>
                <a:lnTo>
                  <a:pt x="18321" y="15776"/>
                </a:lnTo>
                <a:cubicBezTo>
                  <a:pt x="17979" y="15433"/>
                  <a:pt x="17882" y="14801"/>
                  <a:pt x="18105" y="14371"/>
                </a:cubicBezTo>
                <a:lnTo>
                  <a:pt x="18487" y="13439"/>
                </a:lnTo>
                <a:cubicBezTo>
                  <a:pt x="18635" y="12978"/>
                  <a:pt x="19152" y="12601"/>
                  <a:pt x="19637" y="12601"/>
                </a:cubicBezTo>
                <a:lnTo>
                  <a:pt x="20718" y="12601"/>
                </a:lnTo>
                <a:cubicBezTo>
                  <a:pt x="21203" y="12601"/>
                  <a:pt x="21600" y="12204"/>
                  <a:pt x="21600" y="11719"/>
                </a:cubicBezTo>
                <a:lnTo>
                  <a:pt x="21600" y="9882"/>
                </a:lnTo>
                <a:cubicBezTo>
                  <a:pt x="21600" y="9396"/>
                  <a:pt x="21203" y="8999"/>
                  <a:pt x="20718" y="8999"/>
                </a:cubicBezTo>
                <a:lnTo>
                  <a:pt x="19637" y="8999"/>
                </a:lnTo>
                <a:cubicBezTo>
                  <a:pt x="19152" y="8999"/>
                  <a:pt x="18635" y="8623"/>
                  <a:pt x="18487" y="8161"/>
                </a:cubicBezTo>
                <a:lnTo>
                  <a:pt x="18105" y="7229"/>
                </a:lnTo>
                <a:cubicBezTo>
                  <a:pt x="17882" y="6800"/>
                  <a:pt x="17979" y="6167"/>
                  <a:pt x="18321" y="5825"/>
                </a:cubicBezTo>
                <a:lnTo>
                  <a:pt x="19087" y="5060"/>
                </a:lnTo>
                <a:cubicBezTo>
                  <a:pt x="19430" y="4718"/>
                  <a:pt x="19430" y="4156"/>
                  <a:pt x="19087" y="3813"/>
                </a:cubicBezTo>
                <a:lnTo>
                  <a:pt x="17788" y="2514"/>
                </a:lnTo>
                <a:cubicBezTo>
                  <a:pt x="17444" y="2171"/>
                  <a:pt x="16884" y="2171"/>
                  <a:pt x="16541" y="2514"/>
                </a:cubicBezTo>
                <a:lnTo>
                  <a:pt x="15775" y="3279"/>
                </a:lnTo>
                <a:cubicBezTo>
                  <a:pt x="15433" y="3621"/>
                  <a:pt x="14800" y="3718"/>
                  <a:pt x="14370" y="3495"/>
                </a:cubicBezTo>
                <a:lnTo>
                  <a:pt x="13440" y="3114"/>
                </a:lnTo>
                <a:cubicBezTo>
                  <a:pt x="12978" y="2965"/>
                  <a:pt x="12601" y="2448"/>
                  <a:pt x="12601" y="1963"/>
                </a:cubicBezTo>
                <a:lnTo>
                  <a:pt x="12601" y="882"/>
                </a:lnTo>
                <a:cubicBezTo>
                  <a:pt x="12601" y="397"/>
                  <a:pt x="12204" y="0"/>
                  <a:pt x="11718" y="0"/>
                </a:cubicBezTo>
                <a:lnTo>
                  <a:pt x="9882" y="0"/>
                </a:lnTo>
                <a:cubicBezTo>
                  <a:pt x="9398" y="0"/>
                  <a:pt x="9001" y="397"/>
                  <a:pt x="9001" y="882"/>
                </a:cubicBezTo>
                <a:lnTo>
                  <a:pt x="9001" y="1963"/>
                </a:lnTo>
                <a:cubicBezTo>
                  <a:pt x="9001" y="2448"/>
                  <a:pt x="8622" y="2965"/>
                  <a:pt x="8160" y="3114"/>
                </a:cubicBezTo>
                <a:lnTo>
                  <a:pt x="7230" y="3495"/>
                </a:lnTo>
                <a:cubicBezTo>
                  <a:pt x="6800" y="3718"/>
                  <a:pt x="6167" y="3621"/>
                  <a:pt x="5824" y="3279"/>
                </a:cubicBezTo>
                <a:lnTo>
                  <a:pt x="5059" y="2514"/>
                </a:lnTo>
                <a:cubicBezTo>
                  <a:pt x="4716" y="2171"/>
                  <a:pt x="4156" y="2171"/>
                  <a:pt x="3812" y="2514"/>
                </a:cubicBezTo>
                <a:lnTo>
                  <a:pt x="2514" y="3813"/>
                </a:lnTo>
                <a:cubicBezTo>
                  <a:pt x="2170" y="4156"/>
                  <a:pt x="2170" y="4718"/>
                  <a:pt x="2514" y="5060"/>
                </a:cubicBezTo>
                <a:lnTo>
                  <a:pt x="3279" y="5825"/>
                </a:lnTo>
                <a:cubicBezTo>
                  <a:pt x="3621" y="6167"/>
                  <a:pt x="3719" y="6800"/>
                  <a:pt x="3495" y="7229"/>
                </a:cubicBezTo>
                <a:lnTo>
                  <a:pt x="3113" y="8161"/>
                </a:lnTo>
                <a:cubicBezTo>
                  <a:pt x="2965" y="8623"/>
                  <a:pt x="2448" y="8999"/>
                  <a:pt x="1963" y="8999"/>
                </a:cubicBezTo>
                <a:lnTo>
                  <a:pt x="882" y="8999"/>
                </a:lnTo>
                <a:cubicBezTo>
                  <a:pt x="397" y="8999"/>
                  <a:pt x="0" y="9396"/>
                  <a:pt x="0" y="9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2000"/>
          </a:p>
        </p:txBody>
      </p:sp>
      <p:grpSp>
        <p:nvGrpSpPr>
          <p:cNvPr id="21" name="Group 6443">
            <a:extLst>
              <a:ext uri="{FF2B5EF4-FFF2-40B4-BE49-F238E27FC236}">
                <a16:creationId xmlns:a16="http://schemas.microsoft.com/office/drawing/2014/main" id="{2498302D-A241-E4AE-8466-4F4E00CD40CD}"/>
              </a:ext>
            </a:extLst>
          </p:cNvPr>
          <p:cNvGrpSpPr/>
          <p:nvPr/>
        </p:nvGrpSpPr>
        <p:grpSpPr>
          <a:xfrm>
            <a:off x="6177033" y="4591707"/>
            <a:ext cx="629340" cy="628984"/>
            <a:chOff x="0" y="0"/>
            <a:chExt cx="1973599" cy="1973600"/>
          </a:xfrm>
        </p:grpSpPr>
        <p:sp>
          <p:nvSpPr>
            <p:cNvPr id="22" name="Shape 6441">
              <a:extLst>
                <a:ext uri="{FF2B5EF4-FFF2-40B4-BE49-F238E27FC236}">
                  <a16:creationId xmlns:a16="http://schemas.microsoft.com/office/drawing/2014/main" id="{0D37FF47-5BB5-4601-C1F1-6AB1DFB011BB}"/>
                </a:ext>
              </a:extLst>
            </p:cNvPr>
            <p:cNvSpPr/>
            <p:nvPr/>
          </p:nvSpPr>
          <p:spPr>
            <a:xfrm>
              <a:off x="0" y="0"/>
              <a:ext cx="1973600" cy="1973601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23" name="Shape 6442">
              <a:extLst>
                <a:ext uri="{FF2B5EF4-FFF2-40B4-BE49-F238E27FC236}">
                  <a16:creationId xmlns:a16="http://schemas.microsoft.com/office/drawing/2014/main" id="{0A91E9CA-50D0-AF9F-BF3C-D3F798C44055}"/>
                </a:ext>
              </a:extLst>
            </p:cNvPr>
            <p:cNvSpPr/>
            <p:nvPr/>
          </p:nvSpPr>
          <p:spPr>
            <a:xfrm>
              <a:off x="567702" y="707400"/>
              <a:ext cx="838196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0" y="19710"/>
                  </a:moveTo>
                  <a:cubicBezTo>
                    <a:pt x="11880" y="19558"/>
                    <a:pt x="11801" y="19440"/>
                    <a:pt x="11700" y="19440"/>
                  </a:cubicBezTo>
                  <a:lnTo>
                    <a:pt x="9900" y="19440"/>
                  </a:lnTo>
                  <a:cubicBezTo>
                    <a:pt x="9799" y="19440"/>
                    <a:pt x="9720" y="19558"/>
                    <a:pt x="9720" y="19710"/>
                  </a:cubicBezTo>
                  <a:cubicBezTo>
                    <a:pt x="9720" y="19862"/>
                    <a:pt x="9799" y="19980"/>
                    <a:pt x="9900" y="19980"/>
                  </a:cubicBezTo>
                  <a:lnTo>
                    <a:pt x="11700" y="19980"/>
                  </a:lnTo>
                  <a:cubicBezTo>
                    <a:pt x="11801" y="19980"/>
                    <a:pt x="11880" y="19862"/>
                    <a:pt x="11880" y="19710"/>
                  </a:cubicBezTo>
                  <a:close/>
                  <a:moveTo>
                    <a:pt x="4320" y="14580"/>
                  </a:moveTo>
                  <a:cubicBezTo>
                    <a:pt x="4320" y="14867"/>
                    <a:pt x="4489" y="15120"/>
                    <a:pt x="4680" y="15120"/>
                  </a:cubicBezTo>
                  <a:lnTo>
                    <a:pt x="16920" y="15120"/>
                  </a:lnTo>
                  <a:cubicBezTo>
                    <a:pt x="17111" y="15120"/>
                    <a:pt x="17280" y="14867"/>
                    <a:pt x="17280" y="14580"/>
                  </a:cubicBezTo>
                  <a:lnTo>
                    <a:pt x="17280" y="2700"/>
                  </a:lnTo>
                  <a:cubicBezTo>
                    <a:pt x="17280" y="2413"/>
                    <a:pt x="17111" y="2160"/>
                    <a:pt x="16920" y="2160"/>
                  </a:cubicBezTo>
                  <a:lnTo>
                    <a:pt x="4680" y="2160"/>
                  </a:lnTo>
                  <a:cubicBezTo>
                    <a:pt x="4489" y="2160"/>
                    <a:pt x="4320" y="2413"/>
                    <a:pt x="4320" y="2700"/>
                  </a:cubicBezTo>
                  <a:cubicBezTo>
                    <a:pt x="4320" y="2700"/>
                    <a:pt x="4320" y="14580"/>
                    <a:pt x="4320" y="14580"/>
                  </a:cubicBezTo>
                  <a:close/>
                  <a:moveTo>
                    <a:pt x="2880" y="14580"/>
                  </a:moveTo>
                  <a:lnTo>
                    <a:pt x="2880" y="2700"/>
                  </a:lnTo>
                  <a:cubicBezTo>
                    <a:pt x="2880" y="1215"/>
                    <a:pt x="3690" y="0"/>
                    <a:pt x="4680" y="0"/>
                  </a:cubicBezTo>
                  <a:lnTo>
                    <a:pt x="16920" y="0"/>
                  </a:lnTo>
                  <a:cubicBezTo>
                    <a:pt x="17910" y="0"/>
                    <a:pt x="18720" y="1215"/>
                    <a:pt x="18720" y="2700"/>
                  </a:cubicBezTo>
                  <a:lnTo>
                    <a:pt x="18720" y="14580"/>
                  </a:lnTo>
                  <a:cubicBezTo>
                    <a:pt x="18720" y="16065"/>
                    <a:pt x="17910" y="17280"/>
                    <a:pt x="16920" y="17280"/>
                  </a:cubicBezTo>
                  <a:lnTo>
                    <a:pt x="4680" y="17280"/>
                  </a:lnTo>
                  <a:cubicBezTo>
                    <a:pt x="3690" y="17280"/>
                    <a:pt x="2880" y="16065"/>
                    <a:pt x="2880" y="14580"/>
                  </a:cubicBezTo>
                  <a:close/>
                  <a:moveTo>
                    <a:pt x="21600" y="18360"/>
                  </a:moveTo>
                  <a:lnTo>
                    <a:pt x="21600" y="19980"/>
                  </a:lnTo>
                  <a:cubicBezTo>
                    <a:pt x="21600" y="20874"/>
                    <a:pt x="20790" y="21600"/>
                    <a:pt x="19800" y="21600"/>
                  </a:cubicBezTo>
                  <a:lnTo>
                    <a:pt x="1800" y="21600"/>
                  </a:lnTo>
                  <a:cubicBezTo>
                    <a:pt x="810" y="21600"/>
                    <a:pt x="0" y="20874"/>
                    <a:pt x="0" y="19980"/>
                  </a:cubicBezTo>
                  <a:lnTo>
                    <a:pt x="0" y="18360"/>
                  </a:lnTo>
                  <a:lnTo>
                    <a:pt x="1800" y="18360"/>
                  </a:lnTo>
                  <a:lnTo>
                    <a:pt x="19800" y="18360"/>
                  </a:lnTo>
                  <a:cubicBezTo>
                    <a:pt x="19800" y="18360"/>
                    <a:pt x="21600" y="18360"/>
                    <a:pt x="21600" y="1836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 dirty="0"/>
            </a:p>
          </p:txBody>
        </p:sp>
      </p:grpSp>
      <p:sp>
        <p:nvSpPr>
          <p:cNvPr id="27" name="Shape 6431">
            <a:extLst>
              <a:ext uri="{FF2B5EF4-FFF2-40B4-BE49-F238E27FC236}">
                <a16:creationId xmlns:a16="http://schemas.microsoft.com/office/drawing/2014/main" id="{AA9527A4-99C6-74DA-8985-69F870D488B6}"/>
              </a:ext>
            </a:extLst>
          </p:cNvPr>
          <p:cNvSpPr/>
          <p:nvPr/>
        </p:nvSpPr>
        <p:spPr>
          <a:xfrm>
            <a:off x="7245393" y="5198964"/>
            <a:ext cx="3553891" cy="613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spcBef>
                <a:spcPts val="2500"/>
              </a:spcBef>
              <a:defRPr sz="2000"/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Ideální nástroj pro online přednášky, konzultace a týmovou práci studentů. Méně vhodný pro sdílení souborů a naprosto nevhodný pro zkoušení a testování. 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Shape 6432">
            <a:extLst>
              <a:ext uri="{FF2B5EF4-FFF2-40B4-BE49-F238E27FC236}">
                <a16:creationId xmlns:a16="http://schemas.microsoft.com/office/drawing/2014/main" id="{8001768F-9027-6972-AFF4-45ECDA30E887}"/>
              </a:ext>
            </a:extLst>
          </p:cNvPr>
          <p:cNvSpPr/>
          <p:nvPr/>
        </p:nvSpPr>
        <p:spPr>
          <a:xfrm>
            <a:off x="7245394" y="4761793"/>
            <a:ext cx="3848176" cy="351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3500"/>
            </a:lvl1pPr>
          </a:lstStyle>
          <a:p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Teams jako součást MS balíku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hape 6436">
            <a:extLst>
              <a:ext uri="{FF2B5EF4-FFF2-40B4-BE49-F238E27FC236}">
                <a16:creationId xmlns:a16="http://schemas.microsoft.com/office/drawing/2014/main" id="{C1761086-D17D-C86E-8738-805610309849}"/>
              </a:ext>
            </a:extLst>
          </p:cNvPr>
          <p:cNvSpPr/>
          <p:nvPr/>
        </p:nvSpPr>
        <p:spPr>
          <a:xfrm>
            <a:off x="4819616" y="4075851"/>
            <a:ext cx="367643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4" h="21471" extrusionOk="0">
                <a:moveTo>
                  <a:pt x="18032" y="19451"/>
                </a:moveTo>
                <a:cubicBezTo>
                  <a:pt x="17963" y="19995"/>
                  <a:pt x="19395" y="20889"/>
                  <a:pt x="19531" y="19300"/>
                </a:cubicBezTo>
                <a:cubicBezTo>
                  <a:pt x="20147" y="12135"/>
                  <a:pt x="19089" y="10074"/>
                  <a:pt x="19089" y="10074"/>
                </a:cubicBezTo>
                <a:lnTo>
                  <a:pt x="17607" y="11177"/>
                </a:lnTo>
                <a:cubicBezTo>
                  <a:pt x="17607" y="11176"/>
                  <a:pt x="18864" y="12766"/>
                  <a:pt x="18032" y="19451"/>
                </a:cubicBezTo>
                <a:close/>
                <a:moveTo>
                  <a:pt x="20735" y="6972"/>
                </a:moveTo>
                <a:lnTo>
                  <a:pt x="11888" y="386"/>
                </a:lnTo>
                <a:cubicBezTo>
                  <a:pt x="11196" y="-129"/>
                  <a:pt x="10061" y="-129"/>
                  <a:pt x="9368" y="386"/>
                </a:cubicBezTo>
                <a:lnTo>
                  <a:pt x="520" y="6972"/>
                </a:lnTo>
                <a:cubicBezTo>
                  <a:pt x="-173" y="7488"/>
                  <a:pt x="-173" y="8332"/>
                  <a:pt x="520" y="8848"/>
                </a:cubicBezTo>
                <a:lnTo>
                  <a:pt x="9367" y="15434"/>
                </a:lnTo>
                <a:cubicBezTo>
                  <a:pt x="10060" y="15949"/>
                  <a:pt x="11195" y="15949"/>
                  <a:pt x="11887" y="15434"/>
                </a:cubicBezTo>
                <a:lnTo>
                  <a:pt x="17607" y="11176"/>
                </a:lnTo>
                <a:lnTo>
                  <a:pt x="11405" y="9245"/>
                </a:lnTo>
                <a:cubicBezTo>
                  <a:pt x="11166" y="9323"/>
                  <a:pt x="10903" y="9366"/>
                  <a:pt x="10628" y="9366"/>
                </a:cubicBezTo>
                <a:cubicBezTo>
                  <a:pt x="9510" y="9366"/>
                  <a:pt x="8605" y="8652"/>
                  <a:pt x="8605" y="7769"/>
                </a:cubicBezTo>
                <a:cubicBezTo>
                  <a:pt x="8605" y="6883"/>
                  <a:pt x="9511" y="6168"/>
                  <a:pt x="10628" y="6168"/>
                </a:cubicBezTo>
                <a:cubicBezTo>
                  <a:pt x="11495" y="6168"/>
                  <a:pt x="12233" y="6602"/>
                  <a:pt x="12520" y="7205"/>
                </a:cubicBezTo>
                <a:lnTo>
                  <a:pt x="19089" y="10071"/>
                </a:lnTo>
                <a:lnTo>
                  <a:pt x="20735" y="8847"/>
                </a:lnTo>
                <a:cubicBezTo>
                  <a:pt x="21427" y="8332"/>
                  <a:pt x="21427" y="7488"/>
                  <a:pt x="20735" y="6972"/>
                </a:cubicBezTo>
                <a:close/>
                <a:moveTo>
                  <a:pt x="3510" y="13897"/>
                </a:moveTo>
                <a:cubicBezTo>
                  <a:pt x="4003" y="16551"/>
                  <a:pt x="4630" y="17712"/>
                  <a:pt x="6722" y="18928"/>
                </a:cubicBezTo>
                <a:cubicBezTo>
                  <a:pt x="8814" y="20143"/>
                  <a:pt x="9808" y="21471"/>
                  <a:pt x="10628" y="21471"/>
                </a:cubicBezTo>
                <a:cubicBezTo>
                  <a:pt x="11448" y="21471"/>
                  <a:pt x="12379" y="20310"/>
                  <a:pt x="14471" y="19092"/>
                </a:cubicBezTo>
                <a:cubicBezTo>
                  <a:pt x="16563" y="17876"/>
                  <a:pt x="16004" y="17506"/>
                  <a:pt x="16497" y="14852"/>
                </a:cubicBezTo>
                <a:lnTo>
                  <a:pt x="10628" y="18646"/>
                </a:lnTo>
                <a:cubicBezTo>
                  <a:pt x="10628" y="18646"/>
                  <a:pt x="3510" y="13897"/>
                  <a:pt x="3510" y="1389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1828" tIns="21828" rIns="21828" bIns="21828" numCol="1" anchor="ctr">
            <a:noAutofit/>
          </a:bodyPr>
          <a:lstStyle/>
          <a:p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7655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3" grpId="0" animBg="1"/>
      <p:bldP spid="27" grpId="0" animBg="1"/>
      <p:bldP spid="28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61002"/>
            <a:ext cx="12191999" cy="677586"/>
          </a:xfrm>
        </p:spPr>
        <p:txBody>
          <a:bodyPr>
            <a:normAutofit fontScale="90000"/>
          </a:bodyPr>
          <a:lstStyle/>
          <a:p>
            <a:r>
              <a:rPr lang="cs-CZ" dirty="0"/>
              <a:t>Plán implementace Moodle kurzů nové generace</a:t>
            </a:r>
            <a:endParaRPr lang="id-ID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879893" y="952912"/>
            <a:ext cx="10489721" cy="322848"/>
          </a:xfrm>
        </p:spPr>
        <p:txBody>
          <a:bodyPr>
            <a:normAutofit/>
          </a:bodyPr>
          <a:lstStyle/>
          <a:p>
            <a:r>
              <a:rPr lang="cs-CZ" sz="1600" dirty="0"/>
              <a:t>Moodle kurzy vytvoříme prostřednictvím připravených šablon – nahradíme oddělení pracovníků v zahraniční</a:t>
            </a:r>
            <a:endParaRPr lang="en-US" sz="1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28801" y="1969469"/>
            <a:ext cx="2105526" cy="408745"/>
          </a:xfrm>
        </p:spPr>
        <p:txBody>
          <a:bodyPr/>
          <a:lstStyle/>
          <a:p>
            <a:r>
              <a:rPr lang="id-ID" dirty="0"/>
              <a:t>I. </a:t>
            </a:r>
            <a:r>
              <a:rPr lang="cs-CZ" dirty="0"/>
              <a:t>Analýza potřeb jednotlivých fakult</a:t>
            </a:r>
            <a:endParaRPr lang="id-ID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385" y="2855504"/>
            <a:ext cx="2200942" cy="408745"/>
          </a:xfrm>
        </p:spPr>
        <p:txBody>
          <a:bodyPr/>
          <a:lstStyle/>
          <a:p>
            <a:r>
              <a:rPr lang="id-ID" dirty="0"/>
              <a:t>II. </a:t>
            </a:r>
            <a:r>
              <a:rPr lang="cs-CZ" dirty="0"/>
              <a:t>Tvorba konceptu Moodle kurzů</a:t>
            </a:r>
            <a:endParaRPr lang="id-ID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622067" y="3733972"/>
            <a:ext cx="2312260" cy="408745"/>
          </a:xfrm>
        </p:spPr>
        <p:txBody>
          <a:bodyPr/>
          <a:lstStyle/>
          <a:p>
            <a:r>
              <a:rPr lang="id-ID" dirty="0"/>
              <a:t>III. </a:t>
            </a:r>
            <a:r>
              <a:rPr lang="cs-CZ" dirty="0"/>
              <a:t>Pilotování Moodle kurzů na fakultách</a:t>
            </a:r>
            <a:endParaRPr lang="id-ID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431236" y="4620007"/>
            <a:ext cx="2503090" cy="408745"/>
          </a:xfrm>
        </p:spPr>
        <p:txBody>
          <a:bodyPr/>
          <a:lstStyle/>
          <a:p>
            <a:r>
              <a:rPr lang="id-ID" dirty="0"/>
              <a:t>IV. </a:t>
            </a:r>
            <a:r>
              <a:rPr lang="cs-CZ" dirty="0"/>
              <a:t>Vyhodnocení pilotních projektů a korekce</a:t>
            </a:r>
            <a:endParaRPr lang="id-ID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828799" y="5523778"/>
            <a:ext cx="2105527" cy="408745"/>
          </a:xfrm>
        </p:spPr>
        <p:txBody>
          <a:bodyPr/>
          <a:lstStyle/>
          <a:p>
            <a:r>
              <a:rPr lang="cs-CZ" dirty="0"/>
              <a:t>V. Implementace nové generace Moodle kurzů</a:t>
            </a:r>
            <a:endParaRPr lang="id-ID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03724" y="1856921"/>
            <a:ext cx="7310948" cy="669912"/>
          </a:xfrm>
        </p:spPr>
        <p:txBody>
          <a:bodyPr>
            <a:normAutofit/>
          </a:bodyPr>
          <a:lstStyle/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UTB učí studenty od přírodních až po humanitní obory. Každý potřebuje jiný koncept, nicméně respektující rámec UTB 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Na základě QRAM následuje důkladná analýza potřeb vyučujících, následně rozumné návrhy algoritmizace jejich výuky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Algoritmizace a nastavení procesů, které lze přenést a uskutečnit v Moodle, jiné rozumně ponechat ve fyzické podobě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403724" y="2714665"/>
            <a:ext cx="7431717" cy="669912"/>
          </a:xfrm>
        </p:spPr>
        <p:txBody>
          <a:bodyPr>
            <a:normAutofit/>
          </a:bodyPr>
          <a:lstStyle/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Tvorba základních kurzů ke tvorbě Moodle kurzů – představit možnosti Moodle kurzů M0 vyučujícím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en-US" dirty="0"/>
              <a:t>Expert</a:t>
            </a:r>
            <a:r>
              <a:rPr lang="cs-CZ" dirty="0"/>
              <a:t>ní tým tvůrců kurzu nabídne rozšířený Moodle kurz pro vyučující pro budování úrovní M1, M2, M3  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Tým digitalizace pro natáčení videí nastaví rámce a metodiku videí odpovídající QRAM a typu kurzu M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4403724" y="3619130"/>
            <a:ext cx="7788275" cy="669912"/>
          </a:xfrm>
        </p:spPr>
        <p:txBody>
          <a:bodyPr>
            <a:noAutofit/>
          </a:bodyPr>
          <a:lstStyle/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Pro každou fakultu budou vytvořeny šablony Moodle kurzů M0, M1, M2 a M3, které si vyučující stáhnou jako vzory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Tyto šablony Moodle kurzů si vyučující nahrají a přizpůsobí jejich obsah své výuce – dostávají hotovou předlohu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Následují konzultace s tvůrci kurzů za jednotlivé fakulty, a ladění dle potřeb vyučujícího a fakulty (další roky je budou kopírovat)</a:t>
            </a:r>
            <a:endParaRPr lang="id-ID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403725" y="4503428"/>
            <a:ext cx="7086660" cy="669912"/>
          </a:xfrm>
        </p:spPr>
        <p:txBody>
          <a:bodyPr>
            <a:normAutofit/>
          </a:bodyPr>
          <a:lstStyle/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Pilotáž nové generace Moodle kurzů by měla proběhnout se studenty, nebo na cvičných studentských účtech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Role studentů dokáží jako jediné, spolehlivě odhalit procesní, funkční a systémové chyby v nastavení kurzu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Vyhodnocení pilotů, závěry, doporučení, ladění původních Moodle šablon, </a:t>
            </a:r>
            <a:r>
              <a:rPr lang="id-ID" dirty="0"/>
              <a:t>Pros and Cons Infographic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4403725" y="5399583"/>
            <a:ext cx="7086660" cy="669912"/>
          </a:xfrm>
        </p:spPr>
        <p:txBody>
          <a:bodyPr/>
          <a:lstStyle/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Implementace nových Moodle kurzů do výuky, nastavení procesů pro blended learning výuku ve STAGu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Nastavení spojení mezi systémem Moodle a STAGem, automatické přihlašování studentů do kurzů Moodle</a:t>
            </a:r>
            <a:endParaRPr lang="id-ID" dirty="0"/>
          </a:p>
          <a:p>
            <a:pPr marL="228600" indent="-228600">
              <a:lnSpc>
                <a:spcPts val="1700"/>
              </a:lnSpc>
              <a:buFont typeface="+mj-lt"/>
              <a:buAutoNum type="arabicPeriod"/>
            </a:pPr>
            <a:r>
              <a:rPr lang="cs-CZ" dirty="0"/>
              <a:t>Nastavení automatického přenosu známek a hodnocení mezi Moodle a STAGem – digitální pohodlí vyučujícího.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38</a:t>
            </a:fld>
            <a:endParaRPr lang="id-ID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254266" y="1653152"/>
            <a:ext cx="9621430" cy="2096812"/>
          </a:xfrm>
        </p:spPr>
        <p:txBody>
          <a:bodyPr/>
          <a:lstStyle/>
          <a:p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Workshopy k výstupům učení QRAM </a:t>
            </a:r>
          </a:p>
          <a:p>
            <a:r>
              <a:rPr lang="cs-CZ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PhDr. Lucie Rohlíková, Ph.D., PaedDr. Jana Vejvodová, CSc. - ZČU Plzeň</a:t>
            </a:r>
          </a:p>
          <a:p>
            <a:pPr algn="ctr"/>
            <a:r>
              <a:rPr lang="pt-BR" sz="3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25. 4. 2023, 9 - 11 a 13 -15</a:t>
            </a:r>
            <a:endParaRPr lang="cs-CZ" sz="30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cs-CZ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F2F U18 + online MS Teams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179816" y="4311694"/>
            <a:ext cx="9832368" cy="1568601"/>
          </a:xfrm>
        </p:spPr>
        <p:txBody>
          <a:bodyPr>
            <a:noAutofit/>
          </a:bodyPr>
          <a:lstStyle/>
          <a:p>
            <a:pPr algn="ctr"/>
            <a:r>
              <a:rPr lang="cs-CZ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Jak přistupovat k popisu výstupů učení</a:t>
            </a:r>
          </a:p>
          <a:p>
            <a:pPr algn="ctr"/>
            <a:r>
              <a:rPr lang="cs-CZ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F2F konzultace/formulace výstupů učení</a:t>
            </a:r>
          </a:p>
          <a:p>
            <a:pPr algn="ctr"/>
            <a:r>
              <a:rPr lang="cs-CZ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Dobrá praxe a příklady odjinud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543DDDA-6501-FAA7-F25F-ADE6B9955475}"/>
              </a:ext>
            </a:extLst>
          </p:cNvPr>
          <p:cNvSpPr txBox="1">
            <a:spLocks/>
          </p:cNvSpPr>
          <p:nvPr/>
        </p:nvSpPr>
        <p:spPr>
          <a:xfrm>
            <a:off x="1179816" y="561630"/>
            <a:ext cx="9832368" cy="863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Pozvánka na </a:t>
            </a:r>
          </a:p>
          <a:p>
            <a:endParaRPr lang="cs-CZ" sz="3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24F9A-5878-4B80-B448-AA53BF0C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B3F8D-59C0-4DCE-B081-3CF2EB07C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IPN Q-RAM / Kvalifikační rámec terciárního vzdělávání </a:t>
            </a:r>
            <a:r>
              <a:rPr lang="cs-CZ" sz="2000" dirty="0">
                <a:hlinkClick r:id="rId2"/>
              </a:rPr>
              <a:t>https://www.msmt.cz/vzdelavani/vysoke-skolstvi/ipn-q-ram-kvalifikacni-ramec-terciarniho-vzdelavani</a:t>
            </a:r>
            <a:r>
              <a:rPr lang="cs-CZ" sz="2000" dirty="0"/>
              <a:t> </a:t>
            </a:r>
          </a:p>
          <a:p>
            <a:r>
              <a:rPr lang="cs-CZ" sz="2000" b="1" dirty="0"/>
              <a:t>Výstupy projektu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3"/>
              </a:rPr>
              <a:t>Rozcestník k výstupům, soubor typu </a:t>
            </a:r>
            <a:r>
              <a:rPr lang="cs-CZ" sz="2000" dirty="0" err="1">
                <a:hlinkClick r:id="rId3"/>
              </a:rPr>
              <a:t>docx</a:t>
            </a:r>
            <a:r>
              <a:rPr lang="cs-CZ" sz="2000" dirty="0">
                <a:hlinkClick r:id="rId3"/>
              </a:rPr>
              <a:t>, (190,28 kB)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Metodické materiály, soubor typu </a:t>
            </a:r>
            <a:r>
              <a:rPr lang="cs-CZ" sz="2000" dirty="0" err="1">
                <a:hlinkClick r:id="rId4"/>
              </a:rPr>
              <a:t>rar</a:t>
            </a:r>
            <a:r>
              <a:rPr lang="cs-CZ" sz="2000" dirty="0">
                <a:hlinkClick r:id="rId4"/>
              </a:rPr>
              <a:t>, (477,74 kB)</a:t>
            </a:r>
            <a:r>
              <a:rPr lang="cs-CZ" sz="2000" dirty="0"/>
              <a:t>  </a:t>
            </a:r>
          </a:p>
          <a:p>
            <a:r>
              <a:rPr lang="cs-CZ" sz="2000" dirty="0">
                <a:hlinkClick r:id="rId5"/>
              </a:rPr>
              <a:t>Oblasti vzdělávání, soubor typu </a:t>
            </a:r>
            <a:r>
              <a:rPr lang="cs-CZ" sz="2000" dirty="0" err="1">
                <a:hlinkClick r:id="rId5"/>
              </a:rPr>
              <a:t>rar</a:t>
            </a:r>
            <a:r>
              <a:rPr lang="cs-CZ" sz="2000" dirty="0">
                <a:hlinkClick r:id="rId5"/>
              </a:rPr>
              <a:t>, (8,89 MB)</a:t>
            </a:r>
            <a:r>
              <a:rPr lang="cs-CZ" sz="2000" dirty="0"/>
              <a:t>  </a:t>
            </a:r>
          </a:p>
          <a:p>
            <a:r>
              <a:rPr lang="cs-CZ" sz="2000" dirty="0">
                <a:hlinkClick r:id="rId6"/>
              </a:rPr>
              <a:t>Publikace, soubor typu </a:t>
            </a:r>
            <a:r>
              <a:rPr lang="cs-CZ" sz="2000" dirty="0" err="1">
                <a:hlinkClick r:id="rId6"/>
              </a:rPr>
              <a:t>rar</a:t>
            </a:r>
            <a:r>
              <a:rPr lang="cs-CZ" sz="2000" dirty="0">
                <a:hlinkClick r:id="rId6"/>
              </a:rPr>
              <a:t>, (11,52 MB)</a:t>
            </a:r>
            <a:r>
              <a:rPr lang="cs-CZ" sz="2000" dirty="0"/>
              <a:t>  </a:t>
            </a:r>
          </a:p>
          <a:p>
            <a:r>
              <a:rPr lang="cs-CZ" sz="2000" dirty="0"/>
              <a:t>BIENERTOVÁ-VAŠKŮ, Julie, Václav CEJPEK, Tatiana GAVALCOVÁ, Eva PASÁČKOVÁ, Radko RAJMON a Lenka VALOVÁ. VYUŽITÍ VÝSLEDKŮ UČENÍ NA VYSOKÝCH ŠKOLÁCH: Příručka pro pedagogickou praxi a vedení VŠ. 1. Praha: Ministerstvo školství, mládeže a tělovýchovy, 2016. ISBN 978-80-87601-36-5</a:t>
            </a:r>
          </a:p>
          <a:p>
            <a:r>
              <a:rPr lang="cs-CZ" sz="2000" dirty="0"/>
              <a:t>Dále literatura uvedená v rámci výše uvedených zdrojů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790337-071F-40D0-A166-308B87E8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9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Definice Q-RAM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2616" cy="43513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Q-RAM = Národní kvalifikační rámec terciárního vzdělávání je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nástroj pro vývoj a zajišťování kvality kvalifikací v terciárním vzdělávání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prostřednictvím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vymezení úrovně prokazovaných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znalostí, dovedností a způsobilostí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absolventů.</a:t>
            </a:r>
          </a:p>
          <a:p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Q-RAM je od roku 2016 většinou vysokých škol a univerzit považován za vyřešenou problematiku. 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Vzdělávací instituce aktuálně řeší E-</a:t>
            </a:r>
            <a:r>
              <a:rPr lang="cs-CZ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xcellence</a:t>
            </a:r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label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kterou uděluje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European Association of Distance Teaching Universities (EADTU).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r>
              <a:rPr lang="cs-CZ" sz="1600" dirty="0" err="1">
                <a:hlinkClick r:id="rId3"/>
              </a:rPr>
              <a:t>About</a:t>
            </a:r>
            <a:r>
              <a:rPr lang="cs-CZ" sz="1600" dirty="0">
                <a:hlinkClick r:id="rId3"/>
              </a:rPr>
              <a:t> - E-</a:t>
            </a:r>
            <a:r>
              <a:rPr lang="cs-CZ" sz="1600" dirty="0" err="1">
                <a:hlinkClick r:id="rId3"/>
              </a:rPr>
              <a:t>xcellencelabel</a:t>
            </a:r>
            <a:r>
              <a:rPr lang="cs-CZ" sz="1600" dirty="0">
                <a:hlinkClick r:id="rId3"/>
              </a:rPr>
              <a:t> (eadtu.eu)</a:t>
            </a:r>
            <a:endParaRPr lang="cs-CZ" sz="1600" dirty="0"/>
          </a:p>
          <a:p>
            <a:r>
              <a:rPr lang="cs-CZ" sz="1600" dirty="0" err="1">
                <a:hlinkClick r:id="rId4"/>
              </a:rPr>
              <a:t>Manual</a:t>
            </a:r>
            <a:r>
              <a:rPr lang="cs-CZ" sz="1600" dirty="0">
                <a:hlinkClick r:id="rId4"/>
              </a:rPr>
              <a:t> - E-</a:t>
            </a:r>
            <a:r>
              <a:rPr lang="cs-CZ" sz="1600" dirty="0" err="1">
                <a:hlinkClick r:id="rId4"/>
              </a:rPr>
              <a:t>xcellencelabel</a:t>
            </a:r>
            <a:r>
              <a:rPr lang="cs-CZ" sz="1600" dirty="0">
                <a:hlinkClick r:id="rId4"/>
              </a:rPr>
              <a:t> (eadtu.eu)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endParaRPr lang="cs-CZ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4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cs-CZ" sz="1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xcellence</a:t>
            </a:r>
            <a:r>
              <a:rPr lang="cs-CZ" sz="1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label</a:t>
            </a:r>
            <a:endParaRPr lang="cs-C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43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400" b="1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cs-CZ" sz="1400" b="1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xcellence</a:t>
            </a:r>
            <a:r>
              <a:rPr lang="cs-CZ" sz="1400" b="1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label je nástroj, který pomáhá zajistit a trvale rozvíjet kvalitu poskytovaného online, otevřeného a flexibilního vzdělávání</a:t>
            </a:r>
            <a:r>
              <a:rPr lang="cs-CZ" sz="14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l"/>
            <a:r>
              <a:rPr lang="cs-CZ" sz="14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Může sloužit nejenom jako značka kvality pro vysoké školy, které E-</a:t>
            </a:r>
            <a:r>
              <a:rPr lang="cs-CZ" sz="14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xcellence</a:t>
            </a:r>
            <a:r>
              <a:rPr lang="cs-CZ" sz="14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label získají, ale také jako referenční přehled pro univerzity, které teprve začínají rozvíjet nabídku flexibilních forem vzdělávání. Udělován je na tři roky, takže pro instituce, kterým je E-</a:t>
            </a:r>
            <a:r>
              <a:rPr lang="cs-CZ" sz="14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xcellence</a:t>
            </a:r>
            <a:r>
              <a:rPr lang="cs-CZ" sz="14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label udělen, je rovněž závazkem a motivací pro neustálý vývoj a zlepšování kvality.</a:t>
            </a:r>
          </a:p>
          <a:p>
            <a:pPr algn="l"/>
            <a:endParaRPr lang="cs-CZ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Kear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Karen;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Rosewell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Jon;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Williams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Keith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Ossiannilsson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Ebba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Rodrigo,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Covadonga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l"/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Sánchez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-Elvira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Paniagua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Ángeles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Santamaría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Lancho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Miguel; Vyt, André and </a:t>
            </a:r>
            <a:r>
              <a:rPr lang="cs-CZ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Mellar</a:t>
            </a:r>
            <a:r>
              <a:rPr lang="cs-CZ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Harvey</a:t>
            </a:r>
          </a:p>
          <a:p>
            <a:pPr algn="l"/>
            <a:r>
              <a:rPr lang="en-US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(2016). Quality Assessment for E-learning: a Benchmarking Approach (Third edition). [online]. [cit.</a:t>
            </a:r>
          </a:p>
          <a:p>
            <a:pPr algn="l"/>
            <a:r>
              <a:rPr lang="en-US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28-09-2021] .Maastricht: European Association of Distance Teaching Universities. Dostupné </a:t>
            </a:r>
            <a:r>
              <a:rPr lang="en-US" sz="8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endParaRPr lang="en-US" sz="8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l-PL" sz="8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 http://e-xcellencelabel.eadtu.eu/tools/manual</a:t>
            </a:r>
            <a:endParaRPr lang="cs-CZ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Důvody implementace Q-RAM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2616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Boloňský proces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zaměřený na rozvoj Evropského prostoru vysokoškolského vzdělávání EHEA (Europa, 2010) </a:t>
            </a:r>
          </a:p>
          <a:p>
            <a:pPr lvl="1">
              <a:lnSpc>
                <a:spcPct val="120000"/>
              </a:lnSpc>
            </a:pPr>
            <a:r>
              <a:rPr lang="cs-CZ" sz="2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požadavek na princip učení orientovaného na studenta a na výstupy z učení, zajištění transparentnosti a zvýšení příležitostí pro mobilitu. </a:t>
            </a:r>
          </a:p>
          <a:p>
            <a:pPr>
              <a:lnSpc>
                <a:spcPct val="120000"/>
              </a:lnSpc>
            </a:pP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Národní kvalifikační rámec 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terciárního vzdělávání MŠMT</a:t>
            </a:r>
          </a:p>
          <a:p>
            <a:pPr lvl="1">
              <a:lnSpc>
                <a:spcPct val="120000"/>
              </a:lnSpc>
            </a:pPr>
            <a:r>
              <a:rPr lang="cs-CZ" sz="2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cílem kompatibilita výstupů s kvalifikačním rámcem v evropském prostoru vysokoškolského vzdělávání,</a:t>
            </a:r>
          </a:p>
          <a:p>
            <a:pPr lvl="1">
              <a:lnSpc>
                <a:spcPct val="120000"/>
              </a:lnSpc>
            </a:pPr>
            <a:r>
              <a:rPr lang="cs-CZ" sz="2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rámec kvalifikací určuje 39 oblastní vzdělávání charakterizovaných pomocí kategorií očekávaných výstupů z učení. </a:t>
            </a:r>
          </a:p>
          <a:p>
            <a:pPr>
              <a:lnSpc>
                <a:spcPct val="120000"/>
              </a:lnSpc>
            </a:pP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Požadavky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Akreditačního úřadu</a:t>
            </a:r>
          </a:p>
          <a:p>
            <a:pPr lvl="1">
              <a:lnSpc>
                <a:spcPct val="120000"/>
              </a:lnSpc>
            </a:pPr>
            <a:r>
              <a:rPr lang="cs-CZ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Q-RAM bude tvořit do budoucna základ pro akreditaci jednotlivých vysokých škol.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sz="2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sz="2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5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EQF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Evropský rámec kvalifikací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European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Qualifications</a:t>
            </a:r>
            <a:r>
              <a:rPr lang="cs-CZ" dirty="0">
                <a:solidFill>
                  <a:schemeClr val="bg1"/>
                </a:solidFill>
              </a:rPr>
              <a:t> Framework - EQF) je společný evropský referenční rámec, který napomáhá pochopit, porovnat a uznávat kvalifikace získané v Evropské unii.  EQF má osm úrovní, do kterých lze zařadit všechny kvalifikace. Úrovně jsou popsány znalostmi, dovednostmi a kompetencemi. V praxi pomáhá lidem především v jejich kariéře v zahraničí. EQF může pomoci ukázat úroveň kvalifikace i vám.</a:t>
            </a:r>
          </a:p>
          <a:p>
            <a:endParaRPr lang="cs-CZ" sz="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cs-CZ" sz="8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Zdroj: https://europass.cz/eqf</a:t>
            </a:r>
          </a:p>
        </p:txBody>
      </p:sp>
    </p:spTree>
    <p:extLst>
      <p:ext uri="{BB962C8B-B14F-4D97-AF65-F5344CB8AC3E}">
        <p14:creationId xmlns:p14="http://schemas.microsoft.com/office/powerpoint/2010/main" val="40189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Proces tvorby výstupů učení Q-RAM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20270" y="1672511"/>
            <a:ext cx="4567238" cy="408745"/>
          </a:xfrm>
        </p:spPr>
        <p:txBody>
          <a:bodyPr anchor="ctr"/>
          <a:lstStyle/>
          <a:p>
            <a:r>
              <a:rPr lang="cs-CZ" dirty="0"/>
              <a:t>Požadavek na nový typ absolventa</a:t>
            </a:r>
            <a:endParaRPr lang="id-ID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952911"/>
            <a:ext cx="9144000" cy="592413"/>
          </a:xfrm>
        </p:spPr>
        <p:txBody>
          <a:bodyPr>
            <a:normAutofit/>
          </a:bodyPr>
          <a:lstStyle/>
          <a:p>
            <a:r>
              <a:rPr lang="cs-CZ" dirty="0"/>
              <a:t>Výsledky učení na úrovni programu jsou výsledky učení na vysoké úrovni, které vyjadřují znalosti, dovednosti nebo vlastnosti, které by měl být absolvent celého programu schopen prokázat.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6</a:t>
            </a:fld>
            <a:endParaRPr lang="id-ID"/>
          </a:p>
        </p:txBody>
      </p:sp>
      <p:sp>
        <p:nvSpPr>
          <p:cNvPr id="9" name="Shape 2608"/>
          <p:cNvSpPr/>
          <p:nvPr/>
        </p:nvSpPr>
        <p:spPr>
          <a:xfrm>
            <a:off x="6846252" y="1678951"/>
            <a:ext cx="148605" cy="42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11" name="Shape 2610"/>
          <p:cNvSpPr/>
          <p:nvPr/>
        </p:nvSpPr>
        <p:spPr>
          <a:xfrm rot="10800000">
            <a:off x="3989275" y="2361480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12" name="Shape 2611"/>
          <p:cNvSpPr/>
          <p:nvPr/>
        </p:nvSpPr>
        <p:spPr>
          <a:xfrm>
            <a:off x="1373444" y="2346547"/>
            <a:ext cx="2374367" cy="39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r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Potřeby společnosti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hape 2612"/>
          <p:cNvSpPr/>
          <p:nvPr/>
        </p:nvSpPr>
        <p:spPr>
          <a:xfrm>
            <a:off x="7777580" y="2893553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14" name="Shape 2613"/>
          <p:cNvSpPr/>
          <p:nvPr/>
        </p:nvSpPr>
        <p:spPr>
          <a:xfrm>
            <a:off x="8251599" y="2878620"/>
            <a:ext cx="2553240" cy="39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Vývoj vědění v oboru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hape 2614"/>
          <p:cNvSpPr/>
          <p:nvPr/>
        </p:nvSpPr>
        <p:spPr>
          <a:xfrm rot="10800000">
            <a:off x="4504704" y="3471980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16" name="Shape 2615"/>
          <p:cNvSpPr/>
          <p:nvPr/>
        </p:nvSpPr>
        <p:spPr>
          <a:xfrm>
            <a:off x="1080656" y="3457046"/>
            <a:ext cx="3182584" cy="39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r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Požadavky zaměstnavatelů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Shape 2616"/>
          <p:cNvSpPr/>
          <p:nvPr/>
        </p:nvSpPr>
        <p:spPr>
          <a:xfrm>
            <a:off x="7219103" y="4050669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18" name="Shape 2617"/>
          <p:cNvSpPr/>
          <p:nvPr/>
        </p:nvSpPr>
        <p:spPr>
          <a:xfrm>
            <a:off x="7693121" y="4035735"/>
            <a:ext cx="3299426" cy="39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Požadavky Q-RAM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Národního kvalifikačního rámce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hape 2618"/>
          <p:cNvSpPr/>
          <p:nvPr/>
        </p:nvSpPr>
        <p:spPr>
          <a:xfrm rot="10800000">
            <a:off x="5015168" y="4625861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0" name="Shape 2619"/>
          <p:cNvSpPr/>
          <p:nvPr/>
        </p:nvSpPr>
        <p:spPr>
          <a:xfrm>
            <a:off x="1966066" y="4610928"/>
            <a:ext cx="2807637" cy="39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r"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Cíle studijního programu</a:t>
            </a:r>
            <a:endParaRPr sz="175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hape 2620"/>
          <p:cNvSpPr/>
          <p:nvPr/>
        </p:nvSpPr>
        <p:spPr>
          <a:xfrm>
            <a:off x="6565028" y="5291523"/>
            <a:ext cx="148221" cy="424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816" y="2160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2000"/>
          </a:p>
        </p:txBody>
      </p:sp>
      <p:sp>
        <p:nvSpPr>
          <p:cNvPr id="22" name="Shape 2621"/>
          <p:cNvSpPr/>
          <p:nvPr/>
        </p:nvSpPr>
        <p:spPr>
          <a:xfrm>
            <a:off x="7039046" y="5276590"/>
            <a:ext cx="3642206" cy="46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Matice předmětů → výstupy učení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Learnings Outcomes</a:t>
            </a:r>
          </a:p>
        </p:txBody>
      </p:sp>
      <p:grpSp>
        <p:nvGrpSpPr>
          <p:cNvPr id="23" name="Group 2627"/>
          <p:cNvGrpSpPr/>
          <p:nvPr/>
        </p:nvGrpSpPr>
        <p:grpSpPr>
          <a:xfrm>
            <a:off x="4444997" y="2367054"/>
            <a:ext cx="3299427" cy="2685334"/>
            <a:chOff x="0" y="0"/>
            <a:chExt cx="6598852" cy="5370666"/>
          </a:xfrm>
        </p:grpSpPr>
        <p:sp>
          <p:nvSpPr>
            <p:cNvPr id="24" name="Shape 2622"/>
            <p:cNvSpPr/>
            <p:nvPr/>
          </p:nvSpPr>
          <p:spPr>
            <a:xfrm>
              <a:off x="1048475" y="2141096"/>
              <a:ext cx="4496352" cy="92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327" y="21600"/>
                  </a:lnTo>
                  <a:lnTo>
                    <a:pt x="2272" y="21600"/>
                  </a:lnTo>
                  <a:cubicBezTo>
                    <a:pt x="2272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7500">
                  <a:solidFill>
                    <a:srgbClr val="2E349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 sz="3750"/>
            </a:p>
          </p:txBody>
        </p:sp>
        <p:sp>
          <p:nvSpPr>
            <p:cNvPr id="25" name="Shape 2623"/>
            <p:cNvSpPr/>
            <p:nvPr/>
          </p:nvSpPr>
          <p:spPr>
            <a:xfrm>
              <a:off x="1633414" y="3288901"/>
              <a:ext cx="3328927" cy="101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8" y="21600"/>
                  </a:moveTo>
                  <a:lnTo>
                    <a:pt x="18249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3348" y="21600"/>
                    <a:pt x="3348" y="2160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7500">
                  <a:solidFill>
                    <a:srgbClr val="2E349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 sz="3750"/>
            </a:p>
          </p:txBody>
        </p:sp>
        <p:sp>
          <p:nvSpPr>
            <p:cNvPr id="26" name="Shape 2624"/>
            <p:cNvSpPr/>
            <p:nvPr/>
          </p:nvSpPr>
          <p:spPr>
            <a:xfrm>
              <a:off x="0" y="0"/>
              <a:ext cx="6598852" cy="827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247" y="21600"/>
                  </a:lnTo>
                  <a:lnTo>
                    <a:pt x="20352" y="21600"/>
                  </a:lnTo>
                  <a:cubicBezTo>
                    <a:pt x="20352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7500">
                  <a:solidFill>
                    <a:srgbClr val="2E349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 sz="3750"/>
            </a:p>
          </p:txBody>
        </p:sp>
        <p:sp>
          <p:nvSpPr>
            <p:cNvPr id="27" name="Shape 2625"/>
            <p:cNvSpPr/>
            <p:nvPr/>
          </p:nvSpPr>
          <p:spPr>
            <a:xfrm>
              <a:off x="2262499" y="4513962"/>
              <a:ext cx="2074970" cy="85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" y="5783"/>
                  </a:moveTo>
                  <a:lnTo>
                    <a:pt x="1217" y="21600"/>
                  </a:lnTo>
                  <a:lnTo>
                    <a:pt x="20648" y="21600"/>
                  </a:lnTo>
                  <a:lnTo>
                    <a:pt x="20648" y="5783"/>
                  </a:lnTo>
                  <a:lnTo>
                    <a:pt x="20648" y="5783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1217" y="5783"/>
                    <a:pt x="1217" y="5783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7500">
                  <a:solidFill>
                    <a:srgbClr val="2E349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 sz="3750"/>
            </a:p>
          </p:txBody>
        </p:sp>
        <p:sp>
          <p:nvSpPr>
            <p:cNvPr id="28" name="Shape 2626"/>
            <p:cNvSpPr/>
            <p:nvPr/>
          </p:nvSpPr>
          <p:spPr>
            <a:xfrm>
              <a:off x="496646" y="1037438"/>
              <a:ext cx="5615272" cy="88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27" y="21600"/>
                  </a:lnTo>
                  <a:lnTo>
                    <a:pt x="19874" y="216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7500">
                  <a:solidFill>
                    <a:srgbClr val="2E349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 sz="3750"/>
            </a:p>
          </p:txBody>
        </p:sp>
      </p:grpSp>
      <p:sp>
        <p:nvSpPr>
          <p:cNvPr id="29" name="Shape 2628"/>
          <p:cNvSpPr/>
          <p:nvPr/>
        </p:nvSpPr>
        <p:spPr>
          <a:xfrm>
            <a:off x="4447577" y="2367054"/>
            <a:ext cx="3299427" cy="41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1247" y="21600"/>
                </a:lnTo>
                <a:lnTo>
                  <a:pt x="20352" y="21600"/>
                </a:lnTo>
                <a:cubicBezTo>
                  <a:pt x="20352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30" name="Shape 2629"/>
          <p:cNvSpPr/>
          <p:nvPr/>
        </p:nvSpPr>
        <p:spPr>
          <a:xfrm>
            <a:off x="4695901" y="2885773"/>
            <a:ext cx="2807636" cy="440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27" y="21600"/>
                </a:lnTo>
                <a:lnTo>
                  <a:pt x="19874" y="21600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31" name="Shape 2630"/>
          <p:cNvSpPr/>
          <p:nvPr/>
        </p:nvSpPr>
        <p:spPr>
          <a:xfrm>
            <a:off x="4971815" y="3437602"/>
            <a:ext cx="2248176" cy="46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9327" y="21600"/>
                </a:lnTo>
                <a:lnTo>
                  <a:pt x="2272" y="21600"/>
                </a:lnTo>
                <a:cubicBezTo>
                  <a:pt x="2272" y="2160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32" name="Shape 2631"/>
          <p:cNvSpPr/>
          <p:nvPr/>
        </p:nvSpPr>
        <p:spPr>
          <a:xfrm>
            <a:off x="5264284" y="4011504"/>
            <a:ext cx="1664463" cy="50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8" y="21600"/>
                </a:moveTo>
                <a:lnTo>
                  <a:pt x="18249" y="21600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3348" y="21600"/>
                  <a:pt x="3348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33" name="Shape 2632"/>
          <p:cNvSpPr/>
          <p:nvPr/>
        </p:nvSpPr>
        <p:spPr>
          <a:xfrm>
            <a:off x="5578827" y="4624035"/>
            <a:ext cx="1037485" cy="42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7" y="5783"/>
                </a:moveTo>
                <a:lnTo>
                  <a:pt x="1217" y="21600"/>
                </a:lnTo>
                <a:lnTo>
                  <a:pt x="20648" y="21600"/>
                </a:lnTo>
                <a:lnTo>
                  <a:pt x="20648" y="5783"/>
                </a:lnTo>
                <a:lnTo>
                  <a:pt x="20648" y="5783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1217" y="5783"/>
                  <a:pt x="1217" y="578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grpSp>
        <p:nvGrpSpPr>
          <p:cNvPr id="6" name="Group 5"/>
          <p:cNvGrpSpPr/>
          <p:nvPr/>
        </p:nvGrpSpPr>
        <p:grpSpPr>
          <a:xfrm>
            <a:off x="5846308" y="5250462"/>
            <a:ext cx="506821" cy="506821"/>
            <a:chOff x="5846308" y="5250462"/>
            <a:chExt cx="506821" cy="506821"/>
          </a:xfrm>
        </p:grpSpPr>
        <p:sp>
          <p:nvSpPr>
            <p:cNvPr id="34" name="Shape 2633"/>
            <p:cNvSpPr/>
            <p:nvPr/>
          </p:nvSpPr>
          <p:spPr>
            <a:xfrm>
              <a:off x="5846308" y="5250462"/>
              <a:ext cx="506821" cy="50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  <p:sp>
          <p:nvSpPr>
            <p:cNvPr id="35" name="Shape 2634"/>
            <p:cNvSpPr/>
            <p:nvPr/>
          </p:nvSpPr>
          <p:spPr>
            <a:xfrm>
              <a:off x="5942314" y="5401189"/>
              <a:ext cx="310677" cy="252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extrusionOk="0">
                  <a:moveTo>
                    <a:pt x="15834" y="6647"/>
                  </a:moveTo>
                  <a:lnTo>
                    <a:pt x="13695" y="1662"/>
                  </a:lnTo>
                  <a:lnTo>
                    <a:pt x="16442" y="1662"/>
                  </a:lnTo>
                  <a:lnTo>
                    <a:pt x="19462" y="6647"/>
                  </a:lnTo>
                  <a:cubicBezTo>
                    <a:pt x="19462" y="6647"/>
                    <a:pt x="15834" y="6647"/>
                    <a:pt x="15834" y="6647"/>
                  </a:cubicBezTo>
                  <a:close/>
                  <a:moveTo>
                    <a:pt x="12719" y="16941"/>
                  </a:moveTo>
                  <a:lnTo>
                    <a:pt x="15865" y="8306"/>
                  </a:lnTo>
                  <a:lnTo>
                    <a:pt x="19253" y="8306"/>
                  </a:lnTo>
                  <a:cubicBezTo>
                    <a:pt x="19253" y="8306"/>
                    <a:pt x="12719" y="16941"/>
                    <a:pt x="12719" y="16941"/>
                  </a:cubicBezTo>
                  <a:close/>
                  <a:moveTo>
                    <a:pt x="10737" y="18328"/>
                  </a:moveTo>
                  <a:lnTo>
                    <a:pt x="7079" y="8306"/>
                  </a:lnTo>
                  <a:lnTo>
                    <a:pt x="14397" y="8306"/>
                  </a:lnTo>
                  <a:cubicBezTo>
                    <a:pt x="14397" y="8306"/>
                    <a:pt x="10737" y="18328"/>
                    <a:pt x="10737" y="18328"/>
                  </a:cubicBezTo>
                  <a:close/>
                  <a:moveTo>
                    <a:pt x="2224" y="8306"/>
                  </a:moveTo>
                  <a:lnTo>
                    <a:pt x="5610" y="8306"/>
                  </a:lnTo>
                  <a:lnTo>
                    <a:pt x="8757" y="16941"/>
                  </a:lnTo>
                  <a:cubicBezTo>
                    <a:pt x="8757" y="16941"/>
                    <a:pt x="2224" y="8306"/>
                    <a:pt x="2224" y="8306"/>
                  </a:cubicBezTo>
                  <a:close/>
                  <a:moveTo>
                    <a:pt x="5034" y="1662"/>
                  </a:moveTo>
                  <a:lnTo>
                    <a:pt x="7780" y="1662"/>
                  </a:lnTo>
                  <a:lnTo>
                    <a:pt x="5642" y="6647"/>
                  </a:lnTo>
                  <a:lnTo>
                    <a:pt x="2013" y="6647"/>
                  </a:lnTo>
                  <a:cubicBezTo>
                    <a:pt x="2013" y="6647"/>
                    <a:pt x="5034" y="1662"/>
                    <a:pt x="5034" y="1662"/>
                  </a:cubicBezTo>
                  <a:close/>
                  <a:moveTo>
                    <a:pt x="12174" y="1662"/>
                  </a:moveTo>
                  <a:lnTo>
                    <a:pt x="14313" y="6647"/>
                  </a:lnTo>
                  <a:lnTo>
                    <a:pt x="7163" y="6647"/>
                  </a:lnTo>
                  <a:lnTo>
                    <a:pt x="9301" y="1662"/>
                  </a:lnTo>
                  <a:cubicBezTo>
                    <a:pt x="9301" y="1662"/>
                    <a:pt x="12174" y="1662"/>
                    <a:pt x="12174" y="1662"/>
                  </a:cubicBezTo>
                  <a:close/>
                  <a:moveTo>
                    <a:pt x="17312" y="338"/>
                  </a:moveTo>
                  <a:cubicBezTo>
                    <a:pt x="17185" y="116"/>
                    <a:pt x="16987" y="0"/>
                    <a:pt x="16778" y="0"/>
                  </a:cubicBezTo>
                  <a:lnTo>
                    <a:pt x="4698" y="0"/>
                  </a:lnTo>
                  <a:cubicBezTo>
                    <a:pt x="4489" y="0"/>
                    <a:pt x="4289" y="116"/>
                    <a:pt x="4163" y="338"/>
                  </a:cubicBezTo>
                  <a:lnTo>
                    <a:pt x="137" y="6985"/>
                  </a:lnTo>
                  <a:cubicBezTo>
                    <a:pt x="-62" y="7296"/>
                    <a:pt x="-41" y="7751"/>
                    <a:pt x="179" y="8048"/>
                  </a:cubicBezTo>
                  <a:lnTo>
                    <a:pt x="10245" y="21341"/>
                  </a:lnTo>
                  <a:cubicBezTo>
                    <a:pt x="10371" y="21509"/>
                    <a:pt x="10549" y="21600"/>
                    <a:pt x="10737" y="21600"/>
                  </a:cubicBezTo>
                  <a:cubicBezTo>
                    <a:pt x="10927" y="21600"/>
                    <a:pt x="11105" y="21509"/>
                    <a:pt x="11230" y="21341"/>
                  </a:cubicBezTo>
                  <a:lnTo>
                    <a:pt x="21297" y="8048"/>
                  </a:lnTo>
                  <a:cubicBezTo>
                    <a:pt x="21517" y="7751"/>
                    <a:pt x="21538" y="7296"/>
                    <a:pt x="21338" y="6985"/>
                  </a:cubicBezTo>
                  <a:cubicBezTo>
                    <a:pt x="21338" y="6985"/>
                    <a:pt x="17312" y="338"/>
                    <a:pt x="17312" y="33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lvl="0"/>
              <a:endParaRPr sz="2000"/>
            </a:p>
          </p:txBody>
        </p:sp>
      </p:grpSp>
      <p:sp>
        <p:nvSpPr>
          <p:cNvPr id="36" name="Shape 2635"/>
          <p:cNvSpPr/>
          <p:nvPr/>
        </p:nvSpPr>
        <p:spPr>
          <a:xfrm>
            <a:off x="5585933" y="1748425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7" name="Shape 2636"/>
          <p:cNvSpPr/>
          <p:nvPr/>
        </p:nvSpPr>
        <p:spPr>
          <a:xfrm>
            <a:off x="5889420" y="1684524"/>
            <a:ext cx="413552" cy="41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  <p:sp>
        <p:nvSpPr>
          <p:cNvPr id="38" name="Shape 2637"/>
          <p:cNvSpPr/>
          <p:nvPr/>
        </p:nvSpPr>
        <p:spPr>
          <a:xfrm>
            <a:off x="6317737" y="1748425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5511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Výhody implementace Q-RAM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261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Zvýšení transparentnosti studia 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předmětu (pro studenty, akademiky, veřejnost, zaměstnavatele, další instituce,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+ zahraničí = partnerské instituce, zaměstnavatele atd.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). </a:t>
            </a:r>
          </a:p>
          <a:p>
            <a:pPr>
              <a:lnSpc>
                <a:spcPct val="120000"/>
              </a:lnSpc>
            </a:pP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Student získá jednoznačné informace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týkající se obsahu studia daného předmětu i podmínek, které musí splnit k úspěšnému absolvování. </a:t>
            </a:r>
          </a:p>
          <a:p>
            <a:pPr>
              <a:lnSpc>
                <a:spcPct val="120000"/>
              </a:lnSpc>
            </a:pPr>
            <a:r>
              <a:rPr lang="cs-CZ" sz="26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Vyučující, (případně) zkoušející, má jednoznačně určeno,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co bude obsahem výuky a jaké jsou výstupy z učení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jejichž dosažení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je minimem pro úspěšné zakončení předmětu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Provázanost obsahové náplně předmětů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umožňuje zabránit duplicitě ve výuce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(efektivní učení).</a:t>
            </a:r>
          </a:p>
          <a:p>
            <a:endParaRPr lang="cs-CZ" sz="2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sz="2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7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Q-RAM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Tvorba národního kvalifikačního rámce a metodika jeho implementace byly zaměřeny na instituce terciárního vzdělávání - vysoké školy, vyšší odborné školy a výzkumné a vývojové instituce. </a:t>
            </a:r>
          </a:p>
          <a:p>
            <a:r>
              <a:rPr lang="cs-CZ" dirty="0">
                <a:solidFill>
                  <a:schemeClr val="bg1"/>
                </a:solidFill>
              </a:rPr>
              <a:t>Vytvořený a implementovaný kvalifikační rámec by měl významně přispět ke zkvalitnění a zpřehlednění systému terciárního vzdělávání.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Zdroj: https://www.msmt.cz/vzdelavani/vysoke-skolstvi/ipn-q-ram-kvalifikacni-ramec-terciarniho-vzdelavani</a:t>
            </a:r>
            <a:endParaRPr lang="cs-CZ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6B921-C097-4A77-9F68-F2FF6A8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Nevýhody implementace Q-RAM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EFF12-9C34-4AF2-AA46-3A43DD4F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2616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Příprava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kvalitního QRAMu a tedy výsledků učení 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vyžaduje více </a:t>
            </a:r>
            <a:r>
              <a:rPr lang="cs-CZ" sz="2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komplexní přípravné práce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Výsledkům učení se musí citlivě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nastavit 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(možná i opakovaně) </a:t>
            </a:r>
            <a:r>
              <a:rPr lang="cs-CZ" sz="2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rovnováha mezi úrovní požadovaných výstupů z učení a časovou náročností </a:t>
            </a:r>
            <a:r>
              <a:rPr lang="cs-CZ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studia. </a:t>
            </a:r>
          </a:p>
          <a:p>
            <a:pPr>
              <a:lnSpc>
                <a:spcPct val="120000"/>
              </a:lnSpc>
            </a:pP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Výsledkům učení se musí </a:t>
            </a:r>
            <a:r>
              <a:rPr lang="cs-CZ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adekvátně nastavit </a:t>
            </a: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(i opakovaně) </a:t>
            </a:r>
            <a:r>
              <a:rPr lang="cs-CZ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metodika a didaktika učení</a:t>
            </a: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studijní opory, </a:t>
            </a:r>
            <a:r>
              <a:rPr lang="cs-CZ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především MOODLE kurzy a multimédia</a:t>
            </a: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cs-CZ" sz="2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D579CB-9587-48A9-9FDE-1D709072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t>8</a:t>
            </a:fld>
            <a:endParaRPr lang="id-ID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57CA8CCC-9A79-44CF-9E80-289E5303600B}"/>
              </a:ext>
            </a:extLst>
          </p:cNvPr>
          <p:cNvSpPr/>
          <p:nvPr/>
        </p:nvSpPr>
        <p:spPr>
          <a:xfrm>
            <a:off x="9167855" y="0"/>
            <a:ext cx="3024146" cy="6858000"/>
          </a:xfrm>
          <a:prstGeom prst="roundRect">
            <a:avLst>
              <a:gd name="adj" fmla="val 1292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20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22D8CA-643B-4629-B0C4-3E19F036E918}"/>
              </a:ext>
            </a:extLst>
          </p:cNvPr>
          <p:cNvSpPr txBox="1"/>
          <p:nvPr/>
        </p:nvSpPr>
        <p:spPr>
          <a:xfrm>
            <a:off x="9312303" y="249880"/>
            <a:ext cx="2710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Q-RAM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DF397-8DF4-4116-A45B-002470558C40}"/>
              </a:ext>
            </a:extLst>
          </p:cNvPr>
          <p:cNvSpPr txBox="1"/>
          <p:nvPr/>
        </p:nvSpPr>
        <p:spPr>
          <a:xfrm>
            <a:off x="9324893" y="1120210"/>
            <a:ext cx="2710069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Tvorba národního kvalifikačního rámce a metodika jeho implementace byly zaměřeny na instituce terciárního vzdělávání - vysoké školy, vyšší odborné školy a výzkumné a vývojové instituce. </a:t>
            </a:r>
          </a:p>
          <a:p>
            <a:r>
              <a:rPr lang="cs-CZ" dirty="0">
                <a:solidFill>
                  <a:schemeClr val="bg1"/>
                </a:solidFill>
              </a:rPr>
              <a:t>Vytvořený a implementovaný kvalifikační rámec by měl významně přispět ke zkvalitnění a zpřehlednění systému terciárního vzdělávání.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800" dirty="0">
                <a:solidFill>
                  <a:schemeClr val="bg1"/>
                </a:solidFill>
              </a:rPr>
              <a:t>Zdroj: https://www.msmt.cz/vzdelavani/vysoke-skolstvi/ipn-q-ram-kvalifikacni-ramec-terciarniho-vzdelavani</a:t>
            </a:r>
            <a:endParaRPr lang="cs-CZ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s-CZ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0431EA-79BC-4C83-B856-F7E61312BBEC}" type="slidenum">
              <a:rPr lang="id-ID" smtClean="0"/>
              <a:pPr/>
              <a:t>9</a:t>
            </a:fld>
            <a:endParaRPr lang="id-ID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792262" y="1653152"/>
            <a:ext cx="8917301" cy="2096812"/>
          </a:xfrm>
        </p:spPr>
        <p:txBody>
          <a:bodyPr/>
          <a:lstStyle/>
          <a:p>
            <a:r>
              <a:rPr lang="cs-CZ" dirty="0"/>
              <a:t>Výstupy z učení jsou to, </a:t>
            </a:r>
          </a:p>
          <a:p>
            <a:r>
              <a:rPr lang="cs-CZ" dirty="0"/>
              <a:t>„co se student během učení naučil“. </a:t>
            </a:r>
          </a:p>
          <a:p>
            <a:r>
              <a:rPr lang="cs-CZ" dirty="0"/>
              <a:t>Tvoří je znalosti, dovednosti a způsobilosti, které student získal úspěšným studiem.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05891" y="666405"/>
            <a:ext cx="8072582" cy="408745"/>
          </a:xfrm>
        </p:spPr>
        <p:txBody>
          <a:bodyPr>
            <a:noAutofit/>
          </a:bodyPr>
          <a:lstStyle/>
          <a:p>
            <a:r>
              <a:rPr lang="cs-CZ" sz="3200" dirty="0"/>
              <a:t>Podstata Q-</a:t>
            </a:r>
            <a:r>
              <a:rPr lang="cs-CZ" sz="3200" dirty="0" err="1"/>
              <a:t>RAMu</a:t>
            </a:r>
            <a:r>
              <a:rPr lang="cs-CZ" sz="3200" dirty="0"/>
              <a:t> </a:t>
            </a:r>
            <a:r>
              <a:rPr lang="cs-CZ" sz="3200"/>
              <a:t>a výstupů z </a:t>
            </a:r>
            <a:r>
              <a:rPr lang="cs-CZ" sz="3200" dirty="0"/>
              <a:t>učení</a:t>
            </a:r>
            <a:endParaRPr lang="id-ID" sz="3200" dirty="0"/>
          </a:p>
        </p:txBody>
      </p:sp>
      <p:grpSp>
        <p:nvGrpSpPr>
          <p:cNvPr id="7" name="Group 586">
            <a:extLst>
              <a:ext uri="{FF2B5EF4-FFF2-40B4-BE49-F238E27FC236}">
                <a16:creationId xmlns:a16="http://schemas.microsoft.com/office/drawing/2014/main" id="{72196FB3-3537-1FAC-2350-C4D424076189}"/>
              </a:ext>
            </a:extLst>
          </p:cNvPr>
          <p:cNvGrpSpPr/>
          <p:nvPr/>
        </p:nvGrpSpPr>
        <p:grpSpPr>
          <a:xfrm>
            <a:off x="5389580" y="4385728"/>
            <a:ext cx="1412840" cy="1328748"/>
            <a:chOff x="0" y="0"/>
            <a:chExt cx="4461114" cy="4775560"/>
          </a:xfrm>
        </p:grpSpPr>
        <p:sp>
          <p:nvSpPr>
            <p:cNvPr id="8" name="Shape 584">
              <a:extLst>
                <a:ext uri="{FF2B5EF4-FFF2-40B4-BE49-F238E27FC236}">
                  <a16:creationId xmlns:a16="http://schemas.microsoft.com/office/drawing/2014/main" id="{379A4493-3F67-9468-A59A-A50481C5E529}"/>
                </a:ext>
              </a:extLst>
            </p:cNvPr>
            <p:cNvSpPr/>
            <p:nvPr/>
          </p:nvSpPr>
          <p:spPr>
            <a:xfrm>
              <a:off x="0" y="157222"/>
              <a:ext cx="4461115" cy="4461116"/>
            </a:xfrm>
            <a:prstGeom prst="roundRect">
              <a:avLst>
                <a:gd name="adj" fmla="val 1428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4" name="Shape 585">
              <a:extLst>
                <a:ext uri="{FF2B5EF4-FFF2-40B4-BE49-F238E27FC236}">
                  <a16:creationId xmlns:a16="http://schemas.microsoft.com/office/drawing/2014/main" id="{2418C197-38D3-C43F-5710-045F56082C36}"/>
                </a:ext>
              </a:extLst>
            </p:cNvPr>
            <p:cNvSpPr/>
            <p:nvPr/>
          </p:nvSpPr>
          <p:spPr>
            <a:xfrm>
              <a:off x="330056" y="-1"/>
              <a:ext cx="3801003" cy="477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26333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ěžící tex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10c7a808-c904-42d4-8afe-1107c29a7207" xsi:nil="true"/>
    <Invited_Students xmlns="10c7a808-c904-42d4-8afe-1107c29a7207" xsi:nil="true"/>
    <Member_Groups xmlns="10c7a808-c904-42d4-8afe-1107c29a7207">
      <UserInfo>
        <DisplayName/>
        <AccountId xsi:nil="true"/>
        <AccountType/>
      </UserInfo>
    </Member_Groups>
    <Self_Registration_Enabled xmlns="10c7a808-c904-42d4-8afe-1107c29a7207" xsi:nil="true"/>
    <Math_Settings xmlns="10c7a808-c904-42d4-8afe-1107c29a7207" xsi:nil="true"/>
    <Distribution_Groups xmlns="10c7a808-c904-42d4-8afe-1107c29a7207" xsi:nil="true"/>
    <Invited_Teachers xmlns="10c7a808-c904-42d4-8afe-1107c29a7207" xsi:nil="true"/>
    <Invited_Members xmlns="10c7a808-c904-42d4-8afe-1107c29a7207" xsi:nil="true"/>
    <Is_Collaboration_Space_Locked xmlns="10c7a808-c904-42d4-8afe-1107c29a7207" xsi:nil="true"/>
    <Self_Registration_Enabled0 xmlns="10c7a808-c904-42d4-8afe-1107c29a7207" xsi:nil="true"/>
    <Leaders xmlns="10c7a808-c904-42d4-8afe-1107c29a7207">
      <UserInfo>
        <DisplayName/>
        <AccountId xsi:nil="true"/>
        <AccountType/>
      </UserInfo>
    </Leaders>
    <DefaultSectionNames xmlns="10c7a808-c904-42d4-8afe-1107c29a7207" xsi:nil="true"/>
    <Teams_Channel_Section_Location xmlns="10c7a808-c904-42d4-8afe-1107c29a7207" xsi:nil="true"/>
    <Has_Leaders_Only_SectionGroup xmlns="10c7a808-c904-42d4-8afe-1107c29a7207" xsi:nil="true"/>
    <Owner xmlns="10c7a808-c904-42d4-8afe-1107c29a7207">
      <UserInfo>
        <DisplayName/>
        <AccountId xsi:nil="true"/>
        <AccountType/>
      </UserInfo>
    </Owner>
    <CultureName xmlns="10c7a808-c904-42d4-8afe-1107c29a7207" xsi:nil="true"/>
    <Students xmlns="10c7a808-c904-42d4-8afe-1107c29a7207">
      <UserInfo>
        <DisplayName/>
        <AccountId xsi:nil="true"/>
        <AccountType/>
      </UserInfo>
    </Students>
    <Student_Groups xmlns="10c7a808-c904-42d4-8afe-1107c29a7207">
      <UserInfo>
        <DisplayName/>
        <AccountId xsi:nil="true"/>
        <AccountType/>
      </UserInfo>
    </Student_Groups>
    <IsNotebookLocked xmlns="10c7a808-c904-42d4-8afe-1107c29a7207" xsi:nil="true"/>
    <Members xmlns="10c7a808-c904-42d4-8afe-1107c29a7207">
      <UserInfo>
        <DisplayName/>
        <AccountId xsi:nil="true"/>
        <AccountType/>
      </UserInfo>
    </Members>
    <Templates xmlns="10c7a808-c904-42d4-8afe-1107c29a7207" xsi:nil="true"/>
    <NotebookType xmlns="10c7a808-c904-42d4-8afe-1107c29a7207" xsi:nil="true"/>
    <AppVersion xmlns="10c7a808-c904-42d4-8afe-1107c29a7207" xsi:nil="true"/>
    <Invited_Leaders xmlns="10c7a808-c904-42d4-8afe-1107c29a7207" xsi:nil="true"/>
    <LMS_Mappings xmlns="10c7a808-c904-42d4-8afe-1107c29a7207" xsi:nil="true"/>
    <Has_Teacher_Only_SectionGroup xmlns="10c7a808-c904-42d4-8afe-1107c29a7207" xsi:nil="true"/>
    <FolderType xmlns="10c7a808-c904-42d4-8afe-1107c29a7207" xsi:nil="true"/>
    <Teachers xmlns="10c7a808-c904-42d4-8afe-1107c29a7207">
      <UserInfo>
        <DisplayName/>
        <AccountId xsi:nil="true"/>
        <AccountType/>
      </UserInfo>
    </Teach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84A81DD2678449A2506AE0936907E2" ma:contentTypeVersion="42" ma:contentTypeDescription="Vytvoří nový dokument" ma:contentTypeScope="" ma:versionID="fd88026bb607fefd72da77251909d59b">
  <xsd:schema xmlns:xsd="http://www.w3.org/2001/XMLSchema" xmlns:xs="http://www.w3.org/2001/XMLSchema" xmlns:p="http://schemas.microsoft.com/office/2006/metadata/properties" xmlns:ns3="e33aaaec-5232-4a05-b409-f48df991c437" xmlns:ns4="10c7a808-c904-42d4-8afe-1107c29a7207" targetNamespace="http://schemas.microsoft.com/office/2006/metadata/properties" ma:root="true" ma:fieldsID="0c2f8736851994db7548f121c80fb101" ns3:_="" ns4:_="">
    <xsd:import namespace="e33aaaec-5232-4a05-b409-f48df991c437"/>
    <xsd:import namespace="10c7a808-c904-42d4-8afe-1107c29a720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TeamsChannelId" minOccurs="0"/>
                <xsd:element ref="ns4:Math_Setting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0" minOccurs="0"/>
                <xsd:element ref="ns4:Has_Teacher_Only_SectionGroup" minOccurs="0"/>
                <xsd:element ref="ns4:IsNotebookLocked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aaaec-5232-4a05-b409-f48df991c4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7a808-c904-42d4-8afe-1107c29a7207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Leaders_Only_SectionGroup" ma:index="23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TeamsChannelId" ma:index="32" nillable="true" ma:displayName="Teams Channel Id" ma:internalName="TeamsChannelId">
      <xsd:simpleType>
        <xsd:restriction base="dms:Text"/>
      </xsd:simpleType>
    </xsd:element>
    <xsd:element name="Math_Settings" ma:index="33" nillable="true" ma:displayName="Math Settings" ma:internalName="Math_Settings">
      <xsd:simpleType>
        <xsd:restriction base="dms:Text"/>
      </xsd:simpleType>
    </xsd:element>
    <xsd:element name="Templates" ma:index="3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4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4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0" ma:index="42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43" nillable="true" ma:displayName="Has Teacher Only SectionGroup" ma:internalName="Has_Teacher_Only_SectionGroup">
      <xsd:simpleType>
        <xsd:restriction base="dms:Boolean"/>
      </xsd:simpleType>
    </xsd:element>
    <xsd:element name="IsNotebookLocked" ma:index="44" nillable="true" ma:displayName="Is Notebook Locked" ma:internalName="IsNotebookLocked">
      <xsd:simpleType>
        <xsd:restriction base="dms:Boolean"/>
      </xsd:simpleType>
    </xsd:element>
    <xsd:element name="MediaServiceLocation" ma:index="45" nillable="true" ma:displayName="Location" ma:internalName="MediaServiceLocation" ma:readOnly="true">
      <xsd:simpleType>
        <xsd:restriction base="dms:Text"/>
      </xsd:simpleType>
    </xsd:element>
    <xsd:element name="MediaServiceAutoKeyPoints" ma:index="4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8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7D5EF8-192A-4C72-A2F2-F401B7D63E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0755A-EF0A-46BB-82A0-34F6C9219495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10c7a808-c904-42d4-8afe-1107c29a7207"/>
    <ds:schemaRef ds:uri="e33aaaec-5232-4a05-b409-f48df991c437"/>
  </ds:schemaRefs>
</ds:datastoreItem>
</file>

<file path=customXml/itemProps3.xml><?xml version="1.0" encoding="utf-8"?>
<ds:datastoreItem xmlns:ds="http://schemas.openxmlformats.org/officeDocument/2006/customXml" ds:itemID="{9DF15009-0EDE-459E-AB5A-C07378EF2E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3aaaec-5232-4a05-b409-f48df991c437"/>
    <ds:schemaRef ds:uri="10c7a808-c904-42d4-8afe-1107c29a72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13172</TotalTime>
  <Words>4209</Words>
  <Application>Microsoft Office PowerPoint</Application>
  <PresentationFormat>Širokoúhlá obrazovka</PresentationFormat>
  <Paragraphs>404</Paragraphs>
  <Slides>39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9" baseType="lpstr">
      <vt:lpstr>Aller</vt:lpstr>
      <vt:lpstr>Arial</vt:lpstr>
      <vt:lpstr>Calibri</vt:lpstr>
      <vt:lpstr>Calibri Light</vt:lpstr>
      <vt:lpstr>Gill Sans</vt:lpstr>
      <vt:lpstr>Helvetica</vt:lpstr>
      <vt:lpstr>Oepn sans</vt:lpstr>
      <vt:lpstr>Open Sans</vt:lpstr>
      <vt:lpstr>Open Sans Light</vt:lpstr>
      <vt:lpstr>Office Theme</vt:lpstr>
      <vt:lpstr>ADAPT: Akademický senát UTB Adaptabilní, Digitální, Agilní, Progresivní, Transformace UTB ve Zlíně</vt:lpstr>
      <vt:lpstr>ADAPT: Q-RAM</vt:lpstr>
      <vt:lpstr>Chápání jednotlivých stupňů Q-RAMu</vt:lpstr>
      <vt:lpstr>Definice Q-RAM</vt:lpstr>
      <vt:lpstr>Důvody implementace Q-RAM</vt:lpstr>
      <vt:lpstr>Proces tvorby výstupů učení Q-RAM</vt:lpstr>
      <vt:lpstr>Výhody implementace Q-RAM</vt:lpstr>
      <vt:lpstr>Nevýhody implementace Q-RAM</vt:lpstr>
      <vt:lpstr>Prezentace aplikace PowerPoint</vt:lpstr>
      <vt:lpstr>Vazby výstupů z učení</vt:lpstr>
      <vt:lpstr>Bloomova taxonomie pro kognitivní doménu</vt:lpstr>
      <vt:lpstr>Bloomova taxonomie</vt:lpstr>
      <vt:lpstr>Bloomova taxonomie</vt:lpstr>
      <vt:lpstr>Spojení Bloomovy taxonomie a QRAMu prostřednictvím aktivních sloves</vt:lpstr>
      <vt:lpstr>Prezentace aplikace PowerPoint</vt:lpstr>
      <vt:lpstr>Správné nastavení  konstruktivního propojení </vt:lpstr>
      <vt:lpstr>Správné nastavení  konstruktivního propojení </vt:lpstr>
      <vt:lpstr>Zajištění kvality kvalifikace  prostřednictvím konstruktivního propojení</vt:lpstr>
      <vt:lpstr>Prezentace aplikace PowerPoint</vt:lpstr>
      <vt:lpstr>Co obsahují kvalitní výstupy z učení?</vt:lpstr>
      <vt:lpstr>Co obsahují kvalitní výstupy z učení?</vt:lpstr>
      <vt:lpstr>Co obsahují kvalitní výstupy z učení?</vt:lpstr>
      <vt:lpstr>Výhody kvalitních výstupů z učení</vt:lpstr>
      <vt:lpstr>Prezentace aplikace PowerPoint</vt:lpstr>
      <vt:lpstr>Máme technologii, ale umíme s ní skutečně efektivně pracovat? </vt:lpstr>
      <vt:lpstr>Digitalizace studijních programů (DISP) na UTB </vt:lpstr>
      <vt:lpstr>Digitalizace studijních programů (DISP) na UTB </vt:lpstr>
      <vt:lpstr>Kontrast a dilema digitálního vzdělávání</vt:lpstr>
      <vt:lpstr>Klasická výuka</vt:lpstr>
      <vt:lpstr>Blended Learning</vt:lpstr>
      <vt:lpstr>Blended Learning v praxi</vt:lpstr>
      <vt:lpstr>Budování Blended Learning Moodle kurzů</vt:lpstr>
      <vt:lpstr>Koncept výuky podporující Blended Learning</vt:lpstr>
      <vt:lpstr>Prezentace aplikace PowerPoint</vt:lpstr>
      <vt:lpstr>ADAPT</vt:lpstr>
      <vt:lpstr>Klíčové studijní systémy pro DISP</vt:lpstr>
      <vt:lpstr>Plán implementace Moodle kurzů nové generace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TOSHIBA`</dc:creator>
  <cp:lastModifiedBy>Martin Mikeska</cp:lastModifiedBy>
  <cp:revision>980</cp:revision>
  <dcterms:created xsi:type="dcterms:W3CDTF">2015-12-07T07:09:39Z</dcterms:created>
  <dcterms:modified xsi:type="dcterms:W3CDTF">2023-04-17T06:42:01Z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0x010100F884A81DD2678449A2506AE0936907E2</vt:lpwstr>
  </property>
</Properties>
</file>