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84" r:id="rId1"/>
  </p:sldMasterIdLst>
  <p:notesMasterIdLst>
    <p:notesMasterId r:id="rId83"/>
  </p:notesMasterIdLst>
  <p:handoutMasterIdLst>
    <p:handoutMasterId r:id="rId84"/>
  </p:handoutMasterIdLst>
  <p:sldIdLst>
    <p:sldId id="256" r:id="rId2"/>
    <p:sldId id="257" r:id="rId3"/>
    <p:sldId id="330" r:id="rId4"/>
    <p:sldId id="258" r:id="rId5"/>
    <p:sldId id="286" r:id="rId6"/>
    <p:sldId id="263" r:id="rId7"/>
    <p:sldId id="265" r:id="rId8"/>
    <p:sldId id="266" r:id="rId9"/>
    <p:sldId id="341" r:id="rId10"/>
    <p:sldId id="329" r:id="rId11"/>
    <p:sldId id="268" r:id="rId12"/>
    <p:sldId id="260" r:id="rId13"/>
    <p:sldId id="261" r:id="rId14"/>
    <p:sldId id="269" r:id="rId15"/>
    <p:sldId id="342" r:id="rId16"/>
    <p:sldId id="328" r:id="rId17"/>
    <p:sldId id="271" r:id="rId18"/>
    <p:sldId id="272" r:id="rId19"/>
    <p:sldId id="273" r:id="rId20"/>
    <p:sldId id="274" r:id="rId21"/>
    <p:sldId id="275" r:id="rId22"/>
    <p:sldId id="276" r:id="rId23"/>
    <p:sldId id="278" r:id="rId24"/>
    <p:sldId id="279" r:id="rId25"/>
    <p:sldId id="280" r:id="rId26"/>
    <p:sldId id="281" r:id="rId27"/>
    <p:sldId id="343" r:id="rId28"/>
    <p:sldId id="327" r:id="rId29"/>
    <p:sldId id="283" r:id="rId30"/>
    <p:sldId id="284" r:id="rId31"/>
    <p:sldId id="285" r:id="rId32"/>
    <p:sldId id="287" r:id="rId33"/>
    <p:sldId id="288" r:id="rId34"/>
    <p:sldId id="289" r:id="rId35"/>
    <p:sldId id="291" r:id="rId36"/>
    <p:sldId id="292" r:id="rId37"/>
    <p:sldId id="347" r:id="rId38"/>
    <p:sldId id="344" r:id="rId39"/>
    <p:sldId id="348" r:id="rId40"/>
    <p:sldId id="295" r:id="rId41"/>
    <p:sldId id="294" r:id="rId42"/>
    <p:sldId id="290" r:id="rId43"/>
    <p:sldId id="324" r:id="rId44"/>
    <p:sldId id="323" r:id="rId45"/>
    <p:sldId id="345" r:id="rId46"/>
    <p:sldId id="332" r:id="rId47"/>
    <p:sldId id="321" r:id="rId48"/>
    <p:sldId id="320" r:id="rId49"/>
    <p:sldId id="319" r:id="rId50"/>
    <p:sldId id="318" r:id="rId51"/>
    <p:sldId id="317" r:id="rId52"/>
    <p:sldId id="316" r:id="rId53"/>
    <p:sldId id="315" r:id="rId54"/>
    <p:sldId id="314" r:id="rId55"/>
    <p:sldId id="313" r:id="rId56"/>
    <p:sldId id="312" r:id="rId57"/>
    <p:sldId id="346" r:id="rId58"/>
    <p:sldId id="331" r:id="rId59"/>
    <p:sldId id="310" r:id="rId60"/>
    <p:sldId id="309" r:id="rId61"/>
    <p:sldId id="308" r:id="rId62"/>
    <p:sldId id="307" r:id="rId63"/>
    <p:sldId id="306" r:id="rId64"/>
    <p:sldId id="305" r:id="rId65"/>
    <p:sldId id="304" r:id="rId66"/>
    <p:sldId id="303" r:id="rId67"/>
    <p:sldId id="325" r:id="rId68"/>
    <p:sldId id="301" r:id="rId69"/>
    <p:sldId id="326" r:id="rId70"/>
    <p:sldId id="333" r:id="rId71"/>
    <p:sldId id="300" r:id="rId72"/>
    <p:sldId id="334" r:id="rId73"/>
    <p:sldId id="299" r:id="rId74"/>
    <p:sldId id="335" r:id="rId75"/>
    <p:sldId id="336" r:id="rId76"/>
    <p:sldId id="298" r:id="rId77"/>
    <p:sldId id="297" r:id="rId78"/>
    <p:sldId id="337" r:id="rId79"/>
    <p:sldId id="338" r:id="rId80"/>
    <p:sldId id="339" r:id="rId81"/>
    <p:sldId id="340" r:id="rId82"/>
  </p:sldIdLst>
  <p:sldSz cx="9144000" cy="6858000" type="screen4x3"/>
  <p:notesSz cx="6858000" cy="9144000"/>
  <p:embeddedFontLst>
    <p:embeddedFont>
      <p:font typeface="Berlin CE" panose="020B0604020202020204"/>
      <p:regular r:id="rId85"/>
      <p:bold r:id="rId86"/>
    </p:embeddedFont>
    <p:embeddedFont>
      <p:font typeface="Source Sans Pro Semibold" panose="020B0604020202020204" charset="-18"/>
      <p:bold r:id="rId87"/>
      <p:boldItalic r:id="rId88"/>
    </p:embeddedFont>
    <p:embeddedFont>
      <p:font typeface="Calibri" panose="020F0502020204030204" pitchFamily="34" charset="0"/>
      <p:regular r:id="rId89"/>
      <p:bold r:id="rId90"/>
      <p:italic r:id="rId91"/>
      <p:boldItalic r:id="rId92"/>
    </p:embeddedFont>
    <p:embeddedFont>
      <p:font typeface="Source Sans Pro Bold" panose="020B0604020202020204" charset="-18"/>
      <p:bold r:id="rId93"/>
    </p:embeddedFont>
    <p:embeddedFont>
      <p:font typeface="Source sans Pro" panose="020B0604020202020204" charset="-18"/>
      <p:regular r:id="rId94"/>
      <p:bold r:id="rId95"/>
      <p:italic r:id="rId96"/>
      <p:boldItalic r:id="rId97"/>
    </p:embeddedFont>
  </p:embeddedFontLst>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95C28"/>
    <a:srgbClr val="6427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8" d="100"/>
          <a:sy n="118" d="100"/>
        </p:scale>
        <p:origin x="-1434" y="-2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handoutMaster" Target="handoutMasters/handoutMaster1.xml"/><Relationship Id="rId89" Type="http://schemas.openxmlformats.org/officeDocument/2006/relationships/font" Target="fonts/font5.fntdata"/><Relationship Id="rId97" Type="http://schemas.openxmlformats.org/officeDocument/2006/relationships/font" Target="fonts/font13.fntdata"/><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font" Target="fonts/font3.fntdata"/><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font" Target="fonts/font6.fntdata"/><Relationship Id="rId95" Type="http://schemas.openxmlformats.org/officeDocument/2006/relationships/font" Target="fonts/font11.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font" Target="fonts/font1.fntdata"/><Relationship Id="rId93" Type="http://schemas.openxmlformats.org/officeDocument/2006/relationships/font" Target="fonts/font9.fntdata"/><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font" Target="fonts/font4.fntdata"/><Relationship Id="rId91" Type="http://schemas.openxmlformats.org/officeDocument/2006/relationships/font" Target="fonts/font7.fntdata"/><Relationship Id="rId96" Type="http://schemas.openxmlformats.org/officeDocument/2006/relationships/font" Target="fonts/font12.fntdata"/><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font" Target="fonts/font2.fntdata"/><Relationship Id="rId94" Type="http://schemas.openxmlformats.org/officeDocument/2006/relationships/font" Target="fonts/font10.fntdata"/><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8D9B9CC-48FD-46F0-BE95-57B0AFA539FB}" type="datetimeFigureOut">
              <a:rPr lang="cs-CZ" smtClean="0"/>
              <a:t>5.9.2019</a:t>
            </a:fld>
            <a:endParaRPr lang="cs-CZ"/>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D3BCD96-B447-4F8F-BF20-EC3D773D7213}" type="slidenum">
              <a:rPr lang="cs-CZ" smtClean="0"/>
              <a:t>‹#›</a:t>
            </a:fld>
            <a:endParaRPr lang="cs-CZ"/>
          </a:p>
        </p:txBody>
      </p:sp>
    </p:spTree>
    <p:extLst>
      <p:ext uri="{BB962C8B-B14F-4D97-AF65-F5344CB8AC3E}">
        <p14:creationId xmlns:p14="http://schemas.microsoft.com/office/powerpoint/2010/main" val="74211921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B19B4E-FAE7-4854-9018-49E74BACA333}" type="datetimeFigureOut">
              <a:rPr lang="cs-CZ" smtClean="0"/>
              <a:t>5.9.2019</a:t>
            </a:fld>
            <a:endParaRPr lang="cs-C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F94D59-967E-455B-94A7-AB61284CF9E1}" type="slidenum">
              <a:rPr lang="cs-CZ" smtClean="0"/>
              <a:t>‹#›</a:t>
            </a:fld>
            <a:endParaRPr lang="cs-CZ"/>
          </a:p>
        </p:txBody>
      </p:sp>
    </p:spTree>
    <p:extLst>
      <p:ext uri="{BB962C8B-B14F-4D97-AF65-F5344CB8AC3E}">
        <p14:creationId xmlns:p14="http://schemas.microsoft.com/office/powerpoint/2010/main" val="70375134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6238415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8051391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6296253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98151026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6625109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2608116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8588485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133827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57539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46355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1131790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3158225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9340142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9741799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1711913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5581876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5114979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083791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9155486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15121463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15088419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7283558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6698488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10562243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55182794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60221180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5096482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49085787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2301873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9625314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4129697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78657211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14282619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99569316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39354741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3139638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80445305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19747630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22798508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944538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07720908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44628330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06419571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67498406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09336435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75474918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813670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6644035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57136883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15453078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7482723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07725042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025987416"/>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107110409"/>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869977496"/>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667344532"/>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4506555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56845019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426003778"/>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485777611"/>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61643240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2905542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541743438"/>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268483778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505552805"/>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05448898"/>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12225505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6585312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4440500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26551626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83931362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219629337"/>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3752779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36109181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1196664939"/>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7473948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s-CZ" dirty="0"/>
          </a:p>
        </p:txBody>
      </p:sp>
    </p:spTree>
    <p:extLst>
      <p:ext uri="{BB962C8B-B14F-4D97-AF65-F5344CB8AC3E}">
        <p14:creationId xmlns:p14="http://schemas.microsoft.com/office/powerpoint/2010/main" val="42417224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cs-C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cs-CZ"/>
          </a:p>
        </p:txBody>
      </p:sp>
      <p:sp>
        <p:nvSpPr>
          <p:cNvPr id="4" name="Date Placeholder 3"/>
          <p:cNvSpPr>
            <a:spLocks noGrp="1"/>
          </p:cNvSpPr>
          <p:nvPr>
            <p:ph type="dt" sz="half" idx="10"/>
          </p:nvPr>
        </p:nvSpPr>
        <p:spPr/>
        <p:txBody>
          <a:bodyPr/>
          <a:lstStyle/>
          <a:p>
            <a:fld id="{23875B3E-C2A7-4926-97EA-B74A56821623}" type="datetime1">
              <a:rPr lang="cs-CZ" smtClean="0"/>
              <a:t>5.9.2019</a:t>
            </a:fld>
            <a:endParaRPr lang="cs-CZ"/>
          </a:p>
        </p:txBody>
      </p:sp>
      <p:sp>
        <p:nvSpPr>
          <p:cNvPr id="5" name="Footer Placeholder 4"/>
          <p:cNvSpPr>
            <a:spLocks noGrp="1"/>
          </p:cNvSpPr>
          <p:nvPr>
            <p:ph type="ftr" sz="quarter" idx="11"/>
          </p:nvPr>
        </p:nvSpPr>
        <p:spPr/>
        <p:txBody>
          <a:bodyPr/>
          <a:lstStyle/>
          <a:p>
            <a:r>
              <a:rPr lang="cs-CZ" smtClean="0"/>
              <a:t>Name Affiliation</a:t>
            </a:r>
            <a:endParaRPr lang="cs-CZ"/>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790348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Date Placeholder 3"/>
          <p:cNvSpPr>
            <a:spLocks noGrp="1"/>
          </p:cNvSpPr>
          <p:nvPr>
            <p:ph type="dt" sz="half" idx="10"/>
          </p:nvPr>
        </p:nvSpPr>
        <p:spPr/>
        <p:txBody>
          <a:bodyPr/>
          <a:lstStyle/>
          <a:p>
            <a:fld id="{9CAF45D8-E216-4097-9D67-DF0773CB89E1}" type="datetime1">
              <a:rPr lang="cs-CZ" smtClean="0"/>
              <a:t>5.9.2019</a:t>
            </a:fld>
            <a:endParaRPr lang="cs-CZ"/>
          </a:p>
        </p:txBody>
      </p:sp>
      <p:sp>
        <p:nvSpPr>
          <p:cNvPr id="5" name="Footer Placeholder 4"/>
          <p:cNvSpPr>
            <a:spLocks noGrp="1"/>
          </p:cNvSpPr>
          <p:nvPr>
            <p:ph type="ftr" sz="quarter" idx="11"/>
          </p:nvPr>
        </p:nvSpPr>
        <p:spPr/>
        <p:txBody>
          <a:bodyPr/>
          <a:lstStyle/>
          <a:p>
            <a:r>
              <a:rPr lang="cs-CZ" smtClean="0"/>
              <a:t>Name Affiliation</a:t>
            </a:r>
            <a:endParaRPr lang="cs-CZ"/>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5186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cs-C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Date Placeholder 3"/>
          <p:cNvSpPr>
            <a:spLocks noGrp="1"/>
          </p:cNvSpPr>
          <p:nvPr>
            <p:ph type="dt" sz="half" idx="10"/>
          </p:nvPr>
        </p:nvSpPr>
        <p:spPr/>
        <p:txBody>
          <a:bodyPr/>
          <a:lstStyle/>
          <a:p>
            <a:fld id="{2AC34600-3876-45E2-BA45-C68484133225}" type="datetime1">
              <a:rPr lang="cs-CZ" smtClean="0"/>
              <a:t>5.9.2019</a:t>
            </a:fld>
            <a:endParaRPr lang="cs-CZ"/>
          </a:p>
        </p:txBody>
      </p:sp>
      <p:sp>
        <p:nvSpPr>
          <p:cNvPr id="5" name="Footer Placeholder 4"/>
          <p:cNvSpPr>
            <a:spLocks noGrp="1"/>
          </p:cNvSpPr>
          <p:nvPr>
            <p:ph type="ftr" sz="quarter" idx="11"/>
          </p:nvPr>
        </p:nvSpPr>
        <p:spPr/>
        <p:txBody>
          <a:bodyPr/>
          <a:lstStyle/>
          <a:p>
            <a:r>
              <a:rPr lang="cs-CZ" smtClean="0"/>
              <a:t>Name Affiliation</a:t>
            </a:r>
            <a:endParaRPr lang="cs-CZ"/>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632259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Date Placeholder 3"/>
          <p:cNvSpPr>
            <a:spLocks noGrp="1"/>
          </p:cNvSpPr>
          <p:nvPr>
            <p:ph type="dt" sz="half" idx="10"/>
          </p:nvPr>
        </p:nvSpPr>
        <p:spPr/>
        <p:txBody>
          <a:bodyPr/>
          <a:lstStyle/>
          <a:p>
            <a:fld id="{EE78A3C8-69A1-4A4B-8C07-FEB580693FA1}" type="datetime1">
              <a:rPr lang="cs-CZ" smtClean="0"/>
              <a:t>5.9.2019</a:t>
            </a:fld>
            <a:endParaRPr lang="cs-CZ"/>
          </a:p>
        </p:txBody>
      </p:sp>
      <p:sp>
        <p:nvSpPr>
          <p:cNvPr id="5" name="Footer Placeholder 4"/>
          <p:cNvSpPr>
            <a:spLocks noGrp="1"/>
          </p:cNvSpPr>
          <p:nvPr>
            <p:ph type="ftr" sz="quarter" idx="11"/>
          </p:nvPr>
        </p:nvSpPr>
        <p:spPr/>
        <p:txBody>
          <a:bodyPr/>
          <a:lstStyle/>
          <a:p>
            <a:r>
              <a:rPr lang="cs-CZ" smtClean="0"/>
              <a:t>Name Affiliation</a:t>
            </a:r>
            <a:endParaRPr lang="cs-CZ"/>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894198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cs-C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7541F3-236D-4F43-A4C2-75E3448B2B2E}" type="datetime1">
              <a:rPr lang="cs-CZ" smtClean="0"/>
              <a:t>5.9.2019</a:t>
            </a:fld>
            <a:endParaRPr lang="cs-CZ"/>
          </a:p>
        </p:txBody>
      </p:sp>
      <p:sp>
        <p:nvSpPr>
          <p:cNvPr id="5" name="Footer Placeholder 4"/>
          <p:cNvSpPr>
            <a:spLocks noGrp="1"/>
          </p:cNvSpPr>
          <p:nvPr>
            <p:ph type="ftr" sz="quarter" idx="11"/>
          </p:nvPr>
        </p:nvSpPr>
        <p:spPr/>
        <p:txBody>
          <a:bodyPr/>
          <a:lstStyle/>
          <a:p>
            <a:r>
              <a:rPr lang="cs-CZ" smtClean="0"/>
              <a:t>Name Affiliation</a:t>
            </a:r>
            <a:endParaRPr lang="cs-CZ"/>
          </a:p>
        </p:txBody>
      </p:sp>
      <p:sp>
        <p:nvSpPr>
          <p:cNvPr id="6" name="Slide Number Placeholder 5"/>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733593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Date Placeholder 4"/>
          <p:cNvSpPr>
            <a:spLocks noGrp="1"/>
          </p:cNvSpPr>
          <p:nvPr>
            <p:ph type="dt" sz="half" idx="10"/>
          </p:nvPr>
        </p:nvSpPr>
        <p:spPr/>
        <p:txBody>
          <a:bodyPr/>
          <a:lstStyle/>
          <a:p>
            <a:fld id="{CCF7FD09-0BCF-4236-B645-3C4C57B6B543}" type="datetime1">
              <a:rPr lang="cs-CZ" smtClean="0"/>
              <a:t>5.9.2019</a:t>
            </a:fld>
            <a:endParaRPr lang="cs-CZ"/>
          </a:p>
        </p:txBody>
      </p:sp>
      <p:sp>
        <p:nvSpPr>
          <p:cNvPr id="6" name="Footer Placeholder 5"/>
          <p:cNvSpPr>
            <a:spLocks noGrp="1"/>
          </p:cNvSpPr>
          <p:nvPr>
            <p:ph type="ftr" sz="quarter" idx="11"/>
          </p:nvPr>
        </p:nvSpPr>
        <p:spPr/>
        <p:txBody>
          <a:bodyPr/>
          <a:lstStyle/>
          <a:p>
            <a:r>
              <a:rPr lang="cs-CZ" smtClean="0"/>
              <a:t>Name Affiliation</a:t>
            </a:r>
            <a:endParaRPr lang="cs-CZ"/>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4044592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cs-C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7" name="Date Placeholder 6"/>
          <p:cNvSpPr>
            <a:spLocks noGrp="1"/>
          </p:cNvSpPr>
          <p:nvPr>
            <p:ph type="dt" sz="half" idx="10"/>
          </p:nvPr>
        </p:nvSpPr>
        <p:spPr/>
        <p:txBody>
          <a:bodyPr/>
          <a:lstStyle/>
          <a:p>
            <a:fld id="{F1B357AF-FB3E-4F0B-B07E-B42BA8A221E2}" type="datetime1">
              <a:rPr lang="cs-CZ" smtClean="0"/>
              <a:t>5.9.2019</a:t>
            </a:fld>
            <a:endParaRPr lang="cs-CZ"/>
          </a:p>
        </p:txBody>
      </p:sp>
      <p:sp>
        <p:nvSpPr>
          <p:cNvPr id="8" name="Footer Placeholder 7"/>
          <p:cNvSpPr>
            <a:spLocks noGrp="1"/>
          </p:cNvSpPr>
          <p:nvPr>
            <p:ph type="ftr" sz="quarter" idx="11"/>
          </p:nvPr>
        </p:nvSpPr>
        <p:spPr/>
        <p:txBody>
          <a:bodyPr/>
          <a:lstStyle/>
          <a:p>
            <a:r>
              <a:rPr lang="cs-CZ" smtClean="0"/>
              <a:t>Name Affiliation</a:t>
            </a:r>
            <a:endParaRPr lang="cs-CZ"/>
          </a:p>
        </p:txBody>
      </p:sp>
      <p:sp>
        <p:nvSpPr>
          <p:cNvPr id="9" name="Slide Number Placeholder 8"/>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7699475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s-CZ"/>
          </a:p>
        </p:txBody>
      </p:sp>
      <p:sp>
        <p:nvSpPr>
          <p:cNvPr id="3" name="Date Placeholder 2"/>
          <p:cNvSpPr>
            <a:spLocks noGrp="1"/>
          </p:cNvSpPr>
          <p:nvPr>
            <p:ph type="dt" sz="half" idx="10"/>
          </p:nvPr>
        </p:nvSpPr>
        <p:spPr/>
        <p:txBody>
          <a:bodyPr/>
          <a:lstStyle/>
          <a:p>
            <a:fld id="{045DAD4E-6A75-4327-9D03-E6EC14BCF29F}" type="datetime1">
              <a:rPr lang="cs-CZ" smtClean="0"/>
              <a:t>5.9.2019</a:t>
            </a:fld>
            <a:endParaRPr lang="cs-CZ"/>
          </a:p>
        </p:txBody>
      </p:sp>
      <p:sp>
        <p:nvSpPr>
          <p:cNvPr id="4" name="Footer Placeholder 3"/>
          <p:cNvSpPr>
            <a:spLocks noGrp="1"/>
          </p:cNvSpPr>
          <p:nvPr>
            <p:ph type="ftr" sz="quarter" idx="11"/>
          </p:nvPr>
        </p:nvSpPr>
        <p:spPr/>
        <p:txBody>
          <a:bodyPr/>
          <a:lstStyle/>
          <a:p>
            <a:r>
              <a:rPr lang="cs-CZ" smtClean="0"/>
              <a:t>Name Affiliation</a:t>
            </a:r>
            <a:endParaRPr lang="cs-CZ"/>
          </a:p>
        </p:txBody>
      </p:sp>
      <p:sp>
        <p:nvSpPr>
          <p:cNvPr id="5" name="Slide Number Placeholder 4"/>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02972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C10658-D992-4FF9-BB74-6D7B1B7521A0}" type="datetime1">
              <a:rPr lang="cs-CZ" smtClean="0"/>
              <a:t>5.9.2019</a:t>
            </a:fld>
            <a:endParaRPr lang="cs-CZ"/>
          </a:p>
        </p:txBody>
      </p:sp>
      <p:sp>
        <p:nvSpPr>
          <p:cNvPr id="3" name="Footer Placeholder 2"/>
          <p:cNvSpPr>
            <a:spLocks noGrp="1"/>
          </p:cNvSpPr>
          <p:nvPr>
            <p:ph type="ftr" sz="quarter" idx="11"/>
          </p:nvPr>
        </p:nvSpPr>
        <p:spPr/>
        <p:txBody>
          <a:bodyPr/>
          <a:lstStyle/>
          <a:p>
            <a:r>
              <a:rPr lang="cs-CZ" smtClean="0"/>
              <a:t>Name Affiliation</a:t>
            </a:r>
            <a:endParaRPr lang="cs-CZ"/>
          </a:p>
        </p:txBody>
      </p:sp>
      <p:sp>
        <p:nvSpPr>
          <p:cNvPr id="4" name="Slide Number Placeholder 3"/>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2087976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cs-C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C37787F-99A4-464E-ABD6-391C03386EE5}" type="datetime1">
              <a:rPr lang="cs-CZ" smtClean="0"/>
              <a:t>5.9.2019</a:t>
            </a:fld>
            <a:endParaRPr lang="cs-CZ"/>
          </a:p>
        </p:txBody>
      </p:sp>
      <p:sp>
        <p:nvSpPr>
          <p:cNvPr id="6" name="Footer Placeholder 5"/>
          <p:cNvSpPr>
            <a:spLocks noGrp="1"/>
          </p:cNvSpPr>
          <p:nvPr>
            <p:ph type="ftr" sz="quarter" idx="11"/>
          </p:nvPr>
        </p:nvSpPr>
        <p:spPr/>
        <p:txBody>
          <a:bodyPr/>
          <a:lstStyle/>
          <a:p>
            <a:r>
              <a:rPr lang="cs-CZ" smtClean="0"/>
              <a:t>Name Affiliation</a:t>
            </a:r>
            <a:endParaRPr lang="cs-CZ"/>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537677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cs-C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9FA2EB5-0ADD-4A68-B6CA-A42FE77E7F17}" type="datetime1">
              <a:rPr lang="cs-CZ" smtClean="0"/>
              <a:t>5.9.2019</a:t>
            </a:fld>
            <a:endParaRPr lang="cs-CZ"/>
          </a:p>
        </p:txBody>
      </p:sp>
      <p:sp>
        <p:nvSpPr>
          <p:cNvPr id="6" name="Footer Placeholder 5"/>
          <p:cNvSpPr>
            <a:spLocks noGrp="1"/>
          </p:cNvSpPr>
          <p:nvPr>
            <p:ph type="ftr" sz="quarter" idx="11"/>
          </p:nvPr>
        </p:nvSpPr>
        <p:spPr/>
        <p:txBody>
          <a:bodyPr/>
          <a:lstStyle/>
          <a:p>
            <a:r>
              <a:rPr lang="cs-CZ" smtClean="0"/>
              <a:t>Name Affiliation</a:t>
            </a:r>
            <a:endParaRPr lang="cs-CZ"/>
          </a:p>
        </p:txBody>
      </p:sp>
      <p:sp>
        <p:nvSpPr>
          <p:cNvPr id="7" name="Slide Number Placeholder 6"/>
          <p:cNvSpPr>
            <a:spLocks noGrp="1"/>
          </p:cNvSpPr>
          <p:nvPr>
            <p:ph type="sldNum" sz="quarter" idx="12"/>
          </p:nvPr>
        </p:nvSpPr>
        <p:spPr/>
        <p:txBody>
          <a:bodyPr/>
          <a:lstStyle/>
          <a:p>
            <a:fld id="{58ACF089-6BD9-4FF9-8F05-3BF27D933551}" type="slidenum">
              <a:rPr lang="cs-CZ" smtClean="0"/>
              <a:t>‹#›</a:t>
            </a:fld>
            <a:endParaRPr lang="cs-CZ"/>
          </a:p>
        </p:txBody>
      </p:sp>
    </p:spTree>
    <p:extLst>
      <p:ext uri="{BB962C8B-B14F-4D97-AF65-F5344CB8AC3E}">
        <p14:creationId xmlns:p14="http://schemas.microsoft.com/office/powerpoint/2010/main" val="31868155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cs-C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s-C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CFE510C-8930-43AC-A24A-6C83A5190266}" type="datetime1">
              <a:rPr lang="cs-CZ" smtClean="0"/>
              <a:t>5.9.2019</a:t>
            </a:fld>
            <a:endParaRPr lang="cs-C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cs-CZ" smtClean="0"/>
              <a:t>Name Affiliation</a:t>
            </a:r>
            <a:endParaRPr lang="cs-C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8ACF089-6BD9-4FF9-8F05-3BF27D933551}" type="slidenum">
              <a:rPr lang="cs-CZ" smtClean="0"/>
              <a:t>‹#›</a:t>
            </a:fld>
            <a:endParaRPr lang="cs-CZ"/>
          </a:p>
        </p:txBody>
      </p:sp>
    </p:spTree>
    <p:extLst>
      <p:ext uri="{BB962C8B-B14F-4D97-AF65-F5344CB8AC3E}">
        <p14:creationId xmlns:p14="http://schemas.microsoft.com/office/powerpoint/2010/main" val="91940574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5.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4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4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4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7.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5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5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5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7.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_rels/slide6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6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6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7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7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7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7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7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72.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7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73.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7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74.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7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75.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7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76.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77.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77.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7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7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7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79.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8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80.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8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jpeg"/><Relationship Id="rId2" Type="http://schemas.openxmlformats.org/officeDocument/2006/relationships/notesSlide" Target="../notesSlides/notesSlide8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3.jpe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2783787" y="1463669"/>
            <a:ext cx="3456384" cy="3456384"/>
          </a:xfrm>
          <a:prstGeom prst="rect">
            <a:avLst/>
          </a:prstGeom>
        </p:spPr>
      </p:pic>
      <p:sp>
        <p:nvSpPr>
          <p:cNvPr id="2" name="Title 1"/>
          <p:cNvSpPr>
            <a:spLocks noGrp="1"/>
          </p:cNvSpPr>
          <p:nvPr>
            <p:ph type="ctrTitle"/>
          </p:nvPr>
        </p:nvSpPr>
        <p:spPr>
          <a:xfrm>
            <a:off x="685800" y="2276872"/>
            <a:ext cx="7772400" cy="1470025"/>
          </a:xfrm>
        </p:spPr>
        <p:txBody>
          <a:bodyPr/>
          <a:lstStyle/>
          <a:p>
            <a:r>
              <a:rPr lang="cs-CZ" dirty="0" err="1" smtClean="0"/>
              <a:t>Macroeconomics</a:t>
            </a:r>
            <a:r>
              <a:rPr lang="cs-CZ" dirty="0" smtClean="0"/>
              <a:t> III</a:t>
            </a:r>
            <a:endParaRPr lang="en-US" dirty="0"/>
          </a:p>
        </p:txBody>
      </p:sp>
      <p:sp>
        <p:nvSpPr>
          <p:cNvPr id="3" name="Subtitle 2"/>
          <p:cNvSpPr>
            <a:spLocks noGrp="1"/>
          </p:cNvSpPr>
          <p:nvPr>
            <p:ph type="subTitle" idx="1"/>
          </p:nvPr>
        </p:nvSpPr>
        <p:spPr>
          <a:xfrm>
            <a:off x="1331640" y="3356992"/>
            <a:ext cx="6400800" cy="1752600"/>
          </a:xfrm>
        </p:spPr>
        <p:txBody>
          <a:bodyPr>
            <a:normAutofit/>
          </a:bodyPr>
          <a:lstStyle/>
          <a:p>
            <a:r>
              <a:rPr lang="cs-CZ" sz="2800" i="1" dirty="0" smtClean="0">
                <a:solidFill>
                  <a:schemeClr val="tx1"/>
                </a:solidFill>
              </a:rPr>
              <a:t>Zuzana Dohnalová</a:t>
            </a:r>
            <a:endParaRPr lang="en-US" sz="2800" i="1" dirty="0">
              <a:solidFill>
                <a:schemeClr val="tx1"/>
              </a:solidFill>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5">
            <a:extLst>
              <a:ext uri="{BEBA8EAE-BF5A-486C-A8C5-ECC9F3942E4B}">
                <a14:imgProps xmlns:a14="http://schemas.microsoft.com/office/drawing/2010/main">
                  <a14:imgLayer r:embed="rId6">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13" name="Obrázek 12"/>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
        <p:nvSpPr>
          <p:cNvPr id="5" name="Zástupný symbol pro číslo snímku 4"/>
          <p:cNvSpPr>
            <a:spLocks noGrp="1"/>
          </p:cNvSpPr>
          <p:nvPr>
            <p:ph type="sldNum" sz="quarter" idx="12"/>
          </p:nvPr>
        </p:nvSpPr>
        <p:spPr/>
        <p:txBody>
          <a:bodyPr/>
          <a:lstStyle/>
          <a:p>
            <a:fld id="{58ACF089-6BD9-4FF9-8F05-3BF27D933551}" type="slidenum">
              <a:rPr lang="en-US" smtClean="0"/>
              <a:t>1</a:t>
            </a:fld>
            <a:endParaRPr lang="en-US"/>
          </a:p>
        </p:txBody>
      </p:sp>
      <p:sp>
        <p:nvSpPr>
          <p:cNvPr id="14" name="TextovéPole 13"/>
          <p:cNvSpPr txBox="1"/>
          <p:nvPr/>
        </p:nvSpPr>
        <p:spPr>
          <a:xfrm>
            <a:off x="1632254" y="5013176"/>
            <a:ext cx="5759450" cy="307777"/>
          </a:xfrm>
          <a:prstGeom prst="rect">
            <a:avLst/>
          </a:prstGeom>
          <a:noFill/>
        </p:spPr>
        <p:txBody>
          <a:bodyPr wrap="square" rtlCol="0">
            <a:spAutoFit/>
          </a:bodyPr>
          <a:lstStyle/>
          <a:p>
            <a:pPr algn="ctr"/>
            <a:r>
              <a:rPr lang="en-US" sz="1400" smtClean="0"/>
              <a:t>Strategic project of TBU in Zlín, reg. no. CZ.02.2.69/0.0/0.0/16_015/0002204</a:t>
            </a:r>
            <a:endParaRPr lang="en-US" sz="1400"/>
          </a:p>
        </p:txBody>
      </p:sp>
    </p:spTree>
    <p:extLst>
      <p:ext uri="{BB962C8B-B14F-4D97-AF65-F5344CB8AC3E}">
        <p14:creationId xmlns:p14="http://schemas.microsoft.com/office/powerpoint/2010/main" val="21485078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Chapter goal</a:t>
            </a:r>
          </a:p>
        </p:txBody>
      </p:sp>
      <p:sp>
        <p:nvSpPr>
          <p:cNvPr id="3" name="Subtitle 2"/>
          <p:cNvSpPr>
            <a:spLocks noGrp="1"/>
          </p:cNvSpPr>
          <p:nvPr>
            <p:ph type="subTitle" idx="1"/>
          </p:nvPr>
        </p:nvSpPr>
        <p:spPr>
          <a:xfrm>
            <a:off x="539552" y="2348880"/>
            <a:ext cx="7981078" cy="3528392"/>
          </a:xfrm>
        </p:spPr>
        <p:txBody>
          <a:bodyPr>
            <a:noAutofit/>
          </a:bodyPr>
          <a:lstStyle/>
          <a:p>
            <a:pPr marL="285750" indent="-28575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clarify macroeconomic aggregates</a:t>
            </a:r>
          </a:p>
          <a:p>
            <a:pPr marL="285750" indent="-28575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explain the basic analytical tools of mathematics and statistics that are used to assess the performance of the economy</a:t>
            </a:r>
          </a:p>
          <a:p>
            <a:pPr marL="285750" indent="-285750" algn="l">
              <a:buFont typeface="Courier New" panose="02070309020205020404" pitchFamily="49" charset="0"/>
              <a:buChar char="o"/>
            </a:pPr>
            <a:endParaRPr lang="en-US" sz="20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10</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1040961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en-US" sz="3200" dirty="0"/>
              <a:t>2.1 Mathematical Tools of Macroeconomics (1)</a:t>
            </a:r>
          </a:p>
        </p:txBody>
      </p:sp>
      <p:sp>
        <p:nvSpPr>
          <p:cNvPr id="3" name="Subtitle 2"/>
          <p:cNvSpPr>
            <a:spLocks noGrp="1"/>
          </p:cNvSpPr>
          <p:nvPr>
            <p:ph type="subTitle" idx="1"/>
          </p:nvPr>
        </p:nvSpPr>
        <p:spPr>
          <a:xfrm>
            <a:off x="539552" y="2132857"/>
            <a:ext cx="7981078" cy="3923938"/>
          </a:xfrm>
        </p:spPr>
        <p:txBody>
          <a:bodyPr>
            <a:noAutofit/>
          </a:bodyPr>
          <a:lstStyle/>
          <a:p>
            <a:pPr algn="l"/>
            <a:r>
              <a:rPr lang="en-US" sz="1600" dirty="0">
                <a:solidFill>
                  <a:schemeClr val="tx2"/>
                </a:solidFill>
                <a:latin typeface="Source Sans Pro Semibold" pitchFamily="34" charset="-18"/>
              </a:rPr>
              <a:t>Macroeconomic aggregates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aggregate national economic variables that have been used to measure the extent of the economic activity of individual countries since the early 1930s</a:t>
            </a:r>
          </a:p>
          <a:p>
            <a:pPr algn="l"/>
            <a:r>
              <a:rPr lang="en-US" sz="1600" dirty="0">
                <a:solidFill>
                  <a:schemeClr val="tx2"/>
                </a:solidFill>
                <a:latin typeface="Source Sans Pro Semibold" pitchFamily="34" charset="-18"/>
              </a:rPr>
              <a:t>Aggregate indicators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are formed by so-called aggregation, which means joining or combining several components into one more general magnitude</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can be presented as status and flow</a:t>
            </a:r>
          </a:p>
          <a:p>
            <a:pPr algn="l"/>
            <a:r>
              <a:rPr lang="en-US" sz="1600" dirty="0">
                <a:solidFill>
                  <a:schemeClr val="tx2"/>
                </a:solidFill>
                <a:latin typeface="Source Sans Pro Semibold" pitchFamily="34" charset="-18"/>
              </a:rPr>
              <a:t>Status indicators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is measured at a certain point in time. For example, the volume of savings in the economy, the number of jobs in the economy</a:t>
            </a:r>
          </a:p>
          <a:p>
            <a:pPr algn="l"/>
            <a:r>
              <a:rPr lang="en-US" sz="1600" dirty="0">
                <a:solidFill>
                  <a:schemeClr val="tx2"/>
                </a:solidFill>
                <a:latin typeface="Source Sans Pro Semibold" pitchFamily="34" charset="-18"/>
              </a:rPr>
              <a:t>Flow indicators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are measured over a certain period of time. They represent the change of the observed quantity per unit of time. For example, the development of investments for the </a:t>
            </a:r>
            <a:r>
              <a:rPr lang="en-US" sz="1600" dirty="0" smtClean="0">
                <a:solidFill>
                  <a:schemeClr val="tx1"/>
                </a:solidFill>
                <a:latin typeface="Source Sans Pro Semibold" pitchFamily="34" charset="-18"/>
              </a:rPr>
              <a:t>year</a:t>
            </a:r>
            <a:r>
              <a:rPr lang="cs-CZ" sz="1600" dirty="0" smtClean="0">
                <a:solidFill>
                  <a:schemeClr val="tx1"/>
                </a:solidFill>
                <a:latin typeface="Source Sans Pro Semibold" pitchFamily="34" charset="-18"/>
              </a:rPr>
              <a:t> </a:t>
            </a:r>
            <a:r>
              <a:rPr lang="cs-CZ" sz="1500" dirty="0" smtClean="0">
                <a:solidFill>
                  <a:schemeClr val="tx1"/>
                </a:solidFill>
                <a:latin typeface="Source Sans Pro Semibold" pitchFamily="34" charset="-18"/>
              </a:rPr>
              <a:t>Source</a:t>
            </a:r>
            <a:r>
              <a:rPr lang="cs-CZ" sz="1500" dirty="0">
                <a:solidFill>
                  <a:schemeClr val="tx1"/>
                </a:solidFill>
                <a:latin typeface="Source Sans Pro Semibold" pitchFamily="34" charset="-18"/>
              </a:rPr>
              <a:t>: (Vymětal &amp; Žďárek, 2009)</a:t>
            </a:r>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11</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0310898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56793"/>
            <a:ext cx="7702624" cy="864096"/>
          </a:xfrm>
        </p:spPr>
        <p:txBody>
          <a:bodyPr>
            <a:normAutofit/>
          </a:bodyPr>
          <a:lstStyle/>
          <a:p>
            <a:pPr algn="l"/>
            <a:r>
              <a:rPr lang="en-US" sz="2800" dirty="0" smtClean="0"/>
              <a:t>2.1</a:t>
            </a:r>
            <a:r>
              <a:rPr lang="cs-CZ" sz="2800" dirty="0" smtClean="0"/>
              <a:t> </a:t>
            </a:r>
            <a:r>
              <a:rPr lang="en-US" sz="2800" dirty="0" smtClean="0"/>
              <a:t>Mat</a:t>
            </a:r>
            <a:r>
              <a:rPr lang="cs-CZ" sz="2800" dirty="0" smtClean="0"/>
              <a:t>h</a:t>
            </a:r>
            <a:r>
              <a:rPr lang="en-US" sz="2800" dirty="0" err="1" smtClean="0"/>
              <a:t>ematical</a:t>
            </a:r>
            <a:r>
              <a:rPr lang="en-US" sz="2800" dirty="0" smtClean="0"/>
              <a:t> </a:t>
            </a:r>
            <a:r>
              <a:rPr lang="en-US" sz="2800" dirty="0"/>
              <a:t>Tools of Macroeconomics (2)</a:t>
            </a:r>
          </a:p>
        </p:txBody>
      </p:sp>
      <p:sp>
        <p:nvSpPr>
          <p:cNvPr id="3" name="Subtitle 2"/>
          <p:cNvSpPr>
            <a:spLocks noGrp="1"/>
          </p:cNvSpPr>
          <p:nvPr>
            <p:ph type="subTitle" idx="1"/>
          </p:nvPr>
        </p:nvSpPr>
        <p:spPr>
          <a:xfrm>
            <a:off x="685800" y="2564904"/>
            <a:ext cx="7486600" cy="3384376"/>
          </a:xfrm>
        </p:spPr>
        <p:txBody>
          <a:bodyPr>
            <a:normAutofit fontScale="92500" lnSpcReduction="20000"/>
          </a:bodyPr>
          <a:lstStyle/>
          <a:p>
            <a:pPr algn="l"/>
            <a:r>
              <a:rPr lang="en-US" sz="1900" b="1" dirty="0">
                <a:solidFill>
                  <a:schemeClr val="tx2"/>
                </a:solidFill>
                <a:latin typeface="Source Sans Pro Semibold" panose="020B0604020202020204" charset="-18"/>
              </a:rPr>
              <a:t>Determination in substance of the indicator</a:t>
            </a:r>
          </a:p>
          <a:p>
            <a:pPr marL="285750" indent="-285750" algn="l">
              <a:buFont typeface="Courier New" panose="02070309020205020404" pitchFamily="49" charset="0"/>
              <a:buChar char="o"/>
            </a:pPr>
            <a:r>
              <a:rPr lang="en-US" sz="1700" b="1" dirty="0">
                <a:solidFill>
                  <a:schemeClr val="tx1"/>
                </a:solidFill>
                <a:latin typeface="Source Sans Pro Semibold" panose="020B0604020202020204" charset="-18"/>
              </a:rPr>
              <a:t>is the definition of a specific indicator (</a:t>
            </a:r>
            <a:r>
              <a:rPr lang="en-US" sz="1700" b="1" dirty="0" err="1">
                <a:solidFill>
                  <a:schemeClr val="tx1"/>
                </a:solidFill>
                <a:latin typeface="Source Sans Pro Semibold" panose="020B0604020202020204" charset="-18"/>
              </a:rPr>
              <a:t>eg</a:t>
            </a:r>
            <a:r>
              <a:rPr lang="en-US" sz="1700" b="1" dirty="0">
                <a:solidFill>
                  <a:schemeClr val="tx1"/>
                </a:solidFill>
                <a:latin typeface="Source Sans Pro Semibold" panose="020B0604020202020204" charset="-18"/>
              </a:rPr>
              <a:t> the definition of components of GDP computed by the pension method, balance of payments balance of payments, supplemented by reinvested profits, etc.)</a:t>
            </a:r>
          </a:p>
          <a:p>
            <a:pPr algn="l"/>
            <a:r>
              <a:rPr lang="en-US" sz="1900" b="1" dirty="0">
                <a:solidFill>
                  <a:schemeClr val="tx2"/>
                </a:solidFill>
                <a:latin typeface="Source Sans Pro Semibold" panose="020B0604020202020204" charset="-18"/>
              </a:rPr>
              <a:t>Time Determination of Indicator</a:t>
            </a:r>
          </a:p>
          <a:p>
            <a:pPr marL="285750" indent="-285750" algn="l">
              <a:buFont typeface="Courier New" panose="02070309020205020404" pitchFamily="49" charset="0"/>
              <a:buChar char="o"/>
            </a:pPr>
            <a:r>
              <a:rPr lang="en-US" sz="1700" b="1" dirty="0">
                <a:solidFill>
                  <a:schemeClr val="tx1"/>
                </a:solidFill>
                <a:latin typeface="Source Sans Pro Semibold" panose="020B0604020202020204" charset="-18"/>
              </a:rPr>
              <a:t>is determining from what moment in the past to which moment at present, respectively. future, we will monitor the evolution of the indicator. Time ranges may be short (the spacing between tracking moments), then we talk about a short-term time series (</a:t>
            </a:r>
            <a:r>
              <a:rPr lang="en-US" sz="1700" b="1" dirty="0" err="1">
                <a:solidFill>
                  <a:schemeClr val="tx1"/>
                </a:solidFill>
                <a:latin typeface="Source Sans Pro Semibold" panose="020B0604020202020204" charset="-18"/>
              </a:rPr>
              <a:t>eg</a:t>
            </a:r>
            <a:r>
              <a:rPr lang="en-US" sz="1700" b="1" dirty="0">
                <a:solidFill>
                  <a:schemeClr val="tx1"/>
                </a:solidFill>
                <a:latin typeface="Source Sans Pro Semibold" panose="020B0604020202020204" charset="-18"/>
              </a:rPr>
              <a:t> measuring the rate of growth rate) or long (a year or more), then we talk about long-term time series</a:t>
            </a:r>
          </a:p>
          <a:p>
            <a:pPr algn="l"/>
            <a:r>
              <a:rPr lang="en-US" sz="1900" b="1" dirty="0">
                <a:solidFill>
                  <a:schemeClr val="tx2"/>
                </a:solidFill>
                <a:latin typeface="Source Sans Pro Semibold" panose="020B0604020202020204" charset="-18"/>
              </a:rPr>
              <a:t>Spatial delimitation</a:t>
            </a:r>
          </a:p>
          <a:p>
            <a:pPr marL="285750" indent="-285750" algn="l">
              <a:buFont typeface="Courier New" panose="02070309020205020404" pitchFamily="49" charset="0"/>
              <a:buChar char="o"/>
            </a:pPr>
            <a:r>
              <a:rPr lang="en-US" sz="1700" b="1" dirty="0">
                <a:solidFill>
                  <a:schemeClr val="tx1"/>
                </a:solidFill>
                <a:latin typeface="Source Sans Pro Semibold" panose="020B0604020202020204" charset="-18"/>
              </a:rPr>
              <a:t>is to identify the area behind which the pointer is surveyed and constructed</a:t>
            </a:r>
          </a:p>
          <a:p>
            <a:pPr algn="l"/>
            <a:endParaRPr lang="cs-CZ" sz="1700" b="1" dirty="0" smtClean="0">
              <a:solidFill>
                <a:schemeClr val="tx1"/>
              </a:solidFill>
              <a:latin typeface="Source Sans Pro Semibold" panose="020B0604020202020204" charset="-18"/>
            </a:endParaRPr>
          </a:p>
          <a:p>
            <a:pPr algn="l"/>
            <a:r>
              <a:rPr lang="en-US" sz="1700" b="1" dirty="0" smtClean="0">
                <a:solidFill>
                  <a:schemeClr val="tx1"/>
                </a:solidFill>
                <a:latin typeface="Source Sans Pro Semibold" panose="020B0604020202020204" charset="-18"/>
              </a:rPr>
              <a:t>Source</a:t>
            </a:r>
            <a:r>
              <a:rPr lang="en-US" sz="1700" b="1" dirty="0">
                <a:solidFill>
                  <a:schemeClr val="tx1"/>
                </a:solidFill>
                <a:latin typeface="Source Sans Pro Semibold" panose="020B0604020202020204" charset="-18"/>
              </a:rPr>
              <a:t>: (</a:t>
            </a:r>
            <a:r>
              <a:rPr lang="en-US" sz="1700" b="1" dirty="0" err="1">
                <a:solidFill>
                  <a:schemeClr val="tx1"/>
                </a:solidFill>
                <a:latin typeface="Source Sans Pro Semibold" panose="020B0604020202020204" charset="-18"/>
              </a:rPr>
              <a:t>Vymětal</a:t>
            </a:r>
            <a:r>
              <a:rPr lang="en-US" sz="1700" b="1" dirty="0">
                <a:solidFill>
                  <a:schemeClr val="tx1"/>
                </a:solidFill>
                <a:latin typeface="Source Sans Pro Semibold" panose="020B0604020202020204" charset="-18"/>
              </a:rPr>
              <a:t> &amp; </a:t>
            </a:r>
            <a:r>
              <a:rPr lang="en-US" sz="1700" b="1" dirty="0" err="1">
                <a:solidFill>
                  <a:schemeClr val="tx1"/>
                </a:solidFill>
                <a:latin typeface="Source Sans Pro Semibold" panose="020B0604020202020204" charset="-18"/>
              </a:rPr>
              <a:t>Žďárek</a:t>
            </a:r>
            <a:r>
              <a:rPr lang="en-US" sz="1700" b="1" dirty="0">
                <a:solidFill>
                  <a:schemeClr val="tx1"/>
                </a:solidFill>
                <a:latin typeface="Source Sans Pro Semibold" panose="020B0604020202020204" charset="-18"/>
              </a:rPr>
              <a:t>, 2009)</a:t>
            </a:r>
          </a:p>
          <a:p>
            <a:pPr marL="285750" indent="-285750" algn="l">
              <a:buFont typeface="Arial" panose="020B0604020202020204" pitchFamily="34" charset="0"/>
              <a:buChar char="•"/>
            </a:pPr>
            <a:endParaRPr lang="en-US" sz="1600" dirty="0">
              <a:solidFill>
                <a:schemeClr val="tx1"/>
              </a:solidFill>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12</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6873448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en-US" sz="3200" dirty="0"/>
              <a:t>2.1Mathematical Tools of Macroeconomics </a:t>
            </a:r>
            <a:r>
              <a:rPr lang="en-US" sz="3200" dirty="0" smtClean="0"/>
              <a:t>(</a:t>
            </a:r>
            <a:r>
              <a:rPr lang="cs-CZ" sz="3200" dirty="0" smtClean="0"/>
              <a:t>3</a:t>
            </a:r>
            <a:r>
              <a:rPr lang="en-US" sz="3200" dirty="0" smtClean="0"/>
              <a:t>)</a:t>
            </a:r>
            <a:endParaRPr lang="en-US" sz="3200" dirty="0"/>
          </a:p>
        </p:txBody>
      </p:sp>
      <p:sp>
        <p:nvSpPr>
          <p:cNvPr id="3" name="Subtitle 2"/>
          <p:cNvSpPr>
            <a:spLocks noGrp="1"/>
          </p:cNvSpPr>
          <p:nvPr>
            <p:ph type="subTitle" idx="1"/>
          </p:nvPr>
        </p:nvSpPr>
        <p:spPr>
          <a:xfrm>
            <a:off x="539552" y="2060848"/>
            <a:ext cx="7981078" cy="3816424"/>
          </a:xfrm>
        </p:spPr>
        <p:txBody>
          <a:bodyPr>
            <a:noAutofit/>
          </a:bodyPr>
          <a:lstStyle/>
          <a:p>
            <a:pPr algn="l"/>
            <a:r>
              <a:rPr lang="en-US" sz="1800" dirty="0">
                <a:solidFill>
                  <a:schemeClr val="tx2"/>
                </a:solidFill>
                <a:latin typeface="Source Sans Pro Semibold" pitchFamily="34" charset="-18"/>
              </a:rPr>
              <a:t>Basic operations are dependent on the type of indicators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status indicator - we need to summarizing its analysis and different procedures against indicators </a:t>
            </a:r>
            <a:r>
              <a:rPr lang="en-US" sz="1600" dirty="0" err="1">
                <a:solidFill>
                  <a:schemeClr val="tx1"/>
                </a:solidFill>
                <a:latin typeface="Source Sans Pro Semibold" pitchFamily="34" charset="-18"/>
              </a:rPr>
              <a:t>flowability</a:t>
            </a:r>
            <a:endParaRPr lang="en-US" sz="16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flow indicators - We use well-known methods and procedures (simple and weighted averages: arithmetic, harmonic, geometric, quanta, variance, standard deviation, variation coefficient, etc.) from the statistics (mathematics).</a:t>
            </a:r>
          </a:p>
          <a:p>
            <a:pPr algn="l"/>
            <a:r>
              <a:rPr lang="cs-CZ" sz="1800" dirty="0" smtClean="0">
                <a:solidFill>
                  <a:schemeClr val="tx2"/>
                </a:solidFill>
                <a:latin typeface="Source Sans Pro Semibold" pitchFamily="34" charset="-18"/>
              </a:rPr>
              <a:t>I</a:t>
            </a:r>
            <a:r>
              <a:rPr lang="en-US" sz="1800" dirty="0" err="1" smtClean="0">
                <a:solidFill>
                  <a:schemeClr val="tx2"/>
                </a:solidFill>
                <a:latin typeface="Source Sans Pro Semibold" pitchFamily="34" charset="-18"/>
              </a:rPr>
              <a:t>nd</a:t>
            </a:r>
            <a:r>
              <a:rPr lang="cs-CZ" sz="1800" dirty="0" smtClean="0">
                <a:solidFill>
                  <a:schemeClr val="tx2"/>
                </a:solidFill>
                <a:latin typeface="Source Sans Pro Semibold" pitchFamily="34" charset="-18"/>
              </a:rPr>
              <a:t>ex</a:t>
            </a:r>
            <a:r>
              <a:rPr lang="en-US" sz="1800" dirty="0" err="1" smtClean="0">
                <a:solidFill>
                  <a:schemeClr val="tx2"/>
                </a:solidFill>
                <a:latin typeface="Source Sans Pro Semibold" pitchFamily="34" charset="-18"/>
              </a:rPr>
              <a:t>es</a:t>
            </a:r>
            <a:r>
              <a:rPr lang="en-US" sz="1800" dirty="0" smtClean="0">
                <a:solidFill>
                  <a:schemeClr val="tx2"/>
                </a:solidFill>
                <a:latin typeface="Source Sans Pro Semibold" pitchFamily="34" charset="-18"/>
              </a:rPr>
              <a:t> </a:t>
            </a:r>
            <a:endParaRPr lang="cs-CZ" sz="1800" dirty="0" smtClean="0">
              <a:solidFill>
                <a:schemeClr val="tx2"/>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are </a:t>
            </a:r>
            <a:r>
              <a:rPr lang="en-US" sz="1600" dirty="0">
                <a:solidFill>
                  <a:schemeClr val="tx1"/>
                </a:solidFill>
                <a:latin typeface="Source Sans Pro Semibold" pitchFamily="34" charset="-18"/>
              </a:rPr>
              <a:t>basically divided into the following parts, which allow for exhaustive sorting:</a:t>
            </a:r>
          </a:p>
          <a:p>
            <a:pPr lvl="1" algn="l"/>
            <a:r>
              <a:rPr lang="en-US" sz="1200" dirty="0">
                <a:solidFill>
                  <a:schemeClr val="tx1"/>
                </a:solidFill>
                <a:latin typeface="Source Sans Pro Semibold" pitchFamily="34" charset="-18"/>
              </a:rPr>
              <a:t>1</a:t>
            </a:r>
            <a:r>
              <a:rPr lang="en-US" sz="1400" dirty="0">
                <a:solidFill>
                  <a:schemeClr val="tx1"/>
                </a:solidFill>
                <a:latin typeface="Source Sans Pro Semibold" pitchFamily="34" charset="-18"/>
              </a:rPr>
              <a:t>. simple </a:t>
            </a:r>
            <a:r>
              <a:rPr lang="en-US" sz="1400" dirty="0" smtClean="0">
                <a:solidFill>
                  <a:schemeClr val="tx1"/>
                </a:solidFill>
                <a:latin typeface="Source Sans Pro Semibold" pitchFamily="34" charset="-18"/>
              </a:rPr>
              <a:t>indexes</a:t>
            </a:r>
            <a:endParaRPr lang="en-US" sz="1400" dirty="0">
              <a:solidFill>
                <a:schemeClr val="tx1"/>
              </a:solidFill>
              <a:latin typeface="Source Sans Pro Semibold" pitchFamily="34" charset="-18"/>
            </a:endParaRPr>
          </a:p>
          <a:p>
            <a:pPr lvl="1" algn="l"/>
            <a:r>
              <a:rPr lang="cs-CZ" sz="1400" dirty="0" smtClean="0">
                <a:solidFill>
                  <a:schemeClr val="tx1"/>
                </a:solidFill>
                <a:latin typeface="Source Sans Pro Semibold" pitchFamily="34" charset="-18"/>
              </a:rPr>
              <a:t>	</a:t>
            </a:r>
            <a:r>
              <a:rPr lang="en-US" sz="1400" dirty="0" smtClean="0">
                <a:solidFill>
                  <a:schemeClr val="tx1"/>
                </a:solidFill>
                <a:latin typeface="Source Sans Pro Semibold" pitchFamily="34" charset="-18"/>
              </a:rPr>
              <a:t>a</a:t>
            </a:r>
            <a:r>
              <a:rPr lang="en-US" sz="1400" dirty="0">
                <a:solidFill>
                  <a:schemeClr val="tx1"/>
                </a:solidFill>
                <a:latin typeface="Source Sans Pro Semibold" pitchFamily="34" charset="-18"/>
              </a:rPr>
              <a:t>) </a:t>
            </a:r>
            <a:r>
              <a:rPr lang="en-US" sz="1400" dirty="0" err="1" smtClean="0">
                <a:solidFill>
                  <a:schemeClr val="tx1"/>
                </a:solidFill>
                <a:latin typeface="Source Sans Pro Semibold" pitchFamily="34" charset="-18"/>
              </a:rPr>
              <a:t>ind</a:t>
            </a:r>
            <a:r>
              <a:rPr lang="cs-CZ" sz="1400" dirty="0" err="1" smtClean="0">
                <a:solidFill>
                  <a:schemeClr val="tx1"/>
                </a:solidFill>
                <a:latin typeface="Source Sans Pro Semibold" pitchFamily="34" charset="-18"/>
              </a:rPr>
              <a:t>exes</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simple </a:t>
            </a:r>
            <a:r>
              <a:rPr lang="en-US" sz="1400" dirty="0" smtClean="0">
                <a:solidFill>
                  <a:schemeClr val="tx1"/>
                </a:solidFill>
                <a:latin typeface="Source Sans Pro Semibold" pitchFamily="34" charset="-18"/>
              </a:rPr>
              <a:t>individual</a:t>
            </a:r>
            <a:endParaRPr lang="en-US" sz="1400" dirty="0">
              <a:solidFill>
                <a:schemeClr val="tx1"/>
              </a:solidFill>
              <a:latin typeface="Source Sans Pro Semibold" pitchFamily="34" charset="-18"/>
            </a:endParaRPr>
          </a:p>
          <a:p>
            <a:pPr lvl="1" algn="l"/>
            <a:r>
              <a:rPr lang="cs-CZ" sz="1400" dirty="0" smtClean="0">
                <a:solidFill>
                  <a:schemeClr val="tx1"/>
                </a:solidFill>
                <a:latin typeface="Source Sans Pro Semibold" pitchFamily="34" charset="-18"/>
              </a:rPr>
              <a:t>	</a:t>
            </a:r>
            <a:r>
              <a:rPr lang="en-US" sz="1400" dirty="0" smtClean="0">
                <a:solidFill>
                  <a:schemeClr val="tx1"/>
                </a:solidFill>
                <a:latin typeface="Source Sans Pro Semibold" pitchFamily="34" charset="-18"/>
              </a:rPr>
              <a:t>b</a:t>
            </a:r>
            <a:r>
              <a:rPr lang="en-US" sz="1400" dirty="0">
                <a:solidFill>
                  <a:schemeClr val="tx1"/>
                </a:solidFill>
                <a:latin typeface="Source Sans Pro Semibold" pitchFamily="34" charset="-18"/>
              </a:rPr>
              <a:t>) simple composite </a:t>
            </a:r>
            <a:r>
              <a:rPr lang="en-US" sz="1400" dirty="0" smtClean="0">
                <a:solidFill>
                  <a:schemeClr val="tx1"/>
                </a:solidFill>
                <a:latin typeface="Source Sans Pro Semibold" pitchFamily="34" charset="-18"/>
              </a:rPr>
              <a:t>indexes</a:t>
            </a:r>
            <a:endParaRPr lang="en-US" sz="1400" dirty="0">
              <a:solidFill>
                <a:schemeClr val="tx1"/>
              </a:solidFill>
              <a:latin typeface="Source Sans Pro Semibold" pitchFamily="34" charset="-18"/>
            </a:endParaRPr>
          </a:p>
          <a:p>
            <a:pPr lvl="1" algn="l"/>
            <a:r>
              <a:rPr lang="en-US" sz="1400" dirty="0">
                <a:solidFill>
                  <a:schemeClr val="tx1"/>
                </a:solidFill>
                <a:latin typeface="Source Sans Pro Semibold" pitchFamily="34" charset="-18"/>
              </a:rPr>
              <a:t>2. total indexes.</a:t>
            </a:r>
          </a:p>
          <a:p>
            <a:pPr algn="l"/>
            <a:r>
              <a:rPr lang="en-US" sz="1600" dirty="0">
                <a:solidFill>
                  <a:schemeClr val="tx1"/>
                </a:solidFill>
                <a:latin typeface="Source Sans Pro Semibold" pitchFamily="34" charset="-18"/>
              </a:rPr>
              <a:t>All indexes can be constructed as volume indices as well as price </a:t>
            </a:r>
            <a:r>
              <a:rPr lang="en-US" sz="1600" dirty="0" smtClean="0">
                <a:solidFill>
                  <a:schemeClr val="tx1"/>
                </a:solidFill>
                <a:latin typeface="Source Sans Pro Semibold" pitchFamily="34" charset="-18"/>
              </a:rPr>
              <a:t>indices</a:t>
            </a:r>
            <a:endParaRPr lang="cs-CZ" sz="1600" dirty="0" smtClean="0">
              <a:solidFill>
                <a:schemeClr val="tx1"/>
              </a:solidFill>
              <a:latin typeface="Source Sans Pro Semibold" pitchFamily="34" charset="-18"/>
            </a:endParaRPr>
          </a:p>
          <a:p>
            <a:pPr algn="l"/>
            <a:r>
              <a:rPr lang="en-US" sz="1600" dirty="0">
                <a:solidFill>
                  <a:schemeClr val="tx1"/>
                </a:solidFill>
                <a:latin typeface="Source Sans Pro Semibold" pitchFamily="34" charset="-18"/>
              </a:rPr>
              <a:t>Source: (</a:t>
            </a:r>
            <a:r>
              <a:rPr lang="en-US" sz="1600" dirty="0" err="1">
                <a:solidFill>
                  <a:schemeClr val="tx1"/>
                </a:solidFill>
                <a:latin typeface="Source Sans Pro Semibold" pitchFamily="34" charset="-18"/>
              </a:rPr>
              <a:t>Vymětal</a:t>
            </a:r>
            <a:r>
              <a:rPr lang="en-US" sz="1600" dirty="0">
                <a:solidFill>
                  <a:schemeClr val="tx1"/>
                </a:solidFill>
                <a:latin typeface="Source Sans Pro Semibold" pitchFamily="34" charset="-18"/>
              </a:rPr>
              <a:t> &amp; </a:t>
            </a:r>
            <a:r>
              <a:rPr lang="en-US" sz="1600" dirty="0" err="1">
                <a:solidFill>
                  <a:schemeClr val="tx1"/>
                </a:solidFill>
                <a:latin typeface="Source Sans Pro Semibold" pitchFamily="34" charset="-18"/>
              </a:rPr>
              <a:t>Žďárek</a:t>
            </a:r>
            <a:r>
              <a:rPr lang="en-US" sz="1600" dirty="0">
                <a:solidFill>
                  <a:schemeClr val="tx1"/>
                </a:solidFill>
                <a:latin typeface="Source Sans Pro Semibold" pitchFamily="34" charset="-18"/>
              </a:rPr>
              <a:t>, 2009)</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13</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5526595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en-US" sz="3200" dirty="0"/>
              <a:t>2.1 Mathematical Tools of Macroeconomics </a:t>
            </a:r>
            <a:r>
              <a:rPr lang="en-US" sz="3200" dirty="0" smtClean="0"/>
              <a:t>(</a:t>
            </a:r>
            <a:r>
              <a:rPr lang="cs-CZ" sz="3200" dirty="0" smtClean="0"/>
              <a:t>4</a:t>
            </a:r>
            <a:r>
              <a:rPr lang="en-US" sz="3200" dirty="0" smtClean="0"/>
              <a:t>)</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800" dirty="0">
                <a:solidFill>
                  <a:schemeClr val="tx2"/>
                </a:solidFill>
                <a:latin typeface="Source Sans Pro Semibold" pitchFamily="34" charset="-18"/>
              </a:rPr>
              <a:t>Macroeconomic Indicators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are based on the four basic objectives of the economy</a:t>
            </a:r>
          </a:p>
          <a:p>
            <a:pPr lvl="1" algn="l"/>
            <a:r>
              <a:rPr lang="en-US" sz="1600" dirty="0">
                <a:solidFill>
                  <a:schemeClr val="tx1"/>
                </a:solidFill>
                <a:latin typeface="Source Sans Pro Semibold" pitchFamily="34" charset="-18"/>
              </a:rPr>
              <a:t>1. Product</a:t>
            </a:r>
          </a:p>
          <a:p>
            <a:pPr marL="742950" lvl="1" indent="-285750" algn="l">
              <a:buFont typeface="Courier New" panose="02070309020205020404" pitchFamily="49" charset="0"/>
              <a:buChar char="o"/>
            </a:pPr>
            <a:r>
              <a:rPr lang="en-US" sz="1600" dirty="0">
                <a:solidFill>
                  <a:schemeClr val="tx1"/>
                </a:solidFill>
                <a:latin typeface="Source Sans Pro Semibold" pitchFamily="34" charset="-18"/>
              </a:rPr>
              <a:t>the ability to produce goods and services demanded in the economy.</a:t>
            </a:r>
          </a:p>
          <a:p>
            <a:pPr lvl="1" algn="l"/>
            <a:r>
              <a:rPr lang="en-US" sz="1600" dirty="0">
                <a:solidFill>
                  <a:schemeClr val="tx1"/>
                </a:solidFill>
                <a:latin typeface="Source Sans Pro Semibold" pitchFamily="34" charset="-18"/>
              </a:rPr>
              <a:t>2. Employment</a:t>
            </a:r>
          </a:p>
          <a:p>
            <a:pPr marL="742950" lvl="1" indent="-285750" algn="l">
              <a:buFont typeface="Courier New" panose="02070309020205020404" pitchFamily="49" charset="0"/>
              <a:buChar char="o"/>
            </a:pPr>
            <a:r>
              <a:rPr lang="en-US" sz="1600" dirty="0">
                <a:solidFill>
                  <a:schemeClr val="tx1"/>
                </a:solidFill>
                <a:latin typeface="Source Sans Pro Semibold" pitchFamily="34" charset="-18"/>
              </a:rPr>
              <a:t>work as one of the production factors needed for product and service creation</a:t>
            </a:r>
          </a:p>
          <a:p>
            <a:pPr lvl="1" algn="l"/>
            <a:r>
              <a:rPr lang="en-US" sz="1600" dirty="0">
                <a:solidFill>
                  <a:schemeClr val="tx1"/>
                </a:solidFill>
                <a:latin typeface="Source Sans Pro Semibold" pitchFamily="34" charset="-18"/>
              </a:rPr>
              <a:t>3. Price level stability</a:t>
            </a:r>
          </a:p>
          <a:p>
            <a:pPr marL="742950" lvl="1" indent="-285750" algn="l">
              <a:buFont typeface="Courier New" panose="02070309020205020404" pitchFamily="49" charset="0"/>
              <a:buChar char="o"/>
            </a:pPr>
            <a:r>
              <a:rPr lang="en-US" sz="1600" dirty="0">
                <a:solidFill>
                  <a:schemeClr val="tx1"/>
                </a:solidFill>
                <a:latin typeface="Source Sans Pro Semibold" pitchFamily="34" charset="-18"/>
              </a:rPr>
              <a:t>stable value of goods and services expressed through price</a:t>
            </a:r>
          </a:p>
          <a:p>
            <a:pPr lvl="1" algn="l"/>
            <a:r>
              <a:rPr lang="en-US" sz="1600" dirty="0">
                <a:solidFill>
                  <a:schemeClr val="tx1"/>
                </a:solidFill>
                <a:latin typeface="Source Sans Pro Semibold" pitchFamily="34" charset="-18"/>
              </a:rPr>
              <a:t>4. </a:t>
            </a:r>
            <a:r>
              <a:rPr lang="cs-CZ" sz="1600" dirty="0" smtClean="0">
                <a:solidFill>
                  <a:schemeClr val="tx1"/>
                </a:solidFill>
                <a:latin typeface="Source Sans Pro Semibold" pitchFamily="34" charset="-18"/>
              </a:rPr>
              <a:t>E</a:t>
            </a:r>
            <a:r>
              <a:rPr lang="en-US" sz="1600" dirty="0" err="1" smtClean="0">
                <a:solidFill>
                  <a:schemeClr val="tx1"/>
                </a:solidFill>
                <a:latin typeface="Source Sans Pro Semibold" pitchFamily="34" charset="-18"/>
              </a:rPr>
              <a:t>conomic</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equilibrium</a:t>
            </a:r>
          </a:p>
          <a:p>
            <a:pPr marL="742950" lvl="1" indent="-285750" algn="l">
              <a:buFont typeface="Courier New" panose="02070309020205020404" pitchFamily="49" charset="0"/>
              <a:buChar char="o"/>
            </a:pPr>
            <a:r>
              <a:rPr lang="en-US" sz="1600" dirty="0">
                <a:solidFill>
                  <a:schemeClr val="tx1"/>
                </a:solidFill>
                <a:latin typeface="Source Sans Pro Semibold" pitchFamily="34" charset="-18"/>
              </a:rPr>
              <a:t>interconnectedness of world economies and evaluation of a country's position in relation to other economies in the world</a:t>
            </a:r>
            <a:endParaRPr lang="cs-CZ" sz="1600" dirty="0" smtClean="0">
              <a:solidFill>
                <a:schemeClr val="tx1"/>
              </a:solidFill>
              <a:latin typeface="Source Sans Pro Semibold" pitchFamily="34" charset="-18"/>
            </a:endParaRPr>
          </a:p>
          <a:p>
            <a:pPr algn="l"/>
            <a:r>
              <a:rPr lang="cs-CZ" sz="1600" dirty="0" smtClean="0">
                <a:solidFill>
                  <a:schemeClr val="tx1"/>
                </a:solidFill>
                <a:latin typeface="Source Sans Pro Semibold" pitchFamily="34" charset="-18"/>
              </a:rPr>
              <a:t>Source</a:t>
            </a:r>
            <a:r>
              <a:rPr lang="cs-CZ" sz="1600" dirty="0">
                <a:solidFill>
                  <a:schemeClr val="tx1"/>
                </a:solidFill>
                <a:latin typeface="Source Sans Pro Semibold" pitchFamily="34" charset="-18"/>
              </a:rPr>
              <a:t>: (Vymětal &amp; Žďárek, 2009)</a:t>
            </a:r>
            <a:endParaRPr lang="en-US" sz="1600" dirty="0">
              <a:solidFill>
                <a:schemeClr val="tx1"/>
              </a:solidFill>
              <a:latin typeface="Source Sans Pro Semibold" pitchFamily="34" charset="-18"/>
            </a:endParaRP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14</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8856126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normAutofit fontScale="90000"/>
          </a:bodyPr>
          <a:lstStyle/>
          <a:p>
            <a:r>
              <a:rPr lang="cs-CZ" dirty="0" smtClean="0"/>
              <a:t>3. </a:t>
            </a:r>
            <a:r>
              <a:rPr lang="en-US" dirty="0" smtClean="0"/>
              <a:t>SYSTEMATIC </a:t>
            </a:r>
            <a:r>
              <a:rPr lang="en-US" dirty="0"/>
              <a:t>ANALYSIS OF THE PERFORMANCE OF NATIONAL ECONOMY</a:t>
            </a:r>
          </a:p>
        </p:txBody>
      </p:sp>
      <p:sp>
        <p:nvSpPr>
          <p:cNvPr id="3" name="Subtitle 2"/>
          <p:cNvSpPr>
            <a:spLocks noGrp="1"/>
          </p:cNvSpPr>
          <p:nvPr>
            <p:ph type="subTitle" idx="1"/>
          </p:nvPr>
        </p:nvSpPr>
        <p:spPr>
          <a:xfrm>
            <a:off x="1336712" y="3887073"/>
            <a:ext cx="6400800" cy="1752600"/>
          </a:xfrm>
        </p:spPr>
        <p:txBody>
          <a:bodyPr>
            <a:normAutofit/>
          </a:bodyPr>
          <a:lstStyle/>
          <a:p>
            <a:endParaRPr lang="en-US" sz="2800" i="1" dirty="0">
              <a:solidFill>
                <a:schemeClr val="tx1"/>
              </a:solidFill>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15</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2090940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Chapter goal</a:t>
            </a:r>
          </a:p>
        </p:txBody>
      </p:sp>
      <p:sp>
        <p:nvSpPr>
          <p:cNvPr id="3" name="Subtitle 2"/>
          <p:cNvSpPr>
            <a:spLocks noGrp="1"/>
          </p:cNvSpPr>
          <p:nvPr>
            <p:ph type="subTitle" idx="1"/>
          </p:nvPr>
        </p:nvSpPr>
        <p:spPr>
          <a:xfrm>
            <a:off x="539552" y="2348880"/>
            <a:ext cx="7981078" cy="3528392"/>
          </a:xfrm>
        </p:spPr>
        <p:txBody>
          <a:bodyPr>
            <a:noAutofit/>
          </a:bodyPr>
          <a:lstStyle/>
          <a:p>
            <a:pPr marL="342900" indent="-34290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get acquainted with the tools for calculating the performance of the economy</a:t>
            </a:r>
          </a:p>
          <a:p>
            <a:pPr marL="342900" indent="-34290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clarify the calculation of GDP</a:t>
            </a:r>
          </a:p>
          <a:p>
            <a:pPr marL="342900" indent="-34290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clarify the calculation of inflation</a:t>
            </a:r>
          </a:p>
          <a:p>
            <a:pPr marL="342900" indent="-34290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clarify the calculation of unemployment</a:t>
            </a:r>
          </a:p>
          <a:p>
            <a:pPr marL="342900" indent="-34290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clarify the calculation of foreign trade</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75158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16</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6245177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smtClean="0"/>
              <a:t>3.1 </a:t>
            </a:r>
            <a:r>
              <a:rPr lang="en-US" sz="3200" dirty="0"/>
              <a:t>Gross Domestic Product (</a:t>
            </a:r>
            <a:r>
              <a:rPr lang="en-US" sz="3200" dirty="0" smtClean="0"/>
              <a:t>1)</a:t>
            </a:r>
            <a:endParaRPr lang="en-US" sz="3200" dirty="0"/>
          </a:p>
        </p:txBody>
      </p:sp>
      <p:sp>
        <p:nvSpPr>
          <p:cNvPr id="3" name="Subtitle 2"/>
          <p:cNvSpPr>
            <a:spLocks noGrp="1"/>
          </p:cNvSpPr>
          <p:nvPr>
            <p:ph type="subTitle" idx="1"/>
          </p:nvPr>
        </p:nvSpPr>
        <p:spPr>
          <a:xfrm>
            <a:off x="539552" y="2132856"/>
            <a:ext cx="7981078" cy="3744416"/>
          </a:xfrm>
        </p:spPr>
        <p:txBody>
          <a:bodyPr>
            <a:noAutofit/>
          </a:bodyPr>
          <a:lstStyle/>
          <a:p>
            <a:pPr algn="l"/>
            <a:r>
              <a:rPr lang="en-US" sz="1800" dirty="0">
                <a:solidFill>
                  <a:schemeClr val="tx2"/>
                </a:solidFill>
                <a:latin typeface="Source Sans Pro Semibold" pitchFamily="34" charset="-18"/>
              </a:rPr>
              <a:t>Gross Domestic Product (GDP)</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s </a:t>
            </a:r>
            <a:r>
              <a:rPr lang="en-US" sz="1600" dirty="0">
                <a:solidFill>
                  <a:schemeClr val="tx1"/>
                </a:solidFill>
                <a:latin typeface="Source Sans Pro Semibold" pitchFamily="34" charset="-18"/>
              </a:rPr>
              <a:t>a monetary expression of the total value of goods and services newly created in a given period in a given territory; is used to determine the performance of the economy</a:t>
            </a:r>
          </a:p>
          <a:p>
            <a:pPr algn="l"/>
            <a:r>
              <a:rPr lang="en-US" sz="1600" dirty="0" smtClean="0">
                <a:solidFill>
                  <a:schemeClr val="tx1"/>
                </a:solidFill>
                <a:latin typeface="Source Sans Pro Semibold" pitchFamily="34" charset="-18"/>
              </a:rPr>
              <a:t>According </a:t>
            </a:r>
            <a:r>
              <a:rPr lang="en-US" sz="1600" dirty="0">
                <a:solidFill>
                  <a:schemeClr val="tx1"/>
                </a:solidFill>
                <a:latin typeface="Source Sans Pro Semibold" pitchFamily="34" charset="-18"/>
              </a:rPr>
              <a:t>to the ČSU methodology, the calculation of GDP in the Czech Republic is carried out according to the following </a:t>
            </a:r>
            <a:r>
              <a:rPr lang="en-US" sz="1600" dirty="0" smtClean="0">
                <a:solidFill>
                  <a:schemeClr val="tx1"/>
                </a:solidFill>
                <a:latin typeface="Source Sans Pro Semibold" pitchFamily="34" charset="-18"/>
              </a:rPr>
              <a:t>guidelines</a:t>
            </a:r>
            <a:endParaRPr lang="en-US" sz="16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Growth </a:t>
            </a:r>
            <a:r>
              <a:rPr lang="en-US" sz="1600" dirty="0">
                <a:solidFill>
                  <a:schemeClr val="tx1"/>
                </a:solidFill>
                <a:latin typeface="Source Sans Pro Semibold" pitchFamily="34" charset="-18"/>
              </a:rPr>
              <a:t>(decline) in GDP is characterized by how much real GDP growth in the quarter under review has been in the same quarter of the previous year, after seasonal adjustment and uneven working days</a:t>
            </a:r>
          </a:p>
          <a:p>
            <a:pPr algn="l"/>
            <a:r>
              <a:rPr lang="en-US" sz="1600" dirty="0" smtClean="0">
                <a:solidFill>
                  <a:schemeClr val="tx1"/>
                </a:solidFill>
                <a:latin typeface="Source Sans Pro Semibold" pitchFamily="34" charset="-18"/>
              </a:rPr>
              <a:t>It </a:t>
            </a:r>
            <a:r>
              <a:rPr lang="en-US" sz="1600" dirty="0">
                <a:solidFill>
                  <a:schemeClr val="tx1"/>
                </a:solidFill>
                <a:latin typeface="Source Sans Pro Semibold" pitchFamily="34" charset="-18"/>
              </a:rPr>
              <a:t>can be calculated in three </a:t>
            </a:r>
            <a:r>
              <a:rPr lang="en-US" sz="1600" dirty="0" smtClean="0">
                <a:solidFill>
                  <a:schemeClr val="tx1"/>
                </a:solidFill>
                <a:latin typeface="Source Sans Pro Semibold" pitchFamily="34" charset="-18"/>
              </a:rPr>
              <a:t>ways</a:t>
            </a:r>
            <a:endParaRPr lang="en-US" sz="1600" dirty="0">
              <a:solidFill>
                <a:schemeClr val="tx1"/>
              </a:solidFill>
              <a:latin typeface="Source Sans Pro Semibold" pitchFamily="34" charset="-18"/>
            </a:endParaRPr>
          </a:p>
          <a:p>
            <a:pPr marL="800100" lvl="1" indent="-342900" algn="l">
              <a:buFont typeface="+mj-lt"/>
              <a:buAutoNum type="arabicPeriod"/>
            </a:pPr>
            <a:r>
              <a:rPr lang="cs-CZ" sz="1600" dirty="0" smtClean="0">
                <a:solidFill>
                  <a:schemeClr val="tx1"/>
                </a:solidFill>
                <a:latin typeface="Source Sans Pro Semibold" pitchFamily="34" charset="-18"/>
              </a:rPr>
              <a:t>P</a:t>
            </a:r>
            <a:r>
              <a:rPr lang="en-US" sz="1600" dirty="0" err="1" smtClean="0">
                <a:solidFill>
                  <a:schemeClr val="tx1"/>
                </a:solidFill>
                <a:latin typeface="Source Sans Pro Semibold" pitchFamily="34" charset="-18"/>
              </a:rPr>
              <a:t>roduct</a:t>
            </a:r>
            <a:r>
              <a:rPr lang="cs-CZ" sz="1600" dirty="0" smtClean="0">
                <a:solidFill>
                  <a:schemeClr val="tx1"/>
                </a:solidFill>
                <a:latin typeface="Source Sans Pro Semibold" pitchFamily="34" charset="-18"/>
              </a:rPr>
              <a:t>  </a:t>
            </a:r>
            <a:r>
              <a:rPr lang="cs-CZ" sz="1600" dirty="0" err="1" smtClean="0">
                <a:solidFill>
                  <a:schemeClr val="tx1"/>
                </a:solidFill>
                <a:latin typeface="Source Sans Pro Semibold" pitchFamily="34" charset="-18"/>
              </a:rPr>
              <a:t>Approach</a:t>
            </a:r>
            <a:endParaRPr lang="cs-CZ" sz="1600" dirty="0" smtClean="0">
              <a:solidFill>
                <a:schemeClr val="tx1"/>
              </a:solidFill>
              <a:latin typeface="Source Sans Pro Semibold" pitchFamily="34" charset="-18"/>
            </a:endParaRPr>
          </a:p>
          <a:p>
            <a:pPr marL="800100" lvl="1" indent="-342900" algn="l">
              <a:buFont typeface="+mj-lt"/>
              <a:buAutoNum type="arabicPeriod"/>
            </a:pPr>
            <a:r>
              <a:rPr lang="cs-CZ" sz="1600" dirty="0" err="1" smtClean="0">
                <a:solidFill>
                  <a:schemeClr val="tx1"/>
                </a:solidFill>
                <a:latin typeface="Source Sans Pro Semibold" pitchFamily="34" charset="-18"/>
              </a:rPr>
              <a:t>Flow</a:t>
            </a:r>
            <a:r>
              <a:rPr lang="cs-CZ" sz="1600" dirty="0" smtClean="0">
                <a:solidFill>
                  <a:schemeClr val="tx1"/>
                </a:solidFill>
                <a:latin typeface="Source Sans Pro Semibold" pitchFamily="34" charset="-18"/>
              </a:rPr>
              <a:t> – </a:t>
            </a:r>
            <a:r>
              <a:rPr lang="cs-CZ" sz="1600" dirty="0" err="1" smtClean="0">
                <a:solidFill>
                  <a:schemeClr val="tx1"/>
                </a:solidFill>
                <a:latin typeface="Source Sans Pro Semibold" pitchFamily="34" charset="-18"/>
              </a:rPr>
              <a:t>of</a:t>
            </a:r>
            <a:r>
              <a:rPr lang="cs-CZ" sz="1600" dirty="0" smtClean="0">
                <a:solidFill>
                  <a:schemeClr val="tx1"/>
                </a:solidFill>
                <a:latin typeface="Source Sans Pro Semibold" pitchFamily="34" charset="-18"/>
              </a:rPr>
              <a:t>- </a:t>
            </a:r>
            <a:r>
              <a:rPr lang="cs-CZ" sz="1600" dirty="0" err="1" smtClean="0">
                <a:solidFill>
                  <a:schemeClr val="tx1"/>
                </a:solidFill>
                <a:latin typeface="Source Sans Pro Semibold" pitchFamily="34" charset="-18"/>
              </a:rPr>
              <a:t>Product</a:t>
            </a:r>
            <a:r>
              <a:rPr lang="cs-CZ" sz="1600" dirty="0" smtClean="0">
                <a:solidFill>
                  <a:schemeClr val="tx1"/>
                </a:solidFill>
                <a:latin typeface="Source Sans Pro Semibold" pitchFamily="34" charset="-18"/>
              </a:rPr>
              <a:t> </a:t>
            </a:r>
            <a:r>
              <a:rPr lang="cs-CZ" sz="1600" dirty="0" err="1" smtClean="0">
                <a:solidFill>
                  <a:schemeClr val="tx1"/>
                </a:solidFill>
                <a:latin typeface="Source Sans Pro Semibold" pitchFamily="34" charset="-18"/>
              </a:rPr>
              <a:t>Approach</a:t>
            </a:r>
            <a:endParaRPr lang="cs-CZ" sz="1600" dirty="0" smtClean="0">
              <a:solidFill>
                <a:schemeClr val="tx1"/>
              </a:solidFill>
              <a:latin typeface="Source Sans Pro Semibold" pitchFamily="34" charset="-18"/>
            </a:endParaRPr>
          </a:p>
          <a:p>
            <a:pPr marL="800100" lvl="1" indent="-342900" algn="l">
              <a:buFont typeface="+mj-lt"/>
              <a:buAutoNum type="arabicPeriod"/>
            </a:pPr>
            <a:r>
              <a:rPr lang="cs-CZ" sz="1600" dirty="0" err="1" smtClean="0">
                <a:solidFill>
                  <a:schemeClr val="tx1"/>
                </a:solidFill>
                <a:latin typeface="Source Sans Pro Semibold" pitchFamily="34" charset="-18"/>
              </a:rPr>
              <a:t>Income</a:t>
            </a:r>
            <a:r>
              <a:rPr lang="cs-CZ" sz="1600" dirty="0" smtClean="0">
                <a:solidFill>
                  <a:schemeClr val="tx1"/>
                </a:solidFill>
                <a:latin typeface="Source Sans Pro Semibold" pitchFamily="34" charset="-18"/>
              </a:rPr>
              <a:t> </a:t>
            </a:r>
            <a:r>
              <a:rPr lang="cs-CZ" sz="1600" dirty="0" err="1" smtClean="0">
                <a:solidFill>
                  <a:schemeClr val="tx1"/>
                </a:solidFill>
                <a:latin typeface="Source Sans Pro Semibold" pitchFamily="34" charset="-18"/>
              </a:rPr>
              <a:t>Approch</a:t>
            </a:r>
            <a:endParaRPr lang="cs-CZ" sz="1600" dirty="0" smtClean="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 </a:t>
            </a:r>
            <a:r>
              <a:rPr lang="cs-CZ" sz="1500" dirty="0">
                <a:solidFill>
                  <a:schemeClr val="tx1"/>
                </a:solidFill>
                <a:latin typeface="Source Sans Pro Semibold" pitchFamily="34" charset="-18"/>
              </a:rPr>
              <a:t>(</a:t>
            </a:r>
            <a:r>
              <a:rPr lang="cs-CZ" sz="1500" dirty="0" err="1" smtClean="0">
                <a:solidFill>
                  <a:schemeClr val="tx1"/>
                </a:solidFill>
                <a:latin typeface="Source Sans Pro Semibold" pitchFamily="34" charset="-18"/>
              </a:rPr>
              <a:t>Brčákat</a:t>
            </a:r>
            <a:r>
              <a:rPr lang="cs-CZ" sz="1500" dirty="0" smtClean="0">
                <a:solidFill>
                  <a:schemeClr val="tx1"/>
                </a:solidFill>
                <a:latin typeface="Source Sans Pro Semibold" pitchFamily="34" charset="-18"/>
              </a:rPr>
              <a:t> </a:t>
            </a:r>
            <a:r>
              <a:rPr lang="cs-CZ" sz="1500" dirty="0">
                <a:solidFill>
                  <a:schemeClr val="tx1"/>
                </a:solidFill>
                <a:latin typeface="Source Sans Pro Semibold" pitchFamily="34" charset="-18"/>
              </a:rPr>
              <a:t>al., 2018, Jurečka, 2017, Soukup, 2007)</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17</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0676935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3.1 Gross Domestic Product (2)</a:t>
            </a:r>
          </a:p>
        </p:txBody>
      </p:sp>
      <p:sp>
        <p:nvSpPr>
          <p:cNvPr id="3" name="Subtitle 2"/>
          <p:cNvSpPr>
            <a:spLocks noGrp="1"/>
          </p:cNvSpPr>
          <p:nvPr>
            <p:ph type="subTitle" idx="1"/>
          </p:nvPr>
        </p:nvSpPr>
        <p:spPr>
          <a:xfrm>
            <a:off x="539552" y="2285732"/>
            <a:ext cx="7981078" cy="3591540"/>
          </a:xfrm>
        </p:spPr>
        <p:txBody>
          <a:bodyPr>
            <a:noAutofit/>
          </a:bodyPr>
          <a:lstStyle/>
          <a:p>
            <a:pPr algn="l"/>
            <a:r>
              <a:rPr lang="en-US" sz="1800" dirty="0" smtClean="0">
                <a:solidFill>
                  <a:schemeClr val="tx2"/>
                </a:solidFill>
                <a:latin typeface="Source Sans Pro Semibold" pitchFamily="34" charset="-18"/>
              </a:rPr>
              <a:t>Product</a:t>
            </a:r>
            <a:r>
              <a:rPr lang="cs-CZ" sz="1800" dirty="0" smtClean="0">
                <a:solidFill>
                  <a:schemeClr val="tx2"/>
                </a:solidFill>
                <a:latin typeface="Source Sans Pro Semibold" pitchFamily="34" charset="-18"/>
              </a:rPr>
              <a:t> </a:t>
            </a:r>
            <a:r>
              <a:rPr lang="cs-CZ" sz="1800" dirty="0" err="1" smtClean="0">
                <a:solidFill>
                  <a:schemeClr val="tx2"/>
                </a:solidFill>
                <a:latin typeface="Source Sans Pro Semibold" pitchFamily="34" charset="-18"/>
              </a:rPr>
              <a:t>Approach</a:t>
            </a:r>
            <a:endParaRPr lang="en-US" sz="1800" dirty="0">
              <a:solidFill>
                <a:schemeClr val="tx2"/>
              </a:solidFill>
              <a:latin typeface="Source Sans Pro Semibold" pitchFamily="34" charset="-18"/>
            </a:endParaRP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GDP is calculated as the sum of gross value added of individual institutional sectors or sectors and net taxes on products (not allocated to sectors and sectors)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It is also a balancing item for the production account for the total economy, where the production side is captured on the resources side and the intermediate consumption is used.</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Gross value added is the difference between production and intermediate consumption</a:t>
            </a:r>
          </a:p>
          <a:p>
            <a:pPr algn="l"/>
            <a:endParaRPr lang="en-US" sz="1600" dirty="0">
              <a:solidFill>
                <a:schemeClr val="tx1"/>
              </a:solidFill>
              <a:latin typeface="Source Sans Pro Semibold" pitchFamily="34" charset="-18"/>
            </a:endParaRPr>
          </a:p>
          <a:p>
            <a:r>
              <a:rPr lang="en-US" sz="1600" i="1" dirty="0">
                <a:solidFill>
                  <a:schemeClr val="tx1"/>
                </a:solidFill>
                <a:latin typeface="Source Sans Pro Semibold" pitchFamily="34" charset="-18"/>
              </a:rPr>
              <a:t>GDP = Production minus Intermediate consumption plus Taxes on products minus Product </a:t>
            </a:r>
            <a:r>
              <a:rPr lang="en-US" sz="1600" i="1" dirty="0" smtClean="0">
                <a:solidFill>
                  <a:schemeClr val="tx1"/>
                </a:solidFill>
                <a:latin typeface="Source Sans Pro Semibold" pitchFamily="34" charset="-18"/>
              </a:rPr>
              <a:t>subsidies</a:t>
            </a:r>
            <a:endParaRPr lang="cs-CZ" sz="1600" i="1" dirty="0" smtClean="0">
              <a:solidFill>
                <a:schemeClr val="tx1"/>
              </a:solidFill>
              <a:latin typeface="Source Sans Pro Semibold" pitchFamily="34" charset="-18"/>
            </a:endParaRPr>
          </a:p>
          <a:p>
            <a:pPr algn="l"/>
            <a:endParaRPr lang="cs-CZ" sz="1500" dirty="0" smtClean="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Brčák</a:t>
            </a:r>
            <a:r>
              <a:rPr lang="cs-CZ" sz="1500" dirty="0">
                <a:solidFill>
                  <a:schemeClr val="tx1"/>
                </a:solidFill>
                <a:latin typeface="Source Sans Pro Semibold" pitchFamily="34" charset="-18"/>
              </a:rPr>
              <a:t> </a:t>
            </a:r>
            <a:r>
              <a:rPr lang="cs-CZ" sz="1500" dirty="0" err="1">
                <a:solidFill>
                  <a:schemeClr val="tx1"/>
                </a:solidFill>
                <a:latin typeface="Source Sans Pro Semibold" pitchFamily="34" charset="-18"/>
              </a:rPr>
              <a:t>at</a:t>
            </a:r>
            <a:r>
              <a:rPr lang="cs-CZ" sz="1500" dirty="0">
                <a:solidFill>
                  <a:schemeClr val="tx1"/>
                </a:solidFill>
                <a:latin typeface="Source Sans Pro Semibold" pitchFamily="34" charset="-18"/>
              </a:rPr>
              <a:t> al., 2018, Jurečka, 2017, Soukup, 2007)</a:t>
            </a:r>
          </a:p>
          <a:p>
            <a:pPr algn="l"/>
            <a:endParaRPr lang="en-US" sz="1500" i="1"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18</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58067035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3.1 Gross Domestic Product (3)</a:t>
            </a:r>
          </a:p>
        </p:txBody>
      </p:sp>
      <p:sp>
        <p:nvSpPr>
          <p:cNvPr id="3" name="Subtitle 2"/>
          <p:cNvSpPr>
            <a:spLocks noGrp="1"/>
          </p:cNvSpPr>
          <p:nvPr>
            <p:ph type="subTitle" idx="1"/>
          </p:nvPr>
        </p:nvSpPr>
        <p:spPr>
          <a:xfrm>
            <a:off x="539552" y="2285732"/>
            <a:ext cx="7981078" cy="3591540"/>
          </a:xfrm>
        </p:spPr>
        <p:txBody>
          <a:bodyPr>
            <a:noAutofit/>
          </a:bodyPr>
          <a:lstStyle/>
          <a:p>
            <a:pPr algn="l"/>
            <a:r>
              <a:rPr lang="cs-CZ" sz="1800" dirty="0" err="1" smtClean="0">
                <a:solidFill>
                  <a:schemeClr val="tx2"/>
                </a:solidFill>
                <a:latin typeface="Source Sans Pro Semibold" pitchFamily="34" charset="-18"/>
              </a:rPr>
              <a:t>Flow-of</a:t>
            </a:r>
            <a:r>
              <a:rPr lang="cs-CZ" sz="1800" dirty="0" smtClean="0">
                <a:solidFill>
                  <a:schemeClr val="tx2"/>
                </a:solidFill>
                <a:latin typeface="Source Sans Pro Semibold" pitchFamily="34" charset="-18"/>
              </a:rPr>
              <a:t>-</a:t>
            </a:r>
            <a:r>
              <a:rPr lang="en-US" sz="1800" dirty="0" smtClean="0">
                <a:solidFill>
                  <a:schemeClr val="tx2"/>
                </a:solidFill>
                <a:latin typeface="Source Sans Pro Semibold" pitchFamily="34" charset="-18"/>
              </a:rPr>
              <a:t>Product</a:t>
            </a:r>
            <a:r>
              <a:rPr lang="cs-CZ" sz="1800" dirty="0" smtClean="0">
                <a:solidFill>
                  <a:schemeClr val="tx2"/>
                </a:solidFill>
                <a:latin typeface="Source Sans Pro Semibold" pitchFamily="34" charset="-18"/>
              </a:rPr>
              <a:t> </a:t>
            </a:r>
            <a:r>
              <a:rPr lang="cs-CZ" sz="1800" dirty="0" err="1">
                <a:solidFill>
                  <a:schemeClr val="tx2"/>
                </a:solidFill>
                <a:latin typeface="Source Sans Pro Semibold" pitchFamily="34" charset="-18"/>
              </a:rPr>
              <a:t>Approach</a:t>
            </a:r>
            <a:endParaRPr lang="en-US" sz="1800" dirty="0">
              <a:solidFill>
                <a:schemeClr val="tx2"/>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GDP </a:t>
            </a:r>
            <a:r>
              <a:rPr lang="en-US" sz="1600" dirty="0">
                <a:solidFill>
                  <a:schemeClr val="tx1"/>
                </a:solidFill>
                <a:latin typeface="Source Sans Pro Semibold" pitchFamily="34" charset="-18"/>
              </a:rPr>
              <a:t>is calculated as the sum of the final use of products and services by resident units (actual final consumption and gross capital formation) and the balance of exports and imports of goods and services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actual final consumption is derived through natural social transfers from final consumption expenditure of households, government and non-profit institutions serving households.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gross capital formation is broken down into gross fixed capital formation, changes in inventories and net acquisition of valuables</a:t>
            </a:r>
          </a:p>
          <a:p>
            <a:pPr algn="l"/>
            <a:endParaRPr lang="en-US" sz="1500" dirty="0">
              <a:solidFill>
                <a:schemeClr val="tx1"/>
              </a:solidFill>
              <a:latin typeface="Source Sans Pro Semibold" pitchFamily="34" charset="-18"/>
            </a:endParaRPr>
          </a:p>
          <a:p>
            <a:r>
              <a:rPr lang="en-US" sz="1500" i="1" dirty="0">
                <a:solidFill>
                  <a:schemeClr val="tx1"/>
                </a:solidFill>
                <a:latin typeface="Source Sans Pro Semibold" pitchFamily="34" charset="-18"/>
              </a:rPr>
              <a:t>GDP = Final consumption expenditure plus Gross capital formation plus Exports of goods and services minus Import of goods and </a:t>
            </a:r>
            <a:r>
              <a:rPr lang="en-US" sz="1500" i="1" dirty="0" smtClean="0">
                <a:solidFill>
                  <a:schemeClr val="tx1"/>
                </a:solidFill>
                <a:latin typeface="Source Sans Pro Semibold" pitchFamily="34" charset="-18"/>
              </a:rPr>
              <a:t>services</a:t>
            </a:r>
            <a:endParaRPr lang="cs-CZ" sz="1500" i="1" dirty="0" smtClean="0">
              <a:solidFill>
                <a:schemeClr val="tx1"/>
              </a:solidFill>
              <a:latin typeface="Source Sans Pro Semibold" pitchFamily="34" charset="-18"/>
            </a:endParaRPr>
          </a:p>
          <a:p>
            <a:pPr algn="l"/>
            <a:r>
              <a:rPr lang="en-US" sz="1500" dirty="0" smtClean="0">
                <a:solidFill>
                  <a:schemeClr val="tx1"/>
                </a:solidFill>
                <a:latin typeface="Source Sans Pro Semibold" pitchFamily="34" charset="-18"/>
              </a:rPr>
              <a:t>Source</a:t>
            </a:r>
            <a:r>
              <a:rPr lang="en-US" sz="1500" dirty="0">
                <a:solidFill>
                  <a:schemeClr val="tx1"/>
                </a:solidFill>
                <a:latin typeface="Source Sans Pro Semibold" pitchFamily="34" charset="-18"/>
              </a:rPr>
              <a:t>: (</a:t>
            </a:r>
            <a:r>
              <a:rPr lang="en-US" sz="1500" dirty="0" err="1">
                <a:solidFill>
                  <a:schemeClr val="tx1"/>
                </a:solidFill>
                <a:latin typeface="Source Sans Pro Semibold" pitchFamily="34" charset="-18"/>
              </a:rPr>
              <a:t>Brčák</a:t>
            </a:r>
            <a:r>
              <a:rPr lang="en-US" sz="1500" dirty="0">
                <a:solidFill>
                  <a:schemeClr val="tx1"/>
                </a:solidFill>
                <a:latin typeface="Source Sans Pro Semibold" pitchFamily="34" charset="-18"/>
              </a:rPr>
              <a:t> at al., 2018, </a:t>
            </a:r>
            <a:r>
              <a:rPr lang="en-US" sz="1500" dirty="0" err="1">
                <a:solidFill>
                  <a:schemeClr val="tx1"/>
                </a:solidFill>
                <a:latin typeface="Source Sans Pro Semibold" pitchFamily="34" charset="-18"/>
              </a:rPr>
              <a:t>Jurečka</a:t>
            </a:r>
            <a:r>
              <a:rPr lang="en-US" sz="1500" dirty="0">
                <a:solidFill>
                  <a:schemeClr val="tx1"/>
                </a:solidFill>
                <a:latin typeface="Source Sans Pro Semibold" pitchFamily="34" charset="-18"/>
              </a:rPr>
              <a:t>, 2017, </a:t>
            </a:r>
            <a:r>
              <a:rPr lang="en-US" sz="1500" dirty="0" err="1">
                <a:solidFill>
                  <a:schemeClr val="tx1"/>
                </a:solidFill>
                <a:latin typeface="Source Sans Pro Semibold" pitchFamily="34" charset="-18"/>
              </a:rPr>
              <a:t>Soukup</a:t>
            </a:r>
            <a:r>
              <a:rPr lang="en-US" sz="1500" dirty="0">
                <a:solidFill>
                  <a:schemeClr val="tx1"/>
                </a:solidFill>
                <a:latin typeface="Source Sans Pro Semibold" pitchFamily="34" charset="-18"/>
              </a:rPr>
              <a:t>, 2007)</a:t>
            </a:r>
          </a:p>
          <a:p>
            <a:pPr algn="l"/>
            <a:endParaRPr lang="en-US" sz="1500" i="1"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535560"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19</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3445035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normAutofit/>
          </a:bodyPr>
          <a:lstStyle/>
          <a:p>
            <a:r>
              <a:rPr lang="en-US" dirty="0" smtClean="0"/>
              <a:t>1. </a:t>
            </a:r>
            <a:r>
              <a:rPr lang="en-US" dirty="0"/>
              <a:t>METHODOLOGY OF MACROECONOMIC </a:t>
            </a:r>
            <a:r>
              <a:rPr lang="en-US" dirty="0" smtClean="0"/>
              <a:t>THEORY</a:t>
            </a:r>
            <a:endParaRPr lang="en-US" dirty="0"/>
          </a:p>
        </p:txBody>
      </p:sp>
      <p:sp>
        <p:nvSpPr>
          <p:cNvPr id="3" name="Subtitle 2"/>
          <p:cNvSpPr>
            <a:spLocks noGrp="1"/>
          </p:cNvSpPr>
          <p:nvPr>
            <p:ph type="subTitle" idx="1"/>
          </p:nvPr>
        </p:nvSpPr>
        <p:spPr>
          <a:xfrm>
            <a:off x="1336712" y="3637310"/>
            <a:ext cx="6400800" cy="1752600"/>
          </a:xfrm>
        </p:spPr>
        <p:txBody>
          <a:bodyPr>
            <a:normAutofit/>
          </a:bodyPr>
          <a:lstStyle/>
          <a:p>
            <a:endParaRPr lang="en-US" sz="2800" i="1" dirty="0">
              <a:solidFill>
                <a:schemeClr val="tx1"/>
              </a:solidFill>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2</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0281587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3.1 Gross Domestic Product (4)</a:t>
            </a:r>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800" dirty="0" err="1" smtClean="0">
                <a:solidFill>
                  <a:schemeClr val="tx2"/>
                </a:solidFill>
                <a:latin typeface="Source Sans Pro Semibold" pitchFamily="34" charset="-18"/>
              </a:rPr>
              <a:t>Income</a:t>
            </a:r>
            <a:r>
              <a:rPr lang="cs-CZ" sz="1800" dirty="0" smtClean="0">
                <a:solidFill>
                  <a:schemeClr val="tx2"/>
                </a:solidFill>
                <a:latin typeface="Source Sans Pro Semibold" pitchFamily="34" charset="-18"/>
              </a:rPr>
              <a:t> </a:t>
            </a:r>
            <a:r>
              <a:rPr lang="cs-CZ" sz="1800" dirty="0" err="1" smtClean="0">
                <a:solidFill>
                  <a:schemeClr val="tx2"/>
                </a:solidFill>
                <a:latin typeface="Source Sans Pro Semibold" pitchFamily="34" charset="-18"/>
              </a:rPr>
              <a:t>Approach</a:t>
            </a:r>
            <a:endParaRPr lang="cs-CZ" sz="1800" dirty="0">
              <a:solidFill>
                <a:schemeClr val="tx2"/>
              </a:solidFill>
              <a:latin typeface="Source Sans Pro Semibold" pitchFamily="34" charset="-18"/>
            </a:endParaRPr>
          </a:p>
          <a:p>
            <a:pPr algn="l"/>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GDP is calculated as the sum of primary incomes for the total economy:</a:t>
            </a:r>
          </a:p>
          <a:p>
            <a:pPr marL="285750" indent="-285750" algn="l">
              <a:buFont typeface="Courier New" panose="02070309020205020404" pitchFamily="49" charset="0"/>
              <a:buChar char="o"/>
            </a:pPr>
            <a:r>
              <a:rPr lang="cs-CZ" sz="1600" dirty="0" err="1" smtClean="0">
                <a:solidFill>
                  <a:schemeClr val="tx1"/>
                </a:solidFill>
                <a:latin typeface="Source Sans Pro Semibold" pitchFamily="34" charset="-18"/>
              </a:rPr>
              <a:t>Wages</a:t>
            </a:r>
            <a:r>
              <a:rPr lang="cs-CZ" sz="1600" dirty="0" smtClean="0">
                <a:solidFill>
                  <a:schemeClr val="tx1"/>
                </a:solidFill>
                <a:latin typeface="Source Sans Pro Semibold" pitchFamily="34" charset="-18"/>
              </a:rPr>
              <a:t> </a:t>
            </a:r>
            <a:endParaRPr lang="en-US" sz="1600" dirty="0">
              <a:solidFill>
                <a:schemeClr val="tx1"/>
              </a:solidFill>
              <a:latin typeface="Source Sans Pro Semibold" pitchFamily="34" charset="-18"/>
            </a:endParaRPr>
          </a:p>
          <a:p>
            <a:pPr marL="285750" indent="-285750" algn="l">
              <a:buFont typeface="Courier New" panose="02070309020205020404" pitchFamily="49" charset="0"/>
              <a:buChar char="o"/>
            </a:pPr>
            <a:r>
              <a:rPr lang="cs-CZ" sz="1600" dirty="0" err="1" smtClean="0">
                <a:solidFill>
                  <a:schemeClr val="tx1"/>
                </a:solidFill>
                <a:latin typeface="Source Sans Pro Semibold" pitchFamily="34" charset="-18"/>
              </a:rPr>
              <a:t>Interest</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600" dirty="0" err="1" smtClean="0">
                <a:solidFill>
                  <a:schemeClr val="tx1"/>
                </a:solidFill>
                <a:latin typeface="Source Sans Pro Semibold" pitchFamily="34" charset="-18"/>
              </a:rPr>
              <a:t>Rents</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600" dirty="0" err="1" smtClean="0">
                <a:solidFill>
                  <a:schemeClr val="tx1"/>
                </a:solidFill>
                <a:latin typeface="Source Sans Pro Semibold" pitchFamily="34" charset="-18"/>
              </a:rPr>
              <a:t>Profits</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en-US" sz="1600" dirty="0">
              <a:solidFill>
                <a:schemeClr val="tx1"/>
              </a:solidFill>
              <a:latin typeface="Source Sans Pro Semibold" pitchFamily="34" charset="-18"/>
            </a:endParaRPr>
          </a:p>
          <a:p>
            <a:r>
              <a:rPr lang="en-US" sz="1600" i="1" dirty="0">
                <a:solidFill>
                  <a:schemeClr val="tx1"/>
                </a:solidFill>
                <a:latin typeface="Source Sans Pro Semibold" pitchFamily="34" charset="-18"/>
              </a:rPr>
              <a:t>GDP = Compensation to employees plus Taxes on production and imports minus Subsidies plus Net operating surplus plus Net mixed income plus Consumption of fixed </a:t>
            </a:r>
            <a:r>
              <a:rPr lang="en-US" sz="1600" i="1" dirty="0" smtClean="0">
                <a:solidFill>
                  <a:schemeClr val="tx1"/>
                </a:solidFill>
                <a:latin typeface="Source Sans Pro Semibold" pitchFamily="34" charset="-18"/>
              </a:rPr>
              <a:t>capital</a:t>
            </a:r>
            <a:endParaRPr lang="cs-CZ" sz="1600" i="1" dirty="0" smtClean="0">
              <a:solidFill>
                <a:schemeClr val="tx1"/>
              </a:solidFill>
              <a:latin typeface="Source Sans Pro Semibold" pitchFamily="34" charset="-18"/>
            </a:endParaRPr>
          </a:p>
          <a:p>
            <a:endParaRPr lang="cs-CZ" sz="1600" i="1" dirty="0">
              <a:solidFill>
                <a:schemeClr val="tx1"/>
              </a:solidFill>
              <a:latin typeface="Source Sans Pro Semibold" pitchFamily="34" charset="-18"/>
            </a:endParaRPr>
          </a:p>
          <a:p>
            <a:pPr algn="l"/>
            <a:r>
              <a:rPr lang="cs-CZ" sz="1600" dirty="0">
                <a:solidFill>
                  <a:schemeClr val="tx1"/>
                </a:solidFill>
                <a:latin typeface="Source Sans Pro Semibold" pitchFamily="34" charset="-18"/>
              </a:rPr>
              <a:t>Source: (</a:t>
            </a:r>
            <a:r>
              <a:rPr lang="cs-CZ" sz="1600" dirty="0" err="1" smtClean="0">
                <a:solidFill>
                  <a:schemeClr val="tx1"/>
                </a:solidFill>
                <a:latin typeface="Source Sans Pro Semibold" pitchFamily="34" charset="-18"/>
              </a:rPr>
              <a:t>Brčákat</a:t>
            </a:r>
            <a:r>
              <a:rPr lang="cs-CZ" sz="1600" dirty="0" smtClean="0">
                <a:solidFill>
                  <a:schemeClr val="tx1"/>
                </a:solidFill>
                <a:latin typeface="Source Sans Pro Semibold" pitchFamily="34" charset="-18"/>
              </a:rPr>
              <a:t> </a:t>
            </a:r>
            <a:r>
              <a:rPr lang="cs-CZ" sz="1600" dirty="0">
                <a:solidFill>
                  <a:schemeClr val="tx1"/>
                </a:solidFill>
                <a:latin typeface="Source Sans Pro Semibold" pitchFamily="34" charset="-18"/>
              </a:rPr>
              <a:t>al., 2018, Jurečka, 2017, Soukup, 2007)</a:t>
            </a:r>
          </a:p>
          <a:p>
            <a:pPr algn="l"/>
            <a:endParaRPr lang="en-US" sz="1600" i="1"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20</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35204870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smtClean="0"/>
              <a:t>3.2 Inflation (1)</a:t>
            </a:r>
            <a:endParaRPr lang="en-US" sz="3200" dirty="0"/>
          </a:p>
        </p:txBody>
      </p:sp>
      <p:sp>
        <p:nvSpPr>
          <p:cNvPr id="3" name="Subtitle 2"/>
          <p:cNvSpPr>
            <a:spLocks noGrp="1"/>
          </p:cNvSpPr>
          <p:nvPr>
            <p:ph type="subTitle" idx="1"/>
          </p:nvPr>
        </p:nvSpPr>
        <p:spPr>
          <a:xfrm>
            <a:off x="539552" y="2132856"/>
            <a:ext cx="7981078" cy="3960440"/>
          </a:xfrm>
        </p:spPr>
        <p:txBody>
          <a:bodyPr>
            <a:noAutofit/>
          </a:bodyPr>
          <a:lstStyle/>
          <a:p>
            <a:pPr algn="l"/>
            <a:r>
              <a:rPr lang="cs-CZ" sz="1800" dirty="0" smtClean="0">
                <a:solidFill>
                  <a:schemeClr val="tx2"/>
                </a:solidFill>
                <a:latin typeface="Source Sans Pro Semibold" pitchFamily="34" charset="-18"/>
              </a:rPr>
              <a:t>I</a:t>
            </a:r>
            <a:r>
              <a:rPr lang="en-US" sz="1800" dirty="0" err="1" smtClean="0">
                <a:solidFill>
                  <a:schemeClr val="tx2"/>
                </a:solidFill>
                <a:latin typeface="Source Sans Pro Semibold" pitchFamily="34" charset="-18"/>
              </a:rPr>
              <a:t>nflation</a:t>
            </a:r>
            <a:endParaRPr lang="en-US" sz="1800" dirty="0">
              <a:solidFill>
                <a:schemeClr val="tx2"/>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G</a:t>
            </a:r>
            <a:r>
              <a:rPr lang="en-US" sz="1600" dirty="0" err="1" smtClean="0">
                <a:solidFill>
                  <a:schemeClr val="tx1"/>
                </a:solidFill>
                <a:latin typeface="Source Sans Pro Semibold" pitchFamily="34" charset="-18"/>
              </a:rPr>
              <a:t>eneral</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increase in price levels over </a:t>
            </a:r>
            <a:r>
              <a:rPr lang="en-US" sz="1600" dirty="0" smtClean="0">
                <a:solidFill>
                  <a:schemeClr val="tx1"/>
                </a:solidFill>
                <a:latin typeface="Source Sans Pro Semibold" pitchFamily="34" charset="-18"/>
              </a:rPr>
              <a:t>time</a:t>
            </a:r>
            <a:endParaRPr lang="en-US" sz="1600" dirty="0">
              <a:solidFill>
                <a:schemeClr val="tx1"/>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S</a:t>
            </a:r>
            <a:r>
              <a:rPr lang="en-US" sz="1600" dirty="0" err="1" smtClean="0">
                <a:solidFill>
                  <a:schemeClr val="tx1"/>
                </a:solidFill>
                <a:latin typeface="Source Sans Pro Semibold" pitchFamily="34" charset="-18"/>
              </a:rPr>
              <a:t>atistical</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expression of inflation is based on the measurement of net price changes using consumer price indices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P</a:t>
            </a:r>
            <a:r>
              <a:rPr lang="en-US" sz="1600" dirty="0" smtClean="0">
                <a:solidFill>
                  <a:schemeClr val="tx1"/>
                </a:solidFill>
                <a:latin typeface="Source Sans Pro Semibold" pitchFamily="34" charset="-18"/>
              </a:rPr>
              <a:t>rice </a:t>
            </a:r>
            <a:r>
              <a:rPr lang="en-US" sz="1600" dirty="0">
                <a:solidFill>
                  <a:schemeClr val="tx1"/>
                </a:solidFill>
                <a:latin typeface="Source Sans Pro Semibold" pitchFamily="34" charset="-18"/>
              </a:rPr>
              <a:t>indices measure the price level of the selected basket of representative products and services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A</a:t>
            </a:r>
            <a:r>
              <a:rPr lang="en-US" sz="1600" dirty="0" err="1" smtClean="0">
                <a:solidFill>
                  <a:schemeClr val="tx1"/>
                </a:solidFill>
                <a:latin typeface="Source Sans Pro Semibold" pitchFamily="34" charset="-18"/>
              </a:rPr>
              <a:t>pproximately</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700 items in two compared periods</a:t>
            </a:r>
          </a:p>
          <a:p>
            <a:pPr marL="285750" indent="-285750" algn="l">
              <a:buFont typeface="Courier New" panose="02070309020205020404" pitchFamily="49" charset="0"/>
              <a:buChar char="o"/>
            </a:pPr>
            <a:r>
              <a:rPr lang="cs-CZ" sz="1600" dirty="0" err="1" smtClean="0">
                <a:solidFill>
                  <a:schemeClr val="tx1"/>
                </a:solidFill>
                <a:latin typeface="Source Sans Pro Semibold" pitchFamily="34" charset="-18"/>
              </a:rPr>
              <a:t>We</a:t>
            </a:r>
            <a:r>
              <a:rPr lang="en-US" sz="1600" dirty="0" err="1" smtClean="0">
                <a:solidFill>
                  <a:schemeClr val="tx1"/>
                </a:solidFill>
                <a:latin typeface="Source Sans Pro Semibold" pitchFamily="34" charset="-18"/>
              </a:rPr>
              <a:t>ight</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attributed to individual price representatives in the consumer basket corresponds to the share of the type of consumption they represent in the total consumption of households</a:t>
            </a:r>
          </a:p>
          <a:p>
            <a:pPr algn="l"/>
            <a:r>
              <a:rPr lang="en-US" sz="1600" dirty="0">
                <a:solidFill>
                  <a:schemeClr val="tx1"/>
                </a:solidFill>
                <a:latin typeface="Source Sans Pro Semibold" pitchFamily="34" charset="-18"/>
              </a:rPr>
              <a:t>Inflation rate information</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hey </a:t>
            </a:r>
            <a:r>
              <a:rPr lang="en-US" sz="1600" dirty="0">
                <a:solidFill>
                  <a:schemeClr val="tx1"/>
                </a:solidFill>
                <a:latin typeface="Source Sans Pro Semibold" pitchFamily="34" charset="-18"/>
              </a:rPr>
              <a:t>are used, for example, for the purposes of </a:t>
            </a:r>
            <a:r>
              <a:rPr lang="en-US" sz="1600" dirty="0" err="1">
                <a:solidFill>
                  <a:schemeClr val="tx1"/>
                </a:solidFill>
                <a:latin typeface="Source Sans Pro Semibold" pitchFamily="34" charset="-18"/>
              </a:rPr>
              <a:t>valorising</a:t>
            </a:r>
            <a:r>
              <a:rPr lang="en-US" sz="1600" dirty="0">
                <a:solidFill>
                  <a:schemeClr val="tx1"/>
                </a:solidFill>
                <a:latin typeface="Source Sans Pro Semibold" pitchFamily="34" charset="-18"/>
              </a:rPr>
              <a:t> wages, pensions and social </a:t>
            </a:r>
            <a:r>
              <a:rPr lang="en-US" sz="1600" dirty="0" smtClean="0">
                <a:solidFill>
                  <a:schemeClr val="tx1"/>
                </a:solidFill>
                <a:latin typeface="Source Sans Pro Semibold" pitchFamily="34" charset="-18"/>
              </a:rPr>
              <a:t>incomes</a:t>
            </a:r>
            <a:endParaRPr lang="cs-CZ" sz="1600" dirty="0" smtClean="0">
              <a:solidFill>
                <a:schemeClr val="tx1"/>
              </a:solidFill>
              <a:latin typeface="Source Sans Pro Semibold" pitchFamily="34" charset="-18"/>
            </a:endParaRPr>
          </a:p>
          <a:p>
            <a:pPr algn="l"/>
            <a:r>
              <a:rPr lang="cs-CZ" sz="1600" dirty="0" smtClean="0">
                <a:solidFill>
                  <a:schemeClr val="tx1"/>
                </a:solidFill>
                <a:latin typeface="Source Sans Pro Semibold" pitchFamily="34" charset="-18"/>
              </a:rPr>
              <a:t>Source</a:t>
            </a:r>
            <a:r>
              <a:rPr lang="en-US" sz="1600" dirty="0" smtClean="0">
                <a:solidFill>
                  <a:schemeClr val="tx1"/>
                </a:solidFill>
                <a:latin typeface="Source Sans Pro Semibold" pitchFamily="34" charset="-18"/>
              </a:rPr>
              <a:t>: (</a:t>
            </a:r>
            <a:r>
              <a:rPr lang="cs-CZ" sz="1600" dirty="0" smtClean="0">
                <a:solidFill>
                  <a:schemeClr val="tx1"/>
                </a:solidFill>
                <a:latin typeface="Source Sans Pro Semibold" pitchFamily="34" charset="-18"/>
              </a:rPr>
              <a:t>CZSO</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2018)</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21</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12104940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3.2 Inflation (2)</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800" dirty="0">
                <a:solidFill>
                  <a:schemeClr val="tx2"/>
                </a:solidFill>
                <a:latin typeface="Source Sans Pro Semibold" pitchFamily="34" charset="-18"/>
              </a:rPr>
              <a:t>According to CSU methodology, the inflation rate is most often </a:t>
            </a:r>
            <a:r>
              <a:rPr lang="en-US" sz="1800" dirty="0" smtClean="0">
                <a:solidFill>
                  <a:schemeClr val="tx2"/>
                </a:solidFill>
                <a:latin typeface="Source Sans Pro Semibold" pitchFamily="34" charset="-18"/>
              </a:rPr>
              <a:t>expressed</a:t>
            </a:r>
            <a:endParaRPr lang="cs-CZ" sz="1800" dirty="0" smtClean="0">
              <a:solidFill>
                <a:schemeClr val="tx2"/>
              </a:solidFill>
              <a:latin typeface="Source Sans Pro Semibold" pitchFamily="34" charset="-18"/>
            </a:endParaRPr>
          </a:p>
          <a:p>
            <a:pPr algn="l"/>
            <a:endParaRPr lang="cs-CZ" sz="1600" dirty="0">
              <a:solidFill>
                <a:schemeClr val="tx1"/>
              </a:solidFill>
              <a:latin typeface="Source Sans Pro Semibold" pitchFamily="34" charset="-18"/>
            </a:endParaRPr>
          </a:p>
          <a:p>
            <a:pPr marL="342900" indent="-342900" algn="l">
              <a:buFont typeface="+mj-lt"/>
              <a:buAutoNum type="arabicPeriod"/>
            </a:pPr>
            <a:r>
              <a:rPr lang="en-US" sz="1600" dirty="0">
                <a:solidFill>
                  <a:schemeClr val="tx1"/>
                </a:solidFill>
                <a:latin typeface="Source Sans Pro Semibold" pitchFamily="34" charset="-18"/>
              </a:rPr>
              <a:t>Inflation rate, expressed as the increase in the average annual consumer price index</a:t>
            </a:r>
          </a:p>
          <a:p>
            <a:pPr marL="342900" indent="-342900" algn="l">
              <a:buFont typeface="+mj-lt"/>
              <a:buAutoNum type="arabicPeriod"/>
            </a:pPr>
            <a:r>
              <a:rPr lang="en-US" sz="1600" dirty="0">
                <a:solidFill>
                  <a:schemeClr val="tx1"/>
                </a:solidFill>
                <a:latin typeface="Source Sans Pro Semibold" pitchFamily="34" charset="-18"/>
              </a:rPr>
              <a:t>Inflation rate, expressed as a rise in the consumer price index, in the same month of the previous year</a:t>
            </a:r>
          </a:p>
          <a:p>
            <a:pPr marL="342900" indent="-342900" algn="l">
              <a:buFont typeface="+mj-lt"/>
              <a:buAutoNum type="arabicPeriod"/>
            </a:pPr>
            <a:r>
              <a:rPr lang="en-US" sz="1600" dirty="0">
                <a:solidFill>
                  <a:schemeClr val="tx1"/>
                </a:solidFill>
                <a:latin typeface="Source Sans Pro Semibold" pitchFamily="34" charset="-18"/>
              </a:rPr>
              <a:t>Inflation rate, expressed as a rise in the consumer price index, to the previous month</a:t>
            </a:r>
          </a:p>
          <a:p>
            <a:pPr marL="342900" indent="-342900" algn="l">
              <a:buFont typeface="+mj-lt"/>
              <a:buAutoNum type="arabicPeriod"/>
            </a:pPr>
            <a:r>
              <a:rPr lang="en-US" sz="1600" dirty="0">
                <a:solidFill>
                  <a:schemeClr val="tx1"/>
                </a:solidFill>
                <a:latin typeface="Source Sans Pro Semibold" pitchFamily="34" charset="-18"/>
              </a:rPr>
              <a:t>Inflation rate, expressed as a rise in the consumer price index to the base period (2015 = 100</a:t>
            </a:r>
            <a:r>
              <a:rPr lang="en-US" sz="1600" dirty="0" smtClean="0">
                <a:solidFill>
                  <a:schemeClr val="tx1"/>
                </a:solidFill>
                <a:latin typeface="Source Sans Pro Semibold" pitchFamily="34" charset="-18"/>
              </a:rPr>
              <a:t>)</a:t>
            </a:r>
            <a:endParaRPr lang="cs-CZ" sz="1600" dirty="0" smtClean="0">
              <a:solidFill>
                <a:schemeClr val="tx1"/>
              </a:solidFill>
              <a:latin typeface="Source Sans Pro Semibold" pitchFamily="34" charset="-18"/>
            </a:endParaRPr>
          </a:p>
          <a:p>
            <a:pPr marL="342900" indent="-342900" algn="l">
              <a:buFont typeface="+mj-lt"/>
              <a:buAutoNum type="arabicPeriod"/>
            </a:pPr>
            <a:endParaRPr lang="cs-CZ" sz="1600" dirty="0">
              <a:solidFill>
                <a:schemeClr val="tx1"/>
              </a:solidFill>
              <a:latin typeface="Source Sans Pro Semibold" pitchFamily="34" charset="-18"/>
            </a:endParaRPr>
          </a:p>
          <a:p>
            <a:pPr marL="342900" indent="-342900" algn="l">
              <a:buFont typeface="+mj-lt"/>
              <a:buAutoNum type="arabicPeriod"/>
            </a:pPr>
            <a:endParaRPr lang="cs-CZ" sz="1600" dirty="0" smtClean="0">
              <a:solidFill>
                <a:schemeClr val="tx1"/>
              </a:solidFill>
              <a:latin typeface="Source Sans Pro Semibold" pitchFamily="34" charset="-18"/>
            </a:endParaRPr>
          </a:p>
          <a:p>
            <a:pPr marL="342900" indent="-342900" algn="l">
              <a:buFont typeface="+mj-lt"/>
              <a:buAutoNum type="arabicPeriod"/>
            </a:pPr>
            <a:endParaRPr lang="cs-CZ" sz="1600" dirty="0">
              <a:solidFill>
                <a:schemeClr val="tx1"/>
              </a:solidFill>
              <a:latin typeface="Source Sans Pro Semibold" pitchFamily="34" charset="-18"/>
            </a:endParaRPr>
          </a:p>
          <a:p>
            <a:pPr algn="l"/>
            <a:r>
              <a:rPr lang="cs-CZ" sz="1600" dirty="0">
                <a:solidFill>
                  <a:schemeClr val="tx1"/>
                </a:solidFill>
                <a:latin typeface="Source Sans Pro Semibold" pitchFamily="34" charset="-18"/>
              </a:rPr>
              <a:t>Source</a:t>
            </a:r>
            <a:r>
              <a:rPr lang="en-US" sz="1600" dirty="0">
                <a:solidFill>
                  <a:schemeClr val="tx1"/>
                </a:solidFill>
                <a:latin typeface="Source Sans Pro Semibold" pitchFamily="34" charset="-18"/>
              </a:rPr>
              <a:t>: </a:t>
            </a:r>
            <a:r>
              <a:rPr lang="en-US" sz="1600" dirty="0" smtClean="0">
                <a:solidFill>
                  <a:schemeClr val="tx1"/>
                </a:solidFill>
                <a:latin typeface="Source Sans Pro Semibold" pitchFamily="34" charset="-18"/>
              </a:rPr>
              <a:t>(</a:t>
            </a:r>
            <a:r>
              <a:rPr lang="cs-CZ" sz="1600" dirty="0" smtClean="0">
                <a:solidFill>
                  <a:schemeClr val="tx1"/>
                </a:solidFill>
                <a:latin typeface="Source Sans Pro Semibold" pitchFamily="34" charset="-18"/>
              </a:rPr>
              <a:t>CZSO</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2018)</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22</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7169406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3.3 Employment and Unemployment (1)</a:t>
            </a:r>
          </a:p>
        </p:txBody>
      </p:sp>
      <p:sp>
        <p:nvSpPr>
          <p:cNvPr id="3" name="Subtitle 2"/>
          <p:cNvSpPr>
            <a:spLocks noGrp="1"/>
          </p:cNvSpPr>
          <p:nvPr>
            <p:ph type="subTitle" idx="1"/>
          </p:nvPr>
        </p:nvSpPr>
        <p:spPr>
          <a:xfrm>
            <a:off x="546835" y="2001606"/>
            <a:ext cx="7981078" cy="4190243"/>
          </a:xfrm>
        </p:spPr>
        <p:txBody>
          <a:bodyPr>
            <a:noAutofit/>
          </a:bodyPr>
          <a:lstStyle/>
          <a:p>
            <a:pPr algn="l"/>
            <a:r>
              <a:rPr lang="cs-CZ" sz="1800" dirty="0" smtClean="0">
                <a:solidFill>
                  <a:schemeClr val="tx2"/>
                </a:solidFill>
                <a:latin typeface="Source Sans Pro Semibold" pitchFamily="34" charset="-18"/>
              </a:rPr>
              <a:t>E</a:t>
            </a:r>
            <a:r>
              <a:rPr lang="en-US" sz="1800" dirty="0" err="1" smtClean="0">
                <a:solidFill>
                  <a:schemeClr val="tx2"/>
                </a:solidFill>
                <a:latin typeface="Source Sans Pro Semibold" pitchFamily="34" charset="-18"/>
              </a:rPr>
              <a:t>mployed</a:t>
            </a:r>
            <a:endParaRPr lang="en-US" sz="1800" dirty="0">
              <a:solidFill>
                <a:schemeClr val="tx2"/>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S</a:t>
            </a:r>
            <a:r>
              <a:rPr lang="en-US" sz="1600" dirty="0" smtClean="0">
                <a:solidFill>
                  <a:schemeClr val="tx1"/>
                </a:solidFill>
                <a:latin typeface="Source Sans Pro Semibold" pitchFamily="34" charset="-18"/>
              </a:rPr>
              <a:t>hall </a:t>
            </a:r>
            <a:r>
              <a:rPr lang="en-US" sz="1600" dirty="0">
                <a:solidFill>
                  <a:schemeClr val="tx1"/>
                </a:solidFill>
                <a:latin typeface="Source Sans Pro Semibold" pitchFamily="34" charset="-18"/>
              </a:rPr>
              <a:t>be considered to be all persons of the age of 15 and over who are usually resident in the territory under consideration</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D</a:t>
            </a:r>
            <a:r>
              <a:rPr lang="en-US" sz="1600" dirty="0" err="1" smtClean="0">
                <a:solidFill>
                  <a:schemeClr val="tx1"/>
                </a:solidFill>
                <a:latin typeface="Source Sans Pro Semibold" pitchFamily="34" charset="-18"/>
              </a:rPr>
              <a:t>uring</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the reference week they worked for at least 1 hour for wages, salary or other remuneration were not at work but had a formal relationship to employment</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he </a:t>
            </a:r>
            <a:r>
              <a:rPr lang="en-US" sz="1600" dirty="0">
                <a:solidFill>
                  <a:schemeClr val="tx1"/>
                </a:solidFill>
                <a:latin typeface="Source Sans Pro Semibold" pitchFamily="34" charset="-18"/>
              </a:rPr>
              <a:t>main criterion for inclusion among employees is therefore the development of any remunerated work activity</a:t>
            </a:r>
          </a:p>
          <a:p>
            <a:pPr algn="l"/>
            <a:r>
              <a:rPr lang="cs-CZ" sz="1800" dirty="0" err="1" smtClean="0">
                <a:solidFill>
                  <a:schemeClr val="tx2"/>
                </a:solidFill>
                <a:latin typeface="Source Sans Pro Semibold" pitchFamily="34" charset="-18"/>
              </a:rPr>
              <a:t>Un</a:t>
            </a:r>
            <a:r>
              <a:rPr lang="en-US" sz="1800" dirty="0" smtClean="0">
                <a:solidFill>
                  <a:schemeClr val="tx2"/>
                </a:solidFill>
                <a:latin typeface="Source Sans Pro Semibold" pitchFamily="34" charset="-18"/>
              </a:rPr>
              <a:t>employed</a:t>
            </a:r>
            <a:endParaRPr lang="en-US" sz="1800" dirty="0">
              <a:solidFill>
                <a:schemeClr val="tx2"/>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A</a:t>
            </a:r>
            <a:r>
              <a:rPr lang="en-US" sz="1600" dirty="0" err="1" smtClean="0">
                <a:solidFill>
                  <a:schemeClr val="tx1"/>
                </a:solidFill>
                <a:latin typeface="Source Sans Pro Semibold" pitchFamily="34" charset="-18"/>
              </a:rPr>
              <a:t>ccording</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to an internationally comparable methodology, all 15-year-olds and elderly, usually living in the territory under review, who in the course of the reference week concurrently met 3 conditions</a:t>
            </a:r>
          </a:p>
          <a:p>
            <a:pPr marL="1143000" lvl="2" indent="-228600" algn="l">
              <a:buFont typeface="+mj-lt"/>
              <a:buAutoNum type="arabicPeriod"/>
            </a:pPr>
            <a:r>
              <a:rPr lang="cs-CZ" sz="1200" dirty="0" smtClean="0">
                <a:solidFill>
                  <a:schemeClr val="tx1"/>
                </a:solidFill>
                <a:latin typeface="Source Sans Pro Semibold" pitchFamily="34" charset="-18"/>
              </a:rPr>
              <a:t>W</a:t>
            </a:r>
            <a:r>
              <a:rPr lang="en-US" sz="1200" dirty="0" smtClean="0">
                <a:solidFill>
                  <a:schemeClr val="tx1"/>
                </a:solidFill>
                <a:latin typeface="Source Sans Pro Semibold" pitchFamily="34" charset="-18"/>
              </a:rPr>
              <a:t>ere </a:t>
            </a:r>
            <a:r>
              <a:rPr lang="en-US" sz="1200" dirty="0">
                <a:solidFill>
                  <a:schemeClr val="tx1"/>
                </a:solidFill>
                <a:latin typeface="Source Sans Pro Semibold" pitchFamily="34" charset="-18"/>
              </a:rPr>
              <a:t>not employed;</a:t>
            </a:r>
          </a:p>
          <a:p>
            <a:pPr marL="1143000" lvl="2" indent="-228600" algn="l">
              <a:buFont typeface="+mj-lt"/>
              <a:buAutoNum type="arabicPeriod"/>
            </a:pPr>
            <a:r>
              <a:rPr lang="cs-CZ" sz="1200" dirty="0" smtClean="0">
                <a:solidFill>
                  <a:schemeClr val="tx1"/>
                </a:solidFill>
                <a:latin typeface="Source Sans Pro Semibold" pitchFamily="34" charset="-18"/>
              </a:rPr>
              <a:t>W</a:t>
            </a:r>
            <a:r>
              <a:rPr lang="en-US" sz="1200" dirty="0" smtClean="0">
                <a:solidFill>
                  <a:schemeClr val="tx1"/>
                </a:solidFill>
                <a:latin typeface="Source Sans Pro Semibold" pitchFamily="34" charset="-18"/>
              </a:rPr>
              <a:t>ere </a:t>
            </a:r>
            <a:r>
              <a:rPr lang="en-US" sz="1200" dirty="0">
                <a:solidFill>
                  <a:schemeClr val="tx1"/>
                </a:solidFill>
                <a:latin typeface="Source Sans Pro Semibold" pitchFamily="34" charset="-18"/>
              </a:rPr>
              <a:t>ready to take up work, </a:t>
            </a:r>
            <a:r>
              <a:rPr lang="en-US" sz="1200" dirty="0" smtClean="0">
                <a:solidFill>
                  <a:schemeClr val="tx1"/>
                </a:solidFill>
                <a:latin typeface="Source Sans Pro Semibold" pitchFamily="34" charset="-18"/>
              </a:rPr>
              <a:t>i.e. </a:t>
            </a:r>
            <a:r>
              <a:rPr lang="en-US" sz="1200" dirty="0">
                <a:solidFill>
                  <a:schemeClr val="tx1"/>
                </a:solidFill>
                <a:latin typeface="Source Sans Pro Semibold" pitchFamily="34" charset="-18"/>
              </a:rPr>
              <a:t>during the reference period they were available immediately or at the latest within 14 days for paid employment or self-employment;</a:t>
            </a:r>
          </a:p>
          <a:p>
            <a:pPr marL="1143000" lvl="2" indent="-228600" algn="l">
              <a:buFont typeface="+mj-lt"/>
              <a:buAutoNum type="arabicPeriod"/>
            </a:pPr>
            <a:r>
              <a:rPr lang="cs-CZ" sz="1200" dirty="0" smtClean="0">
                <a:solidFill>
                  <a:schemeClr val="tx1"/>
                </a:solidFill>
                <a:latin typeface="Source Sans Pro Semibold" pitchFamily="34" charset="-18"/>
              </a:rPr>
              <a:t>H</a:t>
            </a:r>
            <a:r>
              <a:rPr lang="en-US" sz="1200" dirty="0" smtClean="0">
                <a:solidFill>
                  <a:schemeClr val="tx1"/>
                </a:solidFill>
                <a:latin typeface="Source Sans Pro Semibold" pitchFamily="34" charset="-18"/>
              </a:rPr>
              <a:t>ave </a:t>
            </a:r>
            <a:r>
              <a:rPr lang="en-US" sz="1200" dirty="0">
                <a:solidFill>
                  <a:schemeClr val="tx1"/>
                </a:solidFill>
                <a:latin typeface="Source Sans Pro Semibold" pitchFamily="34" charset="-18"/>
              </a:rPr>
              <a:t>been actively </a:t>
            </a:r>
            <a:r>
              <a:rPr lang="en-US" sz="800" dirty="0">
                <a:solidFill>
                  <a:schemeClr val="tx1"/>
                </a:solidFill>
                <a:latin typeface="Source Sans Pro Semibold" pitchFamily="34" charset="-18"/>
              </a:rPr>
              <a:t>seeking work over the last 4 </a:t>
            </a:r>
            <a:r>
              <a:rPr lang="en-US" sz="800" dirty="0" smtClean="0">
                <a:solidFill>
                  <a:schemeClr val="tx1"/>
                </a:solidFill>
                <a:latin typeface="Source Sans Pro Semibold" pitchFamily="34" charset="-18"/>
              </a:rPr>
              <a:t>weeks</a:t>
            </a:r>
            <a:r>
              <a:rPr lang="cs-CZ" sz="800" dirty="0" smtClean="0">
                <a:solidFill>
                  <a:schemeClr val="tx1"/>
                </a:solidFill>
                <a:latin typeface="Source Sans Pro Semibold" pitchFamily="34" charset="-18"/>
              </a:rPr>
              <a:t>  </a:t>
            </a:r>
          </a:p>
          <a:p>
            <a:pPr algn="l"/>
            <a:r>
              <a:rPr lang="cs-CZ" sz="1600" dirty="0" smtClean="0">
                <a:solidFill>
                  <a:schemeClr val="tx1"/>
                </a:solidFill>
                <a:latin typeface="Source Sans Pro Semibold" pitchFamily="34" charset="-18"/>
              </a:rPr>
              <a:t>Source: (CZSO, </a:t>
            </a:r>
            <a:r>
              <a:rPr lang="cs-CZ" sz="1600" dirty="0">
                <a:solidFill>
                  <a:schemeClr val="tx1"/>
                </a:solidFill>
                <a:latin typeface="Source Sans Pro Semibold" pitchFamily="34" charset="-18"/>
              </a:rPr>
              <a:t>2018)</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902804" y="6217419"/>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23</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55231016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3.3 Employment and unemployment (2)</a:t>
            </a:r>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800" dirty="0" smtClean="0">
                <a:solidFill>
                  <a:schemeClr val="tx2"/>
                </a:solidFill>
                <a:latin typeface="Source Sans Pro Semibold" pitchFamily="34" charset="-18"/>
              </a:rPr>
              <a:t>U</a:t>
            </a:r>
            <a:r>
              <a:rPr lang="en-US" sz="1800" dirty="0" err="1" smtClean="0">
                <a:solidFill>
                  <a:schemeClr val="tx2"/>
                </a:solidFill>
                <a:latin typeface="Source Sans Pro Semibold" pitchFamily="34" charset="-18"/>
              </a:rPr>
              <a:t>nemployment</a:t>
            </a:r>
            <a:r>
              <a:rPr lang="en-US" sz="1800" dirty="0" smtClean="0">
                <a:solidFill>
                  <a:schemeClr val="tx2"/>
                </a:solidFill>
                <a:latin typeface="Source Sans Pro Semibold" pitchFamily="34" charset="-18"/>
              </a:rPr>
              <a:t> </a:t>
            </a:r>
            <a:r>
              <a:rPr lang="en-US" sz="1800" dirty="0">
                <a:solidFill>
                  <a:schemeClr val="tx2"/>
                </a:solidFill>
                <a:latin typeface="Source Sans Pro Semibold" pitchFamily="34" charset="-18"/>
              </a:rPr>
              <a:t>rate</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Share of Unemployed - New Indicator of Unemployment in the CR since 2012</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expresses the share of the unemployed from all inhabitants of the given age</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the unemployment rate so far has measured job seekers only for economically active persons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the agreement with the Czech Statistical Office reached agreement on the change of calculation.</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both institutions published the results of two different unemployment surveys and this resulted in the possible replacement of these figures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the share of unemployed people aged 15-64. The numerator, </a:t>
            </a:r>
            <a:r>
              <a:rPr lang="en-US" sz="1600" dirty="0" err="1">
                <a:solidFill>
                  <a:schemeClr val="tx1"/>
                </a:solidFill>
                <a:latin typeface="Source Sans Pro Semibold" pitchFamily="34" charset="-18"/>
              </a:rPr>
              <a:t>ie</a:t>
            </a:r>
            <a:r>
              <a:rPr lang="en-US" sz="1600" dirty="0">
                <a:solidFill>
                  <a:schemeClr val="tx1"/>
                </a:solidFill>
                <a:latin typeface="Source Sans Pro Semibold" pitchFamily="34" charset="-18"/>
              </a:rPr>
              <a:t> the number of registered people without labor and the denominator of the labor force by the total population of this age from the balance of the </a:t>
            </a:r>
            <a:r>
              <a:rPr lang="en-US" sz="1600" dirty="0" smtClean="0">
                <a:solidFill>
                  <a:schemeClr val="tx1"/>
                </a:solidFill>
                <a:latin typeface="Source Sans Pro Semibold" pitchFamily="34" charset="-18"/>
              </a:rPr>
              <a:t>population</a:t>
            </a:r>
            <a:endParaRPr lang="cs-CZ" sz="1600" dirty="0" smtClean="0">
              <a:solidFill>
                <a:schemeClr val="tx1"/>
              </a:solidFill>
              <a:latin typeface="Source Sans Pro Semibold" pitchFamily="34" charset="-18"/>
            </a:endParaRPr>
          </a:p>
          <a:p>
            <a:pPr algn="l"/>
            <a:r>
              <a:rPr lang="cs-CZ" sz="1400" dirty="0" smtClean="0">
                <a:solidFill>
                  <a:schemeClr val="tx1"/>
                </a:solidFill>
                <a:latin typeface="Source Sans Pro Semibold" pitchFamily="34" charset="-18"/>
              </a:rPr>
              <a:t>Source</a:t>
            </a:r>
            <a:r>
              <a:rPr lang="cs-CZ" sz="1400" dirty="0">
                <a:solidFill>
                  <a:schemeClr val="tx1"/>
                </a:solidFill>
                <a:latin typeface="Source Sans Pro Semibold" pitchFamily="34" charset="-18"/>
              </a:rPr>
              <a:t>: </a:t>
            </a:r>
            <a:r>
              <a:rPr lang="cs-CZ" sz="1400" dirty="0" smtClean="0">
                <a:solidFill>
                  <a:schemeClr val="tx1"/>
                </a:solidFill>
                <a:latin typeface="Source Sans Pro Semibold" pitchFamily="34" charset="-18"/>
              </a:rPr>
              <a:t>(CZSO, </a:t>
            </a:r>
            <a:r>
              <a:rPr lang="cs-CZ" sz="1400" dirty="0">
                <a:solidFill>
                  <a:schemeClr val="tx1"/>
                </a:solidFill>
                <a:latin typeface="Source Sans Pro Semibold" pitchFamily="34" charset="-18"/>
              </a:rPr>
              <a:t>2018)</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535560"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24</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8595326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3.4 Foreign trade</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800" dirty="0">
                <a:solidFill>
                  <a:schemeClr val="tx2"/>
                </a:solidFill>
                <a:latin typeface="Source Sans Pro Semibold" pitchFamily="34" charset="-18"/>
              </a:rPr>
              <a:t>Cross-border concept of foreign trade</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R</a:t>
            </a:r>
            <a:r>
              <a:rPr lang="en-US" sz="1600" dirty="0" smtClean="0">
                <a:solidFill>
                  <a:schemeClr val="tx1"/>
                </a:solidFill>
                <a:latin typeface="Source Sans Pro Semibold" pitchFamily="34" charset="-18"/>
              </a:rPr>
              <a:t>elates </a:t>
            </a:r>
            <a:r>
              <a:rPr lang="en-US" sz="1600" dirty="0">
                <a:solidFill>
                  <a:schemeClr val="tx1"/>
                </a:solidFill>
                <a:latin typeface="Source Sans Pro Semibold" pitchFamily="34" charset="-18"/>
              </a:rPr>
              <a:t>exclusively to the physical movement of goods across borders regardless of whether there is trade between Czech and foreign entities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err="1" smtClean="0">
                <a:solidFill>
                  <a:schemeClr val="tx1"/>
                </a:solidFill>
                <a:latin typeface="Source Sans Pro Semibold" pitchFamily="34" charset="-18"/>
              </a:rPr>
              <a:t>hese</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data are internationally comparable and can serve as an indicator of the development of trade </a:t>
            </a:r>
            <a:r>
              <a:rPr lang="en-US" sz="1600" dirty="0" smtClean="0">
                <a:solidFill>
                  <a:schemeClr val="tx1"/>
                </a:solidFill>
                <a:latin typeface="Source Sans Pro Semibold" pitchFamily="34" charset="-18"/>
              </a:rPr>
              <a:t>value</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en-US" sz="1600" dirty="0">
              <a:solidFill>
                <a:schemeClr val="tx1"/>
              </a:solidFill>
              <a:latin typeface="Source Sans Pro Semibold" pitchFamily="34" charset="-18"/>
            </a:endParaRPr>
          </a:p>
          <a:p>
            <a:pPr algn="l"/>
            <a:r>
              <a:rPr lang="en-US" sz="1800" dirty="0">
                <a:solidFill>
                  <a:schemeClr val="tx2"/>
                </a:solidFill>
                <a:latin typeface="Source Sans Pro Semibold" pitchFamily="34" charset="-18"/>
              </a:rPr>
              <a:t>National Concept of Foreign Trade</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S</a:t>
            </a:r>
            <a:r>
              <a:rPr lang="en-US" sz="1600" dirty="0" err="1" smtClean="0">
                <a:solidFill>
                  <a:schemeClr val="tx1"/>
                </a:solidFill>
                <a:latin typeface="Source Sans Pro Semibold" pitchFamily="34" charset="-18"/>
              </a:rPr>
              <a:t>hows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the export and import performance of the Czech economy, </a:t>
            </a:r>
            <a:r>
              <a:rPr lang="en-US" sz="1600" dirty="0" err="1">
                <a:solidFill>
                  <a:schemeClr val="tx1"/>
                </a:solidFill>
                <a:latin typeface="Source Sans Pro Semibold" pitchFamily="34" charset="-18"/>
              </a:rPr>
              <a:t>ie</a:t>
            </a:r>
            <a:r>
              <a:rPr lang="en-US" sz="1600" dirty="0">
                <a:solidFill>
                  <a:schemeClr val="tx1"/>
                </a:solidFill>
                <a:latin typeface="Source Sans Pro Semibold" pitchFamily="34" charset="-18"/>
              </a:rPr>
              <a:t> the trade balance of the foreign trade of the Czech economy</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M</a:t>
            </a:r>
            <a:r>
              <a:rPr lang="en-US" sz="1600" dirty="0" err="1" smtClean="0">
                <a:solidFill>
                  <a:schemeClr val="tx1"/>
                </a:solidFill>
                <a:latin typeface="Source Sans Pro Semibold" pitchFamily="34" charset="-18"/>
              </a:rPr>
              <a:t>onitors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real trade in goods between Czech and foreign entities, </a:t>
            </a:r>
            <a:r>
              <a:rPr lang="en-US" sz="1600" dirty="0" err="1">
                <a:solidFill>
                  <a:schemeClr val="tx1"/>
                </a:solidFill>
                <a:latin typeface="Source Sans Pro Semibold" pitchFamily="34" charset="-18"/>
              </a:rPr>
              <a:t>ie</a:t>
            </a:r>
            <a:r>
              <a:rPr lang="en-US" sz="1600" dirty="0">
                <a:solidFill>
                  <a:schemeClr val="tx1"/>
                </a:solidFill>
                <a:latin typeface="Source Sans Pro Semibold" pitchFamily="34" charset="-18"/>
              </a:rPr>
              <a:t> the change of ownership between residents and </a:t>
            </a:r>
            <a:r>
              <a:rPr lang="en-US" sz="1600" dirty="0" smtClean="0">
                <a:solidFill>
                  <a:schemeClr val="tx1"/>
                </a:solidFill>
                <a:latin typeface="Source Sans Pro Semibold" pitchFamily="34" charset="-18"/>
              </a:rPr>
              <a:t>non-residents</a:t>
            </a:r>
            <a:endParaRPr lang="cs-CZ" sz="1600" dirty="0" smtClean="0">
              <a:solidFill>
                <a:schemeClr val="tx1"/>
              </a:solidFill>
              <a:latin typeface="Source Sans Pro Semibold" pitchFamily="34" charset="-18"/>
            </a:endParaRPr>
          </a:p>
          <a:p>
            <a:pPr algn="l"/>
            <a:r>
              <a:rPr lang="cs-CZ" sz="1600" dirty="0" smtClean="0">
                <a:solidFill>
                  <a:schemeClr val="tx1"/>
                </a:solidFill>
                <a:latin typeface="Source Sans Pro Semibold" pitchFamily="34" charset="-18"/>
              </a:rPr>
              <a:t>Source</a:t>
            </a:r>
            <a:r>
              <a:rPr lang="cs-CZ" sz="1600" dirty="0">
                <a:solidFill>
                  <a:schemeClr val="tx1"/>
                </a:solidFill>
                <a:latin typeface="Source Sans Pro Semibold" pitchFamily="34" charset="-18"/>
              </a:rPr>
              <a:t>: </a:t>
            </a:r>
            <a:r>
              <a:rPr lang="cs-CZ" sz="1600" dirty="0" smtClean="0">
                <a:solidFill>
                  <a:schemeClr val="tx1"/>
                </a:solidFill>
                <a:latin typeface="Source Sans Pro Semibold" pitchFamily="34" charset="-18"/>
              </a:rPr>
              <a:t>(CZSO, 2017)</a:t>
            </a:r>
            <a:endParaRPr lang="cs-CZ" sz="1600" dirty="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535560"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25</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20934851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en-US" sz="3200" dirty="0"/>
              <a:t>3.4.1 Calculation of the foreign trade of the Czech Republic</a:t>
            </a:r>
          </a:p>
        </p:txBody>
      </p:sp>
      <p:sp>
        <p:nvSpPr>
          <p:cNvPr id="3" name="Subtitle 2"/>
          <p:cNvSpPr>
            <a:spLocks noGrp="1"/>
          </p:cNvSpPr>
          <p:nvPr>
            <p:ph type="subTitle" idx="1"/>
          </p:nvPr>
        </p:nvSpPr>
        <p:spPr>
          <a:xfrm>
            <a:off x="517199" y="2285732"/>
            <a:ext cx="7981078" cy="3725319"/>
          </a:xfrm>
        </p:spPr>
        <p:txBody>
          <a:bodyPr>
            <a:noAutofit/>
          </a:bodyPr>
          <a:lstStyle/>
          <a:p>
            <a:pPr algn="l"/>
            <a:r>
              <a:rPr lang="cs-CZ" sz="1800" dirty="0" smtClean="0">
                <a:solidFill>
                  <a:schemeClr val="tx2"/>
                </a:solidFill>
                <a:latin typeface="Source Sans Pro Semibold" pitchFamily="34" charset="-18"/>
              </a:rPr>
              <a:t>P</a:t>
            </a:r>
            <a:r>
              <a:rPr lang="en-US" sz="1800" dirty="0" err="1" smtClean="0">
                <a:solidFill>
                  <a:schemeClr val="tx2"/>
                </a:solidFill>
                <a:latin typeface="Source Sans Pro Semibold" pitchFamily="34" charset="-18"/>
              </a:rPr>
              <a:t>rinciple</a:t>
            </a:r>
            <a:r>
              <a:rPr lang="en-US" sz="1800" dirty="0" smtClean="0">
                <a:solidFill>
                  <a:schemeClr val="tx2"/>
                </a:solidFill>
                <a:latin typeface="Source Sans Pro Semibold" pitchFamily="34" charset="-18"/>
              </a:rPr>
              <a:t> </a:t>
            </a:r>
            <a:r>
              <a:rPr lang="en-US" sz="1800" dirty="0">
                <a:solidFill>
                  <a:schemeClr val="tx2"/>
                </a:solidFill>
                <a:latin typeface="Source Sans Pro Semibold" pitchFamily="34" charset="-18"/>
              </a:rPr>
              <a:t>of crossing goods across borders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is in line with so-called traditional foreign trade statistics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export from the Czech Republic (CZ) means the physical crossing of goods across the Czech Republic abroad</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Import is, on the contrary, the moment of crossing Czech border goods abroad</a:t>
            </a:r>
          </a:p>
          <a:p>
            <a:pPr algn="l"/>
            <a:r>
              <a:rPr lang="cs-CZ" sz="1800" dirty="0" smtClean="0">
                <a:solidFill>
                  <a:schemeClr val="tx2"/>
                </a:solidFill>
                <a:latin typeface="Source Sans Pro Semibold" pitchFamily="34" charset="-18"/>
              </a:rPr>
              <a:t>P</a:t>
            </a:r>
            <a:r>
              <a:rPr lang="en-US" sz="1800" dirty="0" err="1" smtClean="0">
                <a:solidFill>
                  <a:schemeClr val="tx2"/>
                </a:solidFill>
                <a:latin typeface="Source Sans Pro Semibold" pitchFamily="34" charset="-18"/>
              </a:rPr>
              <a:t>rinciple</a:t>
            </a:r>
            <a:r>
              <a:rPr lang="en-US" sz="1800" dirty="0" smtClean="0">
                <a:solidFill>
                  <a:schemeClr val="tx2"/>
                </a:solidFill>
                <a:latin typeface="Source Sans Pro Semibold" pitchFamily="34" charset="-18"/>
              </a:rPr>
              <a:t> </a:t>
            </a:r>
            <a:r>
              <a:rPr lang="en-US" sz="1800" dirty="0">
                <a:solidFill>
                  <a:schemeClr val="tx2"/>
                </a:solidFill>
                <a:latin typeface="Source Sans Pro Semibold" pitchFamily="34" charset="-18"/>
              </a:rPr>
              <a:t>is based on a change of ownership</a:t>
            </a: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is </a:t>
            </a:r>
            <a:r>
              <a:rPr lang="en-US" sz="1600" dirty="0">
                <a:solidFill>
                  <a:schemeClr val="tx1"/>
                </a:solidFill>
                <a:latin typeface="Source Sans Pro Semibold" pitchFamily="34" charset="-18"/>
              </a:rPr>
              <a:t>so consistent with the balance of payments and national accounts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statistics are a good starting point for compiling the country's balance of payments as it captures foreign trade according to financial flows and corresponds to the CNB's balance of payments concept</a:t>
            </a:r>
          </a:p>
          <a:p>
            <a:pPr algn="l"/>
            <a:r>
              <a:rPr lang="en-US" sz="1600" dirty="0">
                <a:solidFill>
                  <a:schemeClr val="tx1"/>
                </a:solidFill>
                <a:latin typeface="Source Sans Pro Semibold" pitchFamily="34" charset="-18"/>
              </a:rPr>
              <a:t>Foreign trade in goods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according to the movement of </a:t>
            </a:r>
            <a:r>
              <a:rPr lang="en-US" sz="1600" dirty="0" smtClean="0">
                <a:solidFill>
                  <a:schemeClr val="tx1"/>
                </a:solidFill>
                <a:latin typeface="Source Sans Pro Semibold" pitchFamily="34" charset="-18"/>
              </a:rPr>
              <a:t>goods</a:t>
            </a:r>
            <a:endParaRPr lang="cs-CZ" sz="1600" dirty="0" smtClean="0">
              <a:solidFill>
                <a:schemeClr val="tx1"/>
              </a:solidFill>
              <a:latin typeface="Source Sans Pro Semibold" pitchFamily="34" charset="-18"/>
            </a:endParaRPr>
          </a:p>
          <a:p>
            <a:pPr algn="l"/>
            <a:r>
              <a:rPr lang="cs-CZ" sz="1600" dirty="0">
                <a:solidFill>
                  <a:schemeClr val="tx1"/>
                </a:solidFill>
                <a:latin typeface="Source Sans Pro Semibold" pitchFamily="34" charset="-18"/>
              </a:rPr>
              <a:t>Source: </a:t>
            </a:r>
            <a:r>
              <a:rPr lang="cs-CZ" sz="1600" dirty="0" smtClean="0">
                <a:solidFill>
                  <a:schemeClr val="tx1"/>
                </a:solidFill>
                <a:latin typeface="Source Sans Pro Semibold" pitchFamily="34" charset="-18"/>
              </a:rPr>
              <a:t>(CZSO, 2017)</a:t>
            </a:r>
            <a:endParaRPr lang="cs-CZ" sz="1600" dirty="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26</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23888415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normAutofit/>
          </a:bodyPr>
          <a:lstStyle/>
          <a:p>
            <a:r>
              <a:rPr lang="cs-CZ" dirty="0" smtClean="0"/>
              <a:t>4. </a:t>
            </a:r>
            <a:r>
              <a:rPr lang="en-US" dirty="0" smtClean="0"/>
              <a:t>LABOR </a:t>
            </a:r>
            <a:r>
              <a:rPr lang="en-US" dirty="0"/>
              <a:t>MARKET AND UNEMPLOYMENT </a:t>
            </a:r>
          </a:p>
        </p:txBody>
      </p:sp>
      <p:sp>
        <p:nvSpPr>
          <p:cNvPr id="3" name="Subtitle 2"/>
          <p:cNvSpPr>
            <a:spLocks noGrp="1"/>
          </p:cNvSpPr>
          <p:nvPr>
            <p:ph type="subTitle" idx="1"/>
          </p:nvPr>
        </p:nvSpPr>
        <p:spPr>
          <a:xfrm>
            <a:off x="1336712" y="3887073"/>
            <a:ext cx="6400800" cy="1752600"/>
          </a:xfrm>
        </p:spPr>
        <p:txBody>
          <a:bodyPr>
            <a:normAutofit/>
          </a:bodyPr>
          <a:lstStyle/>
          <a:p>
            <a:endParaRPr lang="en-US" sz="2800" i="1" dirty="0">
              <a:solidFill>
                <a:schemeClr val="tx1"/>
              </a:solidFill>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27</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371928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Chapter goal</a:t>
            </a:r>
          </a:p>
        </p:txBody>
      </p:sp>
      <p:sp>
        <p:nvSpPr>
          <p:cNvPr id="3" name="Subtitle 2"/>
          <p:cNvSpPr>
            <a:spLocks noGrp="1"/>
          </p:cNvSpPr>
          <p:nvPr>
            <p:ph type="subTitle" idx="1"/>
          </p:nvPr>
        </p:nvSpPr>
        <p:spPr>
          <a:xfrm>
            <a:off x="539552" y="2348880"/>
            <a:ext cx="7981078" cy="3528392"/>
          </a:xfrm>
        </p:spPr>
        <p:txBody>
          <a:bodyPr>
            <a:noAutofit/>
          </a:bodyPr>
          <a:lstStyle/>
          <a:p>
            <a:pPr marL="285750" indent="-28575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get acquainted with the concept of the labor market in macroeconomics</a:t>
            </a:r>
          </a:p>
          <a:p>
            <a:pPr marL="342900" indent="-34290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understand the basic principles of labor market functioning</a:t>
            </a:r>
          </a:p>
          <a:p>
            <a:pPr marL="342900" indent="-34290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clarify the concept of unemployment in economic theory</a:t>
            </a:r>
          </a:p>
          <a:p>
            <a:pPr marL="342900" indent="-34290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get acquainted with the Phillips concept of the curve</a:t>
            </a:r>
          </a:p>
          <a:p>
            <a:pPr marL="342900" indent="-342900" algn="l">
              <a:buFont typeface="Courier New" panose="02070309020205020404" pitchFamily="49" charset="0"/>
              <a:buChar char="o"/>
            </a:pPr>
            <a:endParaRPr lang="en-US" sz="20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28</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6545566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4.1 Labor Market Theory (1)</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800" dirty="0">
                <a:solidFill>
                  <a:schemeClr val="tx2"/>
                </a:solidFill>
                <a:latin typeface="Source Sans Pro Semibold" pitchFamily="34" charset="-18"/>
              </a:rPr>
              <a:t>Labor market</a:t>
            </a: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I</a:t>
            </a:r>
            <a:r>
              <a:rPr lang="en-US" sz="1500" dirty="0" smtClean="0">
                <a:solidFill>
                  <a:schemeClr val="tx1"/>
                </a:solidFill>
                <a:latin typeface="Source Sans Pro Semibold" pitchFamily="34" charset="-18"/>
              </a:rPr>
              <a:t>n </a:t>
            </a:r>
            <a:r>
              <a:rPr lang="en-US" sz="1500" dirty="0">
                <a:solidFill>
                  <a:schemeClr val="tx1"/>
                </a:solidFill>
                <a:latin typeface="Source Sans Pro Semibold" pitchFamily="34" charset="-18"/>
              </a:rPr>
              <a:t>the economy </a:t>
            </a:r>
            <a:r>
              <a:rPr lang="en-GB" sz="1500" dirty="0" smtClean="0">
                <a:solidFill>
                  <a:schemeClr val="tx1"/>
                </a:solidFill>
                <a:latin typeface="Source Sans Pro Semibold" pitchFamily="34" charset="-18"/>
              </a:rPr>
              <a:t>is</a:t>
            </a:r>
            <a:r>
              <a:rPr lang="cs-CZ" sz="1500" dirty="0" smtClean="0">
                <a:solidFill>
                  <a:schemeClr val="tx1"/>
                </a:solidFill>
                <a:latin typeface="Source Sans Pro Semibold" pitchFamily="34" charset="-18"/>
              </a:rPr>
              <a:t> </a:t>
            </a:r>
            <a:r>
              <a:rPr lang="en-US" sz="1500" dirty="0" smtClean="0">
                <a:solidFill>
                  <a:schemeClr val="tx1"/>
                </a:solidFill>
                <a:latin typeface="Source Sans Pro Semibold" pitchFamily="34" charset="-18"/>
              </a:rPr>
              <a:t>driven </a:t>
            </a:r>
            <a:r>
              <a:rPr lang="en-US" sz="1500" dirty="0">
                <a:solidFill>
                  <a:schemeClr val="tx1"/>
                </a:solidFill>
                <a:latin typeface="Source Sans Pro Semibold" pitchFamily="34" charset="-18"/>
              </a:rPr>
              <a:t>by market forces, by the supply and demand of labor</a:t>
            </a: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the job offer consists of the owners of the workforce who can offer this work at different levels of labor cost</a:t>
            </a:r>
          </a:p>
          <a:p>
            <a:pPr marL="285750" indent="-285750" algn="l">
              <a:buFont typeface="Courier New" panose="02070309020205020404" pitchFamily="49" charset="0"/>
              <a:buChar char="o"/>
            </a:pPr>
            <a:r>
              <a:rPr lang="en-US" sz="1500" dirty="0">
                <a:solidFill>
                  <a:schemeClr val="tx1"/>
                </a:solidFill>
                <a:latin typeface="Source Sans Pro Semibold" pitchFamily="34" charset="-18"/>
              </a:rPr>
              <a:t>demand is created by firms that hire labor as input into corporate production processes</a:t>
            </a:r>
          </a:p>
          <a:p>
            <a:pPr algn="l"/>
            <a:r>
              <a:rPr lang="en-US" sz="1800" dirty="0">
                <a:solidFill>
                  <a:schemeClr val="tx2"/>
                </a:solidFill>
                <a:latin typeface="Source Sans Pro Semibold" pitchFamily="34" charset="-18"/>
              </a:rPr>
              <a:t>Classical concept of the labor market</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a perfectly competitive market</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the homogeneous character of the work, and that any worker can do any job</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the behavior of all market entities is understood as rational, when this rationality is based on their full </a:t>
            </a:r>
            <a:r>
              <a:rPr lang="en-US" sz="1600" dirty="0" smtClean="0">
                <a:solidFill>
                  <a:schemeClr val="tx1"/>
                </a:solidFill>
                <a:latin typeface="Source Sans Pro Semibold" pitchFamily="34" charset="-18"/>
              </a:rPr>
              <a:t>awareness</a:t>
            </a:r>
            <a:r>
              <a:rPr lang="cs-CZ" sz="1600" dirty="0" smtClean="0">
                <a:solidFill>
                  <a:schemeClr val="tx1"/>
                </a:solidFill>
                <a:latin typeface="Source Sans Pro Semibold" pitchFamily="34" charset="-18"/>
              </a:rPr>
              <a:t> </a:t>
            </a:r>
          </a:p>
          <a:p>
            <a:pPr marL="285750" indent="-285750" algn="l">
              <a:buFont typeface="Courier New" panose="02070309020205020404" pitchFamily="49" charset="0"/>
              <a:buChar char="o"/>
            </a:pPr>
            <a:endParaRPr lang="cs-CZ" sz="1600" dirty="0">
              <a:solidFill>
                <a:schemeClr val="tx1"/>
              </a:solidFill>
              <a:latin typeface="Source Sans Pro Semibold" pitchFamily="34" charset="-18"/>
            </a:endParaRPr>
          </a:p>
          <a:p>
            <a:pPr algn="l"/>
            <a:r>
              <a:rPr lang="cs-CZ" sz="1600" dirty="0" smtClean="0">
                <a:solidFill>
                  <a:schemeClr val="tx1"/>
                </a:solidFill>
                <a:latin typeface="Source Sans Pro Semibold" pitchFamily="34" charset="-18"/>
              </a:rPr>
              <a:t>Source: </a:t>
            </a:r>
            <a:r>
              <a:rPr lang="nn-NO" sz="1600" dirty="0">
                <a:solidFill>
                  <a:schemeClr val="tx1"/>
                </a:solidFill>
                <a:latin typeface="Source Sans Pro Semibold" pitchFamily="34" charset="-18"/>
              </a:rPr>
              <a:t>(Begg, 2013, Samuelson &amp; Nordhaus, 1995, 2010, Soukup, 2012)</a:t>
            </a:r>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en-GB" sz="1100" dirty="0" smtClean="0">
                <a:solidFill>
                  <a:schemeClr val="tx1"/>
                </a:solidFill>
                <a:latin typeface="Berlin CE" pitchFamily="2" charset="0"/>
              </a:rPr>
              <a:t>Faculty</a:t>
            </a:r>
            <a:r>
              <a:rPr lang="cs-CZ" sz="1100" dirty="0" smtClean="0">
                <a:solidFill>
                  <a:schemeClr val="tx1"/>
                </a:solidFill>
                <a:latin typeface="Berlin CE" pitchFamily="2" charset="0"/>
              </a:rPr>
              <a:t> </a:t>
            </a:r>
            <a:r>
              <a:rPr lang="cs-CZ" sz="1100" dirty="0">
                <a:solidFill>
                  <a:schemeClr val="tx1"/>
                </a:solidFill>
                <a:latin typeface="Berlin CE" pitchFamily="2" charset="0"/>
              </a:rPr>
              <a:t>of Management and 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dirty="0" smtClean="0">
                <a:solidFill>
                  <a:schemeClr val="bg1"/>
                </a:solidFill>
                <a:latin typeface="Berlin CE" pitchFamily="2" charset="0"/>
              </a:rPr>
              <a:t>fhs.utb.cz</a:t>
            </a:r>
            <a:endParaRPr lang="en-US" sz="1100" dirty="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29</a:t>
            </a:fld>
            <a:endParaRPr lang="en-US" dirty="0"/>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6783705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Chapter goal</a:t>
            </a:r>
          </a:p>
        </p:txBody>
      </p:sp>
      <p:sp>
        <p:nvSpPr>
          <p:cNvPr id="3" name="Subtitle 2"/>
          <p:cNvSpPr>
            <a:spLocks noGrp="1"/>
          </p:cNvSpPr>
          <p:nvPr>
            <p:ph type="subTitle" idx="1"/>
          </p:nvPr>
        </p:nvSpPr>
        <p:spPr>
          <a:xfrm>
            <a:off x="539552" y="2348880"/>
            <a:ext cx="7981078" cy="3528392"/>
          </a:xfrm>
        </p:spPr>
        <p:txBody>
          <a:bodyPr>
            <a:noAutofit/>
          </a:bodyPr>
          <a:lstStyle/>
          <a:p>
            <a:pPr marL="285750" indent="-28575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introduce students to the reasons for the controversy in macroeconomic theory</a:t>
            </a:r>
          </a:p>
          <a:p>
            <a:pPr marL="285750" indent="-28575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clarify the main methodological tools used in macroeconomics</a:t>
            </a:r>
          </a:p>
          <a:p>
            <a:pPr marL="285750" indent="-28575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elucidate the basic thought streams of classical, neoclassical and Keynesian </a:t>
            </a:r>
            <a:r>
              <a:rPr lang="en-US" sz="2000" dirty="0" smtClean="0">
                <a:solidFill>
                  <a:schemeClr val="tx1"/>
                </a:solidFill>
                <a:latin typeface="Source Sans Pro Semibold" pitchFamily="34" charset="-18"/>
              </a:rPr>
              <a:t>economics</a:t>
            </a:r>
            <a:endParaRPr lang="en-US" sz="20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en-US" sz="20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8342901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4.1 Labor Market Theory (2)</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800" dirty="0">
                <a:solidFill>
                  <a:schemeClr val="tx2"/>
                </a:solidFill>
                <a:latin typeface="Source Sans Pro Semibold" pitchFamily="34" charset="-18"/>
              </a:rPr>
              <a:t>The original Keynesian model of the labor market</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is based on the assumption of rigid nominal wages</a:t>
            </a:r>
          </a:p>
          <a:p>
            <a:pPr algn="l"/>
            <a:r>
              <a:rPr lang="en-US" sz="1800" dirty="0">
                <a:solidFill>
                  <a:schemeClr val="tx2"/>
                </a:solidFill>
                <a:latin typeface="Source Sans Pro Semibold" pitchFamily="34" charset="-18"/>
              </a:rPr>
              <a:t>New Keynesian model of the labor market</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assumes that prices and wages are not as flexible as to be able to clear the market</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As a result, a new concept is emerging - the theory of wage efficiency.</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theory suggests that higher real wages will attract better job seekers</a:t>
            </a:r>
          </a:p>
          <a:p>
            <a:pPr algn="l"/>
            <a:r>
              <a:rPr lang="en-US" sz="1800" dirty="0">
                <a:solidFill>
                  <a:schemeClr val="tx2"/>
                </a:solidFill>
                <a:latin typeface="Source Sans Pro Semibold" pitchFamily="34" charset="-18"/>
              </a:rPr>
              <a:t>Monetary model of the labor market</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is based on the assumption of flexible wages and prices, when companies and consumers are tracking real wage developments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observations of real wage developments, however, include certain expectations which, in the case of labor supply, are reflected in the development of the price </a:t>
            </a:r>
            <a:r>
              <a:rPr lang="en-US" sz="1600" dirty="0" smtClean="0">
                <a:solidFill>
                  <a:schemeClr val="tx1"/>
                </a:solidFill>
                <a:latin typeface="Source Sans Pro Semibold" pitchFamily="34" charset="-18"/>
              </a:rPr>
              <a:t>level</a:t>
            </a:r>
            <a:r>
              <a:rPr lang="cs-CZ" sz="1600" dirty="0" smtClean="0">
                <a:solidFill>
                  <a:schemeClr val="tx1"/>
                </a:solidFill>
                <a:latin typeface="Source Sans Pro Semibold" pitchFamily="34" charset="-18"/>
              </a:rPr>
              <a:t> </a:t>
            </a:r>
          </a:p>
          <a:p>
            <a:pPr algn="l"/>
            <a:r>
              <a:rPr lang="cs-CZ" sz="1600" dirty="0">
                <a:solidFill>
                  <a:schemeClr val="tx1"/>
                </a:solidFill>
                <a:latin typeface="Source Sans Pro Semibold" pitchFamily="34" charset="-18"/>
              </a:rPr>
              <a:t>Source: </a:t>
            </a:r>
            <a:r>
              <a:rPr lang="nn-NO" sz="1600" dirty="0">
                <a:solidFill>
                  <a:schemeClr val="tx1"/>
                </a:solidFill>
                <a:latin typeface="Source Sans Pro Semibold" pitchFamily="34" charset="-18"/>
              </a:rPr>
              <a:t>(Begg, 2013, Samuelson &amp; Nordhaus, 1995, 2010, Soukup, 2012)</a:t>
            </a:r>
            <a:endParaRPr lang="en-US" sz="1600" dirty="0">
              <a:solidFill>
                <a:schemeClr val="tx1"/>
              </a:solidFill>
              <a:latin typeface="Source Sans Pro Semibold" pitchFamily="34" charset="-18"/>
            </a:endParaRP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30</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67644162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4.2 Unemployment and Beveridge curve (1)</a:t>
            </a:r>
          </a:p>
        </p:txBody>
      </p:sp>
      <p:sp>
        <p:nvSpPr>
          <p:cNvPr id="3" name="Subtitle 2"/>
          <p:cNvSpPr>
            <a:spLocks noGrp="1"/>
          </p:cNvSpPr>
          <p:nvPr>
            <p:ph type="subTitle" idx="1"/>
          </p:nvPr>
        </p:nvSpPr>
        <p:spPr>
          <a:xfrm>
            <a:off x="539552" y="2132855"/>
            <a:ext cx="7981078" cy="3804397"/>
          </a:xfrm>
        </p:spPr>
        <p:txBody>
          <a:bodyPr>
            <a:noAutofit/>
          </a:bodyPr>
          <a:lstStyle/>
          <a:p>
            <a:pPr algn="l"/>
            <a:r>
              <a:rPr lang="en-US" sz="1800" dirty="0">
                <a:solidFill>
                  <a:schemeClr val="tx2"/>
                </a:solidFill>
                <a:latin typeface="Source Sans Pro Semibold" pitchFamily="34" charset="-18"/>
              </a:rPr>
              <a:t>Types of unemployment</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A</a:t>
            </a:r>
            <a:r>
              <a:rPr lang="en-US" sz="1600" dirty="0" err="1" smtClean="0">
                <a:solidFill>
                  <a:schemeClr val="tx1"/>
                </a:solidFill>
                <a:latin typeface="Source Sans Pro Semibold" pitchFamily="34" charset="-18"/>
              </a:rPr>
              <a:t>ccording</a:t>
            </a:r>
            <a:r>
              <a:rPr lang="en-US" sz="1600" dirty="0">
                <a:solidFill>
                  <a:schemeClr val="tx1"/>
                </a:solidFill>
                <a:latin typeface="Source Sans Pro Semibold" pitchFamily="34" charset="-18"/>
              </a:rPr>
              <a:t> by reason of the formation and also their manifestations in the economy</a:t>
            </a:r>
            <a:endParaRPr lang="cs-CZ" sz="1600" dirty="0" smtClean="0">
              <a:solidFill>
                <a:schemeClr val="tx1"/>
              </a:solidFill>
              <a:latin typeface="Source Sans Pro Semibold" pitchFamily="34" charset="-18"/>
            </a:endParaRPr>
          </a:p>
          <a:p>
            <a:pPr algn="l"/>
            <a:r>
              <a:rPr lang="en-US" sz="1600" dirty="0" smtClean="0">
                <a:solidFill>
                  <a:schemeClr val="tx1"/>
                </a:solidFill>
                <a:latin typeface="Source Sans Pro Semibold" pitchFamily="34" charset="-18"/>
              </a:rPr>
              <a:t>3 </a:t>
            </a:r>
            <a:r>
              <a:rPr lang="en-US" sz="1600" dirty="0">
                <a:solidFill>
                  <a:schemeClr val="tx1"/>
                </a:solidFill>
                <a:latin typeface="Source Sans Pro Semibold" pitchFamily="34" charset="-18"/>
              </a:rPr>
              <a:t>Unemployment category</a:t>
            </a:r>
          </a:p>
          <a:p>
            <a:pPr marL="800100" lvl="1" indent="-342900" algn="l">
              <a:buFont typeface="+mj-lt"/>
              <a:buAutoNum type="arabicPeriod"/>
            </a:pPr>
            <a:r>
              <a:rPr lang="cs-CZ" sz="1600" dirty="0" smtClean="0">
                <a:solidFill>
                  <a:schemeClr val="tx1"/>
                </a:solidFill>
                <a:latin typeface="Source Sans Pro Semibold" pitchFamily="34" charset="-18"/>
              </a:rPr>
              <a:t>F</a:t>
            </a:r>
            <a:r>
              <a:rPr lang="en-US" sz="1600" dirty="0" err="1" smtClean="0">
                <a:solidFill>
                  <a:schemeClr val="tx1"/>
                </a:solidFill>
                <a:latin typeface="Source Sans Pro Semibold" pitchFamily="34" charset="-18"/>
              </a:rPr>
              <a:t>rictional</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unemployment</a:t>
            </a:r>
          </a:p>
          <a:p>
            <a:pPr marL="800100" lvl="1" indent="-342900" algn="l">
              <a:buFont typeface="+mj-lt"/>
              <a:buAutoNum type="arabicPeriod"/>
            </a:pPr>
            <a:r>
              <a:rPr lang="cs-CZ" sz="1600" dirty="0" smtClean="0">
                <a:solidFill>
                  <a:schemeClr val="tx1"/>
                </a:solidFill>
                <a:latin typeface="Source Sans Pro Semibold" pitchFamily="34" charset="-18"/>
              </a:rPr>
              <a:t>S</a:t>
            </a:r>
            <a:r>
              <a:rPr lang="en-US" sz="1600" dirty="0" err="1" smtClean="0">
                <a:solidFill>
                  <a:schemeClr val="tx1"/>
                </a:solidFill>
                <a:latin typeface="Source Sans Pro Semibold" pitchFamily="34" charset="-18"/>
              </a:rPr>
              <a:t>tructural</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unemployment</a:t>
            </a:r>
          </a:p>
          <a:p>
            <a:pPr marL="800100" lvl="1" indent="-342900" algn="l">
              <a:buFont typeface="+mj-lt"/>
              <a:buAutoNum type="arabicPeriod"/>
            </a:pPr>
            <a:r>
              <a:rPr lang="en-US" sz="1600" dirty="0">
                <a:solidFill>
                  <a:schemeClr val="tx1"/>
                </a:solidFill>
                <a:latin typeface="Source Sans Pro Semibold" pitchFamily="34" charset="-18"/>
              </a:rPr>
              <a:t>Seasonal </a:t>
            </a:r>
            <a:r>
              <a:rPr lang="en-US" sz="1600" dirty="0" smtClean="0">
                <a:solidFill>
                  <a:schemeClr val="tx1"/>
                </a:solidFill>
                <a:latin typeface="Source Sans Pro Semibold" pitchFamily="34" charset="-18"/>
              </a:rPr>
              <a:t>unemployment</a:t>
            </a:r>
            <a:endParaRPr lang="en-US" sz="1600" dirty="0">
              <a:solidFill>
                <a:schemeClr val="tx1"/>
              </a:solidFill>
              <a:latin typeface="Source Sans Pro Semibold" pitchFamily="34" charset="-18"/>
            </a:endParaRPr>
          </a:p>
          <a:p>
            <a:pPr algn="l"/>
            <a:r>
              <a:rPr lang="en-US" sz="1800" dirty="0">
                <a:solidFill>
                  <a:schemeClr val="tx2"/>
                </a:solidFill>
                <a:latin typeface="Source Sans Pro Semibold" pitchFamily="34" charset="-18"/>
              </a:rPr>
              <a:t>Frictional unemployment</a:t>
            </a: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I</a:t>
            </a:r>
            <a:r>
              <a:rPr lang="en-US" sz="1500" dirty="0" smtClean="0">
                <a:solidFill>
                  <a:schemeClr val="tx1"/>
                </a:solidFill>
                <a:latin typeface="Source Sans Pro Semibold" pitchFamily="34" charset="-18"/>
              </a:rPr>
              <a:t>s </a:t>
            </a:r>
            <a:r>
              <a:rPr lang="en-US" sz="1500" dirty="0">
                <a:solidFill>
                  <a:schemeClr val="tx1"/>
                </a:solidFill>
                <a:latin typeface="Source Sans Pro Semibold" pitchFamily="34" charset="-18"/>
              </a:rPr>
              <a:t>the result of the life cycle of the population as a result of the movement of people from one region to another</a:t>
            </a: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L</a:t>
            </a:r>
            <a:r>
              <a:rPr lang="en-US" sz="1500" dirty="0" err="1" smtClean="0">
                <a:solidFill>
                  <a:schemeClr val="tx1"/>
                </a:solidFill>
                <a:latin typeface="Source Sans Pro Semibold" pitchFamily="34" charset="-18"/>
              </a:rPr>
              <a:t>ooking</a:t>
            </a:r>
            <a:r>
              <a:rPr lang="en-US" sz="1500" dirty="0" smtClean="0">
                <a:solidFill>
                  <a:schemeClr val="tx1"/>
                </a:solidFill>
                <a:latin typeface="Source Sans Pro Semibold" pitchFamily="34" charset="-18"/>
              </a:rPr>
              <a:t> </a:t>
            </a:r>
            <a:r>
              <a:rPr lang="en-US" sz="1500" dirty="0">
                <a:solidFill>
                  <a:schemeClr val="tx1"/>
                </a:solidFill>
                <a:latin typeface="Source Sans Pro Semibold" pitchFamily="34" charset="-18"/>
              </a:rPr>
              <a:t>for work after completing the school, or trying to replace the current job position for better,</a:t>
            </a:r>
          </a:p>
          <a:p>
            <a:pPr marL="285750" indent="-285750" algn="l">
              <a:buFont typeface="Courier New" panose="02070309020205020404" pitchFamily="49" charset="0"/>
              <a:buChar char="o"/>
            </a:pPr>
            <a:r>
              <a:rPr lang="cs-CZ" sz="1500" dirty="0" smtClean="0">
                <a:solidFill>
                  <a:schemeClr val="tx1"/>
                </a:solidFill>
                <a:latin typeface="Source Sans Pro Semibold" pitchFamily="34" charset="-18"/>
              </a:rPr>
              <a:t>I</a:t>
            </a:r>
            <a:r>
              <a:rPr lang="en-US" sz="1500" dirty="0" smtClean="0">
                <a:solidFill>
                  <a:schemeClr val="tx1"/>
                </a:solidFill>
                <a:latin typeface="Source Sans Pro Semibold" pitchFamily="34" charset="-18"/>
              </a:rPr>
              <a:t>t </a:t>
            </a:r>
            <a:r>
              <a:rPr lang="en-US" sz="1500" dirty="0">
                <a:solidFill>
                  <a:schemeClr val="tx1"/>
                </a:solidFill>
                <a:latin typeface="Source Sans Pro Semibold" pitchFamily="34" charset="-18"/>
              </a:rPr>
              <a:t>is mostly of a short-term nature and the economy can also be </a:t>
            </a:r>
            <a:r>
              <a:rPr lang="en-US" sz="1500" dirty="0" smtClean="0">
                <a:solidFill>
                  <a:schemeClr val="tx1"/>
                </a:solidFill>
                <a:latin typeface="Source Sans Pro Semibold" pitchFamily="34" charset="-18"/>
              </a:rPr>
              <a:t>beneficial</a:t>
            </a:r>
            <a:r>
              <a:rPr lang="cs-CZ" sz="1500" dirty="0" smtClean="0">
                <a:solidFill>
                  <a:schemeClr val="tx1"/>
                </a:solidFill>
                <a:latin typeface="Source Sans Pro Semibold" pitchFamily="34" charset="-18"/>
              </a:rPr>
              <a:t> </a:t>
            </a:r>
          </a:p>
          <a:p>
            <a:pPr algn="l"/>
            <a:r>
              <a:rPr lang="cs-CZ" sz="1400" dirty="0" smtClean="0">
                <a:solidFill>
                  <a:schemeClr val="tx1"/>
                </a:solidFill>
                <a:latin typeface="Source Sans Pro Semibold" pitchFamily="34" charset="-18"/>
              </a:rPr>
              <a:t>Source: </a:t>
            </a:r>
            <a:r>
              <a:rPr lang="cs-CZ" sz="1400" dirty="0">
                <a:solidFill>
                  <a:schemeClr val="tx1"/>
                </a:solidFill>
                <a:latin typeface="Source Sans Pro Semibold" pitchFamily="34" charset="-18"/>
              </a:rPr>
              <a:t>(Jurečka, 2017)</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31</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53373406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4.2 Unemployment and Beveridge curve (2)</a:t>
            </a:r>
          </a:p>
        </p:txBody>
      </p:sp>
      <p:sp>
        <p:nvSpPr>
          <p:cNvPr id="3" name="Subtitle 2"/>
          <p:cNvSpPr>
            <a:spLocks noGrp="1"/>
          </p:cNvSpPr>
          <p:nvPr>
            <p:ph type="subTitle" idx="1"/>
          </p:nvPr>
        </p:nvSpPr>
        <p:spPr>
          <a:xfrm>
            <a:off x="539552" y="2348879"/>
            <a:ext cx="7981078" cy="3707915"/>
          </a:xfrm>
        </p:spPr>
        <p:txBody>
          <a:bodyPr>
            <a:noAutofit/>
          </a:bodyPr>
          <a:lstStyle/>
          <a:p>
            <a:pPr algn="l"/>
            <a:r>
              <a:rPr lang="en-US" sz="1800" dirty="0">
                <a:solidFill>
                  <a:schemeClr val="tx2"/>
                </a:solidFill>
                <a:latin typeface="Source Sans Pro Semibold" pitchFamily="34" charset="-18"/>
              </a:rPr>
              <a:t>Structural unemployment</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P</a:t>
            </a:r>
            <a:r>
              <a:rPr lang="en-US" sz="1600" dirty="0" err="1" smtClean="0">
                <a:solidFill>
                  <a:schemeClr val="tx1"/>
                </a:solidFill>
                <a:latin typeface="Source Sans Pro Semibold" pitchFamily="34" charset="-18"/>
              </a:rPr>
              <a:t>oints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to the inconsistency of the skill structure of the labor market offered and demanded</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C</a:t>
            </a:r>
            <a:r>
              <a:rPr lang="en-US" sz="1600" dirty="0" err="1" smtClean="0">
                <a:solidFill>
                  <a:schemeClr val="tx1"/>
                </a:solidFill>
                <a:latin typeface="Source Sans Pro Semibold" pitchFamily="34" charset="-18"/>
              </a:rPr>
              <a:t>hanges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in the structure of the economy </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S</a:t>
            </a:r>
            <a:r>
              <a:rPr lang="en-US" sz="1600" dirty="0" err="1" smtClean="0">
                <a:solidFill>
                  <a:schemeClr val="tx1"/>
                </a:solidFill>
                <a:latin typeface="Source Sans Pro Semibold" pitchFamily="34" charset="-18"/>
              </a:rPr>
              <a:t>tructural</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unemployment tends to persist in the economy for a long time</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s </a:t>
            </a:r>
            <a:r>
              <a:rPr lang="en-US" sz="1600" dirty="0">
                <a:solidFill>
                  <a:schemeClr val="tx1"/>
                </a:solidFill>
                <a:latin typeface="Source Sans Pro Semibold" pitchFamily="34" charset="-18"/>
              </a:rPr>
              <a:t>considered to be the most serious in terms of impact on the economy and the social sphere</a:t>
            </a:r>
          </a:p>
          <a:p>
            <a:pPr algn="l"/>
            <a:r>
              <a:rPr lang="en-US" sz="1800" dirty="0">
                <a:solidFill>
                  <a:schemeClr val="tx2"/>
                </a:solidFill>
                <a:latin typeface="Source Sans Pro Semibold" pitchFamily="34" charset="-18"/>
              </a:rPr>
              <a:t>Seasonal unemployment</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s </a:t>
            </a:r>
            <a:r>
              <a:rPr lang="en-US" sz="1600" dirty="0">
                <a:solidFill>
                  <a:schemeClr val="tx1"/>
                </a:solidFill>
                <a:latin typeface="Source Sans Pro Semibold" pitchFamily="34" charset="-18"/>
              </a:rPr>
              <a:t>characterized by regular fluctuations throughout the year</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O</a:t>
            </a:r>
            <a:r>
              <a:rPr lang="en-US" sz="1600" dirty="0" err="1" smtClean="0">
                <a:solidFill>
                  <a:schemeClr val="tx1"/>
                </a:solidFill>
                <a:latin typeface="Source Sans Pro Semibold" pitchFamily="34" charset="-18"/>
              </a:rPr>
              <a:t>ccurs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in sectors of the economy which are heavily influenced by the seasons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S</a:t>
            </a:r>
            <a:r>
              <a:rPr lang="en-US" sz="1600" dirty="0" err="1" smtClean="0">
                <a:solidFill>
                  <a:schemeClr val="tx1"/>
                </a:solidFill>
                <a:latin typeface="Source Sans Pro Semibold" pitchFamily="34" charset="-18"/>
              </a:rPr>
              <a:t>easonal</a:t>
            </a:r>
            <a:r>
              <a:rPr lang="en-US" sz="1600" dirty="0" smtClean="0">
                <a:solidFill>
                  <a:schemeClr val="tx1"/>
                </a:solidFill>
                <a:latin typeface="Source Sans Pro Semibold" pitchFamily="34" charset="-18"/>
              </a:rPr>
              <a:t> factors such as climatic conditions or weather conditions may affect these sectors</a:t>
            </a:r>
            <a:r>
              <a:rPr lang="cs-CZ" sz="1600" dirty="0" smtClean="0">
                <a:solidFill>
                  <a:schemeClr val="tx1"/>
                </a:solidFill>
                <a:latin typeface="Source Sans Pro Semibold" pitchFamily="34" charset="-18"/>
              </a:rPr>
              <a:t> </a:t>
            </a:r>
          </a:p>
          <a:p>
            <a:pPr algn="l"/>
            <a:r>
              <a:rPr lang="cs-CZ" sz="1600" dirty="0">
                <a:solidFill>
                  <a:schemeClr val="tx1"/>
                </a:solidFill>
                <a:latin typeface="Source Sans Pro Semibold" pitchFamily="34" charset="-18"/>
              </a:rPr>
              <a:t>Source: (Jurečka, 2017)</a:t>
            </a:r>
          </a:p>
          <a:p>
            <a:pPr marL="285750" indent="-285750" algn="l">
              <a:buFont typeface="Arial" panose="020B0604020202020204" pitchFamily="34" charset="0"/>
              <a:buChar char="•"/>
            </a:pPr>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32</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53405883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4.2 Unemployment and Beveridge curve (3)</a:t>
            </a:r>
          </a:p>
        </p:txBody>
      </p:sp>
      <p:sp>
        <p:nvSpPr>
          <p:cNvPr id="3" name="Subtitle 2"/>
          <p:cNvSpPr>
            <a:spLocks noGrp="1"/>
          </p:cNvSpPr>
          <p:nvPr>
            <p:ph type="subTitle" idx="1"/>
          </p:nvPr>
        </p:nvSpPr>
        <p:spPr>
          <a:xfrm>
            <a:off x="539552" y="1988840"/>
            <a:ext cx="7981078" cy="3888432"/>
          </a:xfrm>
        </p:spPr>
        <p:txBody>
          <a:bodyPr>
            <a:noAutofit/>
          </a:bodyPr>
          <a:lstStyle/>
          <a:p>
            <a:pPr algn="l"/>
            <a:r>
              <a:rPr lang="en-US" sz="1800" dirty="0" err="1">
                <a:solidFill>
                  <a:schemeClr val="tx2"/>
                </a:solidFill>
                <a:latin typeface="Source Sans Pro Semibold" pitchFamily="34" charset="-18"/>
              </a:rPr>
              <a:t>Beverige</a:t>
            </a:r>
            <a:r>
              <a:rPr lang="en-US" sz="1800" dirty="0">
                <a:solidFill>
                  <a:schemeClr val="tx2"/>
                </a:solidFill>
                <a:latin typeface="Source Sans Pro Semibold" pitchFamily="34" charset="-18"/>
              </a:rPr>
              <a:t> curve</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identifies the categories of unemployment</a:t>
            </a:r>
          </a:p>
          <a:p>
            <a:pPr lvl="1" algn="l"/>
            <a:r>
              <a:rPr lang="en-US" sz="1600" dirty="0">
                <a:solidFill>
                  <a:schemeClr val="tx2"/>
                </a:solidFill>
                <a:latin typeface="Source Sans Pro Semibold" pitchFamily="34" charset="-18"/>
              </a:rPr>
              <a:t>Frictional unemployment</a:t>
            </a:r>
          </a:p>
          <a:p>
            <a:pPr marL="742950" lvl="1" indent="-285750" algn="l">
              <a:buFont typeface="Courier New" panose="02070309020205020404" pitchFamily="49" charset="0"/>
              <a:buChar char="o"/>
            </a:pPr>
            <a:r>
              <a:rPr lang="en-US" sz="1600" dirty="0">
                <a:solidFill>
                  <a:schemeClr val="tx1"/>
                </a:solidFill>
                <a:latin typeface="Source Sans Pro Semibold" pitchFamily="34" charset="-18"/>
              </a:rPr>
              <a:t>we are at the center of the Beveridge curve, which, moreover, lies at the beginning</a:t>
            </a:r>
          </a:p>
          <a:p>
            <a:pPr lvl="1" algn="l"/>
            <a:r>
              <a:rPr lang="en-US" sz="1600" dirty="0">
                <a:solidFill>
                  <a:schemeClr val="tx2"/>
                </a:solidFill>
                <a:latin typeface="Source Sans Pro Semibold" pitchFamily="34" charset="-18"/>
              </a:rPr>
              <a:t>Structural unemployment</a:t>
            </a:r>
          </a:p>
          <a:p>
            <a:pPr marL="742950" lvl="1" indent="-285750" algn="l">
              <a:buFont typeface="Courier New" panose="02070309020205020404" pitchFamily="49" charset="0"/>
              <a:buChar char="o"/>
            </a:pPr>
            <a:r>
              <a:rPr lang="en-US" sz="1600" dirty="0">
                <a:solidFill>
                  <a:schemeClr val="tx1"/>
                </a:solidFill>
                <a:latin typeface="Source Sans Pro Semibold" pitchFamily="34" charset="-18"/>
              </a:rPr>
              <a:t>lies at a point on this curve directly on the 45º axis, representing the same vacancy rate and unemployment rate but farther from scratch</a:t>
            </a:r>
          </a:p>
          <a:p>
            <a:pPr lvl="1" algn="l"/>
            <a:r>
              <a:rPr lang="en-US" sz="1600" dirty="0">
                <a:solidFill>
                  <a:schemeClr val="tx2"/>
                </a:solidFill>
                <a:latin typeface="Source Sans Pro Semibold" pitchFamily="34" charset="-18"/>
              </a:rPr>
              <a:t>Cyclical unemployment</a:t>
            </a:r>
          </a:p>
          <a:p>
            <a:pPr marL="742950" lvl="1" indent="-285750" algn="l">
              <a:buFont typeface="Courier New" panose="02070309020205020404" pitchFamily="49" charset="0"/>
              <a:buChar char="o"/>
            </a:pPr>
            <a:r>
              <a:rPr lang="en-US" sz="1600" dirty="0">
                <a:solidFill>
                  <a:schemeClr val="tx1"/>
                </a:solidFill>
                <a:latin typeface="Source Sans Pro Semibold" pitchFamily="34" charset="-18"/>
              </a:rPr>
              <a:t>is rising in the recession period, when vacancies are diminishing as a result of a broad reduction in economic activity in all sectors of the economy</a:t>
            </a:r>
          </a:p>
          <a:p>
            <a:pPr marL="742950" lvl="1" indent="-285750" algn="l">
              <a:buFont typeface="Courier New" panose="02070309020205020404" pitchFamily="49" charset="0"/>
              <a:buChar char="o"/>
            </a:pPr>
            <a:r>
              <a:rPr lang="en-US" sz="1600" dirty="0">
                <a:solidFill>
                  <a:schemeClr val="tx1"/>
                </a:solidFill>
                <a:latin typeface="Source Sans Pro Semibold" pitchFamily="34" charset="-18"/>
              </a:rPr>
              <a:t>lies at the point of the Beveridge curve, which will be far removed from the </a:t>
            </a:r>
            <a:r>
              <a:rPr lang="en-US" sz="1600" dirty="0" smtClean="0">
                <a:solidFill>
                  <a:schemeClr val="tx1"/>
                </a:solidFill>
                <a:latin typeface="Source Sans Pro Semibold" pitchFamily="34" charset="-18"/>
              </a:rPr>
              <a:t>beginning</a:t>
            </a:r>
            <a:r>
              <a:rPr lang="cs-CZ" sz="1600" dirty="0" smtClean="0">
                <a:solidFill>
                  <a:schemeClr val="tx1"/>
                </a:solidFill>
                <a:latin typeface="Source Sans Pro Semibold" pitchFamily="34" charset="-18"/>
              </a:rPr>
              <a:t> </a:t>
            </a:r>
          </a:p>
          <a:p>
            <a:pPr algn="l"/>
            <a:r>
              <a:rPr lang="cs-CZ" sz="1600" dirty="0">
                <a:solidFill>
                  <a:schemeClr val="tx1"/>
                </a:solidFill>
                <a:latin typeface="Source Sans Pro Semibold" pitchFamily="34" charset="-18"/>
              </a:rPr>
              <a:t>Source: (Jurečka, 2017)</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33</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06604248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4.3 </a:t>
            </a:r>
            <a:r>
              <a:rPr lang="en-US" sz="3200" dirty="0" err="1"/>
              <a:t>Okun's</a:t>
            </a:r>
            <a:r>
              <a:rPr lang="en-US" sz="3200" dirty="0"/>
              <a:t> Law</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600" dirty="0">
                <a:solidFill>
                  <a:schemeClr val="tx2"/>
                </a:solidFill>
                <a:latin typeface="Source Sans Pro Semibold" pitchFamily="34" charset="-18"/>
              </a:rPr>
              <a:t>Arthur </a:t>
            </a:r>
            <a:r>
              <a:rPr lang="en-US" sz="1600" dirty="0" err="1">
                <a:solidFill>
                  <a:schemeClr val="tx2"/>
                </a:solidFill>
                <a:latin typeface="Source Sans Pro Semibold" pitchFamily="34" charset="-18"/>
              </a:rPr>
              <a:t>Okun</a:t>
            </a:r>
            <a:endParaRPr lang="en-US" sz="1600" dirty="0">
              <a:solidFill>
                <a:schemeClr val="tx2"/>
              </a:solidFill>
              <a:latin typeface="Source Sans Pro Semibold" pitchFamily="34" charset="-18"/>
            </a:endParaRP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identified that unemployment is inversely proportional to economic activity and formulated so-called </a:t>
            </a:r>
            <a:r>
              <a:rPr lang="en-US" sz="1600" dirty="0" err="1">
                <a:solidFill>
                  <a:schemeClr val="tx1"/>
                </a:solidFill>
                <a:latin typeface="Source Sans Pro Semibold" pitchFamily="34" charset="-18"/>
              </a:rPr>
              <a:t>Okun's</a:t>
            </a:r>
            <a:r>
              <a:rPr lang="en-US" sz="1600" dirty="0">
                <a:solidFill>
                  <a:schemeClr val="tx1"/>
                </a:solidFill>
                <a:latin typeface="Source Sans Pro Semibold" pitchFamily="34" charset="-18"/>
              </a:rPr>
              <a:t> </a:t>
            </a:r>
            <a:r>
              <a:rPr lang="en-US" sz="1600" dirty="0" smtClean="0">
                <a:solidFill>
                  <a:schemeClr val="tx1"/>
                </a:solidFill>
                <a:latin typeface="Source Sans Pro Semibold" pitchFamily="34" charset="-18"/>
              </a:rPr>
              <a:t>Law</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en-US" sz="1600" dirty="0">
              <a:solidFill>
                <a:schemeClr val="tx1"/>
              </a:solidFill>
              <a:latin typeface="Source Sans Pro Semibold" pitchFamily="34" charset="-18"/>
            </a:endParaRPr>
          </a:p>
          <a:p>
            <a:pPr algn="l"/>
            <a:r>
              <a:rPr lang="en-US" sz="1800" dirty="0" err="1">
                <a:solidFill>
                  <a:schemeClr val="tx2"/>
                </a:solidFill>
                <a:latin typeface="Source Sans Pro Semibold" pitchFamily="34" charset="-18"/>
              </a:rPr>
              <a:t>Okun's</a:t>
            </a:r>
            <a:r>
              <a:rPr lang="en-US" sz="1800" dirty="0">
                <a:solidFill>
                  <a:schemeClr val="tx2"/>
                </a:solidFill>
                <a:latin typeface="Source Sans Pro Semibold" pitchFamily="34" charset="-18"/>
              </a:rPr>
              <a:t> law </a:t>
            </a: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 </a:t>
            </a:r>
            <a:r>
              <a:rPr lang="en-US" sz="1600" dirty="0" err="1">
                <a:solidFill>
                  <a:schemeClr val="tx1"/>
                </a:solidFill>
                <a:latin typeface="Source Sans Pro Semibold" pitchFamily="34" charset="-18"/>
              </a:rPr>
              <a:t>Okun’s</a:t>
            </a:r>
            <a:r>
              <a:rPr lang="en-US" sz="1600" dirty="0">
                <a:solidFill>
                  <a:schemeClr val="tx1"/>
                </a:solidFill>
                <a:latin typeface="Source Sans Pro Semibold" pitchFamily="34" charset="-18"/>
              </a:rPr>
              <a:t> Law    states that for every 2 percent that GDP falls relative to potential GDP, the unemployment rate rises about 1 percentage point. a decline in GDP of two per cent of potential output means an increase in unemployment of one percentage </a:t>
            </a:r>
            <a:r>
              <a:rPr lang="en-US" sz="1600" dirty="0" smtClean="0">
                <a:solidFill>
                  <a:schemeClr val="tx1"/>
                </a:solidFill>
                <a:latin typeface="Source Sans Pro Semibold" pitchFamily="34" charset="-18"/>
              </a:rPr>
              <a:t>point</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 This means that if GDP begins at 100 percent of its potential and falls to 98 percent of potential, the unemployment rate rises by 1 percentage point, say, from 6 to 7 </a:t>
            </a:r>
            <a:r>
              <a:rPr lang="en-US" sz="1600" dirty="0" smtClean="0">
                <a:solidFill>
                  <a:schemeClr val="tx1"/>
                </a:solidFill>
                <a:latin typeface="Source Sans Pro Semibold" pitchFamily="34" charset="-18"/>
              </a:rPr>
              <a:t>percent</a:t>
            </a:r>
            <a:r>
              <a:rPr lang="cs-CZ" sz="1600" dirty="0" smtClean="0">
                <a:solidFill>
                  <a:schemeClr val="tx1"/>
                </a:solidFill>
                <a:latin typeface="Source Sans Pro Semibold" pitchFamily="34" charset="-18"/>
              </a:rPr>
              <a:t> </a:t>
            </a:r>
          </a:p>
          <a:p>
            <a:pPr marL="285750" indent="-285750" algn="l">
              <a:buFont typeface="Courier New" panose="02070309020205020404" pitchFamily="49" charset="0"/>
              <a:buChar char="o"/>
            </a:pPr>
            <a:endParaRPr lang="cs-CZ" sz="1600" dirty="0">
              <a:solidFill>
                <a:schemeClr val="tx1"/>
              </a:solidFill>
              <a:latin typeface="Source Sans Pro Semibold" pitchFamily="34" charset="-18"/>
            </a:endParaRPr>
          </a:p>
          <a:p>
            <a:pPr algn="l"/>
            <a:r>
              <a:rPr lang="cs-CZ" sz="1600" dirty="0" smtClean="0">
                <a:solidFill>
                  <a:schemeClr val="tx1"/>
                </a:solidFill>
                <a:latin typeface="Source Sans Pro Semibold" pitchFamily="34" charset="-18"/>
              </a:rPr>
              <a:t>Source: </a:t>
            </a:r>
            <a:r>
              <a:rPr lang="cs-CZ" sz="1600" dirty="0">
                <a:solidFill>
                  <a:schemeClr val="tx1"/>
                </a:solidFill>
                <a:latin typeface="Source Sans Pro Semibold" pitchFamily="34" charset="-18"/>
              </a:rPr>
              <a:t>(</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1995, 2010)</a:t>
            </a:r>
          </a:p>
          <a:p>
            <a:pPr algn="l"/>
            <a:r>
              <a:rPr lang="en-US" sz="1600" dirty="0" smtClean="0">
                <a:solidFill>
                  <a:schemeClr val="tx1"/>
                </a:solidFill>
                <a:latin typeface="Source Sans Pro Semibold" pitchFamily="34" charset="-18"/>
              </a:rPr>
              <a:t> </a:t>
            </a:r>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34</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79939266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4.4 Phillips </a:t>
            </a:r>
            <a:r>
              <a:rPr lang="cs-CZ" sz="3200" dirty="0" smtClean="0"/>
              <a:t>C</a:t>
            </a:r>
            <a:r>
              <a:rPr lang="en-US" sz="3200" dirty="0" err="1" smtClean="0"/>
              <a:t>urve</a:t>
            </a:r>
            <a:r>
              <a:rPr lang="en-US" sz="3200" dirty="0" smtClean="0"/>
              <a:t> </a:t>
            </a:r>
            <a:r>
              <a:rPr lang="en-US" sz="3200" dirty="0"/>
              <a:t>and its </a:t>
            </a:r>
            <a:r>
              <a:rPr lang="cs-CZ" sz="3200" dirty="0" smtClean="0"/>
              <a:t>M</a:t>
            </a:r>
            <a:r>
              <a:rPr lang="en-US" sz="3200" dirty="0" err="1" smtClean="0"/>
              <a:t>odification</a:t>
            </a:r>
            <a:r>
              <a:rPr lang="cs-CZ" sz="3200" dirty="0" smtClean="0"/>
              <a:t> (1)</a:t>
            </a:r>
            <a:endParaRPr lang="en-US" sz="3200" dirty="0"/>
          </a:p>
        </p:txBody>
      </p:sp>
      <p:sp>
        <p:nvSpPr>
          <p:cNvPr id="3" name="Subtitle 2"/>
          <p:cNvSpPr>
            <a:spLocks noGrp="1"/>
          </p:cNvSpPr>
          <p:nvPr>
            <p:ph type="subTitle" idx="1"/>
          </p:nvPr>
        </p:nvSpPr>
        <p:spPr>
          <a:xfrm>
            <a:off x="539552" y="2060848"/>
            <a:ext cx="7981078" cy="3816424"/>
          </a:xfrm>
        </p:spPr>
        <p:txBody>
          <a:bodyPr>
            <a:noAutofit/>
          </a:bodyPr>
          <a:lstStyle/>
          <a:p>
            <a:pPr algn="l"/>
            <a:r>
              <a:rPr lang="en-US" sz="1800" dirty="0">
                <a:solidFill>
                  <a:schemeClr val="tx2"/>
                </a:solidFill>
                <a:latin typeface="Source Sans Pro Semibold" pitchFamily="34" charset="-18"/>
              </a:rPr>
              <a:t>Phillips curve</a:t>
            </a: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This </a:t>
            </a:r>
            <a:r>
              <a:rPr lang="en-US" sz="1600" dirty="0">
                <a:solidFill>
                  <a:schemeClr val="tx1"/>
                </a:solidFill>
                <a:latin typeface="Source Sans Pro Semibold" pitchFamily="34" charset="-18"/>
              </a:rPr>
              <a:t>curve shows the relationship between the unemployment rate and </a:t>
            </a:r>
            <a:r>
              <a:rPr lang="en-US" sz="1600" dirty="0" smtClean="0">
                <a:solidFill>
                  <a:schemeClr val="tx1"/>
                </a:solidFill>
                <a:latin typeface="Source Sans Pro Semibold" pitchFamily="34" charset="-18"/>
              </a:rPr>
              <a:t>inflation</a:t>
            </a:r>
            <a:endParaRPr lang="en-US" sz="1600" dirty="0">
              <a:solidFill>
                <a:schemeClr val="tx1"/>
              </a:solidFill>
              <a:latin typeface="Source Sans Pro Semibold" pitchFamily="34" charset="-18"/>
            </a:endParaRPr>
          </a:p>
          <a:p>
            <a:pPr algn="l"/>
            <a:r>
              <a:rPr lang="cs-CZ" sz="1800" dirty="0" err="1" smtClean="0">
                <a:solidFill>
                  <a:schemeClr val="tx2"/>
                </a:solidFill>
                <a:latin typeface="Source Sans Pro Semibold" pitchFamily="34" charset="-18"/>
              </a:rPr>
              <a:t>Original</a:t>
            </a:r>
            <a:r>
              <a:rPr lang="cs-CZ" sz="1800" dirty="0" smtClean="0">
                <a:solidFill>
                  <a:schemeClr val="tx2"/>
                </a:solidFill>
                <a:latin typeface="Source Sans Pro Semibold" pitchFamily="34" charset="-18"/>
              </a:rPr>
              <a:t> </a:t>
            </a:r>
            <a:r>
              <a:rPr lang="en-US" sz="1800" dirty="0" smtClean="0">
                <a:solidFill>
                  <a:schemeClr val="tx2"/>
                </a:solidFill>
                <a:latin typeface="Source Sans Pro Semibold" pitchFamily="34" charset="-18"/>
              </a:rPr>
              <a:t>Phillips </a:t>
            </a:r>
            <a:r>
              <a:rPr lang="cs-CZ" sz="1800" dirty="0" smtClean="0">
                <a:solidFill>
                  <a:schemeClr val="tx2"/>
                </a:solidFill>
                <a:latin typeface="Source Sans Pro Semibold" pitchFamily="34" charset="-18"/>
              </a:rPr>
              <a:t>c</a:t>
            </a:r>
            <a:r>
              <a:rPr lang="en-US" sz="1800" dirty="0" err="1" smtClean="0">
                <a:solidFill>
                  <a:schemeClr val="tx2"/>
                </a:solidFill>
                <a:latin typeface="Source Sans Pro Semibold" pitchFamily="34" charset="-18"/>
              </a:rPr>
              <a:t>urve</a:t>
            </a:r>
            <a:endParaRPr lang="en-US" sz="1800" dirty="0">
              <a:solidFill>
                <a:schemeClr val="tx2"/>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A</a:t>
            </a:r>
            <a:r>
              <a:rPr lang="en-US" sz="1600" dirty="0" err="1" smtClean="0">
                <a:solidFill>
                  <a:schemeClr val="tx1"/>
                </a:solidFill>
                <a:latin typeface="Source Sans Pro Semibold" pitchFamily="34" charset="-18"/>
              </a:rPr>
              <a:t>ssumes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that a country can "buy" a lower level of employment if it is willing to pay the price in the form of a higher inflation rate</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t </a:t>
            </a:r>
            <a:r>
              <a:rPr lang="en-US" sz="1600" dirty="0">
                <a:solidFill>
                  <a:schemeClr val="tx1"/>
                </a:solidFill>
                <a:latin typeface="Source Sans Pro Semibold" pitchFamily="34" charset="-18"/>
              </a:rPr>
              <a:t>was assumed that the relationship is valid in both short and long terms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There is an inverse relationship between inflation and unemployment</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f </a:t>
            </a:r>
            <a:r>
              <a:rPr lang="en-US" sz="1600" dirty="0">
                <a:solidFill>
                  <a:schemeClr val="tx1"/>
                </a:solidFill>
                <a:latin typeface="Source Sans Pro Semibold" pitchFamily="34" charset="-18"/>
              </a:rPr>
              <a:t>unemployment drops below its natural rate, inflation will rise to the level of inertia, and vice versa</a:t>
            </a:r>
          </a:p>
          <a:p>
            <a:pPr algn="l"/>
            <a:r>
              <a:rPr lang="en-US" sz="1800" dirty="0">
                <a:solidFill>
                  <a:schemeClr val="tx2"/>
                </a:solidFill>
                <a:latin typeface="Source Sans Pro Semibold" pitchFamily="34" charset="-18"/>
              </a:rPr>
              <a:t>Natural rate of unemployment</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he </a:t>
            </a:r>
            <a:r>
              <a:rPr lang="en-US" sz="1600" dirty="0">
                <a:solidFill>
                  <a:schemeClr val="tx1"/>
                </a:solidFill>
                <a:latin typeface="Source Sans Pro Semibold" pitchFamily="34" charset="-18"/>
              </a:rPr>
              <a:t>lowest sustainable rate of unemployment the country can achieve without risking the rising inflationary </a:t>
            </a:r>
            <a:r>
              <a:rPr lang="en-US" sz="1600" dirty="0" smtClean="0">
                <a:solidFill>
                  <a:schemeClr val="tx1"/>
                </a:solidFill>
                <a:latin typeface="Source Sans Pro Semibold" pitchFamily="34" charset="-18"/>
              </a:rPr>
              <a:t>spiral</a:t>
            </a:r>
            <a:r>
              <a:rPr lang="cs-CZ" sz="1600" dirty="0" smtClean="0">
                <a:solidFill>
                  <a:schemeClr val="tx1"/>
                </a:solidFill>
                <a:latin typeface="Source Sans Pro Semibold" pitchFamily="34" charset="-18"/>
              </a:rPr>
              <a:t> </a:t>
            </a:r>
          </a:p>
          <a:p>
            <a:pPr algn="l"/>
            <a:r>
              <a:rPr lang="cs-CZ" sz="1600" dirty="0" smtClean="0">
                <a:solidFill>
                  <a:schemeClr val="tx1"/>
                </a:solidFill>
                <a:latin typeface="Source Sans Pro Semibold" pitchFamily="34" charset="-18"/>
              </a:rPr>
              <a:t>Source: (</a:t>
            </a:r>
            <a:r>
              <a:rPr lang="cs-CZ" sz="1600" dirty="0" err="1">
                <a:solidFill>
                  <a:schemeClr val="tx1"/>
                </a:solidFill>
                <a:latin typeface="Source Sans Pro Semibold" pitchFamily="34" charset="-18"/>
              </a:rPr>
              <a:t>Mankiw</a:t>
            </a:r>
            <a:r>
              <a:rPr lang="cs-CZ" sz="1600" dirty="0">
                <a:solidFill>
                  <a:schemeClr val="tx1"/>
                </a:solidFill>
                <a:latin typeface="Source Sans Pro Semibold" pitchFamily="34" charset="-18"/>
              </a:rPr>
              <a:t>, 2000, 2013, </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1995,2010)</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35</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3414569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4.4 Phillips </a:t>
            </a:r>
            <a:r>
              <a:rPr lang="cs-CZ" sz="3200" dirty="0"/>
              <a:t>C</a:t>
            </a:r>
            <a:r>
              <a:rPr lang="en-US" sz="3200" dirty="0" err="1"/>
              <a:t>urve</a:t>
            </a:r>
            <a:r>
              <a:rPr lang="en-US" sz="3200" dirty="0"/>
              <a:t> and its </a:t>
            </a:r>
            <a:r>
              <a:rPr lang="cs-CZ" sz="3200" dirty="0"/>
              <a:t>M</a:t>
            </a:r>
            <a:r>
              <a:rPr lang="en-US" sz="3200" dirty="0" err="1"/>
              <a:t>odification</a:t>
            </a:r>
            <a:r>
              <a:rPr lang="cs-CZ" sz="3200" dirty="0"/>
              <a:t> </a:t>
            </a:r>
            <a:r>
              <a:rPr lang="cs-CZ" sz="3200" dirty="0" smtClean="0"/>
              <a:t>(2)</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800" dirty="0" smtClean="0">
                <a:solidFill>
                  <a:schemeClr val="tx2"/>
                </a:solidFill>
                <a:latin typeface="Source Sans Pro Semibold" pitchFamily="34" charset="-18"/>
              </a:rPr>
              <a:t>M</a:t>
            </a:r>
            <a:r>
              <a:rPr lang="en-US" sz="1800" dirty="0" err="1" smtClean="0">
                <a:solidFill>
                  <a:schemeClr val="tx2"/>
                </a:solidFill>
                <a:latin typeface="Source Sans Pro Semibold" pitchFamily="34" charset="-18"/>
              </a:rPr>
              <a:t>odern</a:t>
            </a:r>
            <a:r>
              <a:rPr lang="en-US" sz="1800" dirty="0" smtClean="0">
                <a:solidFill>
                  <a:schemeClr val="tx2"/>
                </a:solidFill>
                <a:latin typeface="Source Sans Pro Semibold" pitchFamily="34" charset="-18"/>
              </a:rPr>
              <a:t> </a:t>
            </a:r>
            <a:r>
              <a:rPr lang="en-US" sz="1800" dirty="0">
                <a:solidFill>
                  <a:schemeClr val="tx2"/>
                </a:solidFill>
                <a:latin typeface="Source Sans Pro Semibold" pitchFamily="34" charset="-18"/>
              </a:rPr>
              <a:t>concept of Phillips curve</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in the second half of the 20th century, the Phillips curve did not confirm economic practice</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in the short run, the Phillips curve is declining, the substitution link between inflation and unemployment remains stable until the incessant rate of inflation is changed until the economy is exposed to shocks;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in the long run, the Phillips curve is vertical at the level of the natural rate of unemployment. This shape of the Phillis curve explains theories of adaptive and rational expectations.</a:t>
            </a:r>
          </a:p>
          <a:p>
            <a:pPr algn="l"/>
            <a:endParaRPr lang="cs-CZ" sz="1600" smtClean="0">
              <a:solidFill>
                <a:schemeClr val="tx1"/>
              </a:solidFill>
              <a:latin typeface="Source Sans Pro Semibold" pitchFamily="34" charset="-18"/>
            </a:endParaRPr>
          </a:p>
          <a:p>
            <a:pPr algn="l"/>
            <a:r>
              <a:rPr lang="cs-CZ" sz="1600" smtClean="0">
                <a:solidFill>
                  <a:schemeClr val="tx1"/>
                </a:solidFill>
                <a:latin typeface="Source Sans Pro Semibold" pitchFamily="34" charset="-18"/>
              </a:rPr>
              <a:t>Source</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Mankiw</a:t>
            </a:r>
            <a:r>
              <a:rPr lang="cs-CZ" sz="1600" dirty="0">
                <a:solidFill>
                  <a:schemeClr val="tx1"/>
                </a:solidFill>
                <a:latin typeface="Source Sans Pro Semibold" pitchFamily="34" charset="-18"/>
              </a:rPr>
              <a:t>, 2000, 2013, </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1995,2010)</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535560"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36</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8782259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4.4 Phillips </a:t>
            </a:r>
            <a:r>
              <a:rPr lang="cs-CZ" sz="3200" dirty="0"/>
              <a:t>C</a:t>
            </a:r>
            <a:r>
              <a:rPr lang="en-US" sz="3200" dirty="0" err="1"/>
              <a:t>urve</a:t>
            </a:r>
            <a:r>
              <a:rPr lang="en-US" sz="3200" dirty="0"/>
              <a:t> and its </a:t>
            </a:r>
            <a:r>
              <a:rPr lang="cs-CZ" sz="3200" dirty="0"/>
              <a:t>M</a:t>
            </a:r>
            <a:r>
              <a:rPr lang="en-US" sz="3200" dirty="0" err="1"/>
              <a:t>odification</a:t>
            </a:r>
            <a:r>
              <a:rPr lang="cs-CZ" sz="3200" dirty="0"/>
              <a:t> </a:t>
            </a:r>
            <a:r>
              <a:rPr lang="cs-CZ" sz="3200" dirty="0" smtClean="0"/>
              <a:t>(3)</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800" dirty="0" smtClean="0">
                <a:solidFill>
                  <a:schemeClr val="tx2"/>
                </a:solidFill>
                <a:latin typeface="Source Sans Pro Semibold" pitchFamily="34" charset="-18"/>
              </a:rPr>
              <a:t>Lucas's </a:t>
            </a:r>
            <a:r>
              <a:rPr lang="en-US" sz="1800" dirty="0">
                <a:solidFill>
                  <a:schemeClr val="tx2"/>
                </a:solidFill>
                <a:latin typeface="Source Sans Pro Semibold" pitchFamily="34" charset="-18"/>
              </a:rPr>
              <a:t>version of Phillips curve</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consists in replacing unemployment as a real product (Q) on the horizontal axis and in examining the relationship between inflation and real product</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Believes that macroeconomic policy is ineffective if the conclusions of this policy are known and the rational expectations are </a:t>
            </a:r>
            <a:r>
              <a:rPr lang="en-US" sz="1600" dirty="0" smtClean="0">
                <a:solidFill>
                  <a:schemeClr val="tx1"/>
                </a:solidFill>
                <a:latin typeface="Source Sans Pro Semibold" pitchFamily="34" charset="-18"/>
              </a:rPr>
              <a:t>correct</a:t>
            </a:r>
            <a:r>
              <a:rPr lang="cs-CZ" sz="1600" dirty="0" smtClean="0">
                <a:solidFill>
                  <a:schemeClr val="tx1"/>
                </a:solidFill>
                <a:latin typeface="Source Sans Pro Semibold" pitchFamily="34" charset="-18"/>
              </a:rPr>
              <a:t> </a:t>
            </a:r>
          </a:p>
          <a:p>
            <a:pPr marL="285750" indent="-285750" algn="l">
              <a:buFont typeface="Courier New" panose="02070309020205020404" pitchFamily="49" charset="0"/>
              <a:buChar char="o"/>
            </a:pPr>
            <a:endParaRPr lang="cs-CZ" sz="1600" dirty="0">
              <a:solidFill>
                <a:schemeClr val="tx1"/>
              </a:solidFill>
              <a:latin typeface="Source Sans Pro Semibold" pitchFamily="34" charset="-18"/>
            </a:endParaRPr>
          </a:p>
          <a:p>
            <a:pPr algn="l"/>
            <a:endParaRPr lang="cs-CZ" sz="1600" dirty="0" smtClean="0">
              <a:solidFill>
                <a:schemeClr val="tx1"/>
              </a:solidFill>
              <a:latin typeface="Source Sans Pro Semibold" pitchFamily="34" charset="-18"/>
            </a:endParaRPr>
          </a:p>
          <a:p>
            <a:pPr algn="l"/>
            <a:r>
              <a:rPr lang="cs-CZ" sz="1600" dirty="0" smtClean="0">
                <a:solidFill>
                  <a:schemeClr val="tx1"/>
                </a:solidFill>
                <a:latin typeface="Source Sans Pro Semibold" pitchFamily="34" charset="-18"/>
              </a:rPr>
              <a:t>Source</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Mankiw</a:t>
            </a:r>
            <a:r>
              <a:rPr lang="cs-CZ" sz="1600" dirty="0">
                <a:solidFill>
                  <a:schemeClr val="tx1"/>
                </a:solidFill>
                <a:latin typeface="Source Sans Pro Semibold" pitchFamily="34" charset="-18"/>
              </a:rPr>
              <a:t>, 2000, 2013, </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1995,2010)</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535560"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37</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49614462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normAutofit fontScale="90000"/>
          </a:bodyPr>
          <a:lstStyle/>
          <a:p>
            <a:r>
              <a:rPr lang="cs-CZ" dirty="0" smtClean="0"/>
              <a:t>5. </a:t>
            </a:r>
            <a:r>
              <a:rPr lang="en-US" dirty="0" smtClean="0"/>
              <a:t>CENTRAL </a:t>
            </a:r>
            <a:r>
              <a:rPr lang="en-US" dirty="0"/>
              <a:t>BANK AND THE ROLE OF MONETARY POLICY IN ECONOMICS</a:t>
            </a:r>
          </a:p>
        </p:txBody>
      </p:sp>
      <p:sp>
        <p:nvSpPr>
          <p:cNvPr id="3" name="Subtitle 2"/>
          <p:cNvSpPr>
            <a:spLocks noGrp="1"/>
          </p:cNvSpPr>
          <p:nvPr>
            <p:ph type="subTitle" idx="1"/>
          </p:nvPr>
        </p:nvSpPr>
        <p:spPr>
          <a:xfrm>
            <a:off x="1336712" y="4077071"/>
            <a:ext cx="6400800" cy="1562601"/>
          </a:xfrm>
        </p:spPr>
        <p:txBody>
          <a:bodyPr>
            <a:normAutofit/>
          </a:bodyPr>
          <a:lstStyle/>
          <a:p>
            <a:endParaRPr lang="en-US" sz="2800" i="1" dirty="0">
              <a:solidFill>
                <a:schemeClr val="tx1"/>
              </a:solidFill>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38</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05716224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Chapter goal</a:t>
            </a:r>
          </a:p>
        </p:txBody>
      </p:sp>
      <p:sp>
        <p:nvSpPr>
          <p:cNvPr id="3" name="Subtitle 2"/>
          <p:cNvSpPr>
            <a:spLocks noGrp="1"/>
          </p:cNvSpPr>
          <p:nvPr>
            <p:ph type="subTitle" idx="1"/>
          </p:nvPr>
        </p:nvSpPr>
        <p:spPr>
          <a:xfrm>
            <a:off x="539552" y="2348880"/>
            <a:ext cx="7981078" cy="3528392"/>
          </a:xfrm>
        </p:spPr>
        <p:txBody>
          <a:bodyPr>
            <a:noAutofit/>
          </a:bodyPr>
          <a:lstStyle/>
          <a:p>
            <a:pPr marL="285750" indent="-28575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explain the theory of monetary policy</a:t>
            </a:r>
          </a:p>
          <a:p>
            <a:pPr marL="342900" indent="-34290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explain objectives and instruments of monetary policy</a:t>
            </a:r>
          </a:p>
          <a:p>
            <a:pPr marL="342900" indent="-34290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clarify the monetary restriction and expansion</a:t>
            </a:r>
          </a:p>
          <a:p>
            <a:pPr marL="342900" indent="-34290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clarify the issue of price stability</a:t>
            </a:r>
          </a:p>
          <a:p>
            <a:pPr marL="342900" indent="-342900" algn="l">
              <a:buFont typeface="Courier New" panose="02070309020205020404" pitchFamily="49" charset="0"/>
              <a:buChar char="o"/>
            </a:pPr>
            <a:endParaRPr lang="en-US" sz="20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39</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93419602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en-US" sz="3200" dirty="0" smtClean="0"/>
              <a:t>1.1 </a:t>
            </a:r>
            <a:r>
              <a:rPr lang="en-US" sz="3200" dirty="0"/>
              <a:t>Controversy of </a:t>
            </a:r>
            <a:r>
              <a:rPr lang="cs-CZ" sz="3200" dirty="0" smtClean="0"/>
              <a:t>N</a:t>
            </a:r>
            <a:r>
              <a:rPr lang="en-US" sz="3200" dirty="0" err="1" smtClean="0"/>
              <a:t>eoclassical</a:t>
            </a:r>
            <a:r>
              <a:rPr lang="en-US" sz="3200" dirty="0" smtClean="0"/>
              <a:t> </a:t>
            </a:r>
            <a:r>
              <a:rPr lang="en-US" sz="3200" dirty="0"/>
              <a:t>and Keynesian </a:t>
            </a:r>
            <a:r>
              <a:rPr lang="cs-CZ" sz="3200" dirty="0" smtClean="0"/>
              <a:t>M</a:t>
            </a:r>
            <a:r>
              <a:rPr lang="en-US" sz="3200" dirty="0" err="1" smtClean="0"/>
              <a:t>acroeconomics</a:t>
            </a:r>
            <a:r>
              <a:rPr lang="cs-CZ" sz="3200" dirty="0" smtClean="0"/>
              <a:t> (1)</a:t>
            </a:r>
            <a:endParaRPr lang="en-US" sz="3200" dirty="0"/>
          </a:p>
        </p:txBody>
      </p:sp>
      <p:sp>
        <p:nvSpPr>
          <p:cNvPr id="3" name="Subtitle 2"/>
          <p:cNvSpPr>
            <a:spLocks noGrp="1"/>
          </p:cNvSpPr>
          <p:nvPr>
            <p:ph type="subTitle" idx="1"/>
          </p:nvPr>
        </p:nvSpPr>
        <p:spPr>
          <a:xfrm>
            <a:off x="539552" y="2348879"/>
            <a:ext cx="7981078" cy="3588373"/>
          </a:xfrm>
        </p:spPr>
        <p:txBody>
          <a:bodyPr>
            <a:noAutofit/>
          </a:bodyPr>
          <a:lstStyle/>
          <a:p>
            <a:pPr algn="l"/>
            <a:r>
              <a:rPr lang="en-US" sz="2000" dirty="0">
                <a:solidFill>
                  <a:schemeClr val="tx2"/>
                </a:solidFill>
                <a:latin typeface="Source Sans Pro Semibold" pitchFamily="34" charset="-18"/>
              </a:rPr>
              <a:t>The classic concept of economics</a:t>
            </a:r>
          </a:p>
          <a:p>
            <a:pPr marL="342900" indent="-342900" algn="l">
              <a:buFont typeface="Courier New" panose="02070309020205020404" pitchFamily="49" charset="0"/>
              <a:buChar char="o"/>
            </a:pPr>
            <a:r>
              <a:rPr lang="en-US" sz="1600" dirty="0">
                <a:solidFill>
                  <a:schemeClr val="tx1"/>
                </a:solidFill>
                <a:latin typeface="Source Sans Pro Semibold" pitchFamily="34" charset="-18"/>
              </a:rPr>
              <a:t>is based on the teachings of the Scottish economist Adam Smith, who in 1776 published his work "Discussing the Nature and Origin of the Wealth of Nations."</a:t>
            </a:r>
          </a:p>
          <a:p>
            <a:pPr marL="342900" indent="-342900" algn="l">
              <a:buFont typeface="Courier New" panose="02070309020205020404" pitchFamily="49" charset="0"/>
              <a:buChar char="o"/>
            </a:pPr>
            <a:r>
              <a:rPr lang="en-US" sz="1600" dirty="0">
                <a:solidFill>
                  <a:schemeClr val="tx1"/>
                </a:solidFill>
                <a:latin typeface="Source Sans Pro Semibold" pitchFamily="34" charset="-18"/>
              </a:rPr>
              <a:t>  "Invisible market hand"</a:t>
            </a:r>
          </a:p>
          <a:p>
            <a:pPr algn="l"/>
            <a:endParaRPr lang="en-US" sz="2000" dirty="0">
              <a:solidFill>
                <a:schemeClr val="tx2"/>
              </a:solidFill>
              <a:latin typeface="Source Sans Pro Semibold" pitchFamily="34" charset="-18"/>
            </a:endParaRPr>
          </a:p>
          <a:p>
            <a:pPr algn="l"/>
            <a:r>
              <a:rPr lang="en-US" sz="2000" dirty="0">
                <a:solidFill>
                  <a:schemeClr val="tx2"/>
                </a:solidFill>
                <a:latin typeface="Source Sans Pro Semibold" pitchFamily="34" charset="-18"/>
              </a:rPr>
              <a:t>The Classical School of Economics says:</a:t>
            </a:r>
          </a:p>
          <a:p>
            <a:pPr marL="342900" indent="-342900" algn="l">
              <a:buFont typeface="Courier New" panose="02070309020205020404" pitchFamily="49" charset="0"/>
              <a:buChar char="o"/>
            </a:pPr>
            <a:r>
              <a:rPr lang="en-US" sz="1600" dirty="0">
                <a:solidFill>
                  <a:schemeClr val="tx1"/>
                </a:solidFill>
                <a:latin typeface="Source Sans Pro Semibold" pitchFamily="34" charset="-18"/>
              </a:rPr>
              <a:t>people pursue their economic interest;</a:t>
            </a:r>
          </a:p>
          <a:p>
            <a:pPr marL="342900" indent="-342900" algn="l">
              <a:buFont typeface="Courier New" panose="02070309020205020404" pitchFamily="49" charset="0"/>
              <a:buChar char="o"/>
            </a:pPr>
            <a:r>
              <a:rPr lang="en-US" sz="1600" dirty="0">
                <a:solidFill>
                  <a:schemeClr val="tx1"/>
                </a:solidFill>
                <a:latin typeface="Source Sans Pro Semibold" pitchFamily="34" charset="-18"/>
              </a:rPr>
              <a:t>prices by their movement ensure a constant rebalancing of the markets. The government should play only a minimal </a:t>
            </a:r>
            <a:r>
              <a:rPr lang="en-US" sz="1600" dirty="0" smtClean="0">
                <a:solidFill>
                  <a:schemeClr val="tx1"/>
                </a:solidFill>
                <a:latin typeface="Source Sans Pro Semibold" pitchFamily="34" charset="-18"/>
              </a:rPr>
              <a:t>role</a:t>
            </a:r>
            <a:endParaRPr lang="cs-CZ" sz="1600" dirty="0" smtClean="0">
              <a:solidFill>
                <a:schemeClr val="tx1"/>
              </a:solidFill>
              <a:latin typeface="Source Sans Pro Semibold" pitchFamily="34" charset="-18"/>
            </a:endParaRPr>
          </a:p>
          <a:p>
            <a:pPr marL="342900" indent="-342900" algn="l">
              <a:buFont typeface="Courier New" panose="02070309020205020404" pitchFamily="49" charset="0"/>
              <a:buChar char="o"/>
            </a:pPr>
            <a:endParaRPr lang="cs-CZ" sz="1600" dirty="0">
              <a:solidFill>
                <a:schemeClr val="tx1"/>
              </a:solidFill>
              <a:latin typeface="Source Sans Pro Semibold" pitchFamily="34" charset="-18"/>
            </a:endParaRPr>
          </a:p>
          <a:p>
            <a:pPr marL="342900" indent="-342900" algn="l">
              <a:buFont typeface="Courier New" panose="02070309020205020404" pitchFamily="49" charset="0"/>
              <a:buChar char="o"/>
            </a:pPr>
            <a:endParaRPr lang="cs-CZ" sz="1600" dirty="0" smtClean="0">
              <a:solidFill>
                <a:schemeClr val="tx1"/>
              </a:solidFill>
              <a:latin typeface="Source Sans Pro Semibold" pitchFamily="34" charset="-18"/>
            </a:endParaRPr>
          </a:p>
          <a:p>
            <a:pPr algn="l"/>
            <a:r>
              <a:rPr lang="cs-CZ" sz="1600" dirty="0">
                <a:solidFill>
                  <a:schemeClr val="tx1"/>
                </a:solidFill>
                <a:latin typeface="Source Sans Pro Semibold" pitchFamily="34" charset="-18"/>
              </a:rPr>
              <a:t>Source: (Jurečka, </a:t>
            </a:r>
            <a:r>
              <a:rPr lang="cs-CZ" sz="1600" dirty="0" smtClean="0">
                <a:solidFill>
                  <a:schemeClr val="tx1"/>
                </a:solidFill>
                <a:latin typeface="Source Sans Pro Semibold" pitchFamily="34" charset="-18"/>
              </a:rPr>
              <a:t>2017, </a:t>
            </a:r>
            <a:r>
              <a:rPr lang="cs-CZ" sz="1600" dirty="0" err="1" smtClean="0">
                <a:solidFill>
                  <a:schemeClr val="tx1"/>
                </a:solidFill>
                <a:latin typeface="Source Sans Pro Semibold" pitchFamily="34" charset="-18"/>
              </a:rPr>
              <a:t>Samuelson</a:t>
            </a:r>
            <a:r>
              <a:rPr lang="cs-CZ" sz="1600" dirty="0" smtClean="0">
                <a:solidFill>
                  <a:schemeClr val="tx1"/>
                </a:solidFill>
                <a:latin typeface="Source Sans Pro Semibold" pitchFamily="34" charset="-18"/>
              </a:rPr>
              <a:t> </a:t>
            </a:r>
            <a:r>
              <a:rPr lang="cs-CZ" sz="1600" dirty="0">
                <a:solidFill>
                  <a:schemeClr val="tx1"/>
                </a:solidFill>
                <a:latin typeface="Source Sans Pro Semibold" pitchFamily="34" charset="-18"/>
              </a:rPr>
              <a:t>&amp;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1995, 2010)</a:t>
            </a:r>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6116965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5.1 Monetary Policy (1)</a:t>
            </a:r>
          </a:p>
        </p:txBody>
      </p:sp>
      <p:sp>
        <p:nvSpPr>
          <p:cNvPr id="3" name="Subtitle 2"/>
          <p:cNvSpPr>
            <a:spLocks noGrp="1"/>
          </p:cNvSpPr>
          <p:nvPr>
            <p:ph type="subTitle" idx="1"/>
          </p:nvPr>
        </p:nvSpPr>
        <p:spPr>
          <a:xfrm>
            <a:off x="539552" y="2132856"/>
            <a:ext cx="7981078" cy="3960440"/>
          </a:xfrm>
        </p:spPr>
        <p:txBody>
          <a:bodyPr>
            <a:noAutofit/>
          </a:bodyPr>
          <a:lstStyle/>
          <a:p>
            <a:pPr algn="l"/>
            <a:r>
              <a:rPr lang="en-US" sz="1800" dirty="0">
                <a:solidFill>
                  <a:schemeClr val="tx2"/>
                </a:solidFill>
                <a:latin typeface="Source Sans Pro Semibold" pitchFamily="34" charset="-18"/>
              </a:rPr>
              <a:t>Monetary policy</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is part of and an instrument of economic policy</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is a set of measures and principles that promote the fulfillment of monetary objectives through monetary instruments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according to the Constitution of the Czech Republic and the Act on the Czech National Bank, the CNB's main objective is to maintain price stability</a:t>
            </a:r>
          </a:p>
          <a:p>
            <a:pPr algn="l"/>
            <a:r>
              <a:rPr lang="en-US" sz="1600" dirty="0">
                <a:solidFill>
                  <a:schemeClr val="tx2"/>
                </a:solidFill>
                <a:latin typeface="Source Sans Pro Semibold" pitchFamily="34" charset="-18"/>
              </a:rPr>
              <a:t>CNB</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supports the general economic policy of the government, unless this secondary objective conflicts with the primary objective</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its main objective - price stability - the CNB achieves changes in the setting of monetary conditions using its instruments, especially the basic interest rates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the decision of the CNB Bank Board on the setting of monetary policy is based on the current macroeconomic forecast and the risk assessment of its </a:t>
            </a:r>
            <a:r>
              <a:rPr lang="en-US" sz="1600" dirty="0" smtClean="0">
                <a:solidFill>
                  <a:schemeClr val="tx1"/>
                </a:solidFill>
                <a:latin typeface="Source Sans Pro Semibold" pitchFamily="34" charset="-18"/>
              </a:rPr>
              <a:t>fulfillment</a:t>
            </a:r>
            <a:r>
              <a:rPr lang="cs-CZ" sz="1600" dirty="0" smtClean="0">
                <a:solidFill>
                  <a:schemeClr val="tx1"/>
                </a:solidFill>
                <a:latin typeface="Source Sans Pro Semibold" pitchFamily="34" charset="-18"/>
              </a:rPr>
              <a:t> </a:t>
            </a:r>
          </a:p>
          <a:p>
            <a:pPr algn="l"/>
            <a:r>
              <a:rPr lang="pl-PL" sz="1600" dirty="0" smtClean="0">
                <a:solidFill>
                  <a:schemeClr val="tx1"/>
                </a:solidFill>
                <a:latin typeface="Source Sans Pro Semibold" pitchFamily="34" charset="-18"/>
              </a:rPr>
              <a:t>Source: (CNB</a:t>
            </a:r>
            <a:r>
              <a:rPr lang="pl-PL" sz="1600" dirty="0">
                <a:solidFill>
                  <a:schemeClr val="tx1"/>
                </a:solidFill>
                <a:latin typeface="Source Sans Pro Semibold" pitchFamily="34" charset="-18"/>
              </a:rPr>
              <a:t>, 2018, Finance, 2018)</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40</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56977587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5.1 Monetary Policy (2)</a:t>
            </a:r>
          </a:p>
        </p:txBody>
      </p:sp>
      <p:sp>
        <p:nvSpPr>
          <p:cNvPr id="3" name="Subtitle 2"/>
          <p:cNvSpPr>
            <a:spLocks noGrp="1"/>
          </p:cNvSpPr>
          <p:nvPr>
            <p:ph type="subTitle" idx="1"/>
          </p:nvPr>
        </p:nvSpPr>
        <p:spPr>
          <a:xfrm>
            <a:off x="539552" y="1988840"/>
            <a:ext cx="7981078" cy="3888432"/>
          </a:xfrm>
        </p:spPr>
        <p:txBody>
          <a:bodyPr>
            <a:noAutofit/>
          </a:bodyPr>
          <a:lstStyle/>
          <a:p>
            <a:pPr algn="l"/>
            <a:r>
              <a:rPr lang="en-US" sz="1800" dirty="0">
                <a:solidFill>
                  <a:schemeClr val="tx2"/>
                </a:solidFill>
                <a:latin typeface="Source Sans Pro Semibold" pitchFamily="34" charset="-18"/>
              </a:rPr>
              <a:t>The main instruments of monetary </a:t>
            </a:r>
            <a:r>
              <a:rPr lang="en-US" sz="1800" dirty="0" smtClean="0">
                <a:solidFill>
                  <a:schemeClr val="tx2"/>
                </a:solidFill>
                <a:latin typeface="Source Sans Pro Semibold" pitchFamily="34" charset="-18"/>
              </a:rPr>
              <a:t>policy</a:t>
            </a:r>
            <a:endParaRPr lang="cs-CZ" sz="1600" dirty="0" smtClean="0">
              <a:solidFill>
                <a:schemeClr val="tx1"/>
              </a:solidFill>
              <a:latin typeface="Source Sans Pro Semibold" pitchFamily="34" charset="-18"/>
            </a:endParaRPr>
          </a:p>
          <a:p>
            <a:pPr algn="l"/>
            <a:r>
              <a:rPr lang="en-US" sz="1600" dirty="0" smtClean="0">
                <a:solidFill>
                  <a:schemeClr val="tx2"/>
                </a:solidFill>
                <a:latin typeface="Source Sans Pro Semibold" pitchFamily="34" charset="-18"/>
              </a:rPr>
              <a:t>Direct </a:t>
            </a:r>
            <a:endParaRPr lang="en-US" sz="1600" dirty="0">
              <a:solidFill>
                <a:schemeClr val="tx2"/>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n </a:t>
            </a:r>
            <a:r>
              <a:rPr lang="en-US" sz="1600" dirty="0">
                <a:solidFill>
                  <a:schemeClr val="tx1"/>
                </a:solidFill>
                <a:latin typeface="Source Sans Pro Semibold" pitchFamily="34" charset="-18"/>
              </a:rPr>
              <a:t>advanced economic systems are rarely used and their use is indicative of the failure of indirect instruments. These tools include:</a:t>
            </a:r>
          </a:p>
          <a:p>
            <a:pPr marL="742950" lvl="1" indent="-285750" algn="l">
              <a:buFont typeface="Courier New" panose="02070309020205020404" pitchFamily="49" charset="0"/>
              <a:buChar char="o"/>
            </a:pPr>
            <a:r>
              <a:rPr lang="cs-CZ" sz="1600" dirty="0" smtClean="0">
                <a:solidFill>
                  <a:schemeClr val="tx1"/>
                </a:solidFill>
                <a:latin typeface="Source Sans Pro Semibold" pitchFamily="34" charset="-18"/>
              </a:rPr>
              <a:t>L</a:t>
            </a:r>
            <a:r>
              <a:rPr lang="en-US" sz="1600" dirty="0" err="1" smtClean="0">
                <a:solidFill>
                  <a:schemeClr val="tx1"/>
                </a:solidFill>
                <a:latin typeface="Source Sans Pro Semibold" pitchFamily="34" charset="-18"/>
              </a:rPr>
              <a:t>iquidity</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rules - are determined either by establishing a binding structure of assets and liabilities of commercial banks, or in the form of some interrelationships between them. They serve to ensure the liquidity of commercial banks</a:t>
            </a:r>
          </a:p>
          <a:p>
            <a:pPr marL="742950" lvl="1" indent="-285750" algn="l">
              <a:buFont typeface="Courier New" panose="02070309020205020404" pitchFamily="49" charset="0"/>
              <a:buChar char="o"/>
            </a:pPr>
            <a:r>
              <a:rPr lang="cs-CZ" sz="1600" dirty="0" smtClean="0">
                <a:solidFill>
                  <a:schemeClr val="tx1"/>
                </a:solidFill>
                <a:latin typeface="Source Sans Pro Semibold" pitchFamily="34" charset="-18"/>
              </a:rPr>
              <a:t>C</a:t>
            </a:r>
            <a:r>
              <a:rPr lang="en-US" sz="1600" dirty="0" err="1" smtClean="0">
                <a:solidFill>
                  <a:schemeClr val="tx1"/>
                </a:solidFill>
                <a:latin typeface="Source Sans Pro Semibold" pitchFamily="34" charset="-18"/>
              </a:rPr>
              <a:t>redit</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contingents - consist of the directive setting of credit limits. The relative and absolute credit contingent is distinguished</a:t>
            </a:r>
          </a:p>
          <a:p>
            <a:pPr marL="742950" lvl="1"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err="1" smtClean="0">
                <a:solidFill>
                  <a:schemeClr val="tx1"/>
                </a:solidFill>
                <a:latin typeface="Source Sans Pro Semibold" pitchFamily="34" charset="-18"/>
              </a:rPr>
              <a:t>nterest</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rates (interest rate ceilings) - the central bank may set the maximum interest rates on commercial banks that may require from the loans granted by them or, on the contrary, the minimum interest rates on received deposits</a:t>
            </a:r>
          </a:p>
          <a:p>
            <a:pPr marL="742950" lvl="1" indent="-285750" algn="l">
              <a:buFont typeface="Courier New" panose="02070309020205020404" pitchFamily="49" charset="0"/>
              <a:buChar char="o"/>
            </a:pPr>
            <a:r>
              <a:rPr lang="en-US" sz="1600" dirty="0">
                <a:solidFill>
                  <a:schemeClr val="tx1"/>
                </a:solidFill>
                <a:latin typeface="Source Sans Pro Semibold" pitchFamily="34" charset="-18"/>
              </a:rPr>
              <a:t>Mandatory deposits - mostly involving central or local </a:t>
            </a:r>
            <a:r>
              <a:rPr lang="en-US" sz="1600" dirty="0" smtClean="0">
                <a:solidFill>
                  <a:schemeClr val="tx1"/>
                </a:solidFill>
                <a:latin typeface="Source Sans Pro Semibold" pitchFamily="34" charset="-18"/>
              </a:rPr>
              <a:t>authorities</a:t>
            </a:r>
            <a:endParaRPr lang="cs-CZ" sz="1600" dirty="0" smtClean="0">
              <a:solidFill>
                <a:schemeClr val="tx1"/>
              </a:solidFill>
              <a:latin typeface="Source Sans Pro Semibold" pitchFamily="34" charset="-18"/>
            </a:endParaRPr>
          </a:p>
          <a:p>
            <a:pPr algn="l"/>
            <a:r>
              <a:rPr lang="pl-PL" sz="1600" dirty="0">
                <a:solidFill>
                  <a:schemeClr val="tx1"/>
                </a:solidFill>
                <a:latin typeface="Source Sans Pro Semibold" pitchFamily="34" charset="-18"/>
              </a:rPr>
              <a:t>Source: (CNB, 2018, Finance, 2018)</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41</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91584446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5.1 Monetary Policy (3)</a:t>
            </a:r>
          </a:p>
        </p:txBody>
      </p:sp>
      <p:sp>
        <p:nvSpPr>
          <p:cNvPr id="3" name="Subtitle 2"/>
          <p:cNvSpPr>
            <a:spLocks noGrp="1"/>
          </p:cNvSpPr>
          <p:nvPr>
            <p:ph type="subTitle" idx="1"/>
          </p:nvPr>
        </p:nvSpPr>
        <p:spPr>
          <a:xfrm>
            <a:off x="539552" y="2132856"/>
            <a:ext cx="7981078" cy="3960440"/>
          </a:xfrm>
        </p:spPr>
        <p:txBody>
          <a:bodyPr>
            <a:noAutofit/>
          </a:bodyPr>
          <a:lstStyle/>
          <a:p>
            <a:pPr algn="l"/>
            <a:r>
              <a:rPr lang="en-US" sz="1800" dirty="0">
                <a:solidFill>
                  <a:schemeClr val="tx2"/>
                </a:solidFill>
                <a:latin typeface="Source Sans Pro Semibold" pitchFamily="34" charset="-18"/>
              </a:rPr>
              <a:t>Indirect </a:t>
            </a:r>
            <a:r>
              <a:rPr lang="en-US" sz="1800" dirty="0" smtClean="0">
                <a:solidFill>
                  <a:schemeClr val="tx2"/>
                </a:solidFill>
                <a:latin typeface="Source Sans Pro Semibold" pitchFamily="34" charset="-18"/>
              </a:rPr>
              <a:t> </a:t>
            </a:r>
            <a:endParaRPr lang="en-US" sz="1800" dirty="0">
              <a:solidFill>
                <a:schemeClr val="tx2"/>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D</a:t>
            </a:r>
            <a:r>
              <a:rPr lang="en-US" sz="1600" dirty="0" err="1" smtClean="0">
                <a:solidFill>
                  <a:schemeClr val="tx1"/>
                </a:solidFill>
                <a:latin typeface="Source Sans Pro Semibold" pitchFamily="34" charset="-18"/>
              </a:rPr>
              <a:t>iscount</a:t>
            </a:r>
            <a:r>
              <a:rPr lang="en-US" sz="1600" dirty="0" smtClean="0">
                <a:solidFill>
                  <a:schemeClr val="tx1"/>
                </a:solidFill>
                <a:latin typeface="Source Sans Pro Semibold" pitchFamily="34" charset="-18"/>
              </a:rPr>
              <a:t> </a:t>
            </a:r>
            <a:r>
              <a:rPr lang="cs-CZ" sz="1600" dirty="0" err="1" smtClean="0">
                <a:solidFill>
                  <a:schemeClr val="tx1"/>
                </a:solidFill>
                <a:latin typeface="Source Sans Pro Semibold" pitchFamily="34" charset="-18"/>
              </a:rPr>
              <a:t>rate</a:t>
            </a:r>
            <a:r>
              <a:rPr lang="cs-CZ" sz="1600" dirty="0" smtClean="0">
                <a:solidFill>
                  <a:schemeClr val="tx1"/>
                </a:solidFill>
                <a:latin typeface="Source Sans Pro Semibold" pitchFamily="34" charset="-18"/>
              </a:rPr>
              <a:t> </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these are interest rates and other terms of credit that the central bank provides to domestic banks in commercial banks - this significantly influences the credit capacity of commercial banks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O</a:t>
            </a:r>
            <a:r>
              <a:rPr lang="en-US" sz="1600" dirty="0" smtClean="0">
                <a:solidFill>
                  <a:schemeClr val="tx1"/>
                </a:solidFill>
                <a:latin typeface="Source Sans Pro Semibold" pitchFamily="34" charset="-18"/>
              </a:rPr>
              <a:t>pen </a:t>
            </a:r>
            <a:r>
              <a:rPr lang="en-US" sz="1600" dirty="0">
                <a:solidFill>
                  <a:schemeClr val="tx1"/>
                </a:solidFill>
                <a:latin typeface="Source Sans Pro Semibold" pitchFamily="34" charset="-18"/>
              </a:rPr>
              <a:t>market operations - means the purchase or sale of securities by a central bank from commercial banks. This increases or decreases their liquidity reserves as well as their credit capacity</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M</a:t>
            </a:r>
            <a:r>
              <a:rPr lang="en-US" sz="1600" dirty="0" err="1" smtClean="0">
                <a:solidFill>
                  <a:schemeClr val="tx1"/>
                </a:solidFill>
                <a:latin typeface="Source Sans Pro Semibold" pitchFamily="34" charset="-18"/>
              </a:rPr>
              <a:t>inimum</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reserves - are determined as a percentage of the total amount of primary deposits of commercial banks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S</a:t>
            </a:r>
            <a:r>
              <a:rPr lang="en-US" sz="1600" dirty="0" err="1" smtClean="0">
                <a:solidFill>
                  <a:schemeClr val="tx1"/>
                </a:solidFill>
                <a:latin typeface="Source Sans Pro Semibold" pitchFamily="34" charset="-18"/>
              </a:rPr>
              <a:t>waps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 </a:t>
            </a:r>
            <a:r>
              <a:rPr lang="cs-CZ" sz="1600" dirty="0" smtClean="0">
                <a:solidFill>
                  <a:schemeClr val="tx1"/>
                </a:solidFill>
                <a:latin typeface="Source Sans Pro Semibold" pitchFamily="34" charset="-18"/>
              </a:rPr>
              <a:t>p</a:t>
            </a:r>
            <a:r>
              <a:rPr lang="en-US" sz="1600" dirty="0" err="1" smtClean="0">
                <a:solidFill>
                  <a:schemeClr val="tx1"/>
                </a:solidFill>
                <a:latin typeface="Source Sans Pro Semibold" pitchFamily="34" charset="-18"/>
              </a:rPr>
              <a:t>urchase</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and sale of foreign currencies by the central bank from commercial banks is also influenced by the credit capacity of commercial banks - these are either conversions or foreign currency swaps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err="1" smtClean="0">
                <a:solidFill>
                  <a:schemeClr val="tx1"/>
                </a:solidFill>
                <a:latin typeface="Source Sans Pro Semibold" pitchFamily="34" charset="-18"/>
              </a:rPr>
              <a:t>ntervention</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 by this instrument the central bank most frequently influences the development of the trade balance of the state and the rate of </a:t>
            </a:r>
            <a:r>
              <a:rPr lang="en-US" sz="1600" dirty="0" smtClean="0">
                <a:solidFill>
                  <a:schemeClr val="tx1"/>
                </a:solidFill>
                <a:latin typeface="Source Sans Pro Semibold" pitchFamily="34" charset="-18"/>
              </a:rPr>
              <a:t>inflation</a:t>
            </a:r>
            <a:r>
              <a:rPr lang="cs-CZ" sz="1600" dirty="0" smtClean="0">
                <a:solidFill>
                  <a:schemeClr val="tx1"/>
                </a:solidFill>
                <a:latin typeface="Source Sans Pro Semibold" pitchFamily="34" charset="-18"/>
              </a:rPr>
              <a:t> </a:t>
            </a:r>
          </a:p>
          <a:p>
            <a:pPr algn="l"/>
            <a:r>
              <a:rPr lang="pl-PL" sz="1400" dirty="0" smtClean="0">
                <a:solidFill>
                  <a:schemeClr val="tx1"/>
                </a:solidFill>
                <a:latin typeface="Source Sans Pro Semibold" pitchFamily="34" charset="-18"/>
              </a:rPr>
              <a:t>Source</a:t>
            </a:r>
            <a:r>
              <a:rPr lang="pl-PL" sz="1400" dirty="0">
                <a:solidFill>
                  <a:schemeClr val="tx1"/>
                </a:solidFill>
                <a:latin typeface="Source Sans Pro Semibold" pitchFamily="34" charset="-18"/>
              </a:rPr>
              <a:t>: (CNB, 2018, Finance, 2018)</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42</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64030819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5.1.1 Types of Monetary Policy</a:t>
            </a:r>
          </a:p>
        </p:txBody>
      </p:sp>
      <p:sp>
        <p:nvSpPr>
          <p:cNvPr id="3" name="Subtitle 2"/>
          <p:cNvSpPr>
            <a:spLocks noGrp="1"/>
          </p:cNvSpPr>
          <p:nvPr>
            <p:ph type="subTitle" idx="1"/>
          </p:nvPr>
        </p:nvSpPr>
        <p:spPr>
          <a:xfrm>
            <a:off x="539552" y="1988840"/>
            <a:ext cx="7981078" cy="3888432"/>
          </a:xfrm>
        </p:spPr>
        <p:txBody>
          <a:bodyPr>
            <a:noAutofit/>
          </a:bodyPr>
          <a:lstStyle/>
          <a:p>
            <a:pPr algn="l"/>
            <a:r>
              <a:rPr lang="en-US" sz="1800" dirty="0">
                <a:solidFill>
                  <a:schemeClr val="tx2"/>
                </a:solidFill>
                <a:latin typeface="Source Sans Pro Semibold" pitchFamily="34" charset="-18"/>
              </a:rPr>
              <a:t>Expansionary monetary policy</a:t>
            </a:r>
          </a:p>
          <a:p>
            <a:pPr marL="285750" indent="-285750" algn="l">
              <a:buFont typeface="Courier New" panose="02070309020205020404" pitchFamily="49" charset="0"/>
              <a:buChar char="o"/>
            </a:pPr>
            <a:r>
              <a:rPr lang="cs-CZ" sz="1600" dirty="0">
                <a:solidFill>
                  <a:schemeClr val="tx1"/>
                </a:solidFill>
                <a:latin typeface="Source Sans Pro Semibold" pitchFamily="34" charset="-18"/>
              </a:rPr>
              <a:t>I</a:t>
            </a:r>
            <a:r>
              <a:rPr lang="en-US" sz="1600" dirty="0" smtClean="0">
                <a:solidFill>
                  <a:schemeClr val="tx1"/>
                </a:solidFill>
                <a:latin typeface="Source Sans Pro Semibold" pitchFamily="34" charset="-18"/>
              </a:rPr>
              <a:t>s </a:t>
            </a:r>
            <a:r>
              <a:rPr lang="en-US" sz="1600" dirty="0">
                <a:solidFill>
                  <a:schemeClr val="tx1"/>
                </a:solidFill>
                <a:latin typeface="Source Sans Pro Semibold" pitchFamily="34" charset="-18"/>
              </a:rPr>
              <a:t>characterized by increasing money supply and thus aggregate demand is stimulated. the short-term effect of an expansive monetary policy is to increase the level of real product (GDP) and employment</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n </a:t>
            </a:r>
            <a:r>
              <a:rPr lang="en-US" sz="1600" dirty="0">
                <a:solidFill>
                  <a:schemeClr val="tx1"/>
                </a:solidFill>
                <a:latin typeface="Source Sans Pro Semibold" pitchFamily="34" charset="-18"/>
              </a:rPr>
              <a:t>the long run, the effects of an expansive monetary policy are the rise in the equilibrium level of </a:t>
            </a:r>
            <a:r>
              <a:rPr lang="en-US" sz="1600" dirty="0" smtClean="0">
                <a:solidFill>
                  <a:schemeClr val="tx1"/>
                </a:solidFill>
                <a:latin typeface="Source Sans Pro Semibold" pitchFamily="34" charset="-18"/>
              </a:rPr>
              <a:t>prices</a:t>
            </a:r>
            <a:endParaRPr lang="en-US" sz="1600" dirty="0">
              <a:solidFill>
                <a:schemeClr val="tx1"/>
              </a:solidFill>
              <a:latin typeface="Source Sans Pro Semibold" pitchFamily="34" charset="-18"/>
            </a:endParaRPr>
          </a:p>
          <a:p>
            <a:pPr algn="l"/>
            <a:r>
              <a:rPr lang="en-US" sz="1800" dirty="0">
                <a:solidFill>
                  <a:schemeClr val="tx2"/>
                </a:solidFill>
                <a:latin typeface="Source Sans Pro Semibold" pitchFamily="34" charset="-18"/>
              </a:rPr>
              <a:t>Restrictive monetary policy</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O</a:t>
            </a:r>
            <a:r>
              <a:rPr lang="en-US" sz="1600" dirty="0" smtClean="0">
                <a:solidFill>
                  <a:schemeClr val="tx1"/>
                </a:solidFill>
                <a:latin typeface="Source Sans Pro Semibold" pitchFamily="34" charset="-18"/>
              </a:rPr>
              <a:t>n </a:t>
            </a:r>
            <a:r>
              <a:rPr lang="en-US" sz="1600" dirty="0">
                <a:solidFill>
                  <a:schemeClr val="tx1"/>
                </a:solidFill>
                <a:latin typeface="Source Sans Pro Semibold" pitchFamily="34" charset="-18"/>
              </a:rPr>
              <a:t>the contrary, the decline in money supply</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n </a:t>
            </a:r>
            <a:r>
              <a:rPr lang="en-US" sz="1600" dirty="0">
                <a:solidFill>
                  <a:schemeClr val="tx1"/>
                </a:solidFill>
                <a:latin typeface="Source Sans Pro Semibold" pitchFamily="34" charset="-18"/>
              </a:rPr>
              <a:t>the short term, the effects of restrictive monetary policy mean a fall in the level of real product and employment</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L</a:t>
            </a:r>
            <a:r>
              <a:rPr lang="en-US" sz="1600" dirty="0" err="1" smtClean="0">
                <a:solidFill>
                  <a:schemeClr val="tx1"/>
                </a:solidFill>
                <a:latin typeface="Source Sans Pro Semibold" pitchFamily="34" charset="-18"/>
              </a:rPr>
              <a:t>ong</a:t>
            </a:r>
            <a:r>
              <a:rPr lang="en-US" sz="1600" dirty="0" smtClean="0">
                <a:solidFill>
                  <a:schemeClr val="tx1"/>
                </a:solidFill>
                <a:latin typeface="Source Sans Pro Semibold" pitchFamily="34" charset="-18"/>
              </a:rPr>
              <a:t>-term </a:t>
            </a:r>
            <a:r>
              <a:rPr lang="en-US" sz="1600" dirty="0">
                <a:solidFill>
                  <a:schemeClr val="tx1"/>
                </a:solidFill>
                <a:latin typeface="Source Sans Pro Semibold" pitchFamily="34" charset="-18"/>
              </a:rPr>
              <a:t>effects of restrictive monetary policy have the effect of reducing the equilibrium level of prices, which corresponds to a reduction in the amount of money in </a:t>
            </a:r>
            <a:r>
              <a:rPr lang="en-US" sz="1600" dirty="0" smtClean="0">
                <a:solidFill>
                  <a:schemeClr val="tx1"/>
                </a:solidFill>
                <a:latin typeface="Source Sans Pro Semibold" pitchFamily="34" charset="-18"/>
              </a:rPr>
              <a:t>circulation</a:t>
            </a:r>
            <a:r>
              <a:rPr lang="cs-CZ" sz="1600" dirty="0" smtClean="0">
                <a:solidFill>
                  <a:schemeClr val="tx1"/>
                </a:solidFill>
                <a:latin typeface="Source Sans Pro Semibold" pitchFamily="34" charset="-18"/>
              </a:rPr>
              <a:t> </a:t>
            </a:r>
          </a:p>
          <a:p>
            <a:pPr algn="l"/>
            <a:r>
              <a:rPr lang="cs-CZ" sz="1600" dirty="0" smtClean="0">
                <a:solidFill>
                  <a:schemeClr val="tx1"/>
                </a:solidFill>
                <a:latin typeface="Source Sans Pro Semibold" pitchFamily="34" charset="-18"/>
              </a:rPr>
              <a:t>Source: </a:t>
            </a:r>
            <a:r>
              <a:rPr lang="cs-CZ" sz="1600" dirty="0">
                <a:solidFill>
                  <a:schemeClr val="tx1"/>
                </a:solidFill>
                <a:latin typeface="Source Sans Pro Semibold" pitchFamily="34" charset="-18"/>
              </a:rPr>
              <a:t>(</a:t>
            </a:r>
            <a:r>
              <a:rPr lang="cs-CZ" sz="1600" dirty="0" err="1">
                <a:solidFill>
                  <a:schemeClr val="tx1"/>
                </a:solidFill>
                <a:latin typeface="Source Sans Pro Semibold" pitchFamily="34" charset="-18"/>
              </a:rPr>
              <a:t>Mankiw</a:t>
            </a:r>
            <a:r>
              <a:rPr lang="cs-CZ" sz="1600" dirty="0">
                <a:solidFill>
                  <a:schemeClr val="tx1"/>
                </a:solidFill>
                <a:latin typeface="Source Sans Pro Semibold" pitchFamily="34" charset="-18"/>
              </a:rPr>
              <a:t>, 2000, Jurečka, 2017, </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1995,2010)</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43</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54059719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5.1.2 Price stability</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800" dirty="0" err="1" smtClean="0">
                <a:solidFill>
                  <a:schemeClr val="tx2"/>
                </a:solidFill>
                <a:latin typeface="Source Sans Pro Semibold" pitchFamily="34" charset="-18"/>
              </a:rPr>
              <a:t>Pric</a:t>
            </a:r>
            <a:r>
              <a:rPr lang="cs-CZ" sz="1800" dirty="0" smtClean="0">
                <a:solidFill>
                  <a:schemeClr val="tx2"/>
                </a:solidFill>
                <a:latin typeface="Source Sans Pro Semibold" pitchFamily="34" charset="-18"/>
              </a:rPr>
              <a:t>e</a:t>
            </a:r>
            <a:r>
              <a:rPr lang="en-US" sz="1800" dirty="0" smtClean="0">
                <a:solidFill>
                  <a:schemeClr val="tx2"/>
                </a:solidFill>
                <a:latin typeface="Source Sans Pro Semibold" pitchFamily="34" charset="-18"/>
              </a:rPr>
              <a:t> </a:t>
            </a:r>
            <a:r>
              <a:rPr lang="en-US" sz="1800" dirty="0">
                <a:solidFill>
                  <a:schemeClr val="tx2"/>
                </a:solidFill>
                <a:latin typeface="Source Sans Pro Semibold" pitchFamily="34" charset="-18"/>
              </a:rPr>
              <a:t>stability </a:t>
            </a:r>
            <a:endParaRPr lang="cs-CZ" sz="1800" dirty="0" smtClean="0">
              <a:solidFill>
                <a:schemeClr val="tx2"/>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means </a:t>
            </a:r>
            <a:r>
              <a:rPr lang="en-US" sz="1600" dirty="0">
                <a:solidFill>
                  <a:schemeClr val="tx1"/>
                </a:solidFill>
                <a:latin typeface="Source Sans Pro Semibold" pitchFamily="34" charset="-18"/>
              </a:rPr>
              <a:t>price volatility </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moderate </a:t>
            </a:r>
            <a:r>
              <a:rPr lang="en-US" sz="1600" dirty="0">
                <a:solidFill>
                  <a:schemeClr val="tx1"/>
                </a:solidFill>
                <a:latin typeface="Source Sans Pro Semibold" pitchFamily="34" charset="-18"/>
              </a:rPr>
              <a:t>growth price growth consistent with price stability should include an upward statistical upturn in the measurement of these price increases </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space </a:t>
            </a:r>
            <a:r>
              <a:rPr lang="en-US" sz="1600" dirty="0">
                <a:solidFill>
                  <a:schemeClr val="tx1"/>
                </a:solidFill>
                <a:latin typeface="Source Sans Pro Semibold" pitchFamily="34" charset="-18"/>
              </a:rPr>
              <a:t>for minor changes in pricing relationships, which in every economy with an effective pricing system is constantly </a:t>
            </a:r>
            <a:r>
              <a:rPr lang="en-US" sz="1600" dirty="0" smtClean="0">
                <a:solidFill>
                  <a:schemeClr val="tx1"/>
                </a:solidFill>
                <a:latin typeface="Source Sans Pro Semibold" pitchFamily="34" charset="-18"/>
              </a:rPr>
              <a:t>occurring</a:t>
            </a:r>
            <a:endParaRPr lang="cs-CZ" sz="1600" dirty="0" smtClean="0">
              <a:solidFill>
                <a:schemeClr val="tx1"/>
              </a:solidFill>
              <a:latin typeface="Source Sans Pro Semibold" pitchFamily="34" charset="-18"/>
            </a:endParaRPr>
          </a:p>
          <a:p>
            <a:pPr algn="l"/>
            <a:r>
              <a:rPr lang="en-US" sz="1800" dirty="0" smtClean="0">
                <a:solidFill>
                  <a:schemeClr val="tx2"/>
                </a:solidFill>
                <a:latin typeface="Source Sans Pro Semibold" pitchFamily="34" charset="-18"/>
              </a:rPr>
              <a:t>Inflation </a:t>
            </a:r>
            <a:r>
              <a:rPr lang="en-GB" sz="1800" dirty="0" smtClean="0">
                <a:solidFill>
                  <a:schemeClr val="tx2"/>
                </a:solidFill>
                <a:latin typeface="Source Sans Pro Semibold" pitchFamily="34" charset="-18"/>
              </a:rPr>
              <a:t>goal</a:t>
            </a:r>
            <a:r>
              <a:rPr lang="en-US" sz="1800" dirty="0" smtClean="0">
                <a:solidFill>
                  <a:schemeClr val="tx2"/>
                </a:solidFill>
                <a:latin typeface="Source Sans Pro Semibold" pitchFamily="34" charset="-18"/>
              </a:rPr>
              <a:t> </a:t>
            </a:r>
            <a:endParaRPr lang="cs-CZ" sz="1800" dirty="0" smtClean="0">
              <a:solidFill>
                <a:schemeClr val="tx2"/>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a </a:t>
            </a:r>
            <a:r>
              <a:rPr lang="en-US" sz="1600" dirty="0">
                <a:solidFill>
                  <a:schemeClr val="tx1"/>
                </a:solidFill>
                <a:latin typeface="Source Sans Pro Semibold" pitchFamily="34" charset="-18"/>
              </a:rPr>
              <a:t>rate of 2% valid from January 2010, as the CNB will, as it is currently, seek to ensure that the actual inflation rate does not differ from the target by more than one percentage point on both sides</a:t>
            </a:r>
            <a:endParaRPr lang="cs-CZ" sz="1600" dirty="0">
              <a:solidFill>
                <a:schemeClr val="tx1"/>
              </a:solidFill>
              <a:latin typeface="Source Sans Pro Semibold" pitchFamily="34" charset="-18"/>
            </a:endParaRPr>
          </a:p>
          <a:p>
            <a:pPr marL="285750" indent="-285750" algn="l">
              <a:buFont typeface="Arial" panose="020B0604020202020204" pitchFamily="34" charset="0"/>
              <a:buChar char="•"/>
            </a:pPr>
            <a:endParaRPr lang="cs-CZ" sz="1500" dirty="0" smtClean="0">
              <a:solidFill>
                <a:schemeClr val="tx1"/>
              </a:solidFill>
              <a:latin typeface="Source Sans Pro Semibold" pitchFamily="34" charset="-18"/>
            </a:endParaRPr>
          </a:p>
          <a:p>
            <a:pPr algn="l"/>
            <a:r>
              <a:rPr lang="cs-CZ" sz="1600" dirty="0" smtClean="0">
                <a:solidFill>
                  <a:schemeClr val="tx1"/>
                </a:solidFill>
                <a:latin typeface="Source Sans Pro Semibold" pitchFamily="34" charset="-18"/>
              </a:rPr>
              <a:t>Source: (CNB</a:t>
            </a:r>
            <a:r>
              <a:rPr lang="cs-CZ" sz="1600" dirty="0">
                <a:solidFill>
                  <a:schemeClr val="tx1"/>
                </a:solidFill>
                <a:latin typeface="Source Sans Pro Semibold" pitchFamily="34" charset="-18"/>
              </a:rPr>
              <a:t>, 2018)</a:t>
            </a:r>
          </a:p>
          <a:p>
            <a:pPr algn="l"/>
            <a:endParaRPr lang="cs-CZ" sz="1500" dirty="0" smtClean="0">
              <a:solidFill>
                <a:schemeClr val="tx1"/>
              </a:solidFill>
              <a:latin typeface="Source Sans Pro Semibold" pitchFamily="34" charset="-18"/>
            </a:endParaRPr>
          </a:p>
          <a:p>
            <a:pPr marL="285750" indent="-285750" algn="l">
              <a:buFont typeface="Arial" panose="020B0604020202020204" pitchFamily="34" charset="0"/>
              <a:buChar char="•"/>
            </a:pPr>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44</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5103631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normAutofit/>
          </a:bodyPr>
          <a:lstStyle/>
          <a:p>
            <a:r>
              <a:rPr lang="cs-CZ" dirty="0" smtClean="0"/>
              <a:t>6. </a:t>
            </a:r>
            <a:r>
              <a:rPr lang="en-US" dirty="0" smtClean="0"/>
              <a:t>FISCAL </a:t>
            </a:r>
            <a:r>
              <a:rPr lang="en-US" dirty="0"/>
              <a:t>POLICY AND PUBLIC FINANCES </a:t>
            </a:r>
          </a:p>
        </p:txBody>
      </p:sp>
      <p:sp>
        <p:nvSpPr>
          <p:cNvPr id="3" name="Subtitle 2"/>
          <p:cNvSpPr>
            <a:spLocks noGrp="1"/>
          </p:cNvSpPr>
          <p:nvPr>
            <p:ph type="subTitle" idx="1"/>
          </p:nvPr>
        </p:nvSpPr>
        <p:spPr>
          <a:xfrm>
            <a:off x="1336712" y="3887073"/>
            <a:ext cx="6400800" cy="1752600"/>
          </a:xfrm>
        </p:spPr>
        <p:txBody>
          <a:bodyPr>
            <a:normAutofit/>
          </a:bodyPr>
          <a:lstStyle/>
          <a:p>
            <a:endParaRPr lang="en-US" sz="2800" i="1" dirty="0">
              <a:solidFill>
                <a:schemeClr val="tx1"/>
              </a:solidFill>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45</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31457184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Chapter goal</a:t>
            </a:r>
          </a:p>
        </p:txBody>
      </p:sp>
      <p:sp>
        <p:nvSpPr>
          <p:cNvPr id="3" name="Subtitle 2"/>
          <p:cNvSpPr>
            <a:spLocks noGrp="1"/>
          </p:cNvSpPr>
          <p:nvPr>
            <p:ph type="subTitle" idx="1"/>
          </p:nvPr>
        </p:nvSpPr>
        <p:spPr>
          <a:xfrm>
            <a:off x="539552" y="2348880"/>
            <a:ext cx="7981078" cy="3528392"/>
          </a:xfrm>
        </p:spPr>
        <p:txBody>
          <a:bodyPr>
            <a:noAutofit/>
          </a:bodyPr>
          <a:lstStyle/>
          <a:p>
            <a:pPr marL="285750" indent="-28575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explain the concept of fiscal policy in macroeconomics</a:t>
            </a:r>
          </a:p>
          <a:p>
            <a:pPr marL="285750" indent="-28575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clarify the concept of public finances</a:t>
            </a:r>
          </a:p>
          <a:p>
            <a:pPr marL="285750" indent="-28575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get acquainted with the state budget and its work in the Czech Republic</a:t>
            </a:r>
          </a:p>
          <a:p>
            <a:pPr marL="285750" indent="-285750" algn="l">
              <a:buFont typeface="Courier New" panose="02070309020205020404" pitchFamily="49" charset="0"/>
              <a:buChar char="o"/>
            </a:pPr>
            <a:endParaRPr lang="en-US" sz="20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46</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73422807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6.1 Fiscal Policy (1)</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800" dirty="0">
                <a:solidFill>
                  <a:schemeClr val="tx2"/>
                </a:solidFill>
                <a:latin typeface="Source Sans Pro Semibold" pitchFamily="34" charset="-18"/>
              </a:rPr>
              <a:t>Fiscal policy</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t </a:t>
            </a:r>
            <a:r>
              <a:rPr lang="en-US" sz="1600" dirty="0">
                <a:solidFill>
                  <a:schemeClr val="tx1"/>
                </a:solidFill>
                <a:latin typeface="Source Sans Pro Semibold" pitchFamily="34" charset="-18"/>
              </a:rPr>
              <a:t>affects economies through public budgets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V</a:t>
            </a:r>
            <a:r>
              <a:rPr lang="en-US" sz="1600" dirty="0" err="1" smtClean="0">
                <a:solidFill>
                  <a:schemeClr val="tx1"/>
                </a:solidFill>
                <a:latin typeface="Source Sans Pro Semibold" pitchFamily="34" charset="-18"/>
              </a:rPr>
              <a:t>ia</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the revenue and expenditure side</a:t>
            </a:r>
          </a:p>
          <a:p>
            <a:pPr algn="l"/>
            <a:r>
              <a:rPr lang="en-US" sz="1800" dirty="0">
                <a:solidFill>
                  <a:schemeClr val="tx2"/>
                </a:solidFill>
                <a:latin typeface="Source Sans Pro Semibold" pitchFamily="34" charset="-18"/>
              </a:rPr>
              <a:t>The objective of fiscal policy</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o </a:t>
            </a:r>
            <a:r>
              <a:rPr lang="en-US" sz="1600" dirty="0">
                <a:solidFill>
                  <a:schemeClr val="tx1"/>
                </a:solidFill>
                <a:latin typeface="Source Sans Pro Semibold" pitchFamily="34" charset="-18"/>
              </a:rPr>
              <a:t>ensure macroeconomic stability, in particular stable economic growth, low unemployment, a stable price level</a:t>
            </a:r>
          </a:p>
          <a:p>
            <a:pPr algn="l"/>
            <a:r>
              <a:rPr lang="en-US" sz="1600" dirty="0">
                <a:solidFill>
                  <a:schemeClr val="tx1"/>
                </a:solidFill>
                <a:latin typeface="Source Sans Pro Semibold" pitchFamily="34" charset="-18"/>
              </a:rPr>
              <a:t>Fiscal policy instruments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s </a:t>
            </a:r>
            <a:r>
              <a:rPr lang="en-US" sz="1600" dirty="0">
                <a:solidFill>
                  <a:schemeClr val="tx1"/>
                </a:solidFill>
                <a:latin typeface="Source Sans Pro Semibold" pitchFamily="34" charset="-18"/>
              </a:rPr>
              <a:t>the revenue and expenditure side of the state budget</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W</a:t>
            </a:r>
            <a:r>
              <a:rPr lang="en-US" sz="1600" dirty="0" smtClean="0">
                <a:solidFill>
                  <a:schemeClr val="tx1"/>
                </a:solidFill>
                <a:latin typeface="Source Sans Pro Semibold" pitchFamily="34" charset="-18"/>
              </a:rPr>
              <a:t>e </a:t>
            </a:r>
            <a:r>
              <a:rPr lang="en-US" sz="1600" dirty="0">
                <a:solidFill>
                  <a:schemeClr val="tx1"/>
                </a:solidFill>
                <a:latin typeface="Source Sans Pro Semibold" pitchFamily="34" charset="-18"/>
              </a:rPr>
              <a:t>distinguish two tools, namely built-in stabilizers and discretionary </a:t>
            </a:r>
            <a:r>
              <a:rPr lang="en-US" sz="1600" dirty="0" smtClean="0">
                <a:solidFill>
                  <a:schemeClr val="tx1"/>
                </a:solidFill>
                <a:latin typeface="Source Sans Pro Semibold" pitchFamily="34" charset="-18"/>
              </a:rPr>
              <a:t>politics</a:t>
            </a:r>
            <a:r>
              <a:rPr lang="cs-CZ" sz="1600" dirty="0" smtClean="0">
                <a:solidFill>
                  <a:schemeClr val="tx1"/>
                </a:solidFill>
                <a:latin typeface="Source Sans Pro Semibold" pitchFamily="34" charset="-18"/>
              </a:rPr>
              <a:t> </a:t>
            </a:r>
          </a:p>
          <a:p>
            <a:pPr marL="285750" indent="-285750" algn="l">
              <a:buFont typeface="Courier New" panose="02070309020205020404" pitchFamily="49" charset="0"/>
              <a:buChar char="o"/>
            </a:pPr>
            <a:endParaRPr lang="cs-CZ" sz="1600" dirty="0">
              <a:solidFill>
                <a:schemeClr val="tx1"/>
              </a:solidFill>
              <a:latin typeface="Source Sans Pro Semibold" pitchFamily="34" charset="-18"/>
            </a:endParaRPr>
          </a:p>
          <a:p>
            <a:pPr algn="l"/>
            <a:r>
              <a:rPr lang="cs-CZ" sz="1600" dirty="0" smtClean="0">
                <a:solidFill>
                  <a:schemeClr val="tx1"/>
                </a:solidFill>
                <a:latin typeface="Source Sans Pro Semibold" pitchFamily="34" charset="-18"/>
              </a:rPr>
              <a:t>Source: </a:t>
            </a:r>
            <a:r>
              <a:rPr lang="cs-CZ" sz="1600" dirty="0">
                <a:solidFill>
                  <a:schemeClr val="tx1"/>
                </a:solidFill>
                <a:latin typeface="Source Sans Pro Semibold" pitchFamily="34" charset="-18"/>
              </a:rPr>
              <a:t>(Jurečka, 2017, </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1995,2010)</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607568"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47</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1352971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6.1 Fiscal Policy (2)</a:t>
            </a:r>
          </a:p>
        </p:txBody>
      </p:sp>
      <p:sp>
        <p:nvSpPr>
          <p:cNvPr id="3" name="Subtitle 2"/>
          <p:cNvSpPr>
            <a:spLocks noGrp="1"/>
          </p:cNvSpPr>
          <p:nvPr>
            <p:ph type="subTitle" idx="1"/>
          </p:nvPr>
        </p:nvSpPr>
        <p:spPr>
          <a:xfrm>
            <a:off x="539552" y="1988839"/>
            <a:ext cx="7981078" cy="3948413"/>
          </a:xfrm>
        </p:spPr>
        <p:txBody>
          <a:bodyPr>
            <a:noAutofit/>
          </a:bodyPr>
          <a:lstStyle/>
          <a:p>
            <a:pPr algn="l"/>
            <a:r>
              <a:rPr lang="en-US" sz="1600" dirty="0">
                <a:solidFill>
                  <a:schemeClr val="tx2"/>
                </a:solidFill>
                <a:latin typeface="Source Sans Pro Semibold" pitchFamily="34" charset="-18"/>
              </a:rPr>
              <a:t>Built-in stabilizers</a:t>
            </a:r>
          </a:p>
          <a:p>
            <a:pPr marL="285750" indent="-285750" algn="l">
              <a:buFont typeface="Courier New" panose="02070309020205020404" pitchFamily="49" charset="0"/>
              <a:buChar char="o"/>
            </a:pPr>
            <a:r>
              <a:rPr lang="cs-CZ" sz="1600" dirty="0">
                <a:solidFill>
                  <a:schemeClr val="tx1"/>
                </a:solidFill>
                <a:latin typeface="Source Sans Pro Semibold" pitchFamily="34" charset="-18"/>
              </a:rPr>
              <a:t>T</a:t>
            </a:r>
            <a:r>
              <a:rPr lang="en-US" sz="1600" dirty="0" smtClean="0">
                <a:solidFill>
                  <a:schemeClr val="tx1"/>
                </a:solidFill>
                <a:latin typeface="Source Sans Pro Semibold" pitchFamily="34" charset="-18"/>
              </a:rPr>
              <a:t>hey </a:t>
            </a:r>
            <a:r>
              <a:rPr lang="en-US" sz="1600" dirty="0">
                <a:solidFill>
                  <a:schemeClr val="tx1"/>
                </a:solidFill>
                <a:latin typeface="Source Sans Pro Semibold" pitchFamily="34" charset="-18"/>
              </a:rPr>
              <a:t>operate in the economy automatically</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he </a:t>
            </a:r>
            <a:r>
              <a:rPr lang="en-US" sz="1600" dirty="0">
                <a:solidFill>
                  <a:schemeClr val="tx1"/>
                </a:solidFill>
                <a:latin typeface="Source Sans Pro Semibold" pitchFamily="34" charset="-18"/>
              </a:rPr>
              <a:t>aim is to balance the fluctuations of the economy</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For example, unemployment benefits and a progressive rate of taxation</a:t>
            </a:r>
          </a:p>
          <a:p>
            <a:pPr algn="l"/>
            <a:r>
              <a:rPr lang="en-US" sz="1600" dirty="0">
                <a:solidFill>
                  <a:schemeClr val="tx2"/>
                </a:solidFill>
                <a:latin typeface="Source Sans Pro Semibold" pitchFamily="34" charset="-18"/>
              </a:rPr>
              <a:t>Discretionary policy</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means new measures taken by the government on the basis of free choice</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it is a change</a:t>
            </a:r>
          </a:p>
          <a:p>
            <a:pPr marL="1257300" lvl="2" indent="-342900" algn="l">
              <a:buFont typeface="Courier New" panose="02070309020205020404" pitchFamily="49" charset="0"/>
              <a:buChar char="o"/>
            </a:pPr>
            <a:r>
              <a:rPr lang="en-US" sz="1200" dirty="0">
                <a:solidFill>
                  <a:schemeClr val="tx1"/>
                </a:solidFill>
                <a:latin typeface="Source Sans Pro Semibold" pitchFamily="34" charset="-18"/>
              </a:rPr>
              <a:t>taxes in the case of economic support for their reduction, in the case of economic downturn, their increase;</a:t>
            </a:r>
          </a:p>
          <a:p>
            <a:pPr marL="1257300" lvl="2" indent="-342900" algn="l">
              <a:buFont typeface="Courier New" panose="02070309020205020404" pitchFamily="49" charset="0"/>
              <a:buChar char="o"/>
            </a:pPr>
            <a:r>
              <a:rPr lang="en-US" sz="1200" dirty="0">
                <a:solidFill>
                  <a:schemeClr val="tx1"/>
                </a:solidFill>
                <a:latin typeface="Source Sans Pro Semibold" pitchFamily="34" charset="-18"/>
              </a:rPr>
              <a:t>the change in investment expenditure to support the construction of motorways, housing,</a:t>
            </a:r>
          </a:p>
          <a:p>
            <a:pPr marL="1257300" lvl="2" indent="-342900" algn="l">
              <a:buFont typeface="Courier New" panose="02070309020205020404" pitchFamily="49" charset="0"/>
              <a:buChar char="o"/>
            </a:pPr>
            <a:r>
              <a:rPr lang="en-US" sz="1200" dirty="0">
                <a:solidFill>
                  <a:schemeClr val="tx1"/>
                </a:solidFill>
                <a:latin typeface="Source Sans Pro Semibold" pitchFamily="34" charset="-18"/>
              </a:rPr>
              <a:t>employment policies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can be expansive, aimed at boosting the economy in a recession or can be restrictive in order to dampen the economy</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the immediate goal of fiscal policy is to change aggregate </a:t>
            </a:r>
            <a:r>
              <a:rPr lang="en-US" sz="1600" dirty="0" err="1" smtClean="0">
                <a:solidFill>
                  <a:schemeClr val="tx1"/>
                </a:solidFill>
                <a:latin typeface="Source Sans Pro Semibold" pitchFamily="34" charset="-18"/>
              </a:rPr>
              <a:t>deman</a:t>
            </a:r>
            <a:r>
              <a:rPr lang="cs-CZ" sz="1600" dirty="0" smtClean="0">
                <a:solidFill>
                  <a:schemeClr val="tx1"/>
                </a:solidFill>
                <a:latin typeface="Source Sans Pro Semibold" pitchFamily="34" charset="-18"/>
              </a:rPr>
              <a:t>d</a:t>
            </a:r>
          </a:p>
          <a:p>
            <a:pPr algn="l"/>
            <a:r>
              <a:rPr lang="cs-CZ" sz="1600" dirty="0">
                <a:solidFill>
                  <a:schemeClr val="tx1"/>
                </a:solidFill>
                <a:latin typeface="Source Sans Pro Semibold" pitchFamily="34" charset="-18"/>
              </a:rPr>
              <a:t>Source: (Jurečka, 2017, </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1995,2010)</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48</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69478931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6.1 Fiscal policy (3)</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800" dirty="0">
                <a:solidFill>
                  <a:schemeClr val="tx2"/>
                </a:solidFill>
                <a:latin typeface="Source Sans Pro Semibold" pitchFamily="34" charset="-18"/>
              </a:rPr>
              <a:t>Expansion and restrictive fiscal policy</a:t>
            </a:r>
          </a:p>
          <a:p>
            <a:pPr algn="l"/>
            <a:endParaRPr lang="en-US" sz="1800" dirty="0">
              <a:solidFill>
                <a:schemeClr val="tx2"/>
              </a:solidFill>
              <a:latin typeface="Source Sans Pro Semibold" pitchFamily="34" charset="-18"/>
            </a:endParaRP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the goal of expansionary fiscal policy is to increase aggregate demand</a:t>
            </a:r>
          </a:p>
          <a:p>
            <a:pPr marL="742950" lvl="1" indent="-285750" algn="l">
              <a:buFont typeface="Courier New" panose="02070309020205020404" pitchFamily="49" charset="0"/>
              <a:buChar char="o"/>
            </a:pPr>
            <a:r>
              <a:rPr lang="cs-CZ" sz="1600" dirty="0" smtClean="0">
                <a:solidFill>
                  <a:schemeClr val="tx1"/>
                </a:solidFill>
                <a:latin typeface="Source Sans Pro Semibold" pitchFamily="34" charset="-18"/>
              </a:rPr>
              <a:t> </a:t>
            </a:r>
            <a:r>
              <a:rPr lang="en-US" sz="1600" dirty="0" smtClean="0">
                <a:solidFill>
                  <a:schemeClr val="tx1"/>
                </a:solidFill>
                <a:latin typeface="Source Sans Pro Semibold" pitchFamily="34" charset="-18"/>
              </a:rPr>
              <a:t>based </a:t>
            </a:r>
            <a:r>
              <a:rPr lang="en-US" sz="1600" dirty="0">
                <a:solidFill>
                  <a:schemeClr val="tx1"/>
                </a:solidFill>
                <a:latin typeface="Source Sans Pro Semibold" pitchFamily="34" charset="-18"/>
              </a:rPr>
              <a:t>on tax cuts and rising public spending</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the goal of restrictive fiscal policy is to reduce aggregate demand</a:t>
            </a:r>
          </a:p>
          <a:p>
            <a:pPr marL="742950" lvl="1" indent="-285750" algn="l">
              <a:buFont typeface="Courier New" panose="02070309020205020404" pitchFamily="49" charset="0"/>
              <a:buChar char="o"/>
            </a:pPr>
            <a:r>
              <a:rPr lang="en-US" sz="1600" dirty="0" smtClean="0">
                <a:solidFill>
                  <a:schemeClr val="tx1"/>
                </a:solidFill>
                <a:latin typeface="Source Sans Pro Semibold" pitchFamily="34" charset="-18"/>
              </a:rPr>
              <a:t>based </a:t>
            </a:r>
            <a:r>
              <a:rPr lang="en-US" sz="1600" dirty="0">
                <a:solidFill>
                  <a:schemeClr val="tx1"/>
                </a:solidFill>
                <a:latin typeface="Source Sans Pro Semibold" pitchFamily="34" charset="-18"/>
              </a:rPr>
              <a:t>on tax increases and the reduction of public </a:t>
            </a:r>
            <a:r>
              <a:rPr lang="en-US" sz="1600" dirty="0" smtClean="0">
                <a:solidFill>
                  <a:schemeClr val="tx1"/>
                </a:solidFill>
                <a:latin typeface="Source Sans Pro Semibold" pitchFamily="34" charset="-18"/>
              </a:rPr>
              <a:t>spending</a:t>
            </a:r>
            <a:r>
              <a:rPr lang="cs-CZ" sz="1600" dirty="0" smtClean="0">
                <a:solidFill>
                  <a:schemeClr val="tx1"/>
                </a:solidFill>
                <a:latin typeface="Source Sans Pro Semibold" pitchFamily="34" charset="-18"/>
              </a:rPr>
              <a:t> </a:t>
            </a:r>
          </a:p>
          <a:p>
            <a:pPr marL="742950" lvl="1" indent="-285750" algn="l">
              <a:buFont typeface="Courier New" panose="02070309020205020404" pitchFamily="49" charset="0"/>
              <a:buChar char="o"/>
            </a:pPr>
            <a:endParaRPr lang="cs-CZ" sz="1600" dirty="0">
              <a:solidFill>
                <a:schemeClr val="tx1"/>
              </a:solidFill>
              <a:latin typeface="Source Sans Pro Semibold" pitchFamily="34" charset="-18"/>
            </a:endParaRPr>
          </a:p>
          <a:p>
            <a:pPr marL="742950" lvl="1" indent="-285750" algn="l">
              <a:buFont typeface="Courier New" panose="02070309020205020404" pitchFamily="49" charset="0"/>
              <a:buChar char="o"/>
            </a:pPr>
            <a:endParaRPr lang="cs-CZ" sz="16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endParaRPr lang="cs-CZ" sz="1600" dirty="0">
              <a:solidFill>
                <a:schemeClr val="tx1"/>
              </a:solidFill>
              <a:latin typeface="Source Sans Pro Semibold" pitchFamily="34" charset="-18"/>
            </a:endParaRPr>
          </a:p>
          <a:p>
            <a:pPr algn="l"/>
            <a:r>
              <a:rPr lang="cs-CZ" sz="1600" dirty="0">
                <a:solidFill>
                  <a:schemeClr val="tx1"/>
                </a:solidFill>
                <a:latin typeface="Source Sans Pro Semibold" pitchFamily="34" charset="-18"/>
              </a:rPr>
              <a:t>Source: (Jurečka, 2017, </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1995,2010)</a:t>
            </a:r>
          </a:p>
          <a:p>
            <a:pPr algn="l"/>
            <a:endParaRPr lang="cs-CZ" sz="2000" dirty="0" smtClean="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49</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3625151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en-US" sz="3200" dirty="0" smtClean="0"/>
              <a:t>1.1 </a:t>
            </a:r>
            <a:r>
              <a:rPr lang="en-US" sz="3200" dirty="0"/>
              <a:t>Controversy of </a:t>
            </a:r>
            <a:r>
              <a:rPr lang="cs-CZ" sz="3200" dirty="0" smtClean="0"/>
              <a:t>N</a:t>
            </a:r>
            <a:r>
              <a:rPr lang="en-US" sz="3200" dirty="0" err="1" smtClean="0"/>
              <a:t>eoclassical</a:t>
            </a:r>
            <a:r>
              <a:rPr lang="en-US" sz="3200" dirty="0" smtClean="0"/>
              <a:t> </a:t>
            </a:r>
            <a:r>
              <a:rPr lang="en-US" sz="3200" dirty="0"/>
              <a:t>and Keynesian </a:t>
            </a:r>
            <a:r>
              <a:rPr lang="cs-CZ" sz="3200" dirty="0" smtClean="0"/>
              <a:t>M</a:t>
            </a:r>
            <a:r>
              <a:rPr lang="en-US" sz="3200" dirty="0" err="1" smtClean="0"/>
              <a:t>acroeconomics</a:t>
            </a:r>
            <a:r>
              <a:rPr lang="cs-CZ" sz="3200" dirty="0" smtClean="0"/>
              <a:t> (2)</a:t>
            </a:r>
            <a:endParaRPr lang="en-US" sz="3200" dirty="0"/>
          </a:p>
        </p:txBody>
      </p:sp>
      <p:sp>
        <p:nvSpPr>
          <p:cNvPr id="3" name="Subtitle 2"/>
          <p:cNvSpPr>
            <a:spLocks noGrp="1"/>
          </p:cNvSpPr>
          <p:nvPr>
            <p:ph type="subTitle" idx="1"/>
          </p:nvPr>
        </p:nvSpPr>
        <p:spPr>
          <a:xfrm>
            <a:off x="512001" y="2264028"/>
            <a:ext cx="7981078" cy="3528392"/>
          </a:xfrm>
        </p:spPr>
        <p:txBody>
          <a:bodyPr>
            <a:noAutofit/>
          </a:bodyPr>
          <a:lstStyle/>
          <a:p>
            <a:pPr algn="l"/>
            <a:r>
              <a:rPr lang="en-US" sz="2000" dirty="0">
                <a:solidFill>
                  <a:schemeClr val="tx2"/>
                </a:solidFill>
                <a:latin typeface="Source Sans Pro Semibold" pitchFamily="34" charset="-18"/>
              </a:rPr>
              <a:t>Neoclassical Economics</a:t>
            </a:r>
          </a:p>
          <a:p>
            <a:pPr marL="342900" indent="-342900" algn="l">
              <a:buFont typeface="Courier New" panose="02070309020205020404" pitchFamily="49" charset="0"/>
              <a:buChar char="o"/>
            </a:pPr>
            <a:r>
              <a:rPr lang="en-US" sz="1600" dirty="0">
                <a:solidFill>
                  <a:schemeClr val="tx1"/>
                </a:solidFill>
                <a:latin typeface="Source Sans Pro Semibold" pitchFamily="34" charset="-18"/>
              </a:rPr>
              <a:t>it followed the findings of classical economics</a:t>
            </a:r>
          </a:p>
          <a:p>
            <a:pPr marL="342900" indent="-342900" algn="l">
              <a:buFont typeface="Courier New" panose="02070309020205020404" pitchFamily="49" charset="0"/>
              <a:buChar char="o"/>
            </a:pPr>
            <a:r>
              <a:rPr lang="en-US" sz="1600" dirty="0">
                <a:solidFill>
                  <a:schemeClr val="tx1"/>
                </a:solidFill>
                <a:latin typeface="Source Sans Pro Semibold" pitchFamily="34" charset="-18"/>
              </a:rPr>
              <a:t>emergence is dated since 1871 in connection with the onset of the so-called </a:t>
            </a:r>
            <a:r>
              <a:rPr lang="en-US" sz="1600" dirty="0" err="1">
                <a:solidFill>
                  <a:schemeClr val="tx1"/>
                </a:solidFill>
                <a:latin typeface="Source Sans Pro Semibold" pitchFamily="34" charset="-18"/>
              </a:rPr>
              <a:t>marginalist</a:t>
            </a:r>
            <a:r>
              <a:rPr lang="en-US" sz="1600" dirty="0">
                <a:solidFill>
                  <a:schemeClr val="tx1"/>
                </a:solidFill>
                <a:latin typeface="Source Sans Pro Semibold" pitchFamily="34" charset="-18"/>
              </a:rPr>
              <a:t> revolution and the emergence of the theory of marginal utility</a:t>
            </a:r>
          </a:p>
          <a:p>
            <a:pPr marL="342900" indent="-342900" algn="l">
              <a:buFont typeface="Courier New" panose="02070309020205020404" pitchFamily="49" charset="0"/>
              <a:buChar char="o"/>
            </a:pPr>
            <a:r>
              <a:rPr lang="en-US" sz="1600" dirty="0">
                <a:solidFill>
                  <a:schemeClr val="tx1"/>
                </a:solidFill>
                <a:latin typeface="Source Sans Pro Semibold" pitchFamily="34" charset="-18"/>
              </a:rPr>
              <a:t>has become the basis of a new system of economic thinking, so-called </a:t>
            </a:r>
            <a:r>
              <a:rPr lang="en-US" sz="1600" dirty="0" smtClean="0">
                <a:solidFill>
                  <a:schemeClr val="tx1"/>
                </a:solidFill>
                <a:latin typeface="Source Sans Pro Semibold" pitchFamily="34" charset="-18"/>
              </a:rPr>
              <a:t>no</a:t>
            </a:r>
            <a:r>
              <a:rPr lang="cs-CZ" sz="1600" dirty="0" smtClean="0">
                <a:solidFill>
                  <a:schemeClr val="tx1"/>
                </a:solidFill>
                <a:latin typeface="Source Sans Pro Semibold" pitchFamily="34" charset="-18"/>
              </a:rPr>
              <a:t>e</a:t>
            </a:r>
            <a:r>
              <a:rPr lang="en-US" sz="1600" dirty="0" err="1" smtClean="0">
                <a:solidFill>
                  <a:schemeClr val="tx1"/>
                </a:solidFill>
                <a:latin typeface="Source Sans Pro Semibold" pitchFamily="34" charset="-18"/>
              </a:rPr>
              <a:t>oklasicism</a:t>
            </a:r>
            <a:endParaRPr lang="en-US" sz="1600" dirty="0">
              <a:solidFill>
                <a:schemeClr val="tx1"/>
              </a:solidFill>
              <a:latin typeface="Source Sans Pro Semibold" pitchFamily="34" charset="-18"/>
            </a:endParaRPr>
          </a:p>
          <a:p>
            <a:pPr algn="l"/>
            <a:r>
              <a:rPr lang="en-US" sz="2000" dirty="0">
                <a:solidFill>
                  <a:schemeClr val="tx2"/>
                </a:solidFill>
                <a:latin typeface="Source Sans Pro Semibold" pitchFamily="34" charset="-18"/>
              </a:rPr>
              <a:t>Neoclassical macroeconomics </a:t>
            </a:r>
            <a:r>
              <a:rPr lang="en-US" sz="2000" dirty="0" smtClean="0">
                <a:solidFill>
                  <a:schemeClr val="tx2"/>
                </a:solidFill>
                <a:latin typeface="Source Sans Pro Semibold" pitchFamily="34" charset="-18"/>
              </a:rPr>
              <a:t>emphasizes</a:t>
            </a:r>
            <a:endParaRPr lang="cs-CZ" sz="2000" dirty="0" smtClean="0">
              <a:solidFill>
                <a:schemeClr val="tx2"/>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liberalization </a:t>
            </a:r>
            <a:r>
              <a:rPr lang="en-US" sz="1600" dirty="0">
                <a:solidFill>
                  <a:schemeClr val="tx1"/>
                </a:solidFill>
                <a:latin typeface="Source Sans Pro Semibold" pitchFamily="34" charset="-18"/>
              </a:rPr>
              <a:t>of the economy</a:t>
            </a:r>
          </a:p>
          <a:p>
            <a:pPr marL="342900" indent="-342900" algn="l">
              <a:buFont typeface="Courier New" panose="02070309020205020404" pitchFamily="49" charset="0"/>
              <a:buChar char="o"/>
            </a:pPr>
            <a:r>
              <a:rPr lang="en-US" sz="1800" dirty="0">
                <a:solidFill>
                  <a:schemeClr val="tx1"/>
                </a:solidFill>
                <a:latin typeface="Source Sans Pro Semibold" pitchFamily="34" charset="-18"/>
              </a:rPr>
              <a:t>restrictions on government intervention</a:t>
            </a:r>
          </a:p>
          <a:p>
            <a:pPr marL="342900" indent="-342900" algn="l">
              <a:buFont typeface="Courier New" panose="02070309020205020404" pitchFamily="49" charset="0"/>
              <a:buChar char="o"/>
            </a:pPr>
            <a:r>
              <a:rPr lang="en-US" sz="1800" dirty="0">
                <a:solidFill>
                  <a:schemeClr val="tx1"/>
                </a:solidFill>
                <a:latin typeface="Source Sans Pro Semibold" pitchFamily="34" charset="-18"/>
              </a:rPr>
              <a:t>side of the </a:t>
            </a:r>
            <a:r>
              <a:rPr lang="en-US" sz="1800" dirty="0" smtClean="0">
                <a:solidFill>
                  <a:schemeClr val="tx1"/>
                </a:solidFill>
                <a:latin typeface="Source Sans Pro Semibold" pitchFamily="34" charset="-18"/>
              </a:rPr>
              <a:t>offer</a:t>
            </a:r>
            <a:endParaRPr lang="cs-CZ" sz="1800" dirty="0" smtClean="0">
              <a:solidFill>
                <a:schemeClr val="tx1"/>
              </a:solidFill>
              <a:latin typeface="Source Sans Pro Semibold" pitchFamily="34" charset="-18"/>
            </a:endParaRPr>
          </a:p>
          <a:p>
            <a:pPr marL="800100" lvl="1" indent="-342900" algn="l">
              <a:buFont typeface="Courier New" panose="02070309020205020404" pitchFamily="49" charset="0"/>
              <a:buChar char="o"/>
            </a:pPr>
            <a:endParaRPr lang="cs-CZ" sz="1600" dirty="0">
              <a:solidFill>
                <a:schemeClr val="tx1"/>
              </a:solidFill>
              <a:latin typeface="Source Sans Pro Semibold" pitchFamily="34" charset="-18"/>
            </a:endParaRPr>
          </a:p>
          <a:p>
            <a:pPr algn="l"/>
            <a:r>
              <a:rPr lang="cs-CZ" sz="1600" dirty="0">
                <a:solidFill>
                  <a:schemeClr val="tx1"/>
                </a:solidFill>
                <a:latin typeface="Source Sans Pro Semibold" pitchFamily="34" charset="-18"/>
              </a:rPr>
              <a:t>Source: (Jurečka, 2017, </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1995, </a:t>
            </a:r>
            <a:r>
              <a:rPr lang="cs-CZ" sz="1600" dirty="0" smtClean="0">
                <a:solidFill>
                  <a:schemeClr val="tx1"/>
                </a:solidFill>
                <a:latin typeface="Source Sans Pro Semibold" pitchFamily="34" charset="-18"/>
              </a:rPr>
              <a:t>2010)</a:t>
            </a:r>
          </a:p>
        </p:txBody>
      </p:sp>
      <p:sp>
        <p:nvSpPr>
          <p:cNvPr id="4" name="Footer Placeholder 3"/>
          <p:cNvSpPr>
            <a:spLocks noGrp="1"/>
          </p:cNvSpPr>
          <p:nvPr>
            <p:ph type="ftr" sz="quarter" idx="11"/>
          </p:nvPr>
        </p:nvSpPr>
        <p:spPr>
          <a:xfrm>
            <a:off x="884312" y="6093296"/>
            <a:ext cx="2535560"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66530976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6.2 Public Finance and Economics (1)</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800" dirty="0">
                <a:solidFill>
                  <a:schemeClr val="tx2"/>
                </a:solidFill>
                <a:latin typeface="Source Sans Pro Semibold" pitchFamily="34" charset="-18"/>
              </a:rPr>
              <a:t>Finance</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E</a:t>
            </a:r>
            <a:r>
              <a:rPr lang="en-US" sz="1600" dirty="0" err="1" smtClean="0">
                <a:solidFill>
                  <a:schemeClr val="tx1"/>
                </a:solidFill>
                <a:latin typeface="Source Sans Pro Semibold" pitchFamily="34" charset="-18"/>
              </a:rPr>
              <a:t>xpress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the monetary relationships that arise and develop in the acquisition, distribution and use of money funds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err="1" smtClean="0">
                <a:solidFill>
                  <a:schemeClr val="tx1"/>
                </a:solidFill>
                <a:latin typeface="Source Sans Pro Semibold" pitchFamily="34" charset="-18"/>
              </a:rPr>
              <a:t>hese</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are specific monetary relations and operations within the economic system between the bodies of so-called public administration on the one hand and other entities on the other</a:t>
            </a:r>
          </a:p>
          <a:p>
            <a:pPr algn="l"/>
            <a:r>
              <a:rPr lang="en-US" sz="1800" dirty="0">
                <a:solidFill>
                  <a:schemeClr val="tx2"/>
                </a:solidFill>
                <a:latin typeface="Source Sans Pro Semibold" pitchFamily="34" charset="-18"/>
              </a:rPr>
              <a:t>State Finance</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A</a:t>
            </a:r>
            <a:r>
              <a:rPr lang="en-US" sz="1600" dirty="0" smtClean="0">
                <a:solidFill>
                  <a:schemeClr val="tx1"/>
                </a:solidFill>
                <a:latin typeface="Source Sans Pro Semibold" pitchFamily="34" charset="-18"/>
              </a:rPr>
              <a:t>re </a:t>
            </a:r>
            <a:r>
              <a:rPr lang="en-US" sz="1600" dirty="0">
                <a:solidFill>
                  <a:schemeClr val="tx1"/>
                </a:solidFill>
                <a:latin typeface="Source Sans Pro Semibold" pitchFamily="34" charset="-18"/>
              </a:rPr>
              <a:t>part of public finances, as well as the second part of public finance are municipal (local)</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W</a:t>
            </a:r>
            <a:r>
              <a:rPr lang="en-US" sz="1600" dirty="0" err="1" smtClean="0">
                <a:solidFill>
                  <a:schemeClr val="tx1"/>
                </a:solidFill>
                <a:latin typeface="Source Sans Pro Semibold" pitchFamily="34" charset="-18"/>
              </a:rPr>
              <a:t>ith</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the accession of the Czech Republic to the EU, the state finances, relations with the EU </a:t>
            </a:r>
            <a:r>
              <a:rPr lang="en-US" sz="1600" dirty="0" smtClean="0">
                <a:solidFill>
                  <a:schemeClr val="tx1"/>
                </a:solidFill>
                <a:latin typeface="Source Sans Pro Semibold" pitchFamily="34" charset="-18"/>
              </a:rPr>
              <a:t>budget, </a:t>
            </a:r>
            <a:r>
              <a:rPr lang="en-US" sz="1600" dirty="0">
                <a:solidFill>
                  <a:schemeClr val="tx1"/>
                </a:solidFill>
                <a:latin typeface="Source Sans Pro Semibold" pitchFamily="34" charset="-18"/>
              </a:rPr>
              <a:t>also became part of public </a:t>
            </a:r>
            <a:r>
              <a:rPr lang="en-US" sz="1600" dirty="0" smtClean="0">
                <a:solidFill>
                  <a:schemeClr val="tx1"/>
                </a:solidFill>
                <a:latin typeface="Source Sans Pro Semibold" pitchFamily="34" charset="-18"/>
              </a:rPr>
              <a:t>finances</a:t>
            </a:r>
            <a:r>
              <a:rPr lang="cs-CZ" sz="1600" dirty="0" smtClean="0">
                <a:solidFill>
                  <a:schemeClr val="tx1"/>
                </a:solidFill>
                <a:latin typeface="Source Sans Pro Semibold" pitchFamily="34" charset="-18"/>
              </a:rPr>
              <a:t> </a:t>
            </a:r>
          </a:p>
          <a:p>
            <a:pPr algn="l"/>
            <a:r>
              <a:rPr lang="cs-CZ" sz="1600" dirty="0" smtClean="0">
                <a:solidFill>
                  <a:schemeClr val="tx1"/>
                </a:solidFill>
                <a:latin typeface="Source Sans Pro Semibold" pitchFamily="34" charset="-18"/>
              </a:rPr>
              <a:t>Source: </a:t>
            </a:r>
            <a:r>
              <a:rPr lang="da-DK" sz="1600" dirty="0">
                <a:solidFill>
                  <a:schemeClr val="tx1"/>
                </a:solidFill>
                <a:latin typeface="Source Sans Pro Semibold" pitchFamily="34" charset="-18"/>
              </a:rPr>
              <a:t>(Hamerníková, B. et al., 2007)</a:t>
            </a:r>
            <a:endParaRPr lang="cs-CZ" sz="1600" dirty="0">
              <a:solidFill>
                <a:schemeClr val="tx1"/>
              </a:solidFill>
              <a:latin typeface="Source Sans Pro Semibold" pitchFamily="34" charset="-18"/>
            </a:endParaRP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50</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0235301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6.2 Public Finance and Economics (2)</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800" dirty="0">
                <a:solidFill>
                  <a:schemeClr val="tx2"/>
                </a:solidFill>
                <a:latin typeface="Source Sans Pro Semibold" pitchFamily="34" charset="-18"/>
              </a:rPr>
              <a:t>Public finance components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state finances - concentrated in a centralized money fund, state budget</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finance of state special-purpose funds - separate specific component with legal personality, established by law, for pragmatic reasons separated from the state budget</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Finance of entities operating with state finances - coming from sources obtained from the management of these entities with the state's property, respectively. from the sources set by the founder - the state within its budget</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finance municipalities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finance of entities managing municipal finances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finance overhead - in relation to the EU </a:t>
            </a:r>
            <a:r>
              <a:rPr lang="en-US" sz="1600" dirty="0" smtClean="0">
                <a:solidFill>
                  <a:schemeClr val="tx1"/>
                </a:solidFill>
                <a:latin typeface="Source Sans Pro Semibold" pitchFamily="34" charset="-18"/>
              </a:rPr>
              <a:t>budget</a:t>
            </a:r>
            <a:r>
              <a:rPr lang="cs-CZ" sz="1600" dirty="0" smtClean="0">
                <a:solidFill>
                  <a:schemeClr val="tx1"/>
                </a:solidFill>
                <a:latin typeface="Source Sans Pro Semibold" pitchFamily="34" charset="-18"/>
              </a:rPr>
              <a:t> </a:t>
            </a:r>
          </a:p>
          <a:p>
            <a:pPr algn="l"/>
            <a:r>
              <a:rPr lang="cs-CZ" sz="1600" dirty="0" smtClean="0">
                <a:solidFill>
                  <a:schemeClr val="tx1"/>
                </a:solidFill>
                <a:latin typeface="Source Sans Pro Semibold" pitchFamily="34" charset="-18"/>
              </a:rPr>
              <a:t>Source</a:t>
            </a:r>
            <a:r>
              <a:rPr lang="cs-CZ" sz="1600" dirty="0">
                <a:solidFill>
                  <a:schemeClr val="tx1"/>
                </a:solidFill>
                <a:latin typeface="Source Sans Pro Semibold" pitchFamily="34" charset="-18"/>
              </a:rPr>
              <a:t>: </a:t>
            </a:r>
            <a:r>
              <a:rPr lang="da-DK" sz="1600" dirty="0">
                <a:solidFill>
                  <a:schemeClr val="tx1"/>
                </a:solidFill>
                <a:latin typeface="Source Sans Pro Semibold" pitchFamily="34" charset="-18"/>
              </a:rPr>
              <a:t>(Hamerníková, B. et al., 2007)</a:t>
            </a:r>
            <a:endParaRPr lang="cs-CZ" sz="1600" dirty="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51</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13225073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6.2 Public Finance and Economics (3)</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800" dirty="0">
                <a:solidFill>
                  <a:schemeClr val="tx2"/>
                </a:solidFill>
                <a:latin typeface="Source Sans Pro Semibold" pitchFamily="34" charset="-18"/>
              </a:rPr>
              <a:t>The basic functions of public finances are</a:t>
            </a:r>
          </a:p>
          <a:p>
            <a:pPr marL="342900" indent="-342900" algn="l">
              <a:buFont typeface="+mj-lt"/>
              <a:buAutoNum type="alphaLcParenR"/>
            </a:pPr>
            <a:r>
              <a:rPr lang="en-US" sz="1600" dirty="0">
                <a:solidFill>
                  <a:schemeClr val="tx1"/>
                </a:solidFill>
                <a:latin typeface="Source Sans Pro Semibold" pitchFamily="34" charset="-18"/>
              </a:rPr>
              <a:t>the allocation function - relates to the issue of securing public goods and their composition, through production through the public sector</a:t>
            </a:r>
          </a:p>
          <a:p>
            <a:pPr marL="342900" indent="-342900" algn="l">
              <a:buFont typeface="+mj-lt"/>
              <a:buAutoNum type="alphaLcParenR"/>
            </a:pPr>
            <a:r>
              <a:rPr lang="en-US" sz="1600" dirty="0">
                <a:solidFill>
                  <a:schemeClr val="tx1"/>
                </a:solidFill>
                <a:latin typeface="Source Sans Pro Semibold" pitchFamily="34" charset="-18"/>
              </a:rPr>
              <a:t>distribution functions - is linked to issues related to distribution. These are the measures applied in the distribution of wealth and pensions in line with what a company sees as a fair division</a:t>
            </a:r>
          </a:p>
          <a:p>
            <a:pPr marL="342900" indent="-342900" algn="l">
              <a:buFont typeface="+mj-lt"/>
              <a:buAutoNum type="alphaLcParenR"/>
            </a:pPr>
            <a:r>
              <a:rPr lang="en-US" sz="1600" dirty="0">
                <a:solidFill>
                  <a:schemeClr val="tx1"/>
                </a:solidFill>
                <a:latin typeface="Source Sans Pro Semibold" pitchFamily="34" charset="-18"/>
              </a:rPr>
              <a:t>stabilization function - stems from the impact of public finances as a macroeconomic policy instrument to ensure high employment, relative price stability, desirable growth rates of GDP and trade and balance of payments</a:t>
            </a:r>
          </a:p>
          <a:p>
            <a:pPr marL="342900" indent="-342900" algn="l">
              <a:buFont typeface="+mj-lt"/>
              <a:buAutoNum type="alphaLcParenR"/>
            </a:pPr>
            <a:r>
              <a:rPr lang="en-US" sz="1600" dirty="0">
                <a:solidFill>
                  <a:schemeClr val="tx1"/>
                </a:solidFill>
                <a:latin typeface="Source Sans Pro Semibold" pitchFamily="34" charset="-18"/>
              </a:rPr>
              <a:t>regulatory function - is mostly applied in periods of imbalance in the economy</a:t>
            </a:r>
          </a:p>
          <a:p>
            <a:pPr marL="342900" indent="-342900" algn="l">
              <a:buFont typeface="+mj-lt"/>
              <a:buAutoNum type="alphaLcParenR"/>
            </a:pPr>
            <a:r>
              <a:rPr lang="en-US" sz="1600" dirty="0">
                <a:solidFill>
                  <a:schemeClr val="tx1"/>
                </a:solidFill>
                <a:latin typeface="Source Sans Pro Semibold" pitchFamily="34" charset="-18"/>
              </a:rPr>
              <a:t>control functions - is a tool for the active influence of financial relations on economic processes, </a:t>
            </a:r>
            <a:r>
              <a:rPr lang="en-US" sz="1600" dirty="0" smtClean="0">
                <a:solidFill>
                  <a:schemeClr val="tx1"/>
                </a:solidFill>
                <a:latin typeface="Source Sans Pro Semibold" pitchFamily="34" charset="-18"/>
              </a:rPr>
              <a:t>i.e. </a:t>
            </a:r>
            <a:r>
              <a:rPr lang="en-US" sz="1600" dirty="0">
                <a:solidFill>
                  <a:schemeClr val="tx1"/>
                </a:solidFill>
                <a:latin typeface="Source Sans Pro Semibold" pitchFamily="34" charset="-18"/>
              </a:rPr>
              <a:t>the control of revenues and </a:t>
            </a:r>
            <a:r>
              <a:rPr lang="en-US" sz="1600" dirty="0" smtClean="0">
                <a:solidFill>
                  <a:schemeClr val="tx1"/>
                </a:solidFill>
                <a:latin typeface="Source Sans Pro Semibold" pitchFamily="34" charset="-18"/>
              </a:rPr>
              <a:t>expenditures</a:t>
            </a:r>
            <a:r>
              <a:rPr lang="cs-CZ" sz="1600" dirty="0" smtClean="0">
                <a:solidFill>
                  <a:schemeClr val="tx1"/>
                </a:solidFill>
                <a:latin typeface="Source Sans Pro Semibold" pitchFamily="34" charset="-18"/>
              </a:rPr>
              <a:t> </a:t>
            </a:r>
          </a:p>
          <a:p>
            <a:pPr algn="l"/>
            <a:r>
              <a:rPr lang="cs-CZ" sz="1600" dirty="0" smtClean="0">
                <a:solidFill>
                  <a:schemeClr val="tx1"/>
                </a:solidFill>
                <a:latin typeface="Source Sans Pro Semibold" pitchFamily="34" charset="-18"/>
              </a:rPr>
              <a:t>Source</a:t>
            </a:r>
            <a:r>
              <a:rPr lang="cs-CZ" sz="1600" dirty="0">
                <a:solidFill>
                  <a:schemeClr val="tx1"/>
                </a:solidFill>
                <a:latin typeface="Source Sans Pro Semibold" pitchFamily="34" charset="-18"/>
              </a:rPr>
              <a:t>: </a:t>
            </a:r>
            <a:r>
              <a:rPr lang="da-DK" sz="1600" dirty="0">
                <a:solidFill>
                  <a:schemeClr val="tx1"/>
                </a:solidFill>
                <a:latin typeface="Source Sans Pro Semibold" pitchFamily="34" charset="-18"/>
              </a:rPr>
              <a:t>(Hamerníková, B. et al., 2007</a:t>
            </a:r>
            <a:r>
              <a:rPr lang="da-DK" sz="1400" dirty="0">
                <a:solidFill>
                  <a:schemeClr val="tx1"/>
                </a:solidFill>
                <a:latin typeface="Source Sans Pro Semibold" pitchFamily="34" charset="-18"/>
              </a:rPr>
              <a:t>)</a:t>
            </a:r>
            <a:endParaRPr lang="cs-CZ" sz="1400" dirty="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52</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88860466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6.2.1 State budget (1)</a:t>
            </a:r>
          </a:p>
        </p:txBody>
      </p:sp>
      <p:sp>
        <p:nvSpPr>
          <p:cNvPr id="3" name="Subtitle 2"/>
          <p:cNvSpPr>
            <a:spLocks noGrp="1"/>
          </p:cNvSpPr>
          <p:nvPr>
            <p:ph type="subTitle" idx="1"/>
          </p:nvPr>
        </p:nvSpPr>
        <p:spPr>
          <a:xfrm>
            <a:off x="539552" y="2132856"/>
            <a:ext cx="7981078" cy="3744416"/>
          </a:xfrm>
        </p:spPr>
        <p:txBody>
          <a:bodyPr>
            <a:noAutofit/>
          </a:bodyPr>
          <a:lstStyle/>
          <a:p>
            <a:pPr algn="l"/>
            <a:r>
              <a:rPr lang="en-US" sz="1800" dirty="0">
                <a:solidFill>
                  <a:schemeClr val="tx2"/>
                </a:solidFill>
                <a:latin typeface="Source Sans Pro Semibold" pitchFamily="34" charset="-18"/>
              </a:rPr>
              <a:t>State budget</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R</a:t>
            </a:r>
            <a:r>
              <a:rPr lang="en-US" sz="1600" dirty="0" err="1" smtClean="0">
                <a:solidFill>
                  <a:schemeClr val="tx1"/>
                </a:solidFill>
                <a:latin typeface="Source Sans Pro Semibold" pitchFamily="34" charset="-18"/>
              </a:rPr>
              <a:t>epresents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the State's financial management plan for the financial </a:t>
            </a:r>
            <a:r>
              <a:rPr lang="en-US" sz="1600" dirty="0" smtClean="0">
                <a:solidFill>
                  <a:schemeClr val="tx1"/>
                </a:solidFill>
                <a:latin typeface="Source Sans Pro Semibold" pitchFamily="34" charset="-18"/>
              </a:rPr>
              <a:t>year</a:t>
            </a:r>
            <a:r>
              <a:rPr lang="cs-CZ" sz="1600" dirty="0" smtClean="0">
                <a:solidFill>
                  <a:schemeClr val="tx1"/>
                </a:solidFill>
                <a:latin typeface="Source Sans Pro Semibold" pitchFamily="34" charset="-18"/>
              </a:rPr>
              <a:t> </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err="1" smtClean="0">
                <a:solidFill>
                  <a:schemeClr val="tx1"/>
                </a:solidFill>
                <a:latin typeface="Source Sans Pro Semibold" pitchFamily="34" charset="-18"/>
              </a:rPr>
              <a:t>hrough</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the state budget, the government implements economic policy and implements its program priorities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s </a:t>
            </a:r>
            <a:r>
              <a:rPr lang="en-US" sz="1600" dirty="0">
                <a:solidFill>
                  <a:schemeClr val="tx1"/>
                </a:solidFill>
                <a:latin typeface="Source Sans Pro Semibold" pitchFamily="34" charset="-18"/>
              </a:rPr>
              <a:t>a centralized money fund and represents the balance of government revenue and expenditure for a given financial year</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he </a:t>
            </a:r>
            <a:r>
              <a:rPr lang="en-US" sz="1600" dirty="0">
                <a:solidFill>
                  <a:schemeClr val="tx1"/>
                </a:solidFill>
                <a:latin typeface="Source Sans Pro Semibold" pitchFamily="34" charset="-18"/>
              </a:rPr>
              <a:t>revenues and expenditures of the state budget are further broken down according to the individual chapters expressing the scope and responsibility of individual central state administration bodies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H</a:t>
            </a:r>
            <a:r>
              <a:rPr lang="en-US" sz="1600" dirty="0" smtClean="0">
                <a:solidFill>
                  <a:schemeClr val="tx1"/>
                </a:solidFill>
                <a:latin typeface="Source Sans Pro Semibold" pitchFamily="34" charset="-18"/>
              </a:rPr>
              <a:t>as </a:t>
            </a:r>
            <a:r>
              <a:rPr lang="en-US" sz="1600" dirty="0">
                <a:solidFill>
                  <a:schemeClr val="tx1"/>
                </a:solidFill>
                <a:latin typeface="Source Sans Pro Semibold" pitchFamily="34" charset="-18"/>
              </a:rPr>
              <a:t>the form of a law </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Act No. 457/2016 Coll. on the State Budget of the Czech Republic for 2017). The Act on the State Budget is proposed by the Government and approved by the Chamber of Deputies of the Parliament of the Czech </a:t>
            </a:r>
            <a:r>
              <a:rPr lang="en-US" sz="1600" dirty="0" smtClean="0">
                <a:solidFill>
                  <a:schemeClr val="tx1"/>
                </a:solidFill>
                <a:latin typeface="Source Sans Pro Semibold" pitchFamily="34" charset="-18"/>
              </a:rPr>
              <a:t>Republic</a:t>
            </a:r>
            <a:r>
              <a:rPr lang="cs-CZ" sz="1600" dirty="0" smtClean="0">
                <a:solidFill>
                  <a:schemeClr val="tx1"/>
                </a:solidFill>
                <a:latin typeface="Source Sans Pro Semibold" pitchFamily="34" charset="-18"/>
              </a:rPr>
              <a:t> </a:t>
            </a:r>
          </a:p>
          <a:p>
            <a:pPr algn="l"/>
            <a:endParaRPr lang="cs-CZ" sz="1500" dirty="0" smtClean="0">
              <a:solidFill>
                <a:schemeClr val="tx1"/>
              </a:solidFill>
              <a:latin typeface="Source Sans Pro Semibold" pitchFamily="34" charset="-18"/>
            </a:endParaRPr>
          </a:p>
          <a:p>
            <a:pPr algn="l"/>
            <a:r>
              <a:rPr lang="cs-CZ" sz="1500" dirty="0" smtClean="0">
                <a:solidFill>
                  <a:schemeClr val="tx1"/>
                </a:solidFill>
                <a:latin typeface="Source Sans Pro Semibold" pitchFamily="34" charset="-18"/>
              </a:rPr>
              <a:t>Source:  </a:t>
            </a:r>
            <a:r>
              <a:rPr lang="cs-CZ" sz="1500" dirty="0">
                <a:solidFill>
                  <a:schemeClr val="tx1"/>
                </a:solidFill>
                <a:latin typeface="Source Sans Pro Semibold" pitchFamily="34" charset="-18"/>
              </a:rPr>
              <a:t>(MF </a:t>
            </a:r>
            <a:r>
              <a:rPr lang="cs-CZ" sz="1500" dirty="0" smtClean="0">
                <a:solidFill>
                  <a:schemeClr val="tx1"/>
                </a:solidFill>
                <a:latin typeface="Source Sans Pro Semibold" pitchFamily="34" charset="-18"/>
              </a:rPr>
              <a:t>CR</a:t>
            </a:r>
            <a:r>
              <a:rPr lang="cs-CZ" sz="1500" dirty="0">
                <a:solidFill>
                  <a:schemeClr val="tx1"/>
                </a:solidFill>
                <a:latin typeface="Source Sans Pro Semibold" pitchFamily="34" charset="-18"/>
              </a:rPr>
              <a:t>, 2018)</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53</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11111567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6.2.1 State Budget (2)</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800" dirty="0">
                <a:solidFill>
                  <a:schemeClr val="tx2"/>
                </a:solidFill>
                <a:latin typeface="Source Sans Pro Semibold" pitchFamily="34" charset="-18"/>
              </a:rPr>
              <a:t>The main components of the revenue </a:t>
            </a:r>
            <a:r>
              <a:rPr lang="cs-CZ" sz="1800" dirty="0" smtClean="0">
                <a:solidFill>
                  <a:schemeClr val="tx2"/>
                </a:solidFill>
                <a:latin typeface="Source Sans Pro Semibold" pitchFamily="34" charset="-18"/>
              </a:rPr>
              <a:t>of </a:t>
            </a:r>
            <a:r>
              <a:rPr lang="cs-CZ" sz="1800" dirty="0" err="1" smtClean="0">
                <a:solidFill>
                  <a:schemeClr val="tx2"/>
                </a:solidFill>
                <a:latin typeface="Source Sans Pro Semibold" pitchFamily="34" charset="-18"/>
              </a:rPr>
              <a:t>the</a:t>
            </a:r>
            <a:r>
              <a:rPr lang="cs-CZ" sz="1800" dirty="0" smtClean="0">
                <a:solidFill>
                  <a:schemeClr val="tx2"/>
                </a:solidFill>
                <a:latin typeface="Source Sans Pro Semibold" pitchFamily="34" charset="-18"/>
              </a:rPr>
              <a:t> </a:t>
            </a:r>
            <a:r>
              <a:rPr lang="en-GB" sz="1800" dirty="0" smtClean="0">
                <a:solidFill>
                  <a:schemeClr val="tx2"/>
                </a:solidFill>
                <a:latin typeface="Source Sans Pro Semibold" pitchFamily="34" charset="-18"/>
              </a:rPr>
              <a:t>state</a:t>
            </a:r>
            <a:r>
              <a:rPr lang="cs-CZ" sz="1800" dirty="0" smtClean="0">
                <a:solidFill>
                  <a:schemeClr val="tx2"/>
                </a:solidFill>
                <a:latin typeface="Source Sans Pro Semibold" pitchFamily="34" charset="-18"/>
              </a:rPr>
              <a:t> budget </a:t>
            </a:r>
            <a:r>
              <a:rPr lang="en-US" sz="1800" dirty="0" smtClean="0">
                <a:solidFill>
                  <a:schemeClr val="tx2"/>
                </a:solidFill>
                <a:latin typeface="Source Sans Pro Semibold" pitchFamily="34" charset="-18"/>
              </a:rPr>
              <a:t>are</a:t>
            </a:r>
            <a:endParaRPr lang="en-US" sz="1800" dirty="0">
              <a:solidFill>
                <a:schemeClr val="tx2"/>
              </a:solidFill>
              <a:latin typeface="Source Sans Pro Semibold" pitchFamily="34" charset="-18"/>
            </a:endParaRP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Taxes: direct income taxes on natural and legal persons, property taxes, road taxes, inheritance and gift taxes, etc., and indirect taxes - value added tax and excise duties, customs duties, social insurance, etc.</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R</a:t>
            </a:r>
            <a:r>
              <a:rPr lang="en-US" sz="1600" dirty="0" err="1" smtClean="0">
                <a:solidFill>
                  <a:schemeClr val="tx1"/>
                </a:solidFill>
                <a:latin typeface="Source Sans Pro Semibold" pitchFamily="34" charset="-18"/>
              </a:rPr>
              <a:t>eceipts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from previously granted loans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R</a:t>
            </a:r>
            <a:r>
              <a:rPr lang="en-US" sz="1600" dirty="0" err="1" smtClean="0">
                <a:solidFill>
                  <a:schemeClr val="tx1"/>
                </a:solidFill>
                <a:latin typeface="Source Sans Pro Semibold" pitchFamily="34" charset="-18"/>
              </a:rPr>
              <a:t>evenues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from the sale of state property</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R</a:t>
            </a:r>
            <a:r>
              <a:rPr lang="en-US" sz="1600" dirty="0" err="1" smtClean="0">
                <a:solidFill>
                  <a:schemeClr val="tx1"/>
                </a:solidFill>
                <a:latin typeface="Source Sans Pro Semibold" pitchFamily="34" charset="-18"/>
              </a:rPr>
              <a:t>eceived</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subsidies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O</a:t>
            </a:r>
            <a:r>
              <a:rPr lang="en-US" sz="1600" dirty="0" err="1" smtClean="0">
                <a:solidFill>
                  <a:schemeClr val="tx1"/>
                </a:solidFill>
                <a:latin typeface="Source Sans Pro Semibold" pitchFamily="34" charset="-18"/>
              </a:rPr>
              <a:t>ther</a:t>
            </a:r>
            <a:r>
              <a:rPr lang="cs-CZ" sz="1600" dirty="0" smtClean="0">
                <a:solidFill>
                  <a:schemeClr val="tx1"/>
                </a:solidFill>
                <a:latin typeface="Source Sans Pro Semibold" pitchFamily="34" charset="-18"/>
              </a:rPr>
              <a:t> </a:t>
            </a:r>
          </a:p>
          <a:p>
            <a:pPr marL="285750" indent="-285750" algn="l">
              <a:buFont typeface="Courier New" panose="02070309020205020404" pitchFamily="49" charset="0"/>
              <a:buChar char="o"/>
            </a:pPr>
            <a:endParaRPr lang="cs-CZ" sz="16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600" dirty="0" smtClean="0">
              <a:solidFill>
                <a:schemeClr val="tx1"/>
              </a:solidFill>
              <a:latin typeface="Source Sans Pro Semibold" pitchFamily="34" charset="-18"/>
            </a:endParaRPr>
          </a:p>
          <a:p>
            <a:pPr algn="l"/>
            <a:r>
              <a:rPr lang="cs-CZ" sz="1600" dirty="0">
                <a:solidFill>
                  <a:schemeClr val="tx1"/>
                </a:solidFill>
                <a:latin typeface="Source Sans Pro Semibold" pitchFamily="34" charset="-18"/>
              </a:rPr>
              <a:t>Source:  (MF CR, 2018)</a:t>
            </a:r>
          </a:p>
          <a:p>
            <a:pPr algn="l"/>
            <a:endParaRPr lang="cs-CZ" sz="16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600" dirty="0" smtClean="0">
              <a:solidFill>
                <a:schemeClr val="tx1"/>
              </a:solidFill>
              <a:latin typeface="Source Sans Pro Semibold" pitchFamily="34" charset="-18"/>
            </a:endParaRP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54</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22228478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6.2.1 State Budget (3)</a:t>
            </a:r>
          </a:p>
        </p:txBody>
      </p:sp>
      <p:sp>
        <p:nvSpPr>
          <p:cNvPr id="3" name="Subtitle 2"/>
          <p:cNvSpPr>
            <a:spLocks noGrp="1"/>
          </p:cNvSpPr>
          <p:nvPr>
            <p:ph type="subTitle" idx="1"/>
          </p:nvPr>
        </p:nvSpPr>
        <p:spPr>
          <a:xfrm>
            <a:off x="539552" y="2060848"/>
            <a:ext cx="7981078" cy="3816424"/>
          </a:xfrm>
        </p:spPr>
        <p:txBody>
          <a:bodyPr>
            <a:noAutofit/>
          </a:bodyPr>
          <a:lstStyle/>
          <a:p>
            <a:pPr algn="l"/>
            <a:r>
              <a:rPr lang="en-US" sz="1800" dirty="0">
                <a:solidFill>
                  <a:schemeClr val="tx2"/>
                </a:solidFill>
                <a:latin typeface="Source Sans Pro Semibold" pitchFamily="34" charset="-18"/>
              </a:rPr>
              <a:t>The main components of the expenditure side of </a:t>
            </a:r>
            <a:r>
              <a:rPr lang="en-US" sz="1800" dirty="0" smtClean="0">
                <a:solidFill>
                  <a:schemeClr val="tx2"/>
                </a:solidFill>
                <a:latin typeface="Source Sans Pro Semibold" pitchFamily="34" charset="-18"/>
              </a:rPr>
              <a:t>the</a:t>
            </a:r>
            <a:r>
              <a:rPr lang="cs-CZ" sz="1800" dirty="0" smtClean="0">
                <a:solidFill>
                  <a:schemeClr val="tx2"/>
                </a:solidFill>
                <a:latin typeface="Source Sans Pro Semibold" pitchFamily="34" charset="-18"/>
              </a:rPr>
              <a:t> </a:t>
            </a:r>
            <a:r>
              <a:rPr lang="en-GB" sz="1800" dirty="0">
                <a:solidFill>
                  <a:schemeClr val="tx2"/>
                </a:solidFill>
                <a:latin typeface="Source Sans Pro Semibold" pitchFamily="34" charset="-18"/>
              </a:rPr>
              <a:t>state</a:t>
            </a:r>
            <a:r>
              <a:rPr lang="cs-CZ" sz="1800" dirty="0">
                <a:solidFill>
                  <a:schemeClr val="tx2"/>
                </a:solidFill>
                <a:latin typeface="Source Sans Pro Semibold" pitchFamily="34" charset="-18"/>
              </a:rPr>
              <a:t> budget </a:t>
            </a:r>
            <a:r>
              <a:rPr lang="en-US" sz="1800" dirty="0">
                <a:solidFill>
                  <a:schemeClr val="tx2"/>
                </a:solidFill>
                <a:latin typeface="Source Sans Pro Semibold" pitchFamily="34" charset="-18"/>
              </a:rPr>
              <a:t>are</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err="1" smtClean="0">
                <a:solidFill>
                  <a:schemeClr val="tx1"/>
                </a:solidFill>
                <a:latin typeface="Source Sans Pro Semibold" pitchFamily="34" charset="-18"/>
              </a:rPr>
              <a:t>ransfers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to households - pensions, unemployment benefits, social benefits, </a:t>
            </a:r>
            <a:r>
              <a:rPr lang="en-US" sz="1600" dirty="0" smtClean="0">
                <a:solidFill>
                  <a:schemeClr val="tx1"/>
                </a:solidFill>
                <a:latin typeface="Source Sans Pro Semibold" pitchFamily="34" charset="-18"/>
              </a:rPr>
              <a:t>etc. </a:t>
            </a:r>
            <a:endParaRPr lang="en-US" sz="1600" dirty="0">
              <a:solidFill>
                <a:schemeClr val="tx1"/>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S</a:t>
            </a:r>
            <a:r>
              <a:rPr lang="en-US" sz="1600" dirty="0" err="1" smtClean="0">
                <a:solidFill>
                  <a:schemeClr val="tx1"/>
                </a:solidFill>
                <a:latin typeface="Source Sans Pro Semibold" pitchFamily="34" charset="-18"/>
              </a:rPr>
              <a:t>ubsidies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to enterprises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C</a:t>
            </a:r>
            <a:r>
              <a:rPr lang="en-US" sz="1600" dirty="0" err="1" smtClean="0">
                <a:solidFill>
                  <a:schemeClr val="tx1"/>
                </a:solidFill>
                <a:latin typeface="Source Sans Pro Semibold" pitchFamily="34" charset="-18"/>
              </a:rPr>
              <a:t>urrent</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and investment expenses of individual chapters - transport, education, army, police</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S</a:t>
            </a:r>
            <a:r>
              <a:rPr lang="en-US" sz="1600" dirty="0" err="1" smtClean="0">
                <a:solidFill>
                  <a:schemeClr val="tx1"/>
                </a:solidFill>
                <a:latin typeface="Source Sans Pro Semibold" pitchFamily="34" charset="-18"/>
              </a:rPr>
              <a:t>ubsidy</a:t>
            </a:r>
            <a:endParaRPr lang="en-US" sz="1600" dirty="0">
              <a:solidFill>
                <a:schemeClr val="tx1"/>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err="1" smtClean="0">
                <a:solidFill>
                  <a:schemeClr val="tx1"/>
                </a:solidFill>
                <a:latin typeface="Source Sans Pro Semibold" pitchFamily="34" charset="-18"/>
              </a:rPr>
              <a:t>nterest</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on government debt</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Other</a:t>
            </a:r>
          </a:p>
          <a:p>
            <a:pPr algn="l"/>
            <a:r>
              <a:rPr lang="en-US" sz="1800" dirty="0">
                <a:solidFill>
                  <a:schemeClr val="tx2"/>
                </a:solidFill>
                <a:latin typeface="Source Sans Pro Semibold" pitchFamily="34" charset="-18"/>
              </a:rPr>
              <a:t>State budget deficit</a:t>
            </a:r>
          </a:p>
          <a:p>
            <a:pPr marL="285750" indent="-285750" algn="l">
              <a:buFont typeface="Courier New" panose="02070309020205020404" pitchFamily="49" charset="0"/>
              <a:buChar char="o"/>
            </a:pPr>
            <a:r>
              <a:rPr lang="cs-CZ" sz="1600" dirty="0" err="1" smtClean="0">
                <a:solidFill>
                  <a:schemeClr val="tx1"/>
                </a:solidFill>
                <a:latin typeface="Source Sans Pro Semibold" pitchFamily="34" charset="-18"/>
              </a:rPr>
              <a:t>The</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difference between revenue and expenditure, so the state debt</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he </a:t>
            </a:r>
            <a:r>
              <a:rPr lang="en-US" sz="1600" dirty="0">
                <a:solidFill>
                  <a:schemeClr val="tx1"/>
                </a:solidFill>
                <a:latin typeface="Source Sans Pro Semibold" pitchFamily="34" charset="-18"/>
              </a:rPr>
              <a:t>deepening of the government deficit is causing the government debt to </a:t>
            </a:r>
            <a:r>
              <a:rPr lang="en-US" sz="1600" dirty="0" smtClean="0">
                <a:solidFill>
                  <a:schemeClr val="tx1"/>
                </a:solidFill>
                <a:latin typeface="Source Sans Pro Semibold" pitchFamily="34" charset="-18"/>
              </a:rPr>
              <a:t>rise</a:t>
            </a:r>
            <a:r>
              <a:rPr lang="cs-CZ" sz="1600" dirty="0" smtClean="0">
                <a:solidFill>
                  <a:schemeClr val="tx1"/>
                </a:solidFill>
                <a:latin typeface="Source Sans Pro Semibold" pitchFamily="34" charset="-18"/>
              </a:rPr>
              <a:t> </a:t>
            </a:r>
          </a:p>
          <a:p>
            <a:pPr algn="l"/>
            <a:endParaRPr lang="cs-CZ" sz="1600" dirty="0" smtClean="0">
              <a:solidFill>
                <a:schemeClr val="tx1"/>
              </a:solidFill>
              <a:latin typeface="Source Sans Pro Semibold" pitchFamily="34" charset="-18"/>
            </a:endParaRPr>
          </a:p>
          <a:p>
            <a:pPr algn="l"/>
            <a:r>
              <a:rPr lang="cs-CZ" sz="1600" dirty="0" smtClean="0">
                <a:solidFill>
                  <a:schemeClr val="tx1"/>
                </a:solidFill>
                <a:latin typeface="Source Sans Pro Semibold" pitchFamily="34" charset="-18"/>
              </a:rPr>
              <a:t>Source</a:t>
            </a:r>
            <a:r>
              <a:rPr lang="cs-CZ" sz="1600" dirty="0">
                <a:solidFill>
                  <a:schemeClr val="tx1"/>
                </a:solidFill>
                <a:latin typeface="Source Sans Pro Semibold" pitchFamily="34" charset="-18"/>
              </a:rPr>
              <a:t>:  (MF CR, 2018)</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55</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24174387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6.3. Fiscal Policy Issues</a:t>
            </a:r>
          </a:p>
        </p:txBody>
      </p:sp>
      <p:sp>
        <p:nvSpPr>
          <p:cNvPr id="3" name="Subtitle 2"/>
          <p:cNvSpPr>
            <a:spLocks noGrp="1"/>
          </p:cNvSpPr>
          <p:nvPr>
            <p:ph type="subTitle" idx="1"/>
          </p:nvPr>
        </p:nvSpPr>
        <p:spPr>
          <a:xfrm>
            <a:off x="539552" y="2132856"/>
            <a:ext cx="7981078" cy="3840898"/>
          </a:xfrm>
        </p:spPr>
        <p:txBody>
          <a:bodyPr>
            <a:noAutofit/>
          </a:bodyPr>
          <a:lstStyle/>
          <a:p>
            <a:pPr algn="l"/>
            <a:r>
              <a:rPr lang="en-US" sz="1800" dirty="0">
                <a:solidFill>
                  <a:schemeClr val="tx2"/>
                </a:solidFill>
                <a:latin typeface="Source Sans Pro Semibold" pitchFamily="34" charset="-18"/>
              </a:rPr>
              <a:t>Discharge effect</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s </a:t>
            </a:r>
            <a:r>
              <a:rPr lang="en-US" sz="1600" dirty="0">
                <a:solidFill>
                  <a:schemeClr val="tx1"/>
                </a:solidFill>
                <a:latin typeface="Source Sans Pro Semibold" pitchFamily="34" charset="-18"/>
              </a:rPr>
              <a:t>the most frequently mentioned complication of fiscal policy</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he </a:t>
            </a:r>
            <a:r>
              <a:rPr lang="en-US" sz="1600" dirty="0">
                <a:solidFill>
                  <a:schemeClr val="tx1"/>
                </a:solidFill>
                <a:latin typeface="Source Sans Pro Semibold" pitchFamily="34" charset="-18"/>
              </a:rPr>
              <a:t>government is implementing an expansionary policy in the form of increased government spending</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G</a:t>
            </a:r>
            <a:r>
              <a:rPr lang="en-US" sz="1600" dirty="0" smtClean="0">
                <a:solidFill>
                  <a:schemeClr val="tx1"/>
                </a:solidFill>
                <a:latin typeface="Source Sans Pro Semibold" pitchFamily="34" charset="-18"/>
              </a:rPr>
              <a:t>row </a:t>
            </a:r>
            <a:r>
              <a:rPr lang="en-US" sz="1600" dirty="0">
                <a:solidFill>
                  <a:schemeClr val="tx1"/>
                </a:solidFill>
                <a:latin typeface="Source Sans Pro Semibold" pitchFamily="34" charset="-18"/>
              </a:rPr>
              <a:t>the product and grow money market demand for money</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G</a:t>
            </a:r>
            <a:r>
              <a:rPr lang="en-US" sz="1600" dirty="0" smtClean="0">
                <a:solidFill>
                  <a:schemeClr val="tx1"/>
                </a:solidFill>
                <a:latin typeface="Source Sans Pro Semibold" pitchFamily="34" charset="-18"/>
              </a:rPr>
              <a:t>rowing </a:t>
            </a:r>
            <a:r>
              <a:rPr lang="en-US" sz="1600" dirty="0">
                <a:solidFill>
                  <a:schemeClr val="tx1"/>
                </a:solidFill>
                <a:latin typeface="Source Sans Pro Semibold" pitchFamily="34" charset="-18"/>
              </a:rPr>
              <a:t>demand for money will lead to an increase in the interest rate</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A</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higher interest rate will increase the costs of private investment</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P</a:t>
            </a:r>
            <a:r>
              <a:rPr lang="en-US" sz="1600" dirty="0" err="1" smtClean="0">
                <a:solidFill>
                  <a:schemeClr val="tx1"/>
                </a:solidFill>
                <a:latin typeface="Source Sans Pro Semibold" pitchFamily="34" charset="-18"/>
              </a:rPr>
              <a:t>rivate</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investment will be reduced</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G</a:t>
            </a:r>
            <a:r>
              <a:rPr lang="en-US" sz="1600" dirty="0" err="1" smtClean="0">
                <a:solidFill>
                  <a:schemeClr val="tx1"/>
                </a:solidFill>
                <a:latin typeface="Source Sans Pro Semibold" pitchFamily="34" charset="-18"/>
              </a:rPr>
              <a:t>overnment</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expenditures displaced private investment spending</a:t>
            </a:r>
          </a:p>
          <a:p>
            <a:pPr algn="l"/>
            <a:r>
              <a:rPr lang="en-US" sz="1800" dirty="0">
                <a:solidFill>
                  <a:schemeClr val="tx2"/>
                </a:solidFill>
                <a:latin typeface="Source Sans Pro Semibold" pitchFamily="34" charset="-18"/>
              </a:rPr>
              <a:t>Time Delay</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A</a:t>
            </a:r>
            <a:r>
              <a:rPr lang="en-US" sz="1600" dirty="0" smtClean="0">
                <a:solidFill>
                  <a:schemeClr val="tx1"/>
                </a:solidFill>
                <a:latin typeface="Source Sans Pro Semibold" pitchFamily="34" charset="-18"/>
              </a:rPr>
              <a:t>s </a:t>
            </a:r>
            <a:r>
              <a:rPr lang="en-US" sz="1600" dirty="0">
                <a:solidFill>
                  <a:schemeClr val="tx1"/>
                </a:solidFill>
                <a:latin typeface="Source Sans Pro Semibold" pitchFamily="34" charset="-18"/>
              </a:rPr>
              <a:t>a result of the complex legislative process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Changes can then work differently than </a:t>
            </a:r>
            <a:r>
              <a:rPr lang="en-US" sz="1600" dirty="0" smtClean="0">
                <a:solidFill>
                  <a:schemeClr val="tx1"/>
                </a:solidFill>
                <a:latin typeface="Source Sans Pro Semibold" pitchFamily="34" charset="-18"/>
              </a:rPr>
              <a:t>intended</a:t>
            </a:r>
            <a:r>
              <a:rPr lang="cs-CZ" sz="1600" dirty="0" smtClean="0">
                <a:solidFill>
                  <a:schemeClr val="tx1"/>
                </a:solidFill>
                <a:latin typeface="Source Sans Pro Semibold" pitchFamily="34" charset="-18"/>
              </a:rPr>
              <a:t> </a:t>
            </a:r>
          </a:p>
          <a:p>
            <a:pPr algn="l"/>
            <a:r>
              <a:rPr lang="cs-CZ" sz="1600" dirty="0" smtClean="0">
                <a:solidFill>
                  <a:schemeClr val="tx1"/>
                </a:solidFill>
                <a:latin typeface="Source Sans Pro Semibold" pitchFamily="34" charset="-18"/>
              </a:rPr>
              <a:t>Source: </a:t>
            </a:r>
            <a:r>
              <a:rPr lang="cs-CZ" sz="1600" dirty="0">
                <a:solidFill>
                  <a:schemeClr val="tx1"/>
                </a:solidFill>
                <a:latin typeface="Source Sans Pro Semibold" pitchFamily="34" charset="-18"/>
              </a:rPr>
              <a:t>(Jurečka, 2017)</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56</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97222648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normAutofit fontScale="90000"/>
          </a:bodyPr>
          <a:lstStyle/>
          <a:p>
            <a:r>
              <a:rPr lang="cs-CZ" dirty="0" smtClean="0"/>
              <a:t>7. </a:t>
            </a:r>
            <a:r>
              <a:rPr lang="en-US" dirty="0" smtClean="0"/>
              <a:t>OPEN </a:t>
            </a:r>
            <a:r>
              <a:rPr lang="en-US" dirty="0"/>
              <a:t>ECONOMY AND THE INTERNATIONAL ECONOMIC ENVIRONMENT</a:t>
            </a:r>
          </a:p>
        </p:txBody>
      </p:sp>
      <p:sp>
        <p:nvSpPr>
          <p:cNvPr id="3" name="Subtitle 2"/>
          <p:cNvSpPr>
            <a:spLocks noGrp="1"/>
          </p:cNvSpPr>
          <p:nvPr>
            <p:ph type="subTitle" idx="1"/>
          </p:nvPr>
        </p:nvSpPr>
        <p:spPr>
          <a:xfrm>
            <a:off x="1336712" y="3887073"/>
            <a:ext cx="6400800" cy="1752600"/>
          </a:xfrm>
        </p:spPr>
        <p:txBody>
          <a:bodyPr>
            <a:normAutofit/>
          </a:bodyPr>
          <a:lstStyle/>
          <a:p>
            <a:endParaRPr lang="en-US" sz="2800" i="1" dirty="0">
              <a:solidFill>
                <a:schemeClr val="tx1"/>
              </a:solidFill>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57</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398577956"/>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Chapter goal</a:t>
            </a:r>
          </a:p>
        </p:txBody>
      </p:sp>
      <p:sp>
        <p:nvSpPr>
          <p:cNvPr id="3" name="Subtitle 2"/>
          <p:cNvSpPr>
            <a:spLocks noGrp="1"/>
          </p:cNvSpPr>
          <p:nvPr>
            <p:ph type="subTitle" idx="1"/>
          </p:nvPr>
        </p:nvSpPr>
        <p:spPr>
          <a:xfrm>
            <a:off x="539552" y="2348880"/>
            <a:ext cx="7981078" cy="3528392"/>
          </a:xfrm>
        </p:spPr>
        <p:txBody>
          <a:bodyPr>
            <a:noAutofit/>
          </a:bodyPr>
          <a:lstStyle/>
          <a:p>
            <a:pPr marL="285750" indent="-285750" algn="l">
              <a:buFont typeface="Courier New" panose="02070309020205020404" pitchFamily="49" charset="0"/>
              <a:buChar char="o"/>
            </a:pPr>
            <a:r>
              <a:rPr lang="cs-CZ" sz="2000" dirty="0" smtClean="0">
                <a:solidFill>
                  <a:schemeClr val="tx1"/>
                </a:solidFill>
                <a:latin typeface="Source Sans Pro Semibold" pitchFamily="34" charset="-18"/>
              </a:rPr>
              <a:t>t</a:t>
            </a:r>
            <a:r>
              <a:rPr lang="en-US" sz="2000" dirty="0" smtClean="0">
                <a:solidFill>
                  <a:schemeClr val="tx1"/>
                </a:solidFill>
                <a:latin typeface="Source Sans Pro Semibold" pitchFamily="34" charset="-18"/>
              </a:rPr>
              <a:t>o </a:t>
            </a:r>
            <a:r>
              <a:rPr lang="en-US" sz="2000" dirty="0">
                <a:solidFill>
                  <a:schemeClr val="tx1"/>
                </a:solidFill>
                <a:latin typeface="Source Sans Pro Semibold" pitchFamily="34" charset="-18"/>
              </a:rPr>
              <a:t>clarify the theory of international trade</a:t>
            </a:r>
          </a:p>
          <a:p>
            <a:pPr marL="342900" indent="-34290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explain the concept of an open economy</a:t>
            </a:r>
          </a:p>
          <a:p>
            <a:pPr marL="342900" indent="-34290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get acquainted with the balance of payments</a:t>
            </a:r>
          </a:p>
          <a:p>
            <a:pPr marL="342900" indent="-34290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explain the concept of the nominal and real exchange rate</a:t>
            </a:r>
          </a:p>
          <a:p>
            <a:pPr marL="342900" indent="-342900" algn="l">
              <a:buFont typeface="Courier New" panose="02070309020205020404" pitchFamily="49" charset="0"/>
              <a:buChar char="o"/>
            </a:pPr>
            <a:r>
              <a:rPr lang="en-US" sz="2000" dirty="0" smtClean="0">
                <a:solidFill>
                  <a:schemeClr val="tx1"/>
                </a:solidFill>
                <a:latin typeface="Source Sans Pro Semibold" pitchFamily="34" charset="-18"/>
              </a:rPr>
              <a:t>to </a:t>
            </a:r>
            <a:r>
              <a:rPr lang="en-US" sz="2000" dirty="0">
                <a:solidFill>
                  <a:schemeClr val="tx1"/>
                </a:solidFill>
                <a:latin typeface="Source Sans Pro Semibold" pitchFamily="34" charset="-18"/>
              </a:rPr>
              <a:t>explain the international monetary system </a:t>
            </a:r>
          </a:p>
          <a:p>
            <a:pPr marL="342900" indent="-342900" algn="l">
              <a:buFont typeface="Courier New" panose="02070309020205020404" pitchFamily="49" charset="0"/>
              <a:buChar char="o"/>
            </a:pPr>
            <a:endParaRPr lang="en-US" sz="20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58</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45791765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7.1 Open economy (1)</a:t>
            </a:r>
          </a:p>
        </p:txBody>
      </p:sp>
      <p:sp>
        <p:nvSpPr>
          <p:cNvPr id="3" name="Subtitle 2"/>
          <p:cNvSpPr>
            <a:spLocks noGrp="1"/>
          </p:cNvSpPr>
          <p:nvPr>
            <p:ph type="subTitle" idx="1"/>
          </p:nvPr>
        </p:nvSpPr>
        <p:spPr>
          <a:xfrm>
            <a:off x="539552" y="2132857"/>
            <a:ext cx="7981078" cy="3804396"/>
          </a:xfrm>
        </p:spPr>
        <p:txBody>
          <a:bodyPr>
            <a:noAutofit/>
          </a:bodyPr>
          <a:lstStyle/>
          <a:p>
            <a:pPr algn="l"/>
            <a:r>
              <a:rPr lang="en-US" sz="1800" dirty="0">
                <a:solidFill>
                  <a:schemeClr val="tx2"/>
                </a:solidFill>
                <a:latin typeface="Source Sans Pro Semibold" pitchFamily="34" charset="-18"/>
              </a:rPr>
              <a:t>Open economy</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s </a:t>
            </a:r>
            <a:r>
              <a:rPr lang="en-US" sz="1600" dirty="0">
                <a:solidFill>
                  <a:schemeClr val="tx1"/>
                </a:solidFill>
                <a:latin typeface="Source Sans Pro Semibold" pitchFamily="34" charset="-18"/>
              </a:rPr>
              <a:t>the study of how economies behave when the trade and </a:t>
            </a:r>
            <a:r>
              <a:rPr lang="en-US" sz="1600" dirty="0" smtClean="0">
                <a:solidFill>
                  <a:schemeClr val="tx1"/>
                </a:solidFill>
                <a:latin typeface="Source Sans Pro Semibold" pitchFamily="34" charset="-18"/>
              </a:rPr>
              <a:t>financial </a:t>
            </a:r>
            <a:r>
              <a:rPr lang="en-US" sz="1600" dirty="0">
                <a:solidFill>
                  <a:schemeClr val="tx1"/>
                </a:solidFill>
                <a:latin typeface="Source Sans Pro Semibold" pitchFamily="34" charset="-18"/>
              </a:rPr>
              <a:t>linkages among nations are </a:t>
            </a:r>
            <a:r>
              <a:rPr lang="en-US" sz="1600" dirty="0" smtClean="0">
                <a:solidFill>
                  <a:schemeClr val="tx1"/>
                </a:solidFill>
                <a:latin typeface="Source Sans Pro Semibold" pitchFamily="34" charset="-18"/>
              </a:rPr>
              <a:t>considered</a:t>
            </a:r>
            <a:r>
              <a:rPr lang="cs-CZ" sz="1600" dirty="0" smtClean="0">
                <a:solidFill>
                  <a:schemeClr val="tx1"/>
                </a:solidFill>
                <a:latin typeface="Source Sans Pro Semibold" pitchFamily="34" charset="-18"/>
              </a:rPr>
              <a:t> </a:t>
            </a:r>
          </a:p>
          <a:p>
            <a:pPr algn="l"/>
            <a:r>
              <a:rPr lang="cs-CZ" sz="1600" dirty="0" smtClean="0">
                <a:solidFill>
                  <a:schemeClr val="tx2"/>
                </a:solidFill>
                <a:latin typeface="Source Sans Pro Semibold" pitchFamily="34" charset="-18"/>
              </a:rPr>
              <a:t>E</a:t>
            </a:r>
            <a:r>
              <a:rPr lang="en-US" sz="1600" dirty="0" err="1" smtClean="0">
                <a:solidFill>
                  <a:schemeClr val="tx2"/>
                </a:solidFill>
                <a:latin typeface="Source Sans Pro Semibold" pitchFamily="34" charset="-18"/>
              </a:rPr>
              <a:t>conomy</a:t>
            </a:r>
            <a:r>
              <a:rPr lang="en-US" sz="1600" dirty="0" smtClean="0">
                <a:solidFill>
                  <a:schemeClr val="tx2"/>
                </a:solidFill>
                <a:latin typeface="Source Sans Pro Semibold" pitchFamily="34" charset="-18"/>
              </a:rPr>
              <a:t> </a:t>
            </a:r>
            <a:r>
              <a:rPr lang="en-US" sz="1600" dirty="0">
                <a:solidFill>
                  <a:schemeClr val="tx2"/>
                </a:solidFill>
                <a:latin typeface="Source Sans Pro Semibold" pitchFamily="34" charset="-18"/>
              </a:rPr>
              <a:t>without foreign trade</a:t>
            </a:r>
            <a:endParaRPr lang="en-US" sz="1600" dirty="0" smtClean="0">
              <a:solidFill>
                <a:schemeClr val="tx2"/>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s </a:t>
            </a:r>
            <a:r>
              <a:rPr lang="en-US" sz="1600" dirty="0">
                <a:solidFill>
                  <a:schemeClr val="tx1"/>
                </a:solidFill>
                <a:latin typeface="Source Sans Pro Semibold" pitchFamily="34" charset="-18"/>
              </a:rPr>
              <a:t>an economy that does not participate in foreign trade</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The GDP of the economy is consumed only by the domestic </a:t>
            </a:r>
            <a:r>
              <a:rPr lang="en-US" sz="1600" dirty="0" smtClean="0">
                <a:solidFill>
                  <a:schemeClr val="tx1"/>
                </a:solidFill>
                <a:latin typeface="Source Sans Pro Semibold" pitchFamily="34" charset="-18"/>
              </a:rPr>
              <a:t>population</a:t>
            </a:r>
            <a:endParaRPr lang="cs-CZ" sz="1600" dirty="0" smtClean="0">
              <a:solidFill>
                <a:schemeClr val="tx1"/>
              </a:solidFill>
              <a:latin typeface="Source Sans Pro Semibold" pitchFamily="34" charset="-18"/>
            </a:endParaRPr>
          </a:p>
          <a:p>
            <a:pPr algn="l"/>
            <a:r>
              <a:rPr lang="en-US" sz="1800" dirty="0">
                <a:solidFill>
                  <a:schemeClr val="tx2"/>
                </a:solidFill>
                <a:latin typeface="Source Sans Pro Semibold" pitchFamily="34" charset="-18"/>
              </a:rPr>
              <a:t>International economic relations are realized in the form of an exchange</a:t>
            </a:r>
          </a:p>
          <a:p>
            <a:pPr marL="742950" lvl="1" indent="-285750" algn="l">
              <a:buFont typeface="Courier New" panose="02070309020205020404" pitchFamily="49" charset="0"/>
              <a:buChar char="o"/>
            </a:pPr>
            <a:r>
              <a:rPr lang="cs-CZ" sz="1200" dirty="0" smtClean="0">
                <a:solidFill>
                  <a:schemeClr val="tx1"/>
                </a:solidFill>
                <a:latin typeface="Source Sans Pro Semibold" pitchFamily="34" charset="-18"/>
              </a:rPr>
              <a:t>G</a:t>
            </a:r>
            <a:r>
              <a:rPr lang="en-US" sz="1200" dirty="0" err="1" smtClean="0">
                <a:solidFill>
                  <a:schemeClr val="tx1"/>
                </a:solidFill>
                <a:latin typeface="Source Sans Pro Semibold" pitchFamily="34" charset="-18"/>
              </a:rPr>
              <a:t>oods</a:t>
            </a:r>
            <a:r>
              <a:rPr lang="en-US" sz="1200" dirty="0" smtClean="0">
                <a:solidFill>
                  <a:schemeClr val="tx1"/>
                </a:solidFill>
                <a:latin typeface="Source Sans Pro Semibold" pitchFamily="34" charset="-18"/>
              </a:rPr>
              <a:t> </a:t>
            </a:r>
            <a:r>
              <a:rPr lang="en-US" sz="1200" dirty="0">
                <a:solidFill>
                  <a:schemeClr val="tx1"/>
                </a:solidFill>
                <a:latin typeface="Source Sans Pro Semibold" pitchFamily="34" charset="-18"/>
              </a:rPr>
              <a:t>- the oldest and most important form of international economic relations</a:t>
            </a:r>
          </a:p>
          <a:p>
            <a:pPr marL="742950" lvl="1" indent="-285750" algn="l">
              <a:buFont typeface="Courier New" panose="02070309020205020404" pitchFamily="49" charset="0"/>
              <a:buChar char="o"/>
            </a:pPr>
            <a:r>
              <a:rPr lang="cs-CZ" sz="1200" dirty="0" smtClean="0">
                <a:solidFill>
                  <a:schemeClr val="tx1"/>
                </a:solidFill>
                <a:latin typeface="Source Sans Pro Semibold" pitchFamily="34" charset="-18"/>
              </a:rPr>
              <a:t>S</a:t>
            </a:r>
            <a:r>
              <a:rPr lang="en-US" sz="1200" dirty="0" err="1" smtClean="0">
                <a:solidFill>
                  <a:schemeClr val="tx1"/>
                </a:solidFill>
                <a:latin typeface="Source Sans Pro Semibold" pitchFamily="34" charset="-18"/>
              </a:rPr>
              <a:t>ervices</a:t>
            </a:r>
            <a:r>
              <a:rPr lang="en-US" sz="1200" dirty="0" smtClean="0">
                <a:solidFill>
                  <a:schemeClr val="tx1"/>
                </a:solidFill>
                <a:latin typeface="Source Sans Pro Semibold" pitchFamily="34" charset="-18"/>
              </a:rPr>
              <a:t> </a:t>
            </a:r>
            <a:r>
              <a:rPr lang="en-US" sz="1200" dirty="0">
                <a:solidFill>
                  <a:schemeClr val="tx1"/>
                </a:solidFill>
                <a:latin typeface="Source Sans Pro Semibold" pitchFamily="34" charset="-18"/>
              </a:rPr>
              <a:t>- it is banking, insurance, tourism, transport, health, advertising, etc.</a:t>
            </a:r>
          </a:p>
          <a:p>
            <a:pPr marL="742950" lvl="1" indent="-285750" algn="l">
              <a:buFont typeface="Courier New" panose="02070309020205020404" pitchFamily="49" charset="0"/>
              <a:buChar char="o"/>
            </a:pPr>
            <a:r>
              <a:rPr lang="cs-CZ" sz="1200" dirty="0" smtClean="0">
                <a:solidFill>
                  <a:schemeClr val="tx1"/>
                </a:solidFill>
                <a:latin typeface="Source Sans Pro Semibold" pitchFamily="34" charset="-18"/>
              </a:rPr>
              <a:t>C</a:t>
            </a:r>
            <a:r>
              <a:rPr lang="en-US" sz="1200" dirty="0" err="1" smtClean="0">
                <a:solidFill>
                  <a:schemeClr val="tx1"/>
                </a:solidFill>
                <a:latin typeface="Source Sans Pro Semibold" pitchFamily="34" charset="-18"/>
              </a:rPr>
              <a:t>apital</a:t>
            </a:r>
            <a:r>
              <a:rPr lang="en-US" sz="1200" dirty="0" smtClean="0">
                <a:solidFill>
                  <a:schemeClr val="tx1"/>
                </a:solidFill>
                <a:latin typeface="Source Sans Pro Semibold" pitchFamily="34" charset="-18"/>
              </a:rPr>
              <a:t> </a:t>
            </a:r>
            <a:r>
              <a:rPr lang="en-US" sz="1200" dirty="0">
                <a:solidFill>
                  <a:schemeClr val="tx1"/>
                </a:solidFill>
                <a:latin typeface="Source Sans Pro Semibold" pitchFamily="34" charset="-18"/>
              </a:rPr>
              <a:t>- capital exchange is realized as a direct foreign investment, as indirect investment, like bank loans</a:t>
            </a:r>
          </a:p>
          <a:p>
            <a:pPr marL="742950" lvl="1" indent="-285750" algn="l">
              <a:buFont typeface="Courier New" panose="02070309020205020404" pitchFamily="49" charset="0"/>
              <a:buChar char="o"/>
            </a:pPr>
            <a:r>
              <a:rPr lang="cs-CZ" sz="1200" dirty="0" smtClean="0">
                <a:solidFill>
                  <a:schemeClr val="tx1"/>
                </a:solidFill>
                <a:latin typeface="Source Sans Pro Semibold" pitchFamily="34" charset="-18"/>
              </a:rPr>
              <a:t>S</a:t>
            </a:r>
            <a:r>
              <a:rPr lang="en-US" sz="1200" dirty="0" err="1" smtClean="0">
                <a:solidFill>
                  <a:schemeClr val="tx1"/>
                </a:solidFill>
                <a:latin typeface="Source Sans Pro Semibold" pitchFamily="34" charset="-18"/>
              </a:rPr>
              <a:t>cientific</a:t>
            </a:r>
            <a:r>
              <a:rPr lang="en-US" sz="1200" dirty="0" smtClean="0">
                <a:solidFill>
                  <a:schemeClr val="tx1"/>
                </a:solidFill>
                <a:latin typeface="Source Sans Pro Semibold" pitchFamily="34" charset="-18"/>
              </a:rPr>
              <a:t> </a:t>
            </a:r>
            <a:r>
              <a:rPr lang="en-US" sz="1200" dirty="0">
                <a:solidFill>
                  <a:schemeClr val="tx1"/>
                </a:solidFill>
                <a:latin typeface="Source Sans Pro Semibold" pitchFamily="34" charset="-18"/>
              </a:rPr>
              <a:t>and technical knowledge, </a:t>
            </a:r>
            <a:r>
              <a:rPr lang="en-US" sz="1200" dirty="0" err="1">
                <a:solidFill>
                  <a:schemeClr val="tx1"/>
                </a:solidFill>
                <a:latin typeface="Source Sans Pro Semibold" pitchFamily="34" charset="-18"/>
              </a:rPr>
              <a:t>ie</a:t>
            </a:r>
            <a:r>
              <a:rPr lang="en-US" sz="1200" dirty="0">
                <a:solidFill>
                  <a:schemeClr val="tx1"/>
                </a:solidFill>
                <a:latin typeface="Source Sans Pro Semibold" pitchFamily="34" charset="-18"/>
              </a:rPr>
              <a:t> export and import of licenses, know-how, patents and consulting services</a:t>
            </a:r>
          </a:p>
          <a:p>
            <a:pPr marL="742950" lvl="1" indent="-285750" algn="l">
              <a:buFont typeface="Courier New" panose="02070309020205020404" pitchFamily="49" charset="0"/>
              <a:buChar char="o"/>
            </a:pPr>
            <a:r>
              <a:rPr lang="cs-CZ" sz="1200" dirty="0" smtClean="0">
                <a:solidFill>
                  <a:schemeClr val="tx1"/>
                </a:solidFill>
                <a:latin typeface="Source Sans Pro Semibold" pitchFamily="34" charset="-18"/>
              </a:rPr>
              <a:t>L</a:t>
            </a:r>
            <a:r>
              <a:rPr lang="en-US" sz="1200" dirty="0" err="1" smtClean="0">
                <a:solidFill>
                  <a:schemeClr val="tx1"/>
                </a:solidFill>
                <a:latin typeface="Source Sans Pro Semibold" pitchFamily="34" charset="-18"/>
              </a:rPr>
              <a:t>abor</a:t>
            </a:r>
            <a:r>
              <a:rPr lang="en-US" sz="1200" dirty="0" smtClean="0">
                <a:solidFill>
                  <a:schemeClr val="tx1"/>
                </a:solidFill>
                <a:latin typeface="Source Sans Pro Semibold" pitchFamily="34" charset="-18"/>
              </a:rPr>
              <a:t> force</a:t>
            </a:r>
            <a:r>
              <a:rPr lang="cs-CZ" sz="1200" dirty="0" smtClean="0">
                <a:solidFill>
                  <a:schemeClr val="tx1"/>
                </a:solidFill>
                <a:latin typeface="Source Sans Pro Semibold" pitchFamily="34" charset="-18"/>
              </a:rPr>
              <a:t> </a:t>
            </a:r>
          </a:p>
          <a:p>
            <a:pPr algn="l"/>
            <a:r>
              <a:rPr lang="cs-CZ" sz="1600" dirty="0" smtClean="0">
                <a:solidFill>
                  <a:schemeClr val="tx1"/>
                </a:solidFill>
                <a:latin typeface="Source Sans Pro Semibold" pitchFamily="34" charset="-18"/>
              </a:rPr>
              <a:t>Source: </a:t>
            </a:r>
            <a:r>
              <a:rPr lang="cs-CZ" sz="1600" dirty="0">
                <a:solidFill>
                  <a:schemeClr val="tx1"/>
                </a:solidFill>
                <a:latin typeface="Source Sans Pro Semibold" pitchFamily="34" charset="-18"/>
              </a:rPr>
              <a:t>(</a:t>
            </a:r>
            <a:r>
              <a:rPr lang="cs-CZ" sz="1600" dirty="0" err="1">
                <a:solidFill>
                  <a:schemeClr val="tx1"/>
                </a:solidFill>
                <a:latin typeface="Source Sans Pro Semibold" pitchFamily="34" charset="-18"/>
              </a:rPr>
              <a:t>Mankiw</a:t>
            </a:r>
            <a:r>
              <a:rPr lang="cs-CZ" sz="1600" dirty="0">
                <a:solidFill>
                  <a:schemeClr val="tx1"/>
                </a:solidFill>
                <a:latin typeface="Source Sans Pro Semibold" pitchFamily="34" charset="-18"/>
              </a:rPr>
              <a:t>, 2000, </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1995,2010)</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59</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160074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en-US" sz="3200" dirty="0" smtClean="0"/>
              <a:t>1.1 </a:t>
            </a:r>
            <a:r>
              <a:rPr lang="en-US" sz="3200" dirty="0"/>
              <a:t>Controversy of </a:t>
            </a:r>
            <a:r>
              <a:rPr lang="cs-CZ" sz="3200" dirty="0" smtClean="0"/>
              <a:t>N</a:t>
            </a:r>
            <a:r>
              <a:rPr lang="en-US" sz="3200" dirty="0" err="1" smtClean="0"/>
              <a:t>eoclassical</a:t>
            </a:r>
            <a:r>
              <a:rPr lang="en-US" sz="3200" dirty="0" smtClean="0"/>
              <a:t> </a:t>
            </a:r>
            <a:r>
              <a:rPr lang="en-US" sz="3200" dirty="0"/>
              <a:t>and Keynesian </a:t>
            </a:r>
            <a:r>
              <a:rPr lang="cs-CZ" sz="3200" dirty="0" smtClean="0"/>
              <a:t>M</a:t>
            </a:r>
            <a:r>
              <a:rPr lang="en-US" sz="3200" dirty="0" err="1" smtClean="0"/>
              <a:t>acroeconomics</a:t>
            </a:r>
            <a:r>
              <a:rPr lang="cs-CZ" sz="3200" dirty="0" smtClean="0"/>
              <a:t> (3)</a:t>
            </a:r>
            <a:endParaRPr lang="en-US" sz="3200" dirty="0"/>
          </a:p>
        </p:txBody>
      </p:sp>
      <p:sp>
        <p:nvSpPr>
          <p:cNvPr id="3" name="Subtitle 2"/>
          <p:cNvSpPr>
            <a:spLocks noGrp="1"/>
          </p:cNvSpPr>
          <p:nvPr>
            <p:ph type="subTitle" idx="1"/>
          </p:nvPr>
        </p:nvSpPr>
        <p:spPr>
          <a:xfrm>
            <a:off x="539552" y="2204864"/>
            <a:ext cx="7981078" cy="3672408"/>
          </a:xfrm>
        </p:spPr>
        <p:txBody>
          <a:bodyPr>
            <a:noAutofit/>
          </a:bodyPr>
          <a:lstStyle/>
          <a:p>
            <a:pPr algn="l"/>
            <a:r>
              <a:rPr lang="en-US" sz="2000" dirty="0">
                <a:solidFill>
                  <a:schemeClr val="accent1"/>
                </a:solidFill>
                <a:latin typeface="Source Sans Pro Semibold" pitchFamily="34" charset="-18"/>
              </a:rPr>
              <a:t>Keynesian Economics</a:t>
            </a:r>
          </a:p>
          <a:p>
            <a:pPr marL="342900" indent="-342900" algn="l">
              <a:buFont typeface="Courier New" panose="02070309020205020404" pitchFamily="49" charset="0"/>
              <a:buChar char="o"/>
            </a:pPr>
            <a:r>
              <a:rPr lang="en-US" sz="1600" dirty="0">
                <a:solidFill>
                  <a:schemeClr val="tx1"/>
                </a:solidFill>
                <a:latin typeface="Source Sans Pro Semibold" pitchFamily="34" charset="-18"/>
              </a:rPr>
              <a:t>represents one of the two dominant directions of the second half of the 20th century</a:t>
            </a:r>
          </a:p>
          <a:p>
            <a:pPr marL="342900" indent="-342900" algn="l">
              <a:buFont typeface="Courier New" panose="02070309020205020404" pitchFamily="49" charset="0"/>
              <a:buChar char="o"/>
            </a:pPr>
            <a:r>
              <a:rPr lang="en-US" sz="1600" dirty="0">
                <a:solidFill>
                  <a:schemeClr val="tx1"/>
                </a:solidFill>
                <a:latin typeface="Source Sans Pro Semibold" pitchFamily="34" charset="-18"/>
              </a:rPr>
              <a:t>the starting point was laid in John Maynard Keynes' Economics (1883-1946) in England</a:t>
            </a:r>
          </a:p>
          <a:p>
            <a:pPr marL="342900" indent="-342900" algn="l">
              <a:buFont typeface="Courier New" panose="02070309020205020404" pitchFamily="49" charset="0"/>
              <a:buChar char="o"/>
            </a:pPr>
            <a:r>
              <a:rPr lang="en-US" sz="1600" dirty="0">
                <a:solidFill>
                  <a:schemeClr val="tx1"/>
                </a:solidFill>
                <a:latin typeface="Source Sans Pro Semibold" pitchFamily="34" charset="-18"/>
              </a:rPr>
              <a:t>was formed in the process of re-evaluating neo-classical economics and the expectations of a new macroeconomic interpretation of </a:t>
            </a:r>
            <a:r>
              <a:rPr lang="en-US" sz="1600" dirty="0" smtClean="0">
                <a:solidFill>
                  <a:schemeClr val="tx1"/>
                </a:solidFill>
                <a:latin typeface="Source Sans Pro Semibold" pitchFamily="34" charset="-18"/>
              </a:rPr>
              <a:t>economics</a:t>
            </a:r>
            <a:endParaRPr lang="cs-CZ" sz="1600" dirty="0" smtClean="0">
              <a:solidFill>
                <a:schemeClr val="tx1"/>
              </a:solidFill>
              <a:latin typeface="Source Sans Pro Semibold" pitchFamily="34" charset="-18"/>
            </a:endParaRPr>
          </a:p>
          <a:p>
            <a:pPr algn="l"/>
            <a:r>
              <a:rPr lang="en-US" sz="2000" dirty="0">
                <a:solidFill>
                  <a:schemeClr val="tx2"/>
                </a:solidFill>
                <a:latin typeface="Source Sans Pro Semibold" pitchFamily="34" charset="-18"/>
              </a:rPr>
              <a:t>Keynesian economics, as interpreted by Keynes, applies</a:t>
            </a:r>
          </a:p>
          <a:p>
            <a:pPr marL="342900" indent="-342900" algn="l">
              <a:buFont typeface="Courier New" panose="02070309020205020404" pitchFamily="49" charset="0"/>
              <a:buChar char="o"/>
            </a:pPr>
            <a:r>
              <a:rPr lang="en-US" sz="1600" dirty="0" smtClean="0">
                <a:solidFill>
                  <a:schemeClr val="tx1"/>
                </a:solidFill>
                <a:latin typeface="Source Sans Pro Semibold" pitchFamily="34" charset="-18"/>
              </a:rPr>
              <a:t>macroeconomic approach to economic analysis</a:t>
            </a:r>
          </a:p>
          <a:p>
            <a:pPr marL="342900" indent="-342900" algn="l">
              <a:buFont typeface="Courier New" panose="02070309020205020404" pitchFamily="49" charset="0"/>
              <a:buChar char="o"/>
            </a:pPr>
            <a:r>
              <a:rPr lang="en-US" sz="1600" dirty="0" smtClean="0">
                <a:solidFill>
                  <a:schemeClr val="tx1"/>
                </a:solidFill>
                <a:latin typeface="Source Sans Pro Semibold" pitchFamily="34" charset="-18"/>
              </a:rPr>
              <a:t>a revenue-based method based on a comparison of income and expenditure in the economy. If the income and expenditure equals the economic system is in balance</a:t>
            </a:r>
          </a:p>
          <a:p>
            <a:pPr algn="l"/>
            <a:endParaRPr lang="cs-CZ" sz="1600" dirty="0" smtClean="0">
              <a:solidFill>
                <a:schemeClr val="tx1"/>
              </a:solidFill>
              <a:latin typeface="Source Sans Pro Semibold" pitchFamily="34" charset="-18"/>
            </a:endParaRPr>
          </a:p>
          <a:p>
            <a:pPr algn="l"/>
            <a:r>
              <a:rPr lang="fr-FR" sz="1600" dirty="0" smtClean="0">
                <a:solidFill>
                  <a:schemeClr val="tx1"/>
                </a:solidFill>
                <a:latin typeface="Source Sans Pro Semibold" pitchFamily="34" charset="-18"/>
              </a:rPr>
              <a:t>Source: (Jurečka, 2017, Samuelson &amp; Nordhaus, 1995, 2010</a:t>
            </a:r>
            <a:r>
              <a:rPr lang="cs-CZ" sz="1600" dirty="0" smtClean="0">
                <a:solidFill>
                  <a:schemeClr val="tx1"/>
                </a:solidFill>
                <a:latin typeface="Source Sans Pro Semibold" pitchFamily="34" charset="-18"/>
              </a:rPr>
              <a:t>)</a:t>
            </a:r>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34749254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7.1 Open economy (2)</a:t>
            </a:r>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800" dirty="0">
                <a:solidFill>
                  <a:schemeClr val="tx2"/>
                </a:solidFill>
                <a:latin typeface="Source Sans Pro Semibold" pitchFamily="34" charset="-18"/>
              </a:rPr>
              <a:t>The degree of openness of the economy</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M</a:t>
            </a:r>
            <a:r>
              <a:rPr lang="en-US" sz="1600" dirty="0" err="1" smtClean="0">
                <a:solidFill>
                  <a:schemeClr val="tx1"/>
                </a:solidFill>
                <a:latin typeface="Source Sans Pro Semibold" pitchFamily="34" charset="-18"/>
              </a:rPr>
              <a:t>easured</a:t>
            </a:r>
            <a:r>
              <a:rPr lang="en-US" sz="1600" dirty="0" smtClean="0">
                <a:solidFill>
                  <a:schemeClr val="tx1"/>
                </a:solidFill>
                <a:latin typeface="Source Sans Pro Semibold" pitchFamily="34" charset="-18"/>
              </a:rPr>
              <a:t> by</a:t>
            </a:r>
            <a:endParaRPr lang="en-US" sz="1600" dirty="0">
              <a:solidFill>
                <a:schemeClr val="tx1"/>
              </a:solidFill>
              <a:latin typeface="Source Sans Pro Semibold" pitchFamily="34" charset="-18"/>
            </a:endParaRPr>
          </a:p>
          <a:p>
            <a:pPr marL="742950" lvl="1" indent="-285750" algn="l">
              <a:buFont typeface="Courier New" panose="02070309020205020404" pitchFamily="49" charset="0"/>
              <a:buChar char="o"/>
            </a:pPr>
            <a:r>
              <a:rPr lang="en-US" sz="1200" dirty="0" smtClean="0">
                <a:solidFill>
                  <a:schemeClr val="tx1"/>
                </a:solidFill>
                <a:latin typeface="Source Sans Pro Semibold" pitchFamily="34" charset="-18"/>
              </a:rPr>
              <a:t>Export </a:t>
            </a:r>
            <a:r>
              <a:rPr lang="en-US" sz="1200" dirty="0">
                <a:solidFill>
                  <a:schemeClr val="tx1"/>
                </a:solidFill>
                <a:latin typeface="Source Sans Pro Semibold" pitchFamily="34" charset="-18"/>
              </a:rPr>
              <a:t>/ GDP</a:t>
            </a:r>
          </a:p>
          <a:p>
            <a:pPr marL="742950" lvl="1" indent="-285750" algn="l">
              <a:buFont typeface="Courier New" panose="02070309020205020404" pitchFamily="49" charset="0"/>
              <a:buChar char="o"/>
            </a:pPr>
            <a:r>
              <a:rPr lang="cs-CZ" sz="1200" dirty="0" smtClean="0">
                <a:solidFill>
                  <a:schemeClr val="tx1"/>
                </a:solidFill>
                <a:latin typeface="Source Sans Pro Semibold" pitchFamily="34" charset="-18"/>
              </a:rPr>
              <a:t> </a:t>
            </a:r>
            <a:r>
              <a:rPr lang="en-US" sz="1200" dirty="0" smtClean="0">
                <a:solidFill>
                  <a:schemeClr val="tx1"/>
                </a:solidFill>
                <a:latin typeface="Source Sans Pro Semibold" pitchFamily="34" charset="-18"/>
              </a:rPr>
              <a:t>Import </a:t>
            </a:r>
            <a:r>
              <a:rPr lang="en-US" sz="1200" dirty="0">
                <a:solidFill>
                  <a:schemeClr val="tx1"/>
                </a:solidFill>
                <a:latin typeface="Source Sans Pro Semibold" pitchFamily="34" charset="-18"/>
              </a:rPr>
              <a:t>/ GDP</a:t>
            </a:r>
          </a:p>
          <a:p>
            <a:pPr marL="742950" lvl="1" indent="-285750" algn="l">
              <a:buFont typeface="Courier New" panose="02070309020205020404" pitchFamily="49" charset="0"/>
              <a:buChar char="o"/>
            </a:pPr>
            <a:r>
              <a:rPr lang="en-US" sz="1200" dirty="0" smtClean="0">
                <a:solidFill>
                  <a:schemeClr val="tx1"/>
                </a:solidFill>
                <a:latin typeface="Source Sans Pro Semibold" pitchFamily="34" charset="-18"/>
              </a:rPr>
              <a:t>(</a:t>
            </a:r>
            <a:r>
              <a:rPr lang="en-US" sz="1200" dirty="0">
                <a:solidFill>
                  <a:schemeClr val="tx1"/>
                </a:solidFill>
                <a:latin typeface="Source Sans Pro Semibold" pitchFamily="34" charset="-18"/>
              </a:rPr>
              <a:t>Export + Import) / GDP</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he </a:t>
            </a:r>
            <a:r>
              <a:rPr lang="en-US" sz="1600" dirty="0">
                <a:solidFill>
                  <a:schemeClr val="tx1"/>
                </a:solidFill>
                <a:latin typeface="Source Sans Pro Semibold" pitchFamily="34" charset="-18"/>
              </a:rPr>
              <a:t>degree of involvement of the national economy into international economic relations may be different</a:t>
            </a:r>
          </a:p>
          <a:p>
            <a:pPr lvl="1" algn="l"/>
            <a:r>
              <a:rPr lang="en-US" sz="1400" dirty="0">
                <a:solidFill>
                  <a:schemeClr val="tx1"/>
                </a:solidFill>
                <a:latin typeface="Source Sans Pro Semibold" pitchFamily="34" charset="-18"/>
              </a:rPr>
              <a:t>Low degree of openness</a:t>
            </a:r>
          </a:p>
          <a:p>
            <a:pPr marL="742950" lvl="1" indent="-285750" algn="l">
              <a:buFont typeface="Courier New" panose="02070309020205020404" pitchFamily="49" charset="0"/>
              <a:buChar char="o"/>
            </a:pPr>
            <a:r>
              <a:rPr lang="cs-CZ" sz="1400" dirty="0">
                <a:solidFill>
                  <a:schemeClr val="tx1"/>
                </a:solidFill>
                <a:latin typeface="Source Sans Pro Semibold" pitchFamily="34" charset="-18"/>
              </a:rPr>
              <a:t>C</a:t>
            </a:r>
            <a:r>
              <a:rPr lang="en-US" sz="1400" dirty="0" err="1" smtClean="0">
                <a:solidFill>
                  <a:schemeClr val="tx1"/>
                </a:solidFill>
                <a:latin typeface="Source Sans Pro Semibold" pitchFamily="34" charset="-18"/>
              </a:rPr>
              <a:t>ountries</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with a mature internal market tend to be self-sufficient, then their degree of openness to the economy is low</a:t>
            </a:r>
          </a:p>
          <a:p>
            <a:pPr lvl="1" algn="l"/>
            <a:r>
              <a:rPr lang="en-US" sz="1400" dirty="0">
                <a:solidFill>
                  <a:schemeClr val="tx1"/>
                </a:solidFill>
                <a:latin typeface="Source Sans Pro Semibold" pitchFamily="34" charset="-18"/>
              </a:rPr>
              <a:t>The high degree of openness of the economy</a:t>
            </a:r>
          </a:p>
          <a:p>
            <a:pPr marL="742950" lvl="1" indent="-285750" algn="l">
              <a:buFont typeface="Courier New" panose="02070309020205020404" pitchFamily="49" charset="0"/>
              <a:buChar char="o"/>
            </a:pPr>
            <a:r>
              <a:rPr lang="cs-CZ" sz="1400" dirty="0">
                <a:solidFill>
                  <a:schemeClr val="tx1"/>
                </a:solidFill>
                <a:latin typeface="Source Sans Pro Semibold" pitchFamily="34" charset="-18"/>
              </a:rPr>
              <a:t>H</a:t>
            </a:r>
            <a:r>
              <a:rPr lang="en-US" sz="1400" dirty="0" err="1" smtClean="0">
                <a:solidFill>
                  <a:schemeClr val="tx1"/>
                </a:solidFill>
                <a:latin typeface="Source Sans Pro Semibold" pitchFamily="34" charset="-18"/>
              </a:rPr>
              <a:t>ave</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developed economies that are widely involved in international economic relations and have a high share of GDP in </a:t>
            </a:r>
            <a:r>
              <a:rPr lang="en-US" sz="1400" dirty="0" smtClean="0">
                <a:solidFill>
                  <a:schemeClr val="tx1"/>
                </a:solidFill>
                <a:latin typeface="Source Sans Pro Semibold" pitchFamily="34" charset="-18"/>
              </a:rPr>
              <a:t>exports</a:t>
            </a:r>
            <a:r>
              <a:rPr lang="cs-CZ" sz="1400" dirty="0" smtClean="0">
                <a:solidFill>
                  <a:schemeClr val="tx1"/>
                </a:solidFill>
                <a:latin typeface="Source Sans Pro Semibold" pitchFamily="34" charset="-18"/>
              </a:rPr>
              <a:t> </a:t>
            </a:r>
          </a:p>
          <a:p>
            <a:pPr algn="l"/>
            <a:r>
              <a:rPr lang="cs-CZ" sz="1400" dirty="0">
                <a:solidFill>
                  <a:schemeClr val="tx1"/>
                </a:solidFill>
                <a:latin typeface="Source Sans Pro Semibold" pitchFamily="34" charset="-18"/>
              </a:rPr>
              <a:t>Source: (</a:t>
            </a:r>
            <a:r>
              <a:rPr lang="cs-CZ" sz="1400" dirty="0" err="1">
                <a:solidFill>
                  <a:schemeClr val="tx1"/>
                </a:solidFill>
                <a:latin typeface="Source Sans Pro Semibold" pitchFamily="34" charset="-18"/>
              </a:rPr>
              <a:t>Mankiw</a:t>
            </a:r>
            <a:r>
              <a:rPr lang="cs-CZ" sz="1400" dirty="0">
                <a:solidFill>
                  <a:schemeClr val="tx1"/>
                </a:solidFill>
                <a:latin typeface="Source Sans Pro Semibold" pitchFamily="34" charset="-18"/>
              </a:rPr>
              <a:t>, 2000, </a:t>
            </a:r>
            <a:r>
              <a:rPr lang="cs-CZ" sz="1400" dirty="0" err="1">
                <a:solidFill>
                  <a:schemeClr val="tx1"/>
                </a:solidFill>
                <a:latin typeface="Source Sans Pro Semibold" pitchFamily="34" charset="-18"/>
              </a:rPr>
              <a:t>Samuelson</a:t>
            </a:r>
            <a:r>
              <a:rPr lang="cs-CZ" sz="1400" dirty="0">
                <a:solidFill>
                  <a:schemeClr val="tx1"/>
                </a:solidFill>
                <a:latin typeface="Source Sans Pro Semibold" pitchFamily="34" charset="-18"/>
              </a:rPr>
              <a:t> &amp; </a:t>
            </a:r>
            <a:r>
              <a:rPr lang="cs-CZ" sz="1400" dirty="0" err="1">
                <a:solidFill>
                  <a:schemeClr val="tx1"/>
                </a:solidFill>
                <a:latin typeface="Source Sans Pro Semibold" pitchFamily="34" charset="-18"/>
              </a:rPr>
              <a:t>Nordhaus</a:t>
            </a:r>
            <a:r>
              <a:rPr lang="cs-CZ" sz="1400" dirty="0">
                <a:solidFill>
                  <a:schemeClr val="tx1"/>
                </a:solidFill>
                <a:latin typeface="Source Sans Pro Semibold" pitchFamily="34" charset="-18"/>
              </a:rPr>
              <a:t>, 1995,2010)</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60</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28285853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7.2 International </a:t>
            </a:r>
            <a:r>
              <a:rPr lang="cs-CZ" sz="3200" dirty="0" err="1" smtClean="0"/>
              <a:t>Trade</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800" dirty="0">
                <a:solidFill>
                  <a:schemeClr val="tx2"/>
                </a:solidFill>
                <a:latin typeface="Source Sans Pro Semibold" pitchFamily="34" charset="-18"/>
              </a:rPr>
              <a:t>International </a:t>
            </a:r>
            <a:r>
              <a:rPr lang="cs-CZ" sz="1800" dirty="0" err="1" smtClean="0">
                <a:solidFill>
                  <a:schemeClr val="tx2"/>
                </a:solidFill>
                <a:latin typeface="Source Sans Pro Semibold" pitchFamily="34" charset="-18"/>
              </a:rPr>
              <a:t>trade</a:t>
            </a:r>
            <a:endParaRPr lang="en-US" sz="1800" dirty="0">
              <a:solidFill>
                <a:schemeClr val="tx2"/>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A</a:t>
            </a:r>
            <a:r>
              <a:rPr lang="en-US" sz="1600" dirty="0" err="1" smtClean="0">
                <a:solidFill>
                  <a:schemeClr val="tx1"/>
                </a:solidFill>
                <a:latin typeface="Source Sans Pro Semibold" pitchFamily="34" charset="-18"/>
              </a:rPr>
              <a:t>llows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the economic development of each economy to be effective</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he </a:t>
            </a:r>
            <a:r>
              <a:rPr lang="en-US" sz="1600" dirty="0">
                <a:solidFill>
                  <a:schemeClr val="tx1"/>
                </a:solidFill>
                <a:latin typeface="Source Sans Pro Semibold" pitchFamily="34" charset="-18"/>
              </a:rPr>
              <a:t>diversity of production within national economies and mutual differences are the underlying reason for involving countries in international trade</a:t>
            </a:r>
          </a:p>
          <a:p>
            <a:pPr marL="285750" indent="-285750" algn="l">
              <a:buFont typeface="Courier New" panose="02070309020205020404" pitchFamily="49" charset="0"/>
              <a:buChar char="o"/>
            </a:pPr>
            <a:endParaRPr lang="en-US" sz="1600" dirty="0">
              <a:solidFill>
                <a:schemeClr val="tx1"/>
              </a:solidFill>
              <a:latin typeface="Source Sans Pro Semibold" pitchFamily="34" charset="-18"/>
            </a:endParaRPr>
          </a:p>
          <a:p>
            <a:pPr algn="l"/>
            <a:r>
              <a:rPr lang="en-US" sz="1800" dirty="0">
                <a:solidFill>
                  <a:schemeClr val="tx2"/>
                </a:solidFill>
                <a:latin typeface="Source Sans Pro Semibold" pitchFamily="34" charset="-18"/>
              </a:rPr>
              <a:t>The development of international trade influences</a:t>
            </a:r>
          </a:p>
          <a:p>
            <a:pPr algn="l"/>
            <a:r>
              <a:rPr lang="en-US" sz="1600" dirty="0">
                <a:solidFill>
                  <a:schemeClr val="tx1"/>
                </a:solidFill>
                <a:latin typeface="Source Sans Pro Semibold" pitchFamily="34" charset="-18"/>
              </a:rPr>
              <a:t>A. </a:t>
            </a:r>
            <a:r>
              <a:rPr lang="cs-CZ" sz="1600" dirty="0" smtClean="0">
                <a:solidFill>
                  <a:schemeClr val="tx1"/>
                </a:solidFill>
                <a:latin typeface="Source Sans Pro Semibold" pitchFamily="34" charset="-18"/>
              </a:rPr>
              <a:t>Supply f</a:t>
            </a:r>
            <a:r>
              <a:rPr lang="en-US" sz="1600" dirty="0" smtClean="0">
                <a:solidFill>
                  <a:schemeClr val="tx1"/>
                </a:solidFill>
                <a:latin typeface="Source Sans Pro Semibold" pitchFamily="34" charset="-18"/>
              </a:rPr>
              <a:t>actors</a:t>
            </a:r>
            <a:r>
              <a:rPr lang="en-US" sz="1600" dirty="0">
                <a:solidFill>
                  <a:schemeClr val="tx1"/>
                </a:solidFill>
                <a:latin typeface="Source Sans Pro Semibold" pitchFamily="34" charset="-18"/>
              </a:rPr>
              <a:t>:</a:t>
            </a:r>
          </a:p>
          <a:p>
            <a:pPr marL="742950" lvl="1" indent="-285750" algn="l">
              <a:buFont typeface="Courier New" panose="02070309020205020404" pitchFamily="49" charset="0"/>
              <a:buChar char="o"/>
            </a:pPr>
            <a:r>
              <a:rPr lang="cs-CZ" sz="1400" dirty="0">
                <a:solidFill>
                  <a:schemeClr val="tx1"/>
                </a:solidFill>
                <a:latin typeface="Source Sans Pro Semibold" pitchFamily="34" charset="-18"/>
              </a:rPr>
              <a:t>P</a:t>
            </a:r>
            <a:r>
              <a:rPr lang="en-US" sz="1400" dirty="0" err="1" smtClean="0">
                <a:solidFill>
                  <a:schemeClr val="tx1"/>
                </a:solidFill>
                <a:latin typeface="Source Sans Pro Semibold" pitchFamily="34" charset="-18"/>
              </a:rPr>
              <a:t>roduction</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differences</a:t>
            </a: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R</a:t>
            </a:r>
            <a:r>
              <a:rPr lang="en-US" sz="1400" dirty="0" err="1" smtClean="0">
                <a:solidFill>
                  <a:schemeClr val="tx1"/>
                </a:solidFill>
                <a:latin typeface="Source Sans Pro Semibold" pitchFamily="34" charset="-18"/>
              </a:rPr>
              <a:t>ising</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yields on the scale</a:t>
            </a:r>
          </a:p>
          <a:p>
            <a:pPr algn="l"/>
            <a:r>
              <a:rPr lang="en-US" sz="1600" dirty="0">
                <a:solidFill>
                  <a:schemeClr val="tx1"/>
                </a:solidFill>
                <a:latin typeface="Source Sans Pro Semibold" pitchFamily="34" charset="-18"/>
              </a:rPr>
              <a:t>B. Demand </a:t>
            </a:r>
            <a:r>
              <a:rPr lang="cs-CZ" sz="1600" dirty="0" smtClean="0">
                <a:solidFill>
                  <a:schemeClr val="tx1"/>
                </a:solidFill>
                <a:latin typeface="Source Sans Pro Semibold" pitchFamily="34" charset="-18"/>
              </a:rPr>
              <a:t>f</a:t>
            </a:r>
            <a:r>
              <a:rPr lang="en-US" sz="1600" dirty="0" smtClean="0">
                <a:solidFill>
                  <a:schemeClr val="tx1"/>
                </a:solidFill>
                <a:latin typeface="Source Sans Pro Semibold" pitchFamily="34" charset="-18"/>
              </a:rPr>
              <a:t>actors</a:t>
            </a:r>
            <a:r>
              <a:rPr lang="en-US" sz="1600" dirty="0">
                <a:solidFill>
                  <a:schemeClr val="tx1"/>
                </a:solidFill>
                <a:latin typeface="Source Sans Pro Semibold" pitchFamily="34" charset="-18"/>
              </a:rPr>
              <a:t>:</a:t>
            </a: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D</a:t>
            </a:r>
            <a:r>
              <a:rPr lang="en-US" sz="1400" dirty="0" err="1" smtClean="0">
                <a:solidFill>
                  <a:schemeClr val="tx1"/>
                </a:solidFill>
                <a:latin typeface="Source Sans Pro Semibold" pitchFamily="34" charset="-18"/>
              </a:rPr>
              <a:t>ifference</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in consumer </a:t>
            </a:r>
            <a:r>
              <a:rPr lang="en-US" sz="1400" dirty="0" smtClean="0">
                <a:solidFill>
                  <a:schemeClr val="tx1"/>
                </a:solidFill>
                <a:latin typeface="Source Sans Pro Semibold" pitchFamily="34" charset="-18"/>
              </a:rPr>
              <a:t>taste</a:t>
            </a:r>
            <a:r>
              <a:rPr lang="cs-CZ" sz="1400" dirty="0" smtClean="0">
                <a:solidFill>
                  <a:schemeClr val="tx1"/>
                </a:solidFill>
                <a:latin typeface="Source Sans Pro Semibold" pitchFamily="34" charset="-18"/>
              </a:rPr>
              <a:t> </a:t>
            </a:r>
          </a:p>
          <a:p>
            <a:pPr algn="l"/>
            <a:r>
              <a:rPr lang="cs-CZ" sz="1600" dirty="0" smtClean="0">
                <a:solidFill>
                  <a:schemeClr val="tx1"/>
                </a:solidFill>
                <a:latin typeface="Source Sans Pro Semibold" pitchFamily="34" charset="-18"/>
              </a:rPr>
              <a:t>Source: </a:t>
            </a:r>
            <a:r>
              <a:rPr lang="cs-CZ" sz="1600" dirty="0">
                <a:solidFill>
                  <a:schemeClr val="tx1"/>
                </a:solidFill>
                <a:latin typeface="Source Sans Pro Semibold" pitchFamily="34" charset="-18"/>
              </a:rPr>
              <a:t>(Jurečka, 2017)</a:t>
            </a:r>
          </a:p>
          <a:p>
            <a:pPr algn="l"/>
            <a:endParaRPr lang="en-US" sz="18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61</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36329367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en-US" sz="3200" dirty="0"/>
              <a:t>7.3 Theory of absolute and comparative advantages</a:t>
            </a:r>
          </a:p>
        </p:txBody>
      </p:sp>
      <p:sp>
        <p:nvSpPr>
          <p:cNvPr id="3" name="Subtitle 2"/>
          <p:cNvSpPr>
            <a:spLocks noGrp="1"/>
          </p:cNvSpPr>
          <p:nvPr>
            <p:ph type="subTitle" idx="1"/>
          </p:nvPr>
        </p:nvSpPr>
        <p:spPr>
          <a:xfrm>
            <a:off x="539552" y="2285732"/>
            <a:ext cx="7981078" cy="3591540"/>
          </a:xfrm>
        </p:spPr>
        <p:txBody>
          <a:bodyPr>
            <a:noAutofit/>
          </a:bodyPr>
          <a:lstStyle/>
          <a:p>
            <a:pPr algn="l"/>
            <a:r>
              <a:rPr lang="en-US" sz="1800" dirty="0">
                <a:solidFill>
                  <a:schemeClr val="tx2"/>
                </a:solidFill>
                <a:latin typeface="Source Sans Pro Semibold" pitchFamily="34" charset="-18"/>
              </a:rPr>
              <a:t>Absolute advantage in international trade</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C</a:t>
            </a:r>
            <a:r>
              <a:rPr lang="en-US" sz="1600" dirty="0" err="1" smtClean="0">
                <a:solidFill>
                  <a:schemeClr val="tx1"/>
                </a:solidFill>
                <a:latin typeface="Source Sans Pro Semibold" pitchFamily="34" charset="-18"/>
              </a:rPr>
              <a:t>onsists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in the fact that country A chooses for the international trade the kind of goods X for which it has absolutely lower costs than country B</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C</a:t>
            </a:r>
            <a:r>
              <a:rPr lang="en-US" sz="1600" dirty="0" err="1" smtClean="0">
                <a:solidFill>
                  <a:schemeClr val="tx1"/>
                </a:solidFill>
                <a:latin typeface="Source Sans Pro Semibold" pitchFamily="34" charset="-18"/>
              </a:rPr>
              <a:t>ountry</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B, on the contrary, selects for international trade the type of goods Y, which has an absolutely lower production cost than country A</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he </a:t>
            </a:r>
            <a:r>
              <a:rPr lang="en-US" sz="1600" dirty="0">
                <a:solidFill>
                  <a:schemeClr val="tx1"/>
                </a:solidFill>
                <a:latin typeface="Source Sans Pro Semibold" pitchFamily="34" charset="-18"/>
              </a:rPr>
              <a:t>result of international trade is that country A stops producing Y and starts importing it from country B, whereas country B stops producing X and starts importing it from </a:t>
            </a:r>
            <a:r>
              <a:rPr lang="en-US" sz="1600" dirty="0" smtClean="0">
                <a:solidFill>
                  <a:schemeClr val="tx1"/>
                </a:solidFill>
                <a:latin typeface="Source Sans Pro Semibold" pitchFamily="34" charset="-18"/>
              </a:rPr>
              <a:t>country </a:t>
            </a:r>
            <a:r>
              <a:rPr lang="en-US" sz="1600" dirty="0">
                <a:solidFill>
                  <a:schemeClr val="tx1"/>
                </a:solidFill>
                <a:latin typeface="Source Sans Pro Semibold" pitchFamily="34" charset="-18"/>
              </a:rPr>
              <a:t>A</a:t>
            </a:r>
          </a:p>
          <a:p>
            <a:pPr algn="l"/>
            <a:r>
              <a:rPr lang="cs-CZ" sz="1800" dirty="0" smtClean="0">
                <a:solidFill>
                  <a:schemeClr val="tx2"/>
                </a:solidFill>
                <a:latin typeface="Source Sans Pro Semibold" pitchFamily="34" charset="-18"/>
              </a:rPr>
              <a:t>C</a:t>
            </a:r>
            <a:r>
              <a:rPr lang="en-US" sz="1800" dirty="0" err="1" smtClean="0">
                <a:solidFill>
                  <a:schemeClr val="tx2"/>
                </a:solidFill>
                <a:latin typeface="Source Sans Pro Semibold" pitchFamily="34" charset="-18"/>
              </a:rPr>
              <a:t>omparative</a:t>
            </a:r>
            <a:r>
              <a:rPr lang="en-US" sz="1800" dirty="0" smtClean="0">
                <a:solidFill>
                  <a:schemeClr val="tx2"/>
                </a:solidFill>
                <a:latin typeface="Source Sans Pro Semibold" pitchFamily="34" charset="-18"/>
              </a:rPr>
              <a:t> </a:t>
            </a:r>
            <a:r>
              <a:rPr lang="en-US" sz="1800" dirty="0">
                <a:solidFill>
                  <a:schemeClr val="tx2"/>
                </a:solidFill>
                <a:latin typeface="Source Sans Pro Semibold" pitchFamily="34" charset="-18"/>
              </a:rPr>
              <a:t>advantage in international trade </a:t>
            </a:r>
            <a:endParaRPr lang="cs-CZ" sz="1800" dirty="0" smtClean="0">
              <a:solidFill>
                <a:schemeClr val="tx2"/>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he </a:t>
            </a:r>
            <a:r>
              <a:rPr lang="en-US" sz="1600" dirty="0">
                <a:solidFill>
                  <a:schemeClr val="tx1"/>
                </a:solidFill>
                <a:latin typeface="Source Sans Pro Semibold" pitchFamily="34" charset="-18"/>
              </a:rPr>
              <a:t>country should specialize in the production and export of such commodities which it is able to produce at relatively lower costs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he </a:t>
            </a:r>
            <a:r>
              <a:rPr lang="en-US" sz="1600" dirty="0">
                <a:solidFill>
                  <a:schemeClr val="tx1"/>
                </a:solidFill>
                <a:latin typeface="Source Sans Pro Semibold" pitchFamily="34" charset="-18"/>
              </a:rPr>
              <a:t>country should import those goods it produces at relatively higher </a:t>
            </a:r>
            <a:r>
              <a:rPr lang="en-US" sz="1600" dirty="0" smtClean="0">
                <a:solidFill>
                  <a:schemeClr val="tx1"/>
                </a:solidFill>
                <a:latin typeface="Source Sans Pro Semibold" pitchFamily="34" charset="-18"/>
              </a:rPr>
              <a:t>costs</a:t>
            </a:r>
            <a:r>
              <a:rPr lang="cs-CZ" sz="1600" dirty="0" smtClean="0">
                <a:solidFill>
                  <a:schemeClr val="tx1"/>
                </a:solidFill>
                <a:latin typeface="Source Sans Pro Semibold" pitchFamily="34" charset="-18"/>
              </a:rPr>
              <a:t> </a:t>
            </a:r>
          </a:p>
          <a:p>
            <a:pPr algn="l"/>
            <a:r>
              <a:rPr lang="cs-CZ" sz="1600" dirty="0" smtClean="0">
                <a:solidFill>
                  <a:schemeClr val="tx1"/>
                </a:solidFill>
                <a:latin typeface="Source Sans Pro Semibold" pitchFamily="34" charset="-18"/>
              </a:rPr>
              <a:t>Source: </a:t>
            </a:r>
            <a:r>
              <a:rPr lang="cs-CZ" sz="1600" dirty="0">
                <a:solidFill>
                  <a:schemeClr val="tx1"/>
                </a:solidFill>
                <a:latin typeface="Source Sans Pro Semibold" pitchFamily="34" charset="-18"/>
              </a:rPr>
              <a:t>(Jurečka, 2017, </a:t>
            </a:r>
            <a:r>
              <a:rPr lang="cs-CZ" sz="1600" dirty="0" err="1">
                <a:solidFill>
                  <a:schemeClr val="tx1"/>
                </a:solidFill>
                <a:latin typeface="Source Sans Pro Semibold" pitchFamily="34" charset="-18"/>
              </a:rPr>
              <a:t>Mankiw</a:t>
            </a:r>
            <a:r>
              <a:rPr lang="cs-CZ" sz="1600" dirty="0">
                <a:solidFill>
                  <a:schemeClr val="tx1"/>
                </a:solidFill>
                <a:latin typeface="Source Sans Pro Semibold" pitchFamily="34" charset="-18"/>
              </a:rPr>
              <a:t>, 2013, </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1995,2010)</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62</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83610233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cs-CZ" sz="3200" dirty="0" smtClean="0"/>
              <a:t/>
            </a:r>
            <a:br>
              <a:rPr lang="cs-CZ" sz="3200" dirty="0" smtClean="0"/>
            </a:br>
            <a:r>
              <a:rPr lang="en-US" sz="3200" dirty="0" smtClean="0"/>
              <a:t>7.4 Protectionism</a:t>
            </a:r>
            <a:r>
              <a:rPr lang="cs-CZ" sz="3200" dirty="0"/>
              <a:t> in </a:t>
            </a:r>
            <a:r>
              <a:rPr lang="en-GB" sz="3200" dirty="0" smtClean="0"/>
              <a:t>international</a:t>
            </a:r>
            <a:r>
              <a:rPr lang="cs-CZ" sz="3200" dirty="0" smtClean="0"/>
              <a:t> </a:t>
            </a:r>
            <a:r>
              <a:rPr lang="en-GB" sz="3200" dirty="0" smtClean="0"/>
              <a:t>trade</a:t>
            </a:r>
            <a:r>
              <a:rPr lang="en-US" sz="3200" dirty="0"/>
              <a:t/>
            </a:r>
            <a:br>
              <a:rPr lang="en-US" sz="3200" dirty="0"/>
            </a:br>
            <a:endParaRPr lang="en-US" sz="3200" dirty="0"/>
          </a:p>
        </p:txBody>
      </p:sp>
      <p:sp>
        <p:nvSpPr>
          <p:cNvPr id="3" name="Subtitle 2"/>
          <p:cNvSpPr>
            <a:spLocks noGrp="1"/>
          </p:cNvSpPr>
          <p:nvPr>
            <p:ph type="subTitle" idx="1"/>
          </p:nvPr>
        </p:nvSpPr>
        <p:spPr>
          <a:xfrm>
            <a:off x="521440" y="2204864"/>
            <a:ext cx="7981078" cy="3674106"/>
          </a:xfrm>
        </p:spPr>
        <p:txBody>
          <a:bodyPr>
            <a:noAutofit/>
          </a:bodyPr>
          <a:lstStyle/>
          <a:p>
            <a:pPr algn="l"/>
            <a:r>
              <a:rPr lang="en-US" sz="1800" dirty="0">
                <a:solidFill>
                  <a:schemeClr val="tx2"/>
                </a:solidFill>
                <a:latin typeface="Source Sans Pro Semibold" pitchFamily="34" charset="-18"/>
              </a:rPr>
              <a:t>Protectionism</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R</a:t>
            </a:r>
            <a:r>
              <a:rPr lang="en-US" sz="1600" dirty="0" err="1" smtClean="0">
                <a:solidFill>
                  <a:schemeClr val="tx1"/>
                </a:solidFill>
                <a:latin typeface="Source Sans Pro Semibold" pitchFamily="34" charset="-18"/>
              </a:rPr>
              <a:t>estricting</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and regulating foreign trade protects weak domestic industries that would otherwise not be able to push their products against cheaper competition</a:t>
            </a:r>
          </a:p>
          <a:p>
            <a:pPr algn="l"/>
            <a:r>
              <a:rPr lang="en-US" sz="1800" dirty="0">
                <a:solidFill>
                  <a:schemeClr val="tx2"/>
                </a:solidFill>
                <a:latin typeface="Source Sans Pro Semibold" pitchFamily="34" charset="-18"/>
              </a:rPr>
              <a:t>Tools of protectionism</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Q</a:t>
            </a:r>
            <a:r>
              <a:rPr lang="en-US" sz="1600" dirty="0" err="1" smtClean="0">
                <a:solidFill>
                  <a:schemeClr val="tx1"/>
                </a:solidFill>
                <a:latin typeface="Source Sans Pro Semibold" pitchFamily="34" charset="-18"/>
              </a:rPr>
              <a:t>uotas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 quantitative restrictions on imported products per year or for another period of time</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C</a:t>
            </a:r>
            <a:r>
              <a:rPr lang="en-US" sz="1600" dirty="0" err="1" smtClean="0">
                <a:solidFill>
                  <a:schemeClr val="tx1"/>
                </a:solidFill>
                <a:latin typeface="Source Sans Pro Semibold" pitchFamily="34" charset="-18"/>
              </a:rPr>
              <a:t>ustom</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duties - a charge levied by the State for the importation of goods into or for export to the country</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E</a:t>
            </a:r>
            <a:r>
              <a:rPr lang="en-US" sz="1600" dirty="0" err="1" smtClean="0">
                <a:solidFill>
                  <a:schemeClr val="tx1"/>
                </a:solidFill>
                <a:latin typeface="Source Sans Pro Semibold" pitchFamily="34" charset="-18"/>
              </a:rPr>
              <a:t>xport</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subsidies - export support by the State</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err="1" smtClean="0">
                <a:solidFill>
                  <a:schemeClr val="tx1"/>
                </a:solidFill>
                <a:latin typeface="Source Sans Pro Semibold" pitchFamily="34" charset="-18"/>
              </a:rPr>
              <a:t>nvisible</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barriers to imports - for example, defense of the state against food imports and tightening of health standards,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E</a:t>
            </a:r>
            <a:r>
              <a:rPr lang="en-US" sz="1600" dirty="0" err="1" smtClean="0">
                <a:solidFill>
                  <a:schemeClr val="tx1"/>
                </a:solidFill>
                <a:latin typeface="Source Sans Pro Semibold" pitchFamily="34" charset="-18"/>
              </a:rPr>
              <a:t>mbargo</a:t>
            </a:r>
            <a:r>
              <a:rPr lang="en-US" sz="1600" dirty="0" smtClean="0">
                <a:solidFill>
                  <a:schemeClr val="tx1"/>
                </a:solidFill>
                <a:latin typeface="Source Sans Pro Semibold" pitchFamily="34" charset="-18"/>
              </a:rPr>
              <a:t> </a:t>
            </a:r>
            <a:endParaRPr lang="cs-CZ" sz="1600" dirty="0" smtClean="0">
              <a:solidFill>
                <a:schemeClr val="tx1"/>
              </a:solidFill>
              <a:latin typeface="Source Sans Pro Semibold" pitchFamily="34" charset="-18"/>
            </a:endParaRPr>
          </a:p>
          <a:p>
            <a:pPr algn="l"/>
            <a:r>
              <a:rPr lang="cs-CZ" sz="1600" dirty="0">
                <a:solidFill>
                  <a:schemeClr val="tx1"/>
                </a:solidFill>
                <a:latin typeface="Source Sans Pro Semibold" pitchFamily="34" charset="-18"/>
              </a:rPr>
              <a:t>Source: (Jurečka, 2017, </a:t>
            </a:r>
            <a:r>
              <a:rPr lang="cs-CZ" sz="1600" dirty="0" err="1">
                <a:solidFill>
                  <a:schemeClr val="tx1"/>
                </a:solidFill>
                <a:latin typeface="Source Sans Pro Semibold" pitchFamily="34" charset="-18"/>
              </a:rPr>
              <a:t>Mankiw</a:t>
            </a:r>
            <a:r>
              <a:rPr lang="cs-CZ" sz="1600" dirty="0">
                <a:solidFill>
                  <a:schemeClr val="tx1"/>
                </a:solidFill>
                <a:latin typeface="Source Sans Pro Semibold" pitchFamily="34" charset="-18"/>
              </a:rPr>
              <a:t>, 2013, </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1995,2010)</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535560"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63</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74378170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7.5 Balance of payments (1)</a:t>
            </a:r>
          </a:p>
        </p:txBody>
      </p:sp>
      <p:sp>
        <p:nvSpPr>
          <p:cNvPr id="3" name="Subtitle 2"/>
          <p:cNvSpPr>
            <a:spLocks noGrp="1"/>
          </p:cNvSpPr>
          <p:nvPr>
            <p:ph type="subTitle" idx="1"/>
          </p:nvPr>
        </p:nvSpPr>
        <p:spPr>
          <a:xfrm>
            <a:off x="539552" y="2132856"/>
            <a:ext cx="7981078" cy="3744416"/>
          </a:xfrm>
        </p:spPr>
        <p:txBody>
          <a:bodyPr>
            <a:noAutofit/>
          </a:bodyPr>
          <a:lstStyle/>
          <a:p>
            <a:pPr algn="l"/>
            <a:r>
              <a:rPr lang="en-US" sz="1800" dirty="0">
                <a:solidFill>
                  <a:schemeClr val="tx2"/>
                </a:solidFill>
                <a:latin typeface="Source Sans Pro Semibold" pitchFamily="34" charset="-18"/>
              </a:rPr>
              <a:t>Balance of payments </a:t>
            </a:r>
            <a:endParaRPr lang="cs-CZ" sz="1800" dirty="0" smtClean="0">
              <a:solidFill>
                <a:schemeClr val="tx2"/>
              </a:solidFill>
              <a:latin typeface="Source Sans Pro Semibold" pitchFamily="34" charset="-18"/>
            </a:endParaRPr>
          </a:p>
          <a:p>
            <a:pPr marL="285750" indent="-285750" algn="l">
              <a:buFont typeface="Courier New" panose="02070309020205020404" pitchFamily="49" charset="0"/>
              <a:buChar char="o"/>
            </a:pPr>
            <a:r>
              <a:rPr lang="en-US" sz="1500" dirty="0" smtClean="0">
                <a:solidFill>
                  <a:schemeClr val="tx1"/>
                </a:solidFill>
                <a:latin typeface="Source Sans Pro Semibold" pitchFamily="34" charset="-18"/>
              </a:rPr>
              <a:t>Current </a:t>
            </a:r>
            <a:r>
              <a:rPr lang="en-US" sz="1500" dirty="0">
                <a:solidFill>
                  <a:schemeClr val="tx1"/>
                </a:solidFill>
                <a:latin typeface="Source Sans Pro Semibold" pitchFamily="34" charset="-18"/>
              </a:rPr>
              <a:t>Account - Includes flows of </a:t>
            </a:r>
            <a:r>
              <a:rPr lang="en-US" sz="1500" dirty="0" err="1" smtClean="0">
                <a:solidFill>
                  <a:schemeClr val="tx1"/>
                </a:solidFill>
                <a:latin typeface="Source Sans Pro Semibold" pitchFamily="34" charset="-18"/>
              </a:rPr>
              <a:t>good</a:t>
            </a:r>
            <a:r>
              <a:rPr lang="en-US" sz="1600" dirty="0" err="1">
                <a:solidFill>
                  <a:schemeClr val="tx1"/>
                </a:solidFill>
                <a:latin typeface="Source Sans Pro Semibold" pitchFamily="34" charset="-18"/>
              </a:rPr>
              <a:t>summarise</a:t>
            </a:r>
            <a:r>
              <a:rPr lang="en-US" sz="1600" dirty="0">
                <a:solidFill>
                  <a:schemeClr val="tx1"/>
                </a:solidFill>
                <a:latin typeface="Source Sans Pro Semibold" pitchFamily="34" charset="-18"/>
              </a:rPr>
              <a:t> all economic transactions of an economy with the rest of the world; </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provide </a:t>
            </a:r>
            <a:r>
              <a:rPr lang="en-US" sz="1600" dirty="0" err="1">
                <a:solidFill>
                  <a:schemeClr val="tx1"/>
                </a:solidFill>
                <a:latin typeface="Source Sans Pro Semibold" pitchFamily="34" charset="-18"/>
              </a:rPr>
              <a:t>harmonised</a:t>
            </a:r>
            <a:r>
              <a:rPr lang="en-US" sz="1600" dirty="0">
                <a:solidFill>
                  <a:schemeClr val="tx1"/>
                </a:solidFill>
                <a:latin typeface="Source Sans Pro Semibold" pitchFamily="34" charset="-18"/>
              </a:rPr>
              <a:t> information on international transactions which are part of the current account (goods, services, income, current transfers) and of the capital and financial account.</a:t>
            </a:r>
          </a:p>
          <a:p>
            <a:pPr algn="l"/>
            <a:r>
              <a:rPr lang="cs-CZ" sz="1800" dirty="0">
                <a:solidFill>
                  <a:schemeClr val="tx2"/>
                </a:solidFill>
                <a:latin typeface="Source Sans Pro Semibold" pitchFamily="34" charset="-18"/>
              </a:rPr>
              <a:t>Balance of </a:t>
            </a:r>
            <a:r>
              <a:rPr lang="cs-CZ" sz="1800" dirty="0" err="1">
                <a:solidFill>
                  <a:schemeClr val="tx2"/>
                </a:solidFill>
                <a:latin typeface="Source Sans Pro Semibold" pitchFamily="34" charset="-18"/>
              </a:rPr>
              <a:t>payments</a:t>
            </a:r>
            <a:r>
              <a:rPr lang="cs-CZ" sz="1800" dirty="0">
                <a:solidFill>
                  <a:schemeClr val="tx2"/>
                </a:solidFill>
                <a:latin typeface="Source Sans Pro Semibold" pitchFamily="34" charset="-18"/>
              </a:rPr>
              <a:t> </a:t>
            </a:r>
            <a:r>
              <a:rPr lang="cs-CZ" sz="1800" dirty="0" err="1" smtClean="0">
                <a:solidFill>
                  <a:schemeClr val="tx2"/>
                </a:solidFill>
                <a:latin typeface="Source Sans Pro Semibold" pitchFamily="34" charset="-18"/>
              </a:rPr>
              <a:t>structure</a:t>
            </a:r>
            <a:r>
              <a:rPr lang="en-US" sz="1800" dirty="0" smtClean="0">
                <a:solidFill>
                  <a:schemeClr val="tx2"/>
                </a:solidFill>
                <a:latin typeface="Source Sans Pro Semibold" pitchFamily="34" charset="-18"/>
              </a:rPr>
              <a:t> </a:t>
            </a:r>
            <a:endParaRPr lang="cs-CZ" sz="1800" dirty="0" smtClean="0">
              <a:solidFill>
                <a:schemeClr val="tx2"/>
              </a:solidFill>
              <a:latin typeface="Source Sans Pro Semibold" pitchFamily="34" charset="-18"/>
            </a:endParaRPr>
          </a:p>
          <a:p>
            <a:pPr algn="l"/>
            <a:r>
              <a:rPr lang="en-US" sz="1600" dirty="0">
                <a:solidFill>
                  <a:schemeClr val="tx1"/>
                </a:solidFill>
                <a:latin typeface="Source Sans Pro Semibold" pitchFamily="34" charset="-18"/>
              </a:rPr>
              <a:t>Current account - includes flows of goods, services and transfers. The current account consists of the following parts:</a:t>
            </a:r>
          </a:p>
          <a:p>
            <a:pPr marL="742950" lvl="1" indent="-285750" algn="l">
              <a:buFont typeface="Courier New" panose="02070309020205020404" pitchFamily="49" charset="0"/>
              <a:buChar char="o"/>
            </a:pPr>
            <a:r>
              <a:rPr lang="en-US" sz="1200" dirty="0" smtClean="0">
                <a:solidFill>
                  <a:schemeClr val="tx1"/>
                </a:solidFill>
                <a:latin typeface="Source Sans Pro Semibold" pitchFamily="34" charset="-18"/>
              </a:rPr>
              <a:t>Trade </a:t>
            </a:r>
            <a:r>
              <a:rPr lang="en-US" sz="1200" dirty="0">
                <a:solidFill>
                  <a:schemeClr val="tx1"/>
                </a:solidFill>
                <a:latin typeface="Source Sans Pro Semibold" pitchFamily="34" charset="-18"/>
              </a:rPr>
              <a:t>balance</a:t>
            </a:r>
          </a:p>
          <a:p>
            <a:pPr marL="742950" lvl="1" indent="-285750" algn="l">
              <a:buFont typeface="Courier New" panose="02070309020205020404" pitchFamily="49" charset="0"/>
              <a:buChar char="o"/>
            </a:pPr>
            <a:r>
              <a:rPr lang="en-US" sz="1200" dirty="0">
                <a:solidFill>
                  <a:schemeClr val="tx1"/>
                </a:solidFill>
                <a:latin typeface="Source Sans Pro Semibold" pitchFamily="34" charset="-18"/>
              </a:rPr>
              <a:t>Balance of services</a:t>
            </a:r>
          </a:p>
          <a:p>
            <a:pPr marL="742950" lvl="1" indent="-285750" algn="l">
              <a:buFont typeface="Courier New" panose="02070309020205020404" pitchFamily="49" charset="0"/>
              <a:buChar char="o"/>
            </a:pPr>
            <a:r>
              <a:rPr lang="en-US" sz="1200" dirty="0">
                <a:solidFill>
                  <a:schemeClr val="tx1"/>
                </a:solidFill>
                <a:latin typeface="Source Sans Pro Semibold" pitchFamily="34" charset="-18"/>
              </a:rPr>
              <a:t>Balance of revenues</a:t>
            </a:r>
          </a:p>
          <a:p>
            <a:pPr marL="742950" lvl="1" indent="-285750" algn="l">
              <a:buFont typeface="Courier New" panose="02070309020205020404" pitchFamily="49" charset="0"/>
              <a:buChar char="o"/>
            </a:pPr>
            <a:r>
              <a:rPr lang="en-US" sz="1200" dirty="0">
                <a:solidFill>
                  <a:schemeClr val="tx1"/>
                </a:solidFill>
                <a:latin typeface="Source Sans Pro Semibold" pitchFamily="34" charset="-18"/>
              </a:rPr>
              <a:t>Current </a:t>
            </a:r>
            <a:r>
              <a:rPr lang="en-US" sz="1200" dirty="0" smtClean="0">
                <a:solidFill>
                  <a:schemeClr val="tx1"/>
                </a:solidFill>
                <a:latin typeface="Source Sans Pro Semibold" pitchFamily="34" charset="-18"/>
              </a:rPr>
              <a:t>transfers</a:t>
            </a:r>
            <a:endParaRPr lang="cs-CZ" sz="1200" dirty="0" smtClean="0">
              <a:solidFill>
                <a:schemeClr val="tx1"/>
              </a:solidFill>
              <a:latin typeface="Source Sans Pro Semibold" pitchFamily="34" charset="-18"/>
            </a:endParaRPr>
          </a:p>
          <a:p>
            <a:pPr algn="l"/>
            <a:r>
              <a:rPr lang="cs-CZ" sz="1600" dirty="0">
                <a:solidFill>
                  <a:schemeClr val="tx1"/>
                </a:solidFill>
                <a:latin typeface="Source Sans Pro Semibold" pitchFamily="34" charset="-18"/>
              </a:rPr>
              <a:t>Source: (Jurečka, 2017, </a:t>
            </a:r>
            <a:r>
              <a:rPr lang="cs-CZ" sz="1600" dirty="0" err="1">
                <a:solidFill>
                  <a:schemeClr val="tx1"/>
                </a:solidFill>
                <a:latin typeface="Source Sans Pro Semibold" pitchFamily="34" charset="-18"/>
              </a:rPr>
              <a:t>Mankiw</a:t>
            </a:r>
            <a:r>
              <a:rPr lang="cs-CZ" sz="1600" dirty="0">
                <a:solidFill>
                  <a:schemeClr val="tx1"/>
                </a:solidFill>
                <a:latin typeface="Source Sans Pro Semibold" pitchFamily="34" charset="-18"/>
              </a:rPr>
              <a:t>, 2013, </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1995,2010)</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64</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64995905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7.5 Balance of payments (2)</a:t>
            </a:r>
          </a:p>
        </p:txBody>
      </p:sp>
      <p:sp>
        <p:nvSpPr>
          <p:cNvPr id="3" name="Subtitle 2"/>
          <p:cNvSpPr>
            <a:spLocks noGrp="1"/>
          </p:cNvSpPr>
          <p:nvPr>
            <p:ph type="subTitle" idx="1"/>
          </p:nvPr>
        </p:nvSpPr>
        <p:spPr>
          <a:xfrm>
            <a:off x="539552" y="2285732"/>
            <a:ext cx="7981078" cy="3591540"/>
          </a:xfrm>
        </p:spPr>
        <p:txBody>
          <a:bodyPr>
            <a:noAutofit/>
          </a:bodyPr>
          <a:lstStyle/>
          <a:p>
            <a:pPr algn="l"/>
            <a:r>
              <a:rPr lang="en-US" sz="1600" dirty="0">
                <a:solidFill>
                  <a:schemeClr val="tx1"/>
                </a:solidFill>
                <a:latin typeface="Source Sans Pro Semibold" pitchFamily="34" charset="-18"/>
              </a:rPr>
              <a:t>Capital account</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his </a:t>
            </a:r>
            <a:r>
              <a:rPr lang="en-US" sz="1600" dirty="0">
                <a:solidFill>
                  <a:schemeClr val="tx1"/>
                </a:solidFill>
                <a:latin typeface="Source Sans Pro Semibold" pitchFamily="34" charset="-18"/>
              </a:rPr>
              <a:t>account includes capital transfers and transfers of non-produced tangible non-financial tangible assets</a:t>
            </a:r>
          </a:p>
          <a:p>
            <a:pPr algn="l"/>
            <a:r>
              <a:rPr lang="en-US" sz="1600" dirty="0">
                <a:solidFill>
                  <a:schemeClr val="tx1"/>
                </a:solidFill>
                <a:latin typeface="Source Sans Pro Semibold" pitchFamily="34" charset="-18"/>
              </a:rPr>
              <a:t>Financial account</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R</a:t>
            </a:r>
            <a:r>
              <a:rPr lang="en-US" sz="1600" dirty="0" err="1" smtClean="0">
                <a:solidFill>
                  <a:schemeClr val="tx1"/>
                </a:solidFill>
                <a:latin typeface="Source Sans Pro Semibold" pitchFamily="34" charset="-18"/>
              </a:rPr>
              <a:t>eflects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the international movement of capital. The inflow of capital is on the revenue side, </a:t>
            </a:r>
            <a:r>
              <a:rPr lang="en-US" sz="1600" dirty="0" smtClean="0">
                <a:solidFill>
                  <a:schemeClr val="tx1"/>
                </a:solidFill>
                <a:latin typeface="Source Sans Pro Semibold" pitchFamily="34" charset="-18"/>
              </a:rPr>
              <a:t>i.e. </a:t>
            </a:r>
            <a:r>
              <a:rPr lang="en-US" sz="1600" dirty="0">
                <a:solidFill>
                  <a:schemeClr val="tx1"/>
                </a:solidFill>
                <a:latin typeface="Source Sans Pro Semibold" pitchFamily="34" charset="-18"/>
              </a:rPr>
              <a:t>credit, as the country sells its assets and receives money for them. By capitalizing on capital, on the other hand, we understand the purchase of foreign assets by domestic entities</a:t>
            </a:r>
          </a:p>
          <a:p>
            <a:pPr algn="l"/>
            <a:r>
              <a:rPr lang="en-US" sz="1600" dirty="0">
                <a:solidFill>
                  <a:schemeClr val="tx1"/>
                </a:solidFill>
                <a:latin typeface="Source Sans Pro Semibold" pitchFamily="34" charset="-18"/>
              </a:rPr>
              <a:t>Balance of errors and omissions, exchange differences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S</a:t>
            </a:r>
            <a:r>
              <a:rPr lang="en-US" sz="1600" dirty="0" err="1" smtClean="0">
                <a:solidFill>
                  <a:schemeClr val="tx1"/>
                </a:solidFill>
                <a:latin typeface="Source Sans Pro Semibold" pitchFamily="34" charset="-18"/>
              </a:rPr>
              <a:t>tatistical</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discrepancy</a:t>
            </a:r>
          </a:p>
          <a:p>
            <a:pPr algn="l"/>
            <a:r>
              <a:rPr lang="en-US" sz="1600" dirty="0" smtClean="0">
                <a:solidFill>
                  <a:schemeClr val="tx1"/>
                </a:solidFill>
                <a:latin typeface="Source Sans Pro Semibold" pitchFamily="34" charset="-18"/>
              </a:rPr>
              <a:t>Official </a:t>
            </a:r>
            <a:r>
              <a:rPr lang="en-US" sz="1600" dirty="0">
                <a:solidFill>
                  <a:schemeClr val="tx1"/>
                </a:solidFill>
                <a:latin typeface="Source Sans Pro Semibold" pitchFamily="34" charset="-18"/>
              </a:rPr>
              <a:t>currency reserve account</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 </a:t>
            </a:r>
            <a:r>
              <a:rPr lang="cs-CZ" sz="1600" dirty="0" smtClean="0">
                <a:solidFill>
                  <a:schemeClr val="tx1"/>
                </a:solidFill>
                <a:latin typeface="Source Sans Pro Semibold" pitchFamily="34" charset="-18"/>
              </a:rPr>
              <a:t>R</a:t>
            </a:r>
            <a:r>
              <a:rPr lang="en-US" sz="1600" dirty="0" err="1" smtClean="0">
                <a:solidFill>
                  <a:schemeClr val="tx1"/>
                </a:solidFill>
                <a:latin typeface="Source Sans Pro Semibold" pitchFamily="34" charset="-18"/>
              </a:rPr>
              <a:t>eflects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the country's deficit or surplus from both current and capital </a:t>
            </a:r>
            <a:r>
              <a:rPr lang="en-US" sz="1600" dirty="0" smtClean="0">
                <a:solidFill>
                  <a:schemeClr val="tx1"/>
                </a:solidFill>
                <a:latin typeface="Source Sans Pro Semibold" pitchFamily="34" charset="-18"/>
              </a:rPr>
              <a:t>transactions</a:t>
            </a:r>
            <a:r>
              <a:rPr lang="cs-CZ" sz="1600" dirty="0" smtClean="0">
                <a:solidFill>
                  <a:schemeClr val="tx1"/>
                </a:solidFill>
                <a:latin typeface="Source Sans Pro Semibold" pitchFamily="34" charset="-18"/>
              </a:rPr>
              <a:t> </a:t>
            </a:r>
          </a:p>
          <a:p>
            <a:pPr algn="l"/>
            <a:r>
              <a:rPr lang="cs-CZ" sz="1600" dirty="0">
                <a:solidFill>
                  <a:schemeClr val="tx1"/>
                </a:solidFill>
                <a:latin typeface="Source Sans Pro Semibold" pitchFamily="34" charset="-18"/>
              </a:rPr>
              <a:t>Source: (Jurečka, 2017, </a:t>
            </a:r>
            <a:r>
              <a:rPr lang="cs-CZ" sz="1600" dirty="0" err="1">
                <a:solidFill>
                  <a:schemeClr val="tx1"/>
                </a:solidFill>
                <a:latin typeface="Source Sans Pro Semibold" pitchFamily="34" charset="-18"/>
              </a:rPr>
              <a:t>Mankiw</a:t>
            </a:r>
            <a:r>
              <a:rPr lang="cs-CZ" sz="1600" dirty="0">
                <a:solidFill>
                  <a:schemeClr val="tx1"/>
                </a:solidFill>
                <a:latin typeface="Source Sans Pro Semibold" pitchFamily="34" charset="-18"/>
              </a:rPr>
              <a:t>, 2013, </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1995,2010)</a:t>
            </a:r>
          </a:p>
          <a:p>
            <a:pPr algn="l"/>
            <a:endParaRPr lang="cs-CZ" sz="1600" dirty="0" smtClean="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65</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17815791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7.6 Nominal and real exchange rate</a:t>
            </a:r>
          </a:p>
        </p:txBody>
      </p:sp>
      <p:sp>
        <p:nvSpPr>
          <p:cNvPr id="3" name="Subtitle 2"/>
          <p:cNvSpPr>
            <a:spLocks noGrp="1"/>
          </p:cNvSpPr>
          <p:nvPr>
            <p:ph type="subTitle" idx="1"/>
          </p:nvPr>
        </p:nvSpPr>
        <p:spPr>
          <a:xfrm>
            <a:off x="539552" y="2348879"/>
            <a:ext cx="7981078" cy="3707915"/>
          </a:xfrm>
        </p:spPr>
        <p:txBody>
          <a:bodyPr>
            <a:noAutofit/>
          </a:bodyPr>
          <a:lstStyle/>
          <a:p>
            <a:pPr algn="l"/>
            <a:r>
              <a:rPr lang="en-US" sz="1800" dirty="0">
                <a:solidFill>
                  <a:schemeClr val="tx2"/>
                </a:solidFill>
                <a:latin typeface="Source Sans Pro Semibold" pitchFamily="34" charset="-18"/>
              </a:rPr>
              <a:t>Nominal exchange rate (E)</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D</a:t>
            </a:r>
            <a:r>
              <a:rPr lang="en-US" sz="1600" dirty="0" err="1" smtClean="0">
                <a:solidFill>
                  <a:schemeClr val="tx1"/>
                </a:solidFill>
                <a:latin typeface="Source Sans Pro Semibold" pitchFamily="34" charset="-18"/>
              </a:rPr>
              <a:t>efine</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it as the number of units of the domestic currency for which a currency unit can be purchased. A foreign currency decline of this quantity is referred to as the nominal appreciation or appreciation of the currency</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n </a:t>
            </a:r>
            <a:r>
              <a:rPr lang="en-US" sz="1600" dirty="0">
                <a:solidFill>
                  <a:schemeClr val="tx1"/>
                </a:solidFill>
                <a:latin typeface="Source Sans Pro Semibold" pitchFamily="34" charset="-18"/>
              </a:rPr>
              <a:t>fixed-rate mode, the reduction of the exchange rate E is referred to as revaluation</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his </a:t>
            </a:r>
            <a:r>
              <a:rPr lang="en-US" sz="1600" dirty="0">
                <a:solidFill>
                  <a:schemeClr val="tx1"/>
                </a:solidFill>
                <a:latin typeface="Source Sans Pro Semibold" pitchFamily="34" charset="-18"/>
              </a:rPr>
              <a:t>increase is referred to as the nominal depreciation or depreciation of the currency</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n </a:t>
            </a:r>
            <a:r>
              <a:rPr lang="en-US" sz="1600" dirty="0">
                <a:solidFill>
                  <a:schemeClr val="tx1"/>
                </a:solidFill>
                <a:latin typeface="Source Sans Pro Semibold" pitchFamily="34" charset="-18"/>
              </a:rPr>
              <a:t>fixed-rate mode, the elevation of the E-rate is referred to as devaluation</a:t>
            </a:r>
          </a:p>
          <a:p>
            <a:pPr algn="l"/>
            <a:r>
              <a:rPr lang="en-US" sz="1800" dirty="0">
                <a:solidFill>
                  <a:schemeClr val="tx2"/>
                </a:solidFill>
                <a:latin typeface="Source Sans Pro Semibold" pitchFamily="34" charset="-18"/>
              </a:rPr>
              <a:t>Real exchange rate (R)</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D</a:t>
            </a:r>
            <a:r>
              <a:rPr lang="en-US" sz="1600" dirty="0" err="1" smtClean="0">
                <a:solidFill>
                  <a:schemeClr val="tx1"/>
                </a:solidFill>
                <a:latin typeface="Source Sans Pro Semibold" pitchFamily="34" charset="-18"/>
              </a:rPr>
              <a:t>efine</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it as the share of the foreign price level and the domestic price level, where the foreign price level is converted to domestic currency units over the current nominal exchange </a:t>
            </a:r>
            <a:r>
              <a:rPr lang="en-US" sz="1600" dirty="0" smtClean="0">
                <a:solidFill>
                  <a:schemeClr val="tx1"/>
                </a:solidFill>
                <a:latin typeface="Source Sans Pro Semibold" pitchFamily="34" charset="-18"/>
              </a:rPr>
              <a:t>rate</a:t>
            </a:r>
            <a:r>
              <a:rPr lang="cs-CZ" sz="1600" dirty="0" smtClean="0">
                <a:solidFill>
                  <a:schemeClr val="tx1"/>
                </a:solidFill>
                <a:latin typeface="Source Sans Pro Semibold" pitchFamily="34" charset="-18"/>
              </a:rPr>
              <a:t> </a:t>
            </a:r>
          </a:p>
          <a:p>
            <a:pPr algn="l"/>
            <a:r>
              <a:rPr lang="cs-CZ" sz="1600" dirty="0" smtClean="0">
                <a:solidFill>
                  <a:schemeClr val="tx1"/>
                </a:solidFill>
                <a:latin typeface="Source Sans Pro Semibold" pitchFamily="34" charset="-18"/>
              </a:rPr>
              <a:t>Source: (CNB </a:t>
            </a:r>
            <a:r>
              <a:rPr lang="cs-CZ" sz="1600" dirty="0">
                <a:solidFill>
                  <a:schemeClr val="tx1"/>
                </a:solidFill>
                <a:latin typeface="Source Sans Pro Semibold" pitchFamily="34" charset="-18"/>
              </a:rPr>
              <a:t>2018)</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66</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96056441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normAutofit fontScale="90000"/>
          </a:bodyPr>
          <a:lstStyle/>
          <a:p>
            <a:r>
              <a:rPr lang="cs-CZ" dirty="0" smtClean="0"/>
              <a:t>8. </a:t>
            </a:r>
            <a:r>
              <a:rPr lang="en-US" cap="all" dirty="0" smtClean="0"/>
              <a:t>Business </a:t>
            </a:r>
            <a:r>
              <a:rPr lang="en-US" cap="all" dirty="0"/>
              <a:t>cycle theory AND THEIR IMPACT ON THE </a:t>
            </a:r>
            <a:r>
              <a:rPr lang="en-US" cap="all" dirty="0" smtClean="0"/>
              <a:t>ECONOMY</a:t>
            </a:r>
            <a:endParaRPr lang="en-US" cap="all" dirty="0"/>
          </a:p>
        </p:txBody>
      </p:sp>
      <p:sp>
        <p:nvSpPr>
          <p:cNvPr id="3" name="Subtitle 2"/>
          <p:cNvSpPr>
            <a:spLocks noGrp="1"/>
          </p:cNvSpPr>
          <p:nvPr>
            <p:ph type="subTitle" idx="1"/>
          </p:nvPr>
        </p:nvSpPr>
        <p:spPr>
          <a:xfrm>
            <a:off x="1336712" y="3775264"/>
            <a:ext cx="6400800" cy="1752600"/>
          </a:xfrm>
        </p:spPr>
        <p:txBody>
          <a:bodyPr>
            <a:normAutofit/>
          </a:bodyPr>
          <a:lstStyle/>
          <a:p>
            <a:endParaRPr lang="en-US" sz="2800" i="1" dirty="0">
              <a:solidFill>
                <a:schemeClr val="tx1"/>
              </a:solidFill>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67</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82858922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Chapter goal</a:t>
            </a:r>
          </a:p>
        </p:txBody>
      </p:sp>
      <p:sp>
        <p:nvSpPr>
          <p:cNvPr id="3" name="Subtitle 2"/>
          <p:cNvSpPr>
            <a:spLocks noGrp="1"/>
          </p:cNvSpPr>
          <p:nvPr>
            <p:ph type="subTitle" idx="1"/>
          </p:nvPr>
        </p:nvSpPr>
        <p:spPr>
          <a:xfrm>
            <a:off x="539552" y="2348880"/>
            <a:ext cx="7981078" cy="3528392"/>
          </a:xfrm>
        </p:spPr>
        <p:txBody>
          <a:bodyPr>
            <a:noAutofit/>
          </a:bodyPr>
          <a:lstStyle/>
          <a:p>
            <a:pPr marL="285750" indent="-285750" algn="l">
              <a:buFont typeface="Courier New" panose="02070309020205020404" pitchFamily="49" charset="0"/>
              <a:buChar char="o"/>
            </a:pPr>
            <a:r>
              <a:rPr lang="en-US" sz="2000" dirty="0">
                <a:solidFill>
                  <a:schemeClr val="tx1"/>
                </a:solidFill>
                <a:latin typeface="Source Sans Pro Semibold" pitchFamily="34" charset="-18"/>
              </a:rPr>
              <a:t>to familiarize with the theory of business </a:t>
            </a:r>
            <a:r>
              <a:rPr lang="en-US" sz="2000" dirty="0" smtClean="0">
                <a:solidFill>
                  <a:schemeClr val="tx1"/>
                </a:solidFill>
                <a:latin typeface="Source Sans Pro Semibold" pitchFamily="34" charset="-18"/>
              </a:rPr>
              <a:t>cycles</a:t>
            </a:r>
            <a:endParaRPr lang="en-US" sz="2000" dirty="0">
              <a:solidFill>
                <a:schemeClr val="tx1"/>
              </a:solidFill>
              <a:latin typeface="Source Sans Pro Semibold" pitchFamily="34" charset="-18"/>
            </a:endParaRPr>
          </a:p>
          <a:p>
            <a:pPr marL="285750" indent="-285750" algn="l">
              <a:buFont typeface="Courier New" panose="02070309020205020404" pitchFamily="49" charset="0"/>
              <a:buChar char="o"/>
            </a:pPr>
            <a:r>
              <a:rPr lang="cs-CZ" sz="2000" dirty="0">
                <a:solidFill>
                  <a:schemeClr val="tx1"/>
                </a:solidFill>
                <a:latin typeface="Source Sans Pro Semibold" pitchFamily="34" charset="-18"/>
              </a:rPr>
              <a:t>t</a:t>
            </a:r>
            <a:r>
              <a:rPr lang="cs-CZ" sz="2000" dirty="0" smtClean="0">
                <a:solidFill>
                  <a:schemeClr val="tx1"/>
                </a:solidFill>
                <a:latin typeface="Source Sans Pro Semibold" pitchFamily="34" charset="-18"/>
              </a:rPr>
              <a:t>o </a:t>
            </a:r>
            <a:r>
              <a:rPr lang="en-US" sz="2000" dirty="0" smtClean="0">
                <a:solidFill>
                  <a:schemeClr val="tx1"/>
                </a:solidFill>
                <a:latin typeface="Source Sans Pro Semibold" pitchFamily="34" charset="-18"/>
              </a:rPr>
              <a:t>clarify </a:t>
            </a:r>
            <a:r>
              <a:rPr lang="en-US" sz="2000" dirty="0">
                <a:solidFill>
                  <a:schemeClr val="tx1"/>
                </a:solidFill>
                <a:latin typeface="Source Sans Pro Semibold" pitchFamily="34" charset="-18"/>
              </a:rPr>
              <a:t>the causes of economic cycles</a:t>
            </a:r>
          </a:p>
          <a:p>
            <a:pPr marL="285750" indent="-285750" algn="l">
              <a:buFont typeface="Courier New" panose="02070309020205020404" pitchFamily="49" charset="0"/>
              <a:buChar char="o"/>
            </a:pPr>
            <a:r>
              <a:rPr lang="cs-CZ" sz="2000" dirty="0">
                <a:solidFill>
                  <a:schemeClr val="tx1"/>
                </a:solidFill>
                <a:latin typeface="Source Sans Pro Semibold" pitchFamily="34" charset="-18"/>
              </a:rPr>
              <a:t>t</a:t>
            </a:r>
            <a:r>
              <a:rPr lang="cs-CZ" sz="2000" dirty="0" smtClean="0">
                <a:solidFill>
                  <a:schemeClr val="tx1"/>
                </a:solidFill>
                <a:latin typeface="Source Sans Pro Semibold" pitchFamily="34" charset="-18"/>
              </a:rPr>
              <a:t>o </a:t>
            </a:r>
            <a:r>
              <a:rPr lang="en-US" sz="2000" dirty="0" smtClean="0">
                <a:solidFill>
                  <a:schemeClr val="tx1"/>
                </a:solidFill>
                <a:latin typeface="Source Sans Pro Semibold" pitchFamily="34" charset="-18"/>
              </a:rPr>
              <a:t>clarify </a:t>
            </a:r>
            <a:r>
              <a:rPr lang="en-US" sz="2000" dirty="0">
                <a:solidFill>
                  <a:schemeClr val="tx1"/>
                </a:solidFill>
                <a:latin typeface="Source Sans Pro Semibold" pitchFamily="34" charset="-18"/>
              </a:rPr>
              <a:t>the four-phase economic cycle</a:t>
            </a:r>
          </a:p>
          <a:p>
            <a:pPr marL="285750" indent="-285750" algn="l">
              <a:buFont typeface="Courier New" panose="02070309020205020404" pitchFamily="49" charset="0"/>
              <a:buChar char="o"/>
            </a:pPr>
            <a:r>
              <a:rPr lang="cs-CZ" sz="2000" dirty="0" smtClean="0">
                <a:solidFill>
                  <a:schemeClr val="tx1"/>
                </a:solidFill>
                <a:latin typeface="Source Sans Pro Semibold" pitchFamily="34" charset="-18"/>
              </a:rPr>
              <a:t>to </a:t>
            </a:r>
            <a:r>
              <a:rPr lang="en-US" sz="2000" dirty="0" smtClean="0">
                <a:solidFill>
                  <a:schemeClr val="tx1"/>
                </a:solidFill>
                <a:latin typeface="Source Sans Pro Semibold" pitchFamily="34" charset="-18"/>
              </a:rPr>
              <a:t>clarify </a:t>
            </a:r>
            <a:r>
              <a:rPr lang="en-US" sz="2000" dirty="0">
                <a:solidFill>
                  <a:schemeClr val="tx1"/>
                </a:solidFill>
                <a:latin typeface="Source Sans Pro Semibold" pitchFamily="34" charset="-18"/>
              </a:rPr>
              <a:t>the impacts of the economic cycle on the economy</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68</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00129604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8.1 Theory of the business </a:t>
            </a:r>
            <a:r>
              <a:rPr lang="en-US" sz="3200" dirty="0" smtClean="0"/>
              <a:t>cycle</a:t>
            </a:r>
            <a:r>
              <a:rPr lang="cs-CZ" sz="3200" dirty="0" smtClean="0"/>
              <a:t> (1)</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2000" dirty="0">
                <a:solidFill>
                  <a:schemeClr val="tx1"/>
                </a:solidFill>
                <a:latin typeface="Source Sans Pro Semibold" pitchFamily="34" charset="-18"/>
              </a:rPr>
              <a:t>"</a:t>
            </a:r>
            <a:r>
              <a:rPr lang="en-US" sz="1800" dirty="0" smtClean="0">
                <a:solidFill>
                  <a:schemeClr val="tx2"/>
                </a:solidFill>
                <a:latin typeface="Source Sans Pro Semibold" pitchFamily="34" charset="-18"/>
              </a:rPr>
              <a:t>Cycle„</a:t>
            </a:r>
            <a:endParaRPr lang="cs-CZ" sz="1800" dirty="0" smtClean="0">
              <a:solidFill>
                <a:schemeClr val="tx2"/>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periodic </a:t>
            </a:r>
            <a:r>
              <a:rPr lang="en-US" sz="1600" dirty="0">
                <a:solidFill>
                  <a:schemeClr val="tx1"/>
                </a:solidFill>
                <a:latin typeface="Source Sans Pro Semibold" pitchFamily="34" charset="-18"/>
              </a:rPr>
              <a:t>series of changes and </a:t>
            </a:r>
            <a:r>
              <a:rPr lang="en-US" sz="1600" dirty="0" smtClean="0">
                <a:solidFill>
                  <a:schemeClr val="tx1"/>
                </a:solidFill>
                <a:latin typeface="Source Sans Pro Semibold" pitchFamily="34" charset="-18"/>
              </a:rPr>
              <a:t>stages</a:t>
            </a:r>
            <a:endParaRPr lang="en-US" sz="1600" dirty="0">
              <a:solidFill>
                <a:schemeClr val="tx1"/>
              </a:solidFill>
              <a:latin typeface="Source Sans Pro Semibold" pitchFamily="34" charset="-18"/>
            </a:endParaRP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stages </a:t>
            </a:r>
            <a:r>
              <a:rPr lang="en-US" sz="1600" dirty="0">
                <a:solidFill>
                  <a:schemeClr val="tx1"/>
                </a:solidFill>
                <a:latin typeface="Source Sans Pro Semibold" pitchFamily="34" charset="-18"/>
              </a:rPr>
              <a:t>and changes are not always equally long and wide</a:t>
            </a:r>
          </a:p>
          <a:p>
            <a:pPr algn="l"/>
            <a:r>
              <a:rPr lang="cs-CZ" sz="1800" dirty="0" smtClean="0">
                <a:solidFill>
                  <a:schemeClr val="tx2"/>
                </a:solidFill>
                <a:latin typeface="Source Sans Pro Semibold" pitchFamily="34" charset="-18"/>
              </a:rPr>
              <a:t>Business</a:t>
            </a:r>
            <a:r>
              <a:rPr lang="en-US" sz="1800" dirty="0" smtClean="0">
                <a:solidFill>
                  <a:schemeClr val="tx2"/>
                </a:solidFill>
                <a:latin typeface="Source Sans Pro Semibold" pitchFamily="34" charset="-18"/>
              </a:rPr>
              <a:t> </a:t>
            </a:r>
            <a:r>
              <a:rPr lang="en-US" sz="1800" dirty="0">
                <a:solidFill>
                  <a:schemeClr val="tx2"/>
                </a:solidFill>
                <a:latin typeface="Source Sans Pro Semibold" pitchFamily="34" charset="-18"/>
              </a:rPr>
              <a:t>cycles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is a phenomenon with significant microeconomic consequences, which are particularly noticeable when the economy temporarily fails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the history of economic cycles has shown that the rotation of economic cycles does not take place in constant time segments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economies can experience rich years of expansion and prosperity, on the other hand, be </a:t>
            </a:r>
            <a:r>
              <a:rPr lang="en-US" sz="1600" dirty="0" smtClean="0">
                <a:solidFill>
                  <a:schemeClr val="tx1"/>
                </a:solidFill>
                <a:latin typeface="Source Sans Pro Semibold" pitchFamily="34" charset="-18"/>
              </a:rPr>
              <a:t>replaced </a:t>
            </a:r>
            <a:r>
              <a:rPr lang="en-US" sz="1600" dirty="0">
                <a:solidFill>
                  <a:schemeClr val="tx1"/>
                </a:solidFill>
                <a:latin typeface="Source Sans Pro Semibold" pitchFamily="34" charset="-18"/>
              </a:rPr>
              <a:t>by economic downturns, financial crises, or even long-lasting </a:t>
            </a:r>
            <a:r>
              <a:rPr lang="en-US" sz="1600" dirty="0" smtClean="0">
                <a:solidFill>
                  <a:schemeClr val="tx1"/>
                </a:solidFill>
                <a:latin typeface="Source Sans Pro Semibold" pitchFamily="34" charset="-18"/>
              </a:rPr>
              <a:t>depressions</a:t>
            </a:r>
            <a:endParaRPr lang="cs-CZ" sz="1600" dirty="0" smtClean="0">
              <a:solidFill>
                <a:schemeClr val="tx1"/>
              </a:solidFill>
              <a:latin typeface="Source Sans Pro Semibold" pitchFamily="34" charset="-18"/>
            </a:endParaRPr>
          </a:p>
          <a:p>
            <a:pPr algn="l"/>
            <a:r>
              <a:rPr lang="cs-CZ" sz="1600" dirty="0" smtClean="0">
                <a:solidFill>
                  <a:schemeClr val="tx1"/>
                </a:solidFill>
                <a:latin typeface="Source Sans Pro Semibold" pitchFamily="34" charset="-18"/>
              </a:rPr>
              <a:t> </a:t>
            </a:r>
          </a:p>
          <a:p>
            <a:pPr algn="l"/>
            <a:r>
              <a:rPr lang="cs-CZ" sz="1600" dirty="0" smtClean="0">
                <a:solidFill>
                  <a:schemeClr val="tx1"/>
                </a:solidFill>
                <a:latin typeface="Source Sans Pro Semibold" pitchFamily="34" charset="-18"/>
              </a:rPr>
              <a:t>Source: </a:t>
            </a:r>
            <a:r>
              <a:rPr lang="cs-CZ" sz="1600" dirty="0">
                <a:solidFill>
                  <a:schemeClr val="tx1"/>
                </a:solidFill>
                <a:latin typeface="Source Sans Pro Semibold" pitchFamily="34" charset="-18"/>
              </a:rPr>
              <a:t>(Jurečka, 2017, </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1995,2010)</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69</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6843672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en-US" sz="3200" dirty="0" smtClean="0"/>
              <a:t>1.1 </a:t>
            </a:r>
            <a:r>
              <a:rPr lang="en-US" sz="3200" dirty="0"/>
              <a:t>Controversy of </a:t>
            </a:r>
            <a:r>
              <a:rPr lang="cs-CZ" sz="3200" dirty="0" smtClean="0"/>
              <a:t>N</a:t>
            </a:r>
            <a:r>
              <a:rPr lang="en-US" sz="3200" dirty="0" err="1" smtClean="0"/>
              <a:t>eoclassical</a:t>
            </a:r>
            <a:r>
              <a:rPr lang="en-US" sz="3200" dirty="0" smtClean="0"/>
              <a:t> </a:t>
            </a:r>
            <a:r>
              <a:rPr lang="en-US" sz="3200" dirty="0"/>
              <a:t>and Keynesian </a:t>
            </a:r>
            <a:r>
              <a:rPr lang="cs-CZ" sz="3200" dirty="0" smtClean="0"/>
              <a:t>M</a:t>
            </a:r>
            <a:r>
              <a:rPr lang="en-US" sz="3200" dirty="0" err="1" smtClean="0"/>
              <a:t>acroeconomics</a:t>
            </a:r>
            <a:r>
              <a:rPr lang="cs-CZ" sz="3200" dirty="0" smtClean="0"/>
              <a:t> (4)</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2000" dirty="0">
                <a:solidFill>
                  <a:schemeClr val="tx2"/>
                </a:solidFill>
                <a:latin typeface="Source Sans Pro Semibold" pitchFamily="34" charset="-18"/>
              </a:rPr>
              <a:t>Post Keynesian macroeconomics</a:t>
            </a:r>
          </a:p>
          <a:p>
            <a:pPr marL="342900" indent="-342900" algn="l">
              <a:buFont typeface="Courier New" panose="02070309020205020404" pitchFamily="49" charset="0"/>
              <a:buChar char="o"/>
            </a:pPr>
            <a:r>
              <a:rPr lang="en-US" sz="1600" dirty="0">
                <a:solidFill>
                  <a:schemeClr val="tx1"/>
                </a:solidFill>
                <a:latin typeface="Source Sans Pro Semibold" pitchFamily="34" charset="-18"/>
              </a:rPr>
              <a:t>formed in parallel with the development of </a:t>
            </a:r>
            <a:r>
              <a:rPr lang="en-US" sz="1600" dirty="0" err="1">
                <a:solidFill>
                  <a:schemeClr val="tx1"/>
                </a:solidFill>
                <a:latin typeface="Source Sans Pro Semibold" pitchFamily="34" charset="-18"/>
              </a:rPr>
              <a:t>neokeynesianism</a:t>
            </a:r>
            <a:endParaRPr lang="en-US" sz="1600" dirty="0">
              <a:solidFill>
                <a:schemeClr val="tx1"/>
              </a:solidFill>
              <a:latin typeface="Source Sans Pro Semibold" pitchFamily="34" charset="-18"/>
            </a:endParaRPr>
          </a:p>
          <a:p>
            <a:pPr marL="342900" indent="-342900" algn="l">
              <a:buFont typeface="Courier New" panose="02070309020205020404" pitchFamily="49" charset="0"/>
              <a:buChar char="o"/>
            </a:pPr>
            <a:r>
              <a:rPr lang="en-US" sz="1600" dirty="0">
                <a:solidFill>
                  <a:schemeClr val="tx1"/>
                </a:solidFill>
                <a:latin typeface="Source Sans Pro Semibold" pitchFamily="34" charset="-18"/>
              </a:rPr>
              <a:t>in England, where representatives of Cambridge economy rejected the American </a:t>
            </a:r>
            <a:r>
              <a:rPr lang="en-US" sz="1600" dirty="0" err="1">
                <a:solidFill>
                  <a:schemeClr val="tx1"/>
                </a:solidFill>
                <a:latin typeface="Source Sans Pro Semibold" pitchFamily="34" charset="-18"/>
              </a:rPr>
              <a:t>neokeynesian</a:t>
            </a:r>
            <a:r>
              <a:rPr lang="en-US" sz="1600" dirty="0">
                <a:solidFill>
                  <a:schemeClr val="tx1"/>
                </a:solidFill>
                <a:latin typeface="Source Sans Pro Semibold" pitchFamily="34" charset="-18"/>
              </a:rPr>
              <a:t> version of Keynes interpretation</a:t>
            </a:r>
          </a:p>
          <a:p>
            <a:pPr marL="342900" indent="-342900" algn="l">
              <a:buFont typeface="Courier New" panose="02070309020205020404" pitchFamily="49" charset="0"/>
              <a:buChar char="o"/>
            </a:pPr>
            <a:r>
              <a:rPr lang="en-US" sz="1600" dirty="0">
                <a:solidFill>
                  <a:schemeClr val="tx1"/>
                </a:solidFill>
                <a:latin typeface="Source Sans Pro Semibold" pitchFamily="34" charset="-18"/>
              </a:rPr>
              <a:t>for their approach they chose the post-Keynesian label</a:t>
            </a:r>
          </a:p>
          <a:p>
            <a:pPr algn="l"/>
            <a:r>
              <a:rPr lang="en-US" sz="2000" dirty="0">
                <a:solidFill>
                  <a:schemeClr val="tx2"/>
                </a:solidFill>
                <a:latin typeface="Source Sans Pro Semibold" pitchFamily="34" charset="-18"/>
              </a:rPr>
              <a:t>In the Cambridge interpretation, it was solved:</a:t>
            </a:r>
          </a:p>
          <a:p>
            <a:pPr marL="342900" indent="-342900" algn="l">
              <a:buFont typeface="Courier New" panose="02070309020205020404" pitchFamily="49" charset="0"/>
              <a:buChar char="o"/>
            </a:pPr>
            <a:r>
              <a:rPr lang="en-US" sz="1600" dirty="0">
                <a:solidFill>
                  <a:schemeClr val="tx1"/>
                </a:solidFill>
                <a:latin typeface="Source Sans Pro Semibold" pitchFamily="34" charset="-18"/>
              </a:rPr>
              <a:t>the influence of monopolies on the price mechanism, impacts on price level</a:t>
            </a:r>
          </a:p>
          <a:p>
            <a:pPr marL="342900" indent="-342900" algn="l">
              <a:buFont typeface="Courier New" panose="02070309020205020404" pitchFamily="49" charset="0"/>
              <a:buChar char="o"/>
            </a:pPr>
            <a:r>
              <a:rPr lang="en-US" sz="1600" dirty="0">
                <a:solidFill>
                  <a:schemeClr val="tx1"/>
                </a:solidFill>
                <a:latin typeface="Source Sans Pro Semibold" pitchFamily="34" charset="-18"/>
              </a:rPr>
              <a:t>the theory of distribution, explored in relation to creating conditions for economic </a:t>
            </a:r>
            <a:r>
              <a:rPr lang="en-US" sz="1600" dirty="0" smtClean="0">
                <a:solidFill>
                  <a:schemeClr val="tx1"/>
                </a:solidFill>
                <a:latin typeface="Source Sans Pro Semibold" pitchFamily="34" charset="-18"/>
              </a:rPr>
              <a:t>growth</a:t>
            </a:r>
            <a:endParaRPr lang="cs-CZ" sz="1600" dirty="0" smtClean="0">
              <a:solidFill>
                <a:schemeClr val="tx1"/>
              </a:solidFill>
              <a:latin typeface="Source Sans Pro Semibold" pitchFamily="34" charset="-18"/>
            </a:endParaRPr>
          </a:p>
          <a:p>
            <a:pPr marL="800100" lvl="1" indent="-342900" algn="l">
              <a:buFont typeface="Courier New" panose="02070309020205020404" pitchFamily="49" charset="0"/>
              <a:buChar char="o"/>
            </a:pPr>
            <a:endParaRPr lang="cs-CZ" sz="1600" dirty="0">
              <a:solidFill>
                <a:schemeClr val="tx1"/>
              </a:solidFill>
              <a:latin typeface="Source Sans Pro Semibold" pitchFamily="34" charset="-18"/>
            </a:endParaRPr>
          </a:p>
          <a:p>
            <a:pPr algn="l"/>
            <a:r>
              <a:rPr lang="fr-FR" sz="1600" dirty="0">
                <a:solidFill>
                  <a:schemeClr val="tx1"/>
                </a:solidFill>
                <a:latin typeface="Source Sans Pro Semibold" pitchFamily="34" charset="-18"/>
              </a:rPr>
              <a:t>Source: (Jurečka, 2017, Samuelson &amp; Nordhaus, 1995, 2010</a:t>
            </a:r>
            <a:r>
              <a:rPr lang="cs-CZ" sz="1600" dirty="0">
                <a:solidFill>
                  <a:schemeClr val="tx1"/>
                </a:solidFill>
                <a:latin typeface="Source Sans Pro Semibold" pitchFamily="34" charset="-18"/>
              </a:rPr>
              <a:t>)</a:t>
            </a:r>
            <a:endParaRPr lang="en-US" sz="1600" dirty="0">
              <a:solidFill>
                <a:schemeClr val="tx1"/>
              </a:solidFill>
              <a:latin typeface="Source Sans Pro Semibold" pitchFamily="34" charset="-18"/>
            </a:endParaRPr>
          </a:p>
          <a:p>
            <a:pPr algn="l"/>
            <a:endParaRPr lang="cs-CZ" sz="2000" dirty="0" smtClean="0">
              <a:solidFill>
                <a:schemeClr val="tx1"/>
              </a:solidFill>
              <a:latin typeface="Source Sans Pro Semibold" pitchFamily="34" charset="-18"/>
            </a:endParaRPr>
          </a:p>
          <a:p>
            <a:pPr algn="l"/>
            <a:endParaRPr lang="en-US" sz="20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7</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63851431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8.1 Theory of the business </a:t>
            </a:r>
            <a:r>
              <a:rPr lang="en-US" sz="3200" dirty="0" smtClean="0"/>
              <a:t>cycle</a:t>
            </a:r>
            <a:r>
              <a:rPr lang="cs-CZ" sz="3200" dirty="0" smtClean="0"/>
              <a:t> (2)</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800" dirty="0" smtClean="0">
                <a:solidFill>
                  <a:schemeClr val="tx2"/>
                </a:solidFill>
                <a:latin typeface="Source Sans Pro Semibold" pitchFamily="34" charset="-18"/>
              </a:rPr>
              <a:t>Business</a:t>
            </a:r>
            <a:r>
              <a:rPr lang="en-US" sz="1800" dirty="0" smtClean="0">
                <a:solidFill>
                  <a:schemeClr val="tx2"/>
                </a:solidFill>
                <a:latin typeface="Source Sans Pro Semibold" pitchFamily="34" charset="-18"/>
              </a:rPr>
              <a:t> </a:t>
            </a:r>
            <a:r>
              <a:rPr lang="en-US" sz="1800" dirty="0">
                <a:solidFill>
                  <a:schemeClr val="tx2"/>
                </a:solidFill>
                <a:latin typeface="Source Sans Pro Semibold" pitchFamily="34" charset="-18"/>
              </a:rPr>
              <a:t>cycles</a:t>
            </a:r>
          </a:p>
          <a:p>
            <a:pPr marL="285750" indent="-285750" algn="l">
              <a:buFont typeface="Courier New" panose="02070309020205020404" pitchFamily="49" charset="0"/>
              <a:buChar char="o"/>
            </a:pPr>
            <a:r>
              <a:rPr lang="en-US" sz="1600" dirty="0" smtClean="0">
                <a:solidFill>
                  <a:schemeClr val="tx1"/>
                </a:solidFill>
                <a:latin typeface="Source Sans Pro Semibold" pitchFamily="34" charset="-18"/>
              </a:rPr>
              <a:t>the </a:t>
            </a:r>
            <a:r>
              <a:rPr lang="en-US" sz="1600" dirty="0">
                <a:solidFill>
                  <a:schemeClr val="tx1"/>
                </a:solidFill>
                <a:latin typeface="Source Sans Pro Semibold" pitchFamily="34" charset="-18"/>
              </a:rPr>
              <a:t>phenomena are rather fluctuating</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in different parts of the world and in different historical </a:t>
            </a:r>
            <a:r>
              <a:rPr lang="en-US" sz="1600" dirty="0" smtClean="0">
                <a:solidFill>
                  <a:schemeClr val="tx1"/>
                </a:solidFill>
                <a:latin typeface="Source Sans Pro Semibold" pitchFamily="34" charset="-18"/>
              </a:rPr>
              <a:t>periods</a:t>
            </a:r>
            <a:endParaRPr lang="cs-CZ" sz="1600" dirty="0" smtClean="0">
              <a:solidFill>
                <a:schemeClr val="tx1"/>
              </a:solidFill>
              <a:latin typeface="Source Sans Pro Semibold" pitchFamily="34" charset="-18"/>
            </a:endParaRPr>
          </a:p>
          <a:p>
            <a:pPr marL="742950" lvl="1" indent="-285750" algn="l">
              <a:buFont typeface="Courier New" panose="02070309020205020404" pitchFamily="49" charset="0"/>
              <a:buChar char="o"/>
            </a:pP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differ in </a:t>
            </a:r>
            <a:r>
              <a:rPr lang="en-US" sz="1600" dirty="0" smtClean="0">
                <a:solidFill>
                  <a:schemeClr val="tx1"/>
                </a:solidFill>
                <a:latin typeface="Source Sans Pro Semibold" pitchFamily="34" charset="-18"/>
              </a:rPr>
              <a:t>terms</a:t>
            </a:r>
            <a:r>
              <a:rPr lang="cs-CZ" sz="1600" dirty="0" smtClean="0">
                <a:solidFill>
                  <a:schemeClr val="tx1"/>
                </a:solidFill>
                <a:latin typeface="Source Sans Pro Semibold" pitchFamily="34" charset="-18"/>
              </a:rPr>
              <a:t> </a:t>
            </a:r>
            <a:r>
              <a:rPr lang="en-US" sz="1600" dirty="0" smtClean="0">
                <a:solidFill>
                  <a:schemeClr val="tx1"/>
                </a:solidFill>
                <a:latin typeface="Source Sans Pro Semibold" pitchFamily="34" charset="-18"/>
              </a:rPr>
              <a:t>periods</a:t>
            </a:r>
            <a:endParaRPr lang="en-US" sz="1600" dirty="0">
              <a:solidFill>
                <a:schemeClr val="tx1"/>
              </a:solidFill>
              <a:latin typeface="Source Sans Pro Semibold" pitchFamily="34" charset="-18"/>
            </a:endParaRPr>
          </a:p>
          <a:p>
            <a:pPr marL="742950" lvl="1" indent="-285750" algn="l">
              <a:buFont typeface="Courier New" panose="02070309020205020404" pitchFamily="49" charset="0"/>
              <a:buChar char="o"/>
            </a:pPr>
            <a:r>
              <a:rPr lang="en-US" sz="1600" dirty="0">
                <a:solidFill>
                  <a:schemeClr val="tx1"/>
                </a:solidFill>
                <a:latin typeface="Source Sans Pro Semibold" pitchFamily="34" charset="-18"/>
              </a:rPr>
              <a:t>amplitudes</a:t>
            </a:r>
          </a:p>
          <a:p>
            <a:pPr algn="l"/>
            <a:r>
              <a:rPr lang="en-US" sz="1800" dirty="0">
                <a:solidFill>
                  <a:schemeClr val="tx2"/>
                </a:solidFill>
                <a:latin typeface="Source Sans Pro Semibold" pitchFamily="34" charset="-18"/>
              </a:rPr>
              <a:t>Period of </a:t>
            </a:r>
            <a:r>
              <a:rPr lang="cs-CZ" sz="1800" dirty="0" smtClean="0">
                <a:solidFill>
                  <a:schemeClr val="tx2"/>
                </a:solidFill>
                <a:latin typeface="Source Sans Pro Semibold" pitchFamily="34" charset="-18"/>
              </a:rPr>
              <a:t>business</a:t>
            </a:r>
            <a:r>
              <a:rPr lang="en-US" sz="1800" dirty="0" smtClean="0">
                <a:solidFill>
                  <a:schemeClr val="tx2"/>
                </a:solidFill>
                <a:latin typeface="Source Sans Pro Semibold" pitchFamily="34" charset="-18"/>
              </a:rPr>
              <a:t> </a:t>
            </a:r>
            <a:r>
              <a:rPr lang="en-US" sz="1800" dirty="0">
                <a:solidFill>
                  <a:schemeClr val="tx2"/>
                </a:solidFill>
                <a:latin typeface="Source Sans Pro Semibold" pitchFamily="34" charset="-18"/>
              </a:rPr>
              <a:t>cycle</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indicates the length of the period between "twists" during cyclical movement</a:t>
            </a:r>
          </a:p>
          <a:p>
            <a:pPr algn="l"/>
            <a:r>
              <a:rPr lang="en-US" sz="1800" dirty="0">
                <a:solidFill>
                  <a:schemeClr val="tx2"/>
                </a:solidFill>
                <a:latin typeface="Source Sans Pro Semibold" pitchFamily="34" charset="-18"/>
              </a:rPr>
              <a:t>Amplitude (bounce, depth) of the economic cycle</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corresponds to the length of the period corresponding to the movement between the upper and lower "turning points" during the cyclical </a:t>
            </a:r>
            <a:r>
              <a:rPr lang="en-US" sz="1600" dirty="0" smtClean="0">
                <a:solidFill>
                  <a:schemeClr val="tx1"/>
                </a:solidFill>
                <a:latin typeface="Source Sans Pro Semibold" pitchFamily="34" charset="-18"/>
              </a:rPr>
              <a:t>movement</a:t>
            </a:r>
            <a:r>
              <a:rPr lang="cs-CZ" sz="1600" dirty="0" smtClean="0">
                <a:solidFill>
                  <a:schemeClr val="tx1"/>
                </a:solidFill>
                <a:latin typeface="Source Sans Pro Semibold" pitchFamily="34" charset="-18"/>
              </a:rPr>
              <a:t> </a:t>
            </a:r>
          </a:p>
          <a:p>
            <a:pPr marL="285750" indent="-285750" algn="l">
              <a:buFont typeface="Courier New" panose="02070309020205020404" pitchFamily="49" charset="0"/>
              <a:buChar char="o"/>
            </a:pPr>
            <a:endParaRPr lang="cs-CZ" sz="1600" dirty="0" smtClean="0">
              <a:solidFill>
                <a:schemeClr val="tx1"/>
              </a:solidFill>
              <a:latin typeface="Source Sans Pro Semibold" pitchFamily="34" charset="-18"/>
            </a:endParaRPr>
          </a:p>
          <a:p>
            <a:pPr algn="l"/>
            <a:r>
              <a:rPr lang="cs-CZ" sz="1600" dirty="0">
                <a:solidFill>
                  <a:schemeClr val="tx1"/>
                </a:solidFill>
                <a:latin typeface="Source Sans Pro Semibold" pitchFamily="34" charset="-18"/>
              </a:rPr>
              <a:t> </a:t>
            </a:r>
            <a:r>
              <a:rPr lang="cs-CZ" sz="1600" dirty="0" smtClean="0">
                <a:solidFill>
                  <a:schemeClr val="tx1"/>
                </a:solidFill>
                <a:latin typeface="Source Sans Pro Semibold" pitchFamily="34" charset="-18"/>
              </a:rPr>
              <a:t>Source</a:t>
            </a:r>
            <a:r>
              <a:rPr lang="cs-CZ" sz="1600" dirty="0">
                <a:solidFill>
                  <a:schemeClr val="tx1"/>
                </a:solidFill>
                <a:latin typeface="Source Sans Pro Semibold" pitchFamily="34" charset="-18"/>
              </a:rPr>
              <a:t>: (Jurečka, 2017, </a:t>
            </a:r>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1995,2010)</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70</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643108815"/>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en-US" sz="3200" dirty="0"/>
              <a:t>8.1.1 Internal and external theories of the business </a:t>
            </a:r>
            <a:r>
              <a:rPr lang="en-US" sz="3200" dirty="0" smtClean="0"/>
              <a:t>cycle</a:t>
            </a:r>
            <a:r>
              <a:rPr lang="cs-CZ" sz="3200" dirty="0" smtClean="0"/>
              <a:t> (1)</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800" dirty="0">
                <a:solidFill>
                  <a:schemeClr val="tx2"/>
                </a:solidFill>
                <a:latin typeface="Source Sans Pro Semibold" pitchFamily="34" charset="-18"/>
              </a:rPr>
              <a:t>Dividing the theory of the business cycle into two categories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internal</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e</a:t>
            </a:r>
            <a:r>
              <a:rPr lang="en-US" sz="1600" dirty="0" err="1" smtClean="0">
                <a:solidFill>
                  <a:schemeClr val="tx1"/>
                </a:solidFill>
                <a:latin typeface="Source Sans Pro Semibold" pitchFamily="34" charset="-18"/>
              </a:rPr>
              <a:t>xternal</a:t>
            </a:r>
            <a:endParaRPr lang="en-US" sz="1600" dirty="0">
              <a:solidFill>
                <a:schemeClr val="tx1"/>
              </a:solidFill>
              <a:latin typeface="Source Sans Pro Semibold" pitchFamily="34" charset="-18"/>
            </a:endParaRPr>
          </a:p>
          <a:p>
            <a:pPr algn="l"/>
            <a:r>
              <a:rPr lang="en-US" sz="1800" dirty="0">
                <a:solidFill>
                  <a:schemeClr val="tx2"/>
                </a:solidFill>
                <a:latin typeface="Source Sans Pro Semibold" pitchFamily="34" charset="-18"/>
              </a:rPr>
              <a:t>Internal Theory of the Business Cycle</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looking for mechanisms that can cause economic cycles within the economic system itself</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this approach sees the expansion and recession of the following recession and decline in economic performance, and vice versa, in every recession of the germs of future recovery in economic performance and expansion</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the period of expansion and recession thus in themselves form an irregular, ever-recurring chain of </a:t>
            </a:r>
            <a:r>
              <a:rPr lang="en-US" sz="1600" dirty="0" smtClean="0">
                <a:solidFill>
                  <a:schemeClr val="tx1"/>
                </a:solidFill>
                <a:latin typeface="Source Sans Pro Semibold" pitchFamily="34" charset="-18"/>
              </a:rPr>
              <a:t>events</a:t>
            </a:r>
            <a:endParaRPr lang="cs-CZ" sz="1600" dirty="0" smtClean="0">
              <a:solidFill>
                <a:schemeClr val="tx1"/>
              </a:solidFill>
              <a:latin typeface="Source Sans Pro Semibold" pitchFamily="34" charset="-18"/>
            </a:endParaRPr>
          </a:p>
          <a:p>
            <a:pPr algn="l"/>
            <a:r>
              <a:rPr lang="cs-CZ" sz="1600" dirty="0" smtClean="0">
                <a:solidFill>
                  <a:schemeClr val="tx1"/>
                </a:solidFill>
                <a:latin typeface="Source Sans Pro Semibold" pitchFamily="34" charset="-18"/>
              </a:rPr>
              <a:t>Source</a:t>
            </a:r>
            <a:r>
              <a:rPr lang="en-US" sz="1600" dirty="0" smtClean="0">
                <a:solidFill>
                  <a:schemeClr val="tx1"/>
                </a:solidFill>
                <a:latin typeface="Source Sans Pro Semibold" pitchFamily="34" charset="-18"/>
              </a:rPr>
              <a:t>:(</a:t>
            </a:r>
            <a:r>
              <a:rPr lang="en-US" sz="1600" dirty="0">
                <a:solidFill>
                  <a:schemeClr val="tx1"/>
                </a:solidFill>
                <a:latin typeface="Source Sans Pro Semibold" pitchFamily="34" charset="-18"/>
              </a:rPr>
              <a:t>Samuelson &amp; Nordhaus, 1995,2010, Schumpeter, 2005)</a:t>
            </a:r>
          </a:p>
          <a:p>
            <a:pPr marL="285750" indent="-285750" algn="l">
              <a:buFont typeface="Courier New" panose="02070309020205020404" pitchFamily="49" charset="0"/>
              <a:buChar char="o"/>
            </a:pPr>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71</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25105926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en-US" sz="3200" dirty="0"/>
              <a:t>8.1.1 Internal and external theories of the business </a:t>
            </a:r>
            <a:r>
              <a:rPr lang="en-US" sz="3200" dirty="0" smtClean="0"/>
              <a:t>cycle</a:t>
            </a:r>
            <a:r>
              <a:rPr lang="cs-CZ" sz="3200" dirty="0" smtClean="0"/>
              <a:t> (2)</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1800" dirty="0">
                <a:solidFill>
                  <a:schemeClr val="tx2"/>
                </a:solidFill>
                <a:latin typeface="Source Sans Pro Semibold" pitchFamily="34" charset="-18"/>
              </a:rPr>
              <a:t>External Theory of the Business Cycle</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see the causes of changes in some factors outside of the economic systems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e</a:t>
            </a:r>
            <a:r>
              <a:rPr lang="en-US" sz="1600" dirty="0" err="1" smtClean="0">
                <a:solidFill>
                  <a:schemeClr val="tx1"/>
                </a:solidFill>
                <a:latin typeface="Source Sans Pro Semibold" pitchFamily="34" charset="-18"/>
              </a:rPr>
              <a:t>xamples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of such factors include wars, revolutions, elections, migration, oil price developments, discovery of new countries, scientific and technological innovation, or new gold </a:t>
            </a:r>
            <a:r>
              <a:rPr lang="en-US" sz="1600" dirty="0" smtClean="0">
                <a:solidFill>
                  <a:schemeClr val="tx1"/>
                </a:solidFill>
                <a:latin typeface="Source Sans Pro Semibold" pitchFamily="34" charset="-18"/>
              </a:rPr>
              <a:t>deposits</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600" dirty="0">
              <a:solidFill>
                <a:schemeClr val="tx1"/>
              </a:solidFill>
              <a:latin typeface="Source Sans Pro Semibold" pitchFamily="34" charset="-18"/>
            </a:endParaRPr>
          </a:p>
          <a:p>
            <a:pPr algn="l"/>
            <a:r>
              <a:rPr lang="cs-CZ" sz="1600" dirty="0">
                <a:solidFill>
                  <a:schemeClr val="tx1"/>
                </a:solidFill>
                <a:latin typeface="Source Sans Pro Semibold" pitchFamily="34" charset="-18"/>
              </a:rPr>
              <a:t>Source</a:t>
            </a:r>
            <a:r>
              <a:rPr lang="en-US" sz="1600" dirty="0">
                <a:solidFill>
                  <a:schemeClr val="tx1"/>
                </a:solidFill>
                <a:latin typeface="Source Sans Pro Semibold" pitchFamily="34" charset="-18"/>
              </a:rPr>
              <a:t>:(Samuelson &amp; Nordhaus, 1995,2010, Schumpeter, 2005)</a:t>
            </a:r>
          </a:p>
          <a:p>
            <a:pPr algn="l"/>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600" dirty="0">
              <a:solidFill>
                <a:schemeClr val="tx1"/>
              </a:solidFill>
              <a:latin typeface="Source Sans Pro Semibold" pitchFamily="34" charset="-18"/>
            </a:endParaRPr>
          </a:p>
          <a:p>
            <a:pPr marL="285750" indent="-285750" algn="l">
              <a:buFont typeface="Courier New" panose="02070309020205020404" pitchFamily="49" charset="0"/>
              <a:buChar char="o"/>
            </a:pPr>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72</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745535776"/>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en-US" sz="3200" dirty="0"/>
              <a:t>8.2 Four-phase </a:t>
            </a:r>
            <a:r>
              <a:rPr lang="cs-CZ" sz="3200" dirty="0" smtClean="0"/>
              <a:t>business</a:t>
            </a:r>
            <a:r>
              <a:rPr lang="en-US" sz="3200" dirty="0" smtClean="0"/>
              <a:t> </a:t>
            </a:r>
            <a:r>
              <a:rPr lang="en-US" sz="3200" dirty="0"/>
              <a:t>cycle and </a:t>
            </a:r>
            <a:r>
              <a:rPr lang="en-US" sz="3200" dirty="0" smtClean="0"/>
              <a:t>economy</a:t>
            </a:r>
            <a:r>
              <a:rPr lang="cs-CZ" sz="3200" dirty="0" smtClean="0"/>
              <a:t> (1)</a:t>
            </a:r>
            <a:endParaRPr lang="en-US" sz="3200" dirty="0"/>
          </a:p>
        </p:txBody>
      </p:sp>
      <p:sp>
        <p:nvSpPr>
          <p:cNvPr id="3" name="Subtitle 2"/>
          <p:cNvSpPr>
            <a:spLocks noGrp="1"/>
          </p:cNvSpPr>
          <p:nvPr>
            <p:ph type="subTitle" idx="1"/>
          </p:nvPr>
        </p:nvSpPr>
        <p:spPr>
          <a:xfrm>
            <a:off x="539552" y="2060848"/>
            <a:ext cx="7981078" cy="3816424"/>
          </a:xfrm>
        </p:spPr>
        <p:txBody>
          <a:bodyPr>
            <a:noAutofit/>
          </a:bodyPr>
          <a:lstStyle/>
          <a:p>
            <a:pPr algn="l"/>
            <a:r>
              <a:rPr lang="cs-CZ" sz="1800" dirty="0" smtClean="0">
                <a:solidFill>
                  <a:schemeClr val="tx2"/>
                </a:solidFill>
                <a:latin typeface="Source Sans Pro Semibold" pitchFamily="34" charset="-18"/>
              </a:rPr>
              <a:t>B</a:t>
            </a:r>
            <a:r>
              <a:rPr lang="en-US" sz="1800" dirty="0" err="1" smtClean="0">
                <a:solidFill>
                  <a:schemeClr val="tx2"/>
                </a:solidFill>
                <a:latin typeface="Source Sans Pro Semibold" pitchFamily="34" charset="-18"/>
              </a:rPr>
              <a:t>usiness</a:t>
            </a:r>
            <a:r>
              <a:rPr lang="en-US" sz="1800" dirty="0" smtClean="0">
                <a:solidFill>
                  <a:schemeClr val="tx2"/>
                </a:solidFill>
                <a:latin typeface="Source Sans Pro Semibold" pitchFamily="34" charset="-18"/>
              </a:rPr>
              <a:t> </a:t>
            </a:r>
            <a:r>
              <a:rPr lang="en-US" sz="1800" dirty="0">
                <a:solidFill>
                  <a:schemeClr val="tx2"/>
                </a:solidFill>
                <a:latin typeface="Source Sans Pro Semibold" pitchFamily="34" charset="-18"/>
              </a:rPr>
              <a:t>cycle</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s </a:t>
            </a:r>
            <a:r>
              <a:rPr lang="en-US" sz="1600" dirty="0">
                <a:solidFill>
                  <a:schemeClr val="tx1"/>
                </a:solidFill>
                <a:latin typeface="Source Sans Pro Semibold" pitchFamily="34" charset="-18"/>
              </a:rPr>
              <a:t>the periodically recurring phase of the rise, decline and stagnation of economic activities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E</a:t>
            </a:r>
            <a:r>
              <a:rPr lang="en-US" sz="1600" dirty="0" err="1" smtClean="0">
                <a:solidFill>
                  <a:schemeClr val="tx1"/>
                </a:solidFill>
                <a:latin typeface="Source Sans Pro Semibold" pitchFamily="34" charset="-18"/>
              </a:rPr>
              <a:t>conomic</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activity is then more accurately conceived</a:t>
            </a: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R</a:t>
            </a:r>
            <a:r>
              <a:rPr lang="en-US" sz="1400" dirty="0" err="1" smtClean="0">
                <a:solidFill>
                  <a:schemeClr val="tx1"/>
                </a:solidFill>
                <a:latin typeface="Source Sans Pro Semibold" pitchFamily="34" charset="-18"/>
              </a:rPr>
              <a:t>eal</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GDP</a:t>
            </a: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I</a:t>
            </a:r>
            <a:r>
              <a:rPr lang="en-US" sz="1400" dirty="0" err="1" smtClean="0">
                <a:solidFill>
                  <a:schemeClr val="tx1"/>
                </a:solidFill>
                <a:latin typeface="Source Sans Pro Semibold" pitchFamily="34" charset="-18"/>
              </a:rPr>
              <a:t>nvestment</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activities</a:t>
            </a: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E</a:t>
            </a:r>
            <a:r>
              <a:rPr lang="en-US" sz="1400" dirty="0" err="1" smtClean="0">
                <a:solidFill>
                  <a:schemeClr val="tx1"/>
                </a:solidFill>
                <a:latin typeface="Source Sans Pro Semibold" pitchFamily="34" charset="-18"/>
              </a:rPr>
              <a:t>mployment</a:t>
            </a:r>
            <a:endParaRPr lang="en-US" sz="1400" dirty="0">
              <a:solidFill>
                <a:schemeClr val="tx1"/>
              </a:solidFill>
              <a:latin typeface="Source Sans Pro Semibold" pitchFamily="34" charset="-18"/>
            </a:endParaRPr>
          </a:p>
          <a:p>
            <a:pPr marL="742950" lvl="1" indent="-285750" algn="l">
              <a:buFont typeface="Courier New" panose="02070309020205020404" pitchFamily="49" charset="0"/>
              <a:buChar char="o"/>
            </a:pPr>
            <a:r>
              <a:rPr lang="cs-CZ" sz="1400" dirty="0" smtClean="0">
                <a:solidFill>
                  <a:schemeClr val="tx1"/>
                </a:solidFill>
                <a:latin typeface="Source Sans Pro Semibold" pitchFamily="34" charset="-18"/>
              </a:rPr>
              <a:t>P</a:t>
            </a:r>
            <a:r>
              <a:rPr lang="en-US" sz="1400" dirty="0" err="1" smtClean="0">
                <a:solidFill>
                  <a:schemeClr val="tx1"/>
                </a:solidFill>
                <a:latin typeface="Source Sans Pro Semibold" pitchFamily="34" charset="-18"/>
              </a:rPr>
              <a:t>rivate</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and public consumption</a:t>
            </a:r>
          </a:p>
          <a:p>
            <a:pPr algn="l"/>
            <a:r>
              <a:rPr lang="en-US" sz="1800" dirty="0">
                <a:solidFill>
                  <a:schemeClr val="tx2"/>
                </a:solidFill>
                <a:latin typeface="Source Sans Pro Semibold" pitchFamily="34" charset="-18"/>
              </a:rPr>
              <a:t>The phases of the business cycle </a:t>
            </a:r>
            <a:r>
              <a:rPr lang="en-US" sz="1800" dirty="0" smtClean="0">
                <a:solidFill>
                  <a:schemeClr val="tx2"/>
                </a:solidFill>
                <a:latin typeface="Source Sans Pro Semibold" pitchFamily="34" charset="-18"/>
              </a:rPr>
              <a:t>are</a:t>
            </a:r>
            <a:r>
              <a:rPr lang="cs-CZ" sz="1800" dirty="0" smtClean="0">
                <a:solidFill>
                  <a:schemeClr val="tx2"/>
                </a:solidFill>
                <a:latin typeface="Source Sans Pro Semibold" pitchFamily="34" charset="-18"/>
              </a:rPr>
              <a:t> </a:t>
            </a:r>
            <a:r>
              <a:rPr lang="en-US" sz="1800" dirty="0" smtClean="0">
                <a:solidFill>
                  <a:schemeClr val="tx2"/>
                </a:solidFill>
                <a:latin typeface="Source Sans Pro Semibold" pitchFamily="34" charset="-18"/>
              </a:rPr>
              <a:t>so-called </a:t>
            </a:r>
            <a:endParaRPr lang="cs-CZ" sz="1800" dirty="0" smtClean="0">
              <a:solidFill>
                <a:schemeClr val="tx2"/>
              </a:solidFill>
              <a:latin typeface="Source Sans Pro Semibold" pitchFamily="34" charset="-18"/>
            </a:endParaRPr>
          </a:p>
          <a:p>
            <a:pPr marL="800100" lvl="1" indent="-342900" algn="l">
              <a:buFont typeface="+mj-lt"/>
              <a:buAutoNum type="arabicPeriod"/>
            </a:pPr>
            <a:r>
              <a:rPr lang="cs-CZ" sz="1400" dirty="0" smtClean="0">
                <a:solidFill>
                  <a:schemeClr val="tx1"/>
                </a:solidFill>
                <a:latin typeface="Source Sans Pro Semibold" pitchFamily="34" charset="-18"/>
              </a:rPr>
              <a:t>E</a:t>
            </a:r>
            <a:r>
              <a:rPr lang="en-US" sz="1400" dirty="0" err="1" smtClean="0">
                <a:solidFill>
                  <a:schemeClr val="tx1"/>
                </a:solidFill>
                <a:latin typeface="Source Sans Pro Semibold" pitchFamily="34" charset="-18"/>
              </a:rPr>
              <a:t>xpansion</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(also revival, renewal)</a:t>
            </a:r>
          </a:p>
          <a:p>
            <a:pPr marL="800100" lvl="1" indent="-342900" algn="l">
              <a:buFont typeface="+mj-lt"/>
              <a:buAutoNum type="arabicPeriod"/>
            </a:pPr>
            <a:r>
              <a:rPr lang="cs-CZ" sz="1400" dirty="0" smtClean="0">
                <a:solidFill>
                  <a:schemeClr val="tx1"/>
                </a:solidFill>
                <a:latin typeface="Source Sans Pro Semibold" pitchFamily="34" charset="-18"/>
              </a:rPr>
              <a:t>P</a:t>
            </a:r>
            <a:r>
              <a:rPr lang="en-US" sz="1400" dirty="0" err="1" smtClean="0">
                <a:solidFill>
                  <a:schemeClr val="tx1"/>
                </a:solidFill>
                <a:latin typeface="Source Sans Pro Semibold" pitchFamily="34" charset="-18"/>
              </a:rPr>
              <a:t>eak</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(boom, prosperity, </a:t>
            </a:r>
            <a:r>
              <a:rPr lang="en-US" sz="1400" dirty="0" err="1">
                <a:solidFill>
                  <a:schemeClr val="tx1"/>
                </a:solidFill>
                <a:latin typeface="Source Sans Pro Semibold" pitchFamily="34" charset="-18"/>
              </a:rPr>
              <a:t>conjuction</a:t>
            </a:r>
            <a:endParaRPr lang="en-US" sz="1400" dirty="0">
              <a:solidFill>
                <a:schemeClr val="tx1"/>
              </a:solidFill>
              <a:latin typeface="Source Sans Pro Semibold" pitchFamily="34" charset="-18"/>
            </a:endParaRPr>
          </a:p>
          <a:p>
            <a:pPr marL="800100" lvl="1" indent="-342900" algn="l">
              <a:buFont typeface="+mj-lt"/>
              <a:buAutoNum type="arabicPeriod"/>
            </a:pPr>
            <a:r>
              <a:rPr lang="cs-CZ" sz="1400" dirty="0" smtClean="0">
                <a:solidFill>
                  <a:schemeClr val="tx1"/>
                </a:solidFill>
                <a:latin typeface="Source Sans Pro Semibold" pitchFamily="34" charset="-18"/>
              </a:rPr>
              <a:t>C</a:t>
            </a:r>
            <a:r>
              <a:rPr lang="en-US" sz="1400" dirty="0" err="1" smtClean="0">
                <a:solidFill>
                  <a:schemeClr val="tx1"/>
                </a:solidFill>
                <a:latin typeface="Source Sans Pro Semibold" pitchFamily="34" charset="-18"/>
              </a:rPr>
              <a:t>ontraction</a:t>
            </a:r>
            <a:r>
              <a:rPr lang="en-US" sz="1400" dirty="0" smtClean="0">
                <a:solidFill>
                  <a:schemeClr val="tx1"/>
                </a:solidFill>
                <a:latin typeface="Source Sans Pro Semibold" pitchFamily="34" charset="-18"/>
              </a:rPr>
              <a:t> </a:t>
            </a:r>
            <a:r>
              <a:rPr lang="en-US" sz="1400" dirty="0">
                <a:solidFill>
                  <a:schemeClr val="tx1"/>
                </a:solidFill>
                <a:latin typeface="Source Sans Pro Semibold" pitchFamily="34" charset="-18"/>
              </a:rPr>
              <a:t>(crisis, recession)</a:t>
            </a:r>
          </a:p>
          <a:p>
            <a:pPr marL="800100" lvl="1" indent="-342900" algn="l">
              <a:buFont typeface="+mj-lt"/>
              <a:buAutoNum type="arabicPeriod"/>
            </a:pPr>
            <a:r>
              <a:rPr lang="en-US" sz="1400" dirty="0" smtClean="0">
                <a:solidFill>
                  <a:schemeClr val="tx1"/>
                </a:solidFill>
                <a:latin typeface="Source Sans Pro Semibold" pitchFamily="34" charset="-18"/>
              </a:rPr>
              <a:t>Trough </a:t>
            </a:r>
            <a:r>
              <a:rPr lang="en-US" sz="1400" dirty="0">
                <a:solidFill>
                  <a:schemeClr val="tx1"/>
                </a:solidFill>
                <a:latin typeface="Source Sans Pro Semibold" pitchFamily="34" charset="-18"/>
              </a:rPr>
              <a:t>(saddle, depression</a:t>
            </a:r>
            <a:r>
              <a:rPr lang="en-US" sz="1400" dirty="0" smtClean="0">
                <a:solidFill>
                  <a:schemeClr val="tx1"/>
                </a:solidFill>
                <a:latin typeface="Source Sans Pro Semibold" pitchFamily="34" charset="-18"/>
              </a:rPr>
              <a:t>)</a:t>
            </a:r>
            <a:endParaRPr lang="cs-CZ" sz="1400" dirty="0" smtClean="0">
              <a:solidFill>
                <a:schemeClr val="tx1"/>
              </a:solidFill>
              <a:latin typeface="Source Sans Pro Semibold" pitchFamily="34" charset="-18"/>
            </a:endParaRPr>
          </a:p>
          <a:p>
            <a:pPr algn="l"/>
            <a:r>
              <a:rPr lang="cs-CZ" sz="1600" dirty="0">
                <a:solidFill>
                  <a:schemeClr val="tx1"/>
                </a:solidFill>
                <a:latin typeface="Source Sans Pro Semibold" pitchFamily="34" charset="-18"/>
              </a:rPr>
              <a:t>Source</a:t>
            </a:r>
            <a:r>
              <a:rPr lang="en-US" sz="1600" dirty="0">
                <a:solidFill>
                  <a:schemeClr val="tx1"/>
                </a:solidFill>
                <a:latin typeface="Source Sans Pro Semibold" pitchFamily="34" charset="-18"/>
              </a:rPr>
              <a:t>:(Samuelson &amp; Nordhaus, 1995,2010, Schumpeter, 2005)</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73</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88334391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en-US" sz="3200" dirty="0"/>
              <a:t>8.2 Four-phase </a:t>
            </a:r>
            <a:r>
              <a:rPr lang="cs-CZ" sz="3200" dirty="0" smtClean="0"/>
              <a:t>business</a:t>
            </a:r>
            <a:r>
              <a:rPr lang="en-US" sz="3200" dirty="0" smtClean="0"/>
              <a:t> </a:t>
            </a:r>
            <a:r>
              <a:rPr lang="en-US" sz="3200" dirty="0"/>
              <a:t>cycle and </a:t>
            </a:r>
            <a:r>
              <a:rPr lang="en-US" sz="3200" dirty="0" smtClean="0"/>
              <a:t>economy</a:t>
            </a:r>
            <a:r>
              <a:rPr lang="cs-CZ" sz="3200" dirty="0" smtClean="0"/>
              <a:t> (2)</a:t>
            </a:r>
            <a:endParaRPr lang="en-US" sz="3200" dirty="0"/>
          </a:p>
        </p:txBody>
      </p:sp>
      <p:sp>
        <p:nvSpPr>
          <p:cNvPr id="3" name="Subtitle 2"/>
          <p:cNvSpPr>
            <a:spLocks noGrp="1"/>
          </p:cNvSpPr>
          <p:nvPr>
            <p:ph type="subTitle" idx="1"/>
          </p:nvPr>
        </p:nvSpPr>
        <p:spPr>
          <a:xfrm>
            <a:off x="539552" y="2060848"/>
            <a:ext cx="7981078" cy="3816424"/>
          </a:xfrm>
        </p:spPr>
        <p:txBody>
          <a:bodyPr>
            <a:noAutofit/>
          </a:bodyPr>
          <a:lstStyle/>
          <a:p>
            <a:pPr algn="l"/>
            <a:r>
              <a:rPr lang="en-US" sz="1800" dirty="0">
                <a:solidFill>
                  <a:schemeClr val="tx2"/>
                </a:solidFill>
                <a:latin typeface="Source Sans Pro Semibold" pitchFamily="34" charset="-18"/>
              </a:rPr>
              <a:t>Expansion</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Co</a:t>
            </a:r>
            <a:r>
              <a:rPr lang="en-US" sz="1600" dirty="0" err="1" smtClean="0">
                <a:solidFill>
                  <a:schemeClr val="tx1"/>
                </a:solidFill>
                <a:latin typeface="Source Sans Pro Semibold" pitchFamily="34" charset="-18"/>
              </a:rPr>
              <a:t>untry's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real GDP is rising</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H</a:t>
            </a:r>
            <a:r>
              <a:rPr lang="en-US" sz="1600" dirty="0" err="1" smtClean="0">
                <a:solidFill>
                  <a:schemeClr val="tx1"/>
                </a:solidFill>
                <a:latin typeface="Source Sans Pro Semibold" pitchFamily="34" charset="-18"/>
              </a:rPr>
              <a:t>ouseholds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and government are demanding farms produced by businesses</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firms respond to this growth in demand by increasing production volumes</a:t>
            </a:r>
          </a:p>
          <a:p>
            <a:pPr algn="l"/>
            <a:r>
              <a:rPr lang="cs-CZ" sz="1800" dirty="0" err="1" smtClean="0">
                <a:solidFill>
                  <a:schemeClr val="tx2"/>
                </a:solidFill>
                <a:latin typeface="Source Sans Pro Semibold" pitchFamily="34" charset="-18"/>
              </a:rPr>
              <a:t>Peak</a:t>
            </a:r>
            <a:endParaRPr lang="cs-CZ" sz="1800" dirty="0" smtClean="0">
              <a:solidFill>
                <a:schemeClr val="tx2"/>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E</a:t>
            </a:r>
            <a:r>
              <a:rPr lang="en-US" sz="1600" dirty="0" err="1" smtClean="0">
                <a:solidFill>
                  <a:schemeClr val="tx1"/>
                </a:solidFill>
                <a:latin typeface="Source Sans Pro Semibold" pitchFamily="34" charset="-18"/>
              </a:rPr>
              <a:t>onomy</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is at the top of its activity</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C</a:t>
            </a:r>
            <a:r>
              <a:rPr lang="en-US" sz="1600" dirty="0" err="1" smtClean="0">
                <a:solidFill>
                  <a:schemeClr val="tx1"/>
                </a:solidFill>
                <a:latin typeface="Source Sans Pro Semibold" pitchFamily="34" charset="-18"/>
              </a:rPr>
              <a:t>ost</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pressures that force the manufacturer to increase the output prices of the produced goods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P</a:t>
            </a:r>
            <a:r>
              <a:rPr lang="en-US" sz="1600" dirty="0" err="1" smtClean="0">
                <a:solidFill>
                  <a:schemeClr val="tx1"/>
                </a:solidFill>
                <a:latin typeface="Source Sans Pro Semibold" pitchFamily="34" charset="-18"/>
              </a:rPr>
              <a:t>roduction</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factors that have not been used in the previous stages are exhausted at the peak stage</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C</a:t>
            </a:r>
            <a:r>
              <a:rPr lang="en-US" sz="1600" dirty="0" err="1" smtClean="0">
                <a:solidFill>
                  <a:schemeClr val="tx1"/>
                </a:solidFill>
                <a:latin typeface="Source Sans Pro Semibold" pitchFamily="34" charset="-18"/>
              </a:rPr>
              <a:t>ompanies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are finding it very difficult for potential job </a:t>
            </a:r>
            <a:r>
              <a:rPr lang="en-US" sz="1600" dirty="0" smtClean="0">
                <a:solidFill>
                  <a:schemeClr val="tx1"/>
                </a:solidFill>
                <a:latin typeface="Source Sans Pro Semibold" pitchFamily="34" charset="-18"/>
              </a:rPr>
              <a:t>seekers</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600" dirty="0" smtClean="0">
              <a:solidFill>
                <a:schemeClr val="tx1"/>
              </a:solidFill>
              <a:latin typeface="Source Sans Pro Semibold" pitchFamily="34" charset="-18"/>
            </a:endParaRPr>
          </a:p>
          <a:p>
            <a:pPr algn="l"/>
            <a:r>
              <a:rPr lang="cs-CZ" sz="1600" dirty="0" smtClean="0">
                <a:solidFill>
                  <a:schemeClr val="tx1"/>
                </a:solidFill>
                <a:latin typeface="Source Sans Pro Semibold" pitchFamily="34" charset="-18"/>
              </a:rPr>
              <a:t>Source</a:t>
            </a:r>
            <a:r>
              <a:rPr lang="en-US" sz="1600" dirty="0">
                <a:solidFill>
                  <a:schemeClr val="tx1"/>
                </a:solidFill>
                <a:latin typeface="Source Sans Pro Semibold" pitchFamily="34" charset="-18"/>
              </a:rPr>
              <a:t>:(Samuelson &amp; Nordhaus, 1995,2010, Schumpeter, 2005)</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74</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344680507"/>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en-US" sz="3200" dirty="0"/>
              <a:t>8.2 Four-phase </a:t>
            </a:r>
            <a:r>
              <a:rPr lang="cs-CZ" sz="3200" dirty="0" smtClean="0"/>
              <a:t>business</a:t>
            </a:r>
            <a:r>
              <a:rPr lang="en-US" sz="3200" dirty="0" smtClean="0"/>
              <a:t> </a:t>
            </a:r>
            <a:r>
              <a:rPr lang="en-US" sz="3200" dirty="0"/>
              <a:t>cycle and </a:t>
            </a:r>
            <a:r>
              <a:rPr lang="en-US" sz="3200" dirty="0" smtClean="0"/>
              <a:t>economy</a:t>
            </a:r>
            <a:r>
              <a:rPr lang="cs-CZ" sz="3200" dirty="0" smtClean="0"/>
              <a:t> (3)</a:t>
            </a:r>
            <a:endParaRPr lang="en-US" sz="3200" dirty="0"/>
          </a:p>
        </p:txBody>
      </p:sp>
      <p:sp>
        <p:nvSpPr>
          <p:cNvPr id="3" name="Subtitle 2"/>
          <p:cNvSpPr>
            <a:spLocks noGrp="1"/>
          </p:cNvSpPr>
          <p:nvPr>
            <p:ph type="subTitle" idx="1"/>
          </p:nvPr>
        </p:nvSpPr>
        <p:spPr>
          <a:xfrm>
            <a:off x="539552" y="2060848"/>
            <a:ext cx="7981078" cy="3816424"/>
          </a:xfrm>
        </p:spPr>
        <p:txBody>
          <a:bodyPr>
            <a:noAutofit/>
          </a:bodyPr>
          <a:lstStyle/>
          <a:p>
            <a:pPr algn="l"/>
            <a:r>
              <a:rPr lang="en-US" sz="1800" dirty="0">
                <a:solidFill>
                  <a:schemeClr val="tx2"/>
                </a:solidFill>
                <a:latin typeface="Source Sans Pro Semibold" pitchFamily="34" charset="-18"/>
              </a:rPr>
              <a:t>Contraction (crisis, recession)</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GDP and other macroeconomic variables are weakening</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H</a:t>
            </a:r>
            <a:r>
              <a:rPr lang="en-US" sz="1600" dirty="0" err="1" smtClean="0">
                <a:solidFill>
                  <a:schemeClr val="tx1"/>
                </a:solidFill>
                <a:latin typeface="Source Sans Pro Semibold" pitchFamily="34" charset="-18"/>
              </a:rPr>
              <a:t>ouseholds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are increasing their living costs and therefore no longer invest in durable goods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P</a:t>
            </a:r>
            <a:r>
              <a:rPr lang="en-US" sz="1600" dirty="0" err="1" smtClean="0">
                <a:solidFill>
                  <a:schemeClr val="tx1"/>
                </a:solidFill>
                <a:latin typeface="Source Sans Pro Semibold" pitchFamily="34" charset="-18"/>
              </a:rPr>
              <a:t>roducers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are starting to accumulate unsold goods at warehouses</a:t>
            </a:r>
          </a:p>
          <a:p>
            <a:pPr algn="l"/>
            <a:r>
              <a:rPr lang="en-US" sz="1800" dirty="0" smtClean="0">
                <a:solidFill>
                  <a:schemeClr val="tx2"/>
                </a:solidFill>
                <a:latin typeface="Source Sans Pro Semibold" pitchFamily="34" charset="-18"/>
              </a:rPr>
              <a:t>Trough</a:t>
            </a:r>
            <a:endParaRPr lang="en-US" sz="1800" dirty="0">
              <a:solidFill>
                <a:schemeClr val="tx2"/>
              </a:solidFill>
              <a:latin typeface="Source Sans Pro Semibold" pitchFamily="34" charset="-18"/>
            </a:endParaRP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n </a:t>
            </a:r>
            <a:r>
              <a:rPr lang="en-US" sz="1600" dirty="0">
                <a:solidFill>
                  <a:schemeClr val="tx1"/>
                </a:solidFill>
                <a:latin typeface="Source Sans Pro Semibold" pitchFamily="34" charset="-18"/>
              </a:rPr>
              <a:t>economic depression, unemployment is high, but consumer and consumer spending and potential investors are at a very low level</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H</a:t>
            </a:r>
            <a:r>
              <a:rPr lang="en-US" sz="1600" dirty="0" err="1" smtClean="0">
                <a:solidFill>
                  <a:schemeClr val="tx1"/>
                </a:solidFill>
                <a:latin typeface="Source Sans Pro Semibold" pitchFamily="34" charset="-18"/>
              </a:rPr>
              <a:t>ouseholds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do not have high incomes, and therefore they are still waiting for their purchases at lower prices</a:t>
            </a:r>
          </a:p>
          <a:p>
            <a:pPr marL="285750" indent="-285750" algn="l">
              <a:buFont typeface="Courier New" panose="02070309020205020404" pitchFamily="49" charset="0"/>
              <a:buChar char="o"/>
            </a:pPr>
            <a:r>
              <a:rPr lang="cs-CZ" sz="1600" dirty="0" smtClean="0">
                <a:solidFill>
                  <a:schemeClr val="tx1"/>
                </a:solidFill>
                <a:latin typeface="Source Sans Pro Semibold" pitchFamily="34" charset="-18"/>
              </a:rPr>
              <a:t>F</a:t>
            </a:r>
            <a:r>
              <a:rPr lang="en-US" sz="1600" dirty="0" err="1" smtClean="0">
                <a:solidFill>
                  <a:schemeClr val="tx1"/>
                </a:solidFill>
                <a:latin typeface="Source Sans Pro Semibold" pitchFamily="34" charset="-18"/>
              </a:rPr>
              <a:t>irms</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do not believe in the rapid growth in demand for their </a:t>
            </a:r>
            <a:r>
              <a:rPr lang="en-US" sz="1600" dirty="0" smtClean="0">
                <a:solidFill>
                  <a:schemeClr val="tx1"/>
                </a:solidFill>
                <a:latin typeface="Source Sans Pro Semibold" pitchFamily="34" charset="-18"/>
              </a:rPr>
              <a:t>production</a:t>
            </a:r>
            <a:endParaRPr lang="cs-CZ" sz="1600" dirty="0" smtClean="0">
              <a:solidFill>
                <a:schemeClr val="tx1"/>
              </a:solidFill>
              <a:latin typeface="Source Sans Pro Semibold" pitchFamily="34" charset="-18"/>
            </a:endParaRPr>
          </a:p>
          <a:p>
            <a:pPr marL="285750" indent="-285750" algn="l">
              <a:buFont typeface="Courier New" panose="02070309020205020404" pitchFamily="49" charset="0"/>
              <a:buChar char="o"/>
            </a:pPr>
            <a:endParaRPr lang="cs-CZ" sz="1600" dirty="0" smtClean="0">
              <a:solidFill>
                <a:schemeClr val="tx1"/>
              </a:solidFill>
              <a:latin typeface="Source Sans Pro Semibold" pitchFamily="34" charset="-18"/>
            </a:endParaRPr>
          </a:p>
          <a:p>
            <a:pPr algn="l"/>
            <a:r>
              <a:rPr lang="cs-CZ" sz="1600" dirty="0" smtClean="0">
                <a:solidFill>
                  <a:schemeClr val="tx1"/>
                </a:solidFill>
                <a:latin typeface="Source Sans Pro Semibold" pitchFamily="34" charset="-18"/>
              </a:rPr>
              <a:t>Source</a:t>
            </a:r>
            <a:r>
              <a:rPr lang="en-US" sz="1600" dirty="0">
                <a:solidFill>
                  <a:schemeClr val="tx1"/>
                </a:solidFill>
                <a:latin typeface="Source Sans Pro Semibold" pitchFamily="34" charset="-18"/>
              </a:rPr>
              <a:t>:(Samuelson &amp; Nordhaus, 1995,2010, Schumpeter, 2005)</a:t>
            </a:r>
          </a:p>
          <a:p>
            <a:pPr algn="l"/>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75</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252703882"/>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en-US" sz="3200" dirty="0"/>
              <a:t>8.3 </a:t>
            </a:r>
            <a:r>
              <a:rPr lang="cs-CZ" sz="3200" dirty="0" smtClean="0"/>
              <a:t>Business </a:t>
            </a:r>
            <a:r>
              <a:rPr lang="en-US" sz="3200" dirty="0" smtClean="0"/>
              <a:t>cycles </a:t>
            </a:r>
            <a:r>
              <a:rPr lang="en-US" sz="3200" dirty="0"/>
              <a:t>by duration</a:t>
            </a:r>
          </a:p>
        </p:txBody>
      </p:sp>
      <p:sp>
        <p:nvSpPr>
          <p:cNvPr id="3" name="Subtitle 2"/>
          <p:cNvSpPr>
            <a:spLocks noGrp="1"/>
          </p:cNvSpPr>
          <p:nvPr>
            <p:ph type="subTitle" idx="1"/>
          </p:nvPr>
        </p:nvSpPr>
        <p:spPr>
          <a:xfrm>
            <a:off x="539552" y="2132856"/>
            <a:ext cx="7981078" cy="3744416"/>
          </a:xfrm>
        </p:spPr>
        <p:txBody>
          <a:bodyPr>
            <a:noAutofit/>
          </a:bodyPr>
          <a:lstStyle/>
          <a:p>
            <a:pPr algn="l"/>
            <a:r>
              <a:rPr lang="cs-CZ" sz="1800" dirty="0" smtClean="0">
                <a:solidFill>
                  <a:schemeClr val="tx2"/>
                </a:solidFill>
                <a:latin typeface="Source Sans Pro Semibold" pitchFamily="34" charset="-18"/>
              </a:rPr>
              <a:t>Business </a:t>
            </a:r>
            <a:r>
              <a:rPr lang="en-US" sz="1800" dirty="0" smtClean="0">
                <a:solidFill>
                  <a:schemeClr val="tx2"/>
                </a:solidFill>
                <a:latin typeface="Source Sans Pro Semibold" pitchFamily="34" charset="-18"/>
              </a:rPr>
              <a:t>cycles </a:t>
            </a:r>
            <a:r>
              <a:rPr lang="en-US" sz="1800" dirty="0">
                <a:solidFill>
                  <a:schemeClr val="tx2"/>
                </a:solidFill>
                <a:latin typeface="Source Sans Pro Semibold" pitchFamily="34" charset="-18"/>
              </a:rPr>
              <a:t>by duration</a:t>
            </a:r>
          </a:p>
          <a:p>
            <a:pPr marL="285750" indent="-285750" algn="l">
              <a:buFont typeface="Courier New" panose="02070309020205020404" pitchFamily="49" charset="0"/>
              <a:buChar char="o"/>
            </a:pPr>
            <a:r>
              <a:rPr lang="en-US" sz="1600" dirty="0">
                <a:solidFill>
                  <a:schemeClr val="tx1"/>
                </a:solidFill>
                <a:latin typeface="Source Sans Pro Semibold" pitchFamily="34" charset="-18"/>
              </a:rPr>
              <a:t>they are normally divided into:</a:t>
            </a:r>
          </a:p>
          <a:p>
            <a:pPr algn="l"/>
            <a:endParaRPr lang="en-US" sz="1600" dirty="0">
              <a:solidFill>
                <a:schemeClr val="tx1"/>
              </a:solidFill>
              <a:latin typeface="Source Sans Pro Semibold" pitchFamily="34" charset="-18"/>
            </a:endParaRPr>
          </a:p>
          <a:p>
            <a:pPr lvl="1" algn="l"/>
            <a:r>
              <a:rPr lang="en-US" sz="1600" dirty="0" err="1">
                <a:solidFill>
                  <a:schemeClr val="tx1"/>
                </a:solidFill>
                <a:latin typeface="Source Sans Pro Semibold" pitchFamily="34" charset="-18"/>
              </a:rPr>
              <a:t>Kitchin's</a:t>
            </a:r>
            <a:r>
              <a:rPr lang="en-US" sz="1600" dirty="0">
                <a:solidFill>
                  <a:schemeClr val="tx1"/>
                </a:solidFill>
                <a:latin typeface="Source Sans Pro Semibold" pitchFamily="34" charset="-18"/>
              </a:rPr>
              <a:t> cycles</a:t>
            </a:r>
          </a:p>
          <a:p>
            <a:pPr marL="742950" lvl="1" indent="-285750" algn="l">
              <a:buFont typeface="Courier New" panose="02070309020205020404" pitchFamily="49" charset="0"/>
              <a:buChar char="o"/>
            </a:pPr>
            <a:r>
              <a:rPr lang="en-US" sz="1600" dirty="0">
                <a:solidFill>
                  <a:schemeClr val="tx1"/>
                </a:solidFill>
                <a:latin typeface="Source Sans Pro Semibold" pitchFamily="34" charset="-18"/>
              </a:rPr>
              <a:t>are short-term economic cycles. Their average duration between "turning points" is about 40 months</a:t>
            </a:r>
          </a:p>
          <a:p>
            <a:pPr lvl="1" algn="l"/>
            <a:r>
              <a:rPr lang="en-US" sz="1600" dirty="0">
                <a:solidFill>
                  <a:schemeClr val="tx1"/>
                </a:solidFill>
                <a:latin typeface="Source Sans Pro Semibold" pitchFamily="34" charset="-18"/>
              </a:rPr>
              <a:t>Juglar cycles</a:t>
            </a:r>
          </a:p>
          <a:p>
            <a:pPr marL="742950" lvl="1" indent="-285750" algn="l">
              <a:buFont typeface="Courier New" panose="02070309020205020404" pitchFamily="49" charset="0"/>
              <a:buChar char="o"/>
            </a:pPr>
            <a:r>
              <a:rPr lang="en-US" sz="1600" dirty="0">
                <a:solidFill>
                  <a:schemeClr val="tx1"/>
                </a:solidFill>
                <a:latin typeface="Source Sans Pro Semibold" pitchFamily="34" charset="-18"/>
              </a:rPr>
              <a:t>are medium-term cycles. Their average period is 9-10 years</a:t>
            </a:r>
          </a:p>
          <a:p>
            <a:pPr lvl="1" algn="l"/>
            <a:r>
              <a:rPr lang="en-US" sz="1600" dirty="0" err="1">
                <a:solidFill>
                  <a:schemeClr val="tx1"/>
                </a:solidFill>
                <a:latin typeface="Source Sans Pro Semibold" pitchFamily="34" charset="-18"/>
              </a:rPr>
              <a:t>Kondratiev</a:t>
            </a:r>
            <a:r>
              <a:rPr lang="en-US" sz="1600" dirty="0">
                <a:solidFill>
                  <a:schemeClr val="tx1"/>
                </a:solidFill>
                <a:latin typeface="Source Sans Pro Semibold" pitchFamily="34" charset="-18"/>
              </a:rPr>
              <a:t> cycles</a:t>
            </a:r>
          </a:p>
          <a:p>
            <a:pPr marL="742950" lvl="1" indent="-285750" algn="l">
              <a:buFont typeface="Courier New" panose="02070309020205020404" pitchFamily="49" charset="0"/>
              <a:buChar char="o"/>
            </a:pPr>
            <a:r>
              <a:rPr lang="en-US" sz="1600" dirty="0">
                <a:solidFill>
                  <a:schemeClr val="tx1"/>
                </a:solidFill>
                <a:latin typeface="Source Sans Pro Semibold" pitchFamily="34" charset="-18"/>
              </a:rPr>
              <a:t> </a:t>
            </a:r>
            <a:r>
              <a:rPr lang="en-US" sz="1600" dirty="0" smtClean="0">
                <a:solidFill>
                  <a:schemeClr val="tx1"/>
                </a:solidFill>
                <a:latin typeface="Source Sans Pro Semibold" pitchFamily="34" charset="-18"/>
              </a:rPr>
              <a:t>are </a:t>
            </a:r>
            <a:r>
              <a:rPr lang="en-US" sz="1600" dirty="0">
                <a:solidFill>
                  <a:schemeClr val="tx1"/>
                </a:solidFill>
                <a:latin typeface="Source Sans Pro Semibold" pitchFamily="34" charset="-18"/>
              </a:rPr>
              <a:t>also called "long waves". These cycles have a reported average periodicity of 50 </a:t>
            </a:r>
            <a:r>
              <a:rPr lang="en-US" sz="1600" dirty="0" smtClean="0">
                <a:solidFill>
                  <a:schemeClr val="tx1"/>
                </a:solidFill>
                <a:latin typeface="Source Sans Pro Semibold" pitchFamily="34" charset="-18"/>
              </a:rPr>
              <a:t>years</a:t>
            </a:r>
            <a:r>
              <a:rPr lang="cs-CZ" sz="1600" dirty="0" smtClean="0">
                <a:solidFill>
                  <a:schemeClr val="tx1"/>
                </a:solidFill>
                <a:latin typeface="Source Sans Pro Semibold" pitchFamily="34" charset="-18"/>
              </a:rPr>
              <a:t> </a:t>
            </a:r>
          </a:p>
          <a:p>
            <a:pPr marL="742950" lvl="1" indent="-285750" algn="l">
              <a:buFont typeface="Courier New" panose="02070309020205020404" pitchFamily="49" charset="0"/>
              <a:buChar char="o"/>
            </a:pPr>
            <a:endParaRPr lang="cs-CZ" sz="1600" dirty="0" smtClean="0">
              <a:solidFill>
                <a:schemeClr val="tx1"/>
              </a:solidFill>
              <a:latin typeface="Source Sans Pro Semibold" pitchFamily="34" charset="-18"/>
            </a:endParaRPr>
          </a:p>
          <a:p>
            <a:pPr algn="l"/>
            <a:r>
              <a:rPr lang="cs-CZ" sz="1600" dirty="0">
                <a:solidFill>
                  <a:schemeClr val="tx1"/>
                </a:solidFill>
                <a:latin typeface="Source Sans Pro Semibold" pitchFamily="34" charset="-18"/>
              </a:rPr>
              <a:t>Source</a:t>
            </a:r>
            <a:r>
              <a:rPr lang="en-US" sz="1600" dirty="0">
                <a:solidFill>
                  <a:schemeClr val="tx1"/>
                </a:solidFill>
                <a:latin typeface="Source Sans Pro Semibold" pitchFamily="34" charset="-18"/>
              </a:rPr>
              <a:t>:(Samuelson &amp; Nordhaus, 1995,2010, Schumpeter, 2005)</a:t>
            </a:r>
          </a:p>
          <a:p>
            <a:pPr marL="285750" indent="-285750" algn="l">
              <a:buFont typeface="Courier New" panose="02070309020205020404" pitchFamily="49" charset="0"/>
              <a:buChar char="o"/>
            </a:pPr>
            <a:endParaRPr lang="en-US" sz="16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76</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20790073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REFERENCES (</a:t>
            </a:r>
            <a:r>
              <a:rPr lang="cs-CZ" sz="3200" dirty="0" smtClean="0"/>
              <a:t>1)</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600" dirty="0" err="1">
                <a:solidFill>
                  <a:schemeClr val="tx1"/>
                </a:solidFill>
                <a:latin typeface="Source Sans Pro Semibold" pitchFamily="34" charset="-18"/>
              </a:rPr>
              <a:t>Begg</a:t>
            </a:r>
            <a:r>
              <a:rPr lang="cs-CZ" sz="1600" dirty="0">
                <a:solidFill>
                  <a:schemeClr val="tx1"/>
                </a:solidFill>
                <a:latin typeface="Source Sans Pro Semibold" pitchFamily="34" charset="-18"/>
              </a:rPr>
              <a:t>, D. K. H. (2013). </a:t>
            </a:r>
            <a:r>
              <a:rPr lang="cs-CZ" sz="1600" dirty="0" err="1">
                <a:solidFill>
                  <a:schemeClr val="tx1"/>
                </a:solidFill>
                <a:latin typeface="Source Sans Pro Semibold" pitchFamily="34" charset="-18"/>
              </a:rPr>
              <a:t>Foundations</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of</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economics</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Fifth</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edition</a:t>
            </a:r>
            <a:r>
              <a:rPr lang="cs-CZ" sz="1600" dirty="0">
                <a:solidFill>
                  <a:schemeClr val="tx1"/>
                </a:solidFill>
                <a:latin typeface="Source Sans Pro Semibold" pitchFamily="34" charset="-18"/>
              </a:rPr>
              <a:t>). London: </a:t>
            </a:r>
            <a:r>
              <a:rPr lang="cs-CZ" sz="1600" dirty="0" err="1">
                <a:solidFill>
                  <a:schemeClr val="tx1"/>
                </a:solidFill>
                <a:latin typeface="Source Sans Pro Semibold" pitchFamily="34" charset="-18"/>
              </a:rPr>
              <a:t>McGraw</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Hill</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Education</a:t>
            </a:r>
            <a:r>
              <a:rPr lang="cs-CZ" sz="1600" dirty="0">
                <a:solidFill>
                  <a:schemeClr val="tx1"/>
                </a:solidFill>
                <a:latin typeface="Source Sans Pro Semibold" pitchFamily="34" charset="-18"/>
              </a:rPr>
              <a:t>.</a:t>
            </a:r>
          </a:p>
          <a:p>
            <a:pPr algn="l"/>
            <a:r>
              <a:rPr lang="cs-CZ" sz="1600" dirty="0" err="1">
                <a:solidFill>
                  <a:schemeClr val="tx1"/>
                </a:solidFill>
                <a:latin typeface="Source Sans Pro Semibold" pitchFamily="34" charset="-18"/>
              </a:rPr>
              <a:t>Brčák</a:t>
            </a:r>
            <a:r>
              <a:rPr lang="cs-CZ" sz="1600" dirty="0">
                <a:solidFill>
                  <a:schemeClr val="tx1"/>
                </a:solidFill>
                <a:latin typeface="Source Sans Pro Semibold" pitchFamily="34" charset="-18"/>
              </a:rPr>
              <a:t>, J., Sekerka, B., Severová, L., &amp; Stará, D. (2018). Makroekonomie: </a:t>
            </a:r>
            <a:r>
              <a:rPr lang="cs-CZ" sz="1600" dirty="0" err="1">
                <a:solidFill>
                  <a:schemeClr val="tx1"/>
                </a:solidFill>
                <a:latin typeface="Source Sans Pro Semibold" pitchFamily="34" charset="-18"/>
              </a:rPr>
              <a:t>makroekonomic-ký</a:t>
            </a:r>
            <a:r>
              <a:rPr lang="cs-CZ" sz="1600" dirty="0">
                <a:solidFill>
                  <a:schemeClr val="tx1"/>
                </a:solidFill>
                <a:latin typeface="Source Sans Pro Semibold" pitchFamily="34" charset="-18"/>
              </a:rPr>
              <a:t> přehled. Plzeň: Vydavatelství a nakladatelství Aleš Čeněk.</a:t>
            </a:r>
          </a:p>
          <a:p>
            <a:pPr algn="l"/>
            <a:r>
              <a:rPr lang="cs-CZ" sz="1600" dirty="0">
                <a:solidFill>
                  <a:schemeClr val="tx1"/>
                </a:solidFill>
                <a:latin typeface="Source Sans Pro Semibold" pitchFamily="34" charset="-18"/>
              </a:rPr>
              <a:t>Hamerníková, B. et al. (2007) Veřejné finance. ASPI </a:t>
            </a:r>
          </a:p>
          <a:p>
            <a:pPr algn="l"/>
            <a:r>
              <a:rPr lang="cs-CZ" sz="1600" dirty="0">
                <a:solidFill>
                  <a:schemeClr val="tx1"/>
                </a:solidFill>
                <a:latin typeface="Source Sans Pro Semibold" pitchFamily="34" charset="-18"/>
              </a:rPr>
              <a:t>Jurečka, V. et al. (2017) Makroekonomie. 3. </a:t>
            </a:r>
            <a:r>
              <a:rPr lang="cs-CZ" sz="1600" dirty="0" err="1">
                <a:solidFill>
                  <a:schemeClr val="tx1"/>
                </a:solidFill>
                <a:latin typeface="Source Sans Pro Semibold" pitchFamily="34" charset="-18"/>
              </a:rPr>
              <a:t>aktual</a:t>
            </a:r>
            <a:r>
              <a:rPr lang="cs-CZ" sz="1600" dirty="0">
                <a:solidFill>
                  <a:schemeClr val="tx1"/>
                </a:solidFill>
                <a:latin typeface="Source Sans Pro Semibold" pitchFamily="34" charset="-18"/>
              </a:rPr>
              <a:t>. a </a:t>
            </a:r>
            <a:r>
              <a:rPr lang="cs-CZ" sz="1600" dirty="0" err="1">
                <a:solidFill>
                  <a:schemeClr val="tx1"/>
                </a:solidFill>
                <a:latin typeface="Source Sans Pro Semibold" pitchFamily="34" charset="-18"/>
              </a:rPr>
              <a:t>rozš</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vyd</a:t>
            </a:r>
            <a:r>
              <a:rPr lang="cs-CZ" sz="1600" dirty="0">
                <a:solidFill>
                  <a:schemeClr val="tx1"/>
                </a:solidFill>
                <a:latin typeface="Source Sans Pro Semibold" pitchFamily="34" charset="-18"/>
              </a:rPr>
              <a:t> .Praha: </a:t>
            </a:r>
            <a:r>
              <a:rPr lang="cs-CZ" sz="1600" dirty="0" err="1">
                <a:solidFill>
                  <a:schemeClr val="tx1"/>
                </a:solidFill>
                <a:latin typeface="Source Sans Pro Semibold" pitchFamily="34" charset="-18"/>
              </a:rPr>
              <a:t>Grada</a:t>
            </a:r>
            <a:r>
              <a:rPr lang="cs-CZ" sz="1600" dirty="0">
                <a:solidFill>
                  <a:schemeClr val="tx1"/>
                </a:solidFill>
                <a:latin typeface="Source Sans Pro Semibold" pitchFamily="34" charset="-18"/>
              </a:rPr>
              <a:t>.</a:t>
            </a:r>
          </a:p>
          <a:p>
            <a:pPr algn="l"/>
            <a:r>
              <a:rPr lang="cs-CZ" sz="1600" dirty="0" err="1">
                <a:solidFill>
                  <a:schemeClr val="tx1"/>
                </a:solidFill>
                <a:latin typeface="Source Sans Pro Semibold" pitchFamily="34" charset="-18"/>
              </a:rPr>
              <a:t>Keynes</a:t>
            </a:r>
            <a:r>
              <a:rPr lang="cs-CZ" sz="1600" dirty="0">
                <a:solidFill>
                  <a:schemeClr val="tx1"/>
                </a:solidFill>
                <a:latin typeface="Source Sans Pro Semibold" pitchFamily="34" charset="-18"/>
              </a:rPr>
              <a:t>, J. M. (1963). Obecná teorie zaměstnanosti, úroku a peněz. Praha: ČSAV</a:t>
            </a:r>
          </a:p>
          <a:p>
            <a:pPr algn="l"/>
            <a:r>
              <a:rPr lang="cs-CZ" sz="1600" dirty="0">
                <a:solidFill>
                  <a:schemeClr val="tx1"/>
                </a:solidFill>
                <a:latin typeface="Source Sans Pro Semibold" pitchFamily="34" charset="-18"/>
              </a:rPr>
              <a:t>Mach, M. (2001). Makroekonomie II pro magisterské (inženýrské) studium: 1. a 2. část. Praha: </a:t>
            </a:r>
            <a:r>
              <a:rPr lang="cs-CZ" sz="1600" dirty="0" err="1">
                <a:solidFill>
                  <a:schemeClr val="tx1"/>
                </a:solidFill>
                <a:latin typeface="Source Sans Pro Semibold" pitchFamily="34" charset="-18"/>
              </a:rPr>
              <a:t>Melandrium</a:t>
            </a:r>
            <a:r>
              <a:rPr lang="cs-CZ" sz="1600" dirty="0">
                <a:solidFill>
                  <a:schemeClr val="tx1"/>
                </a:solidFill>
                <a:latin typeface="Source Sans Pro Semibold" pitchFamily="34" charset="-18"/>
              </a:rPr>
              <a:t>.</a:t>
            </a:r>
          </a:p>
          <a:p>
            <a:pPr algn="l"/>
            <a:r>
              <a:rPr lang="cs-CZ" sz="1600" dirty="0" err="1">
                <a:solidFill>
                  <a:schemeClr val="tx1"/>
                </a:solidFill>
                <a:latin typeface="Source Sans Pro Semibold" pitchFamily="34" charset="-18"/>
              </a:rPr>
              <a:t>Mankiw</a:t>
            </a:r>
            <a:r>
              <a:rPr lang="cs-CZ" sz="1600" dirty="0">
                <a:solidFill>
                  <a:schemeClr val="tx1"/>
                </a:solidFill>
                <a:latin typeface="Source Sans Pro Semibold" pitchFamily="34" charset="-18"/>
              </a:rPr>
              <a:t>, N. G. (2013) </a:t>
            </a:r>
            <a:r>
              <a:rPr lang="cs-CZ" sz="1600" dirty="0" err="1">
                <a:solidFill>
                  <a:schemeClr val="tx1"/>
                </a:solidFill>
                <a:latin typeface="Source Sans Pro Semibold" pitchFamily="34" charset="-18"/>
              </a:rPr>
              <a:t>Macroeconomics</a:t>
            </a:r>
            <a:r>
              <a:rPr lang="cs-CZ" sz="1600" dirty="0">
                <a:solidFill>
                  <a:schemeClr val="tx1"/>
                </a:solidFill>
                <a:latin typeface="Source Sans Pro Semibold" pitchFamily="34" charset="-18"/>
              </a:rPr>
              <a:t>. 8th </a:t>
            </a:r>
            <a:r>
              <a:rPr lang="cs-CZ" sz="1600" dirty="0" err="1">
                <a:solidFill>
                  <a:schemeClr val="tx1"/>
                </a:solidFill>
                <a:latin typeface="Source Sans Pro Semibold" pitchFamily="34" charset="-18"/>
              </a:rPr>
              <a:t>ed</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Xxxvi</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Houndmills</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Basingstoke</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Worth</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Publishers</a:t>
            </a:r>
            <a:r>
              <a:rPr lang="cs-CZ" sz="1600" dirty="0">
                <a:solidFill>
                  <a:schemeClr val="tx1"/>
                </a:solidFill>
                <a:latin typeface="Source Sans Pro Semibold" pitchFamily="34" charset="-18"/>
              </a:rPr>
              <a:t>/</a:t>
            </a:r>
            <a:r>
              <a:rPr lang="cs-CZ" sz="1600" dirty="0" err="1">
                <a:solidFill>
                  <a:schemeClr val="tx1"/>
                </a:solidFill>
                <a:latin typeface="Source Sans Pro Semibold" pitchFamily="34" charset="-18"/>
              </a:rPr>
              <a:t>Palgrawe</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Macmillan</a:t>
            </a:r>
            <a:r>
              <a:rPr lang="cs-CZ" sz="1600" dirty="0">
                <a:solidFill>
                  <a:schemeClr val="tx1"/>
                </a:solidFill>
                <a:latin typeface="Source Sans Pro Semibold" pitchFamily="34" charset="-18"/>
              </a:rPr>
              <a:t>.</a:t>
            </a:r>
          </a:p>
          <a:p>
            <a:pPr algn="l"/>
            <a:r>
              <a:rPr lang="cs-CZ" sz="1600" dirty="0" err="1">
                <a:solidFill>
                  <a:schemeClr val="tx1"/>
                </a:solidFill>
                <a:latin typeface="Source Sans Pro Semibold" pitchFamily="34" charset="-18"/>
              </a:rPr>
              <a:t>Mankiw</a:t>
            </a:r>
            <a:r>
              <a:rPr lang="cs-CZ" sz="1600" dirty="0">
                <a:solidFill>
                  <a:schemeClr val="tx1"/>
                </a:solidFill>
                <a:latin typeface="Source Sans Pro Semibold" pitchFamily="34" charset="-18"/>
              </a:rPr>
              <a:t>, N.G. (2000). Zásady ekonomie. Praha: </a:t>
            </a:r>
            <a:r>
              <a:rPr lang="cs-CZ" sz="1600" dirty="0" err="1">
                <a:solidFill>
                  <a:schemeClr val="tx1"/>
                </a:solidFill>
                <a:latin typeface="Source Sans Pro Semibold" pitchFamily="34" charset="-18"/>
              </a:rPr>
              <a:t>Grada</a:t>
            </a:r>
            <a:r>
              <a:rPr lang="cs-CZ" sz="1600" dirty="0">
                <a:solidFill>
                  <a:schemeClr val="tx1"/>
                </a:solidFill>
                <a:latin typeface="Source Sans Pro Semibold" pitchFamily="34" charset="-18"/>
              </a:rPr>
              <a:t>.</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535560"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77</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784098833"/>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REFERENCES (</a:t>
            </a:r>
            <a:r>
              <a:rPr lang="cs-CZ" sz="3200" dirty="0" smtClean="0"/>
              <a:t>1)</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600" dirty="0" err="1">
                <a:solidFill>
                  <a:schemeClr val="tx1"/>
                </a:solidFill>
                <a:latin typeface="Source Sans Pro Semibold" pitchFamily="34" charset="-18"/>
              </a:rPr>
              <a:t>Begg</a:t>
            </a:r>
            <a:r>
              <a:rPr lang="cs-CZ" sz="1600" dirty="0">
                <a:solidFill>
                  <a:schemeClr val="tx1"/>
                </a:solidFill>
                <a:latin typeface="Source Sans Pro Semibold" pitchFamily="34" charset="-18"/>
              </a:rPr>
              <a:t>, D. K. H. (2013). </a:t>
            </a:r>
            <a:r>
              <a:rPr lang="cs-CZ" sz="1600" dirty="0" err="1">
                <a:solidFill>
                  <a:schemeClr val="tx1"/>
                </a:solidFill>
                <a:latin typeface="Source Sans Pro Semibold" pitchFamily="34" charset="-18"/>
              </a:rPr>
              <a:t>Foundations</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of</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economics</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Fifth</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edition</a:t>
            </a:r>
            <a:r>
              <a:rPr lang="cs-CZ" sz="1600" dirty="0">
                <a:solidFill>
                  <a:schemeClr val="tx1"/>
                </a:solidFill>
                <a:latin typeface="Source Sans Pro Semibold" pitchFamily="34" charset="-18"/>
              </a:rPr>
              <a:t>). London: </a:t>
            </a:r>
            <a:r>
              <a:rPr lang="cs-CZ" sz="1600" dirty="0" err="1">
                <a:solidFill>
                  <a:schemeClr val="tx1"/>
                </a:solidFill>
                <a:latin typeface="Source Sans Pro Semibold" pitchFamily="34" charset="-18"/>
              </a:rPr>
              <a:t>McGraw</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Hill</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Education</a:t>
            </a:r>
            <a:r>
              <a:rPr lang="cs-CZ" sz="1600" dirty="0">
                <a:solidFill>
                  <a:schemeClr val="tx1"/>
                </a:solidFill>
                <a:latin typeface="Source Sans Pro Semibold" pitchFamily="34" charset="-18"/>
              </a:rPr>
              <a:t>.</a:t>
            </a:r>
          </a:p>
          <a:p>
            <a:pPr algn="l"/>
            <a:r>
              <a:rPr lang="cs-CZ" sz="1600" dirty="0" err="1">
                <a:solidFill>
                  <a:schemeClr val="tx1"/>
                </a:solidFill>
                <a:latin typeface="Source Sans Pro Semibold" pitchFamily="34" charset="-18"/>
              </a:rPr>
              <a:t>Brčák</a:t>
            </a:r>
            <a:r>
              <a:rPr lang="cs-CZ" sz="1600" dirty="0">
                <a:solidFill>
                  <a:schemeClr val="tx1"/>
                </a:solidFill>
                <a:latin typeface="Source Sans Pro Semibold" pitchFamily="34" charset="-18"/>
              </a:rPr>
              <a:t>, J., Sekerka, B., Severová, L., &amp; Stará, D. (2018). Makroekonomie: </a:t>
            </a:r>
            <a:r>
              <a:rPr lang="cs-CZ" sz="1600" dirty="0" err="1">
                <a:solidFill>
                  <a:schemeClr val="tx1"/>
                </a:solidFill>
                <a:latin typeface="Source Sans Pro Semibold" pitchFamily="34" charset="-18"/>
              </a:rPr>
              <a:t>makroekonomic-ký</a:t>
            </a:r>
            <a:r>
              <a:rPr lang="cs-CZ" sz="1600" dirty="0">
                <a:solidFill>
                  <a:schemeClr val="tx1"/>
                </a:solidFill>
                <a:latin typeface="Source Sans Pro Semibold" pitchFamily="34" charset="-18"/>
              </a:rPr>
              <a:t> přehled. Plzeň: Vydavatelství a nakladatelství Aleš Čeněk.</a:t>
            </a:r>
          </a:p>
          <a:p>
            <a:pPr algn="l"/>
            <a:r>
              <a:rPr lang="cs-CZ" sz="1600" dirty="0">
                <a:solidFill>
                  <a:schemeClr val="tx1"/>
                </a:solidFill>
                <a:latin typeface="Source Sans Pro Semibold" pitchFamily="34" charset="-18"/>
              </a:rPr>
              <a:t>Hamerníková, B. et al. (2007) Veřejné finance. ASPI </a:t>
            </a:r>
          </a:p>
          <a:p>
            <a:pPr algn="l"/>
            <a:r>
              <a:rPr lang="cs-CZ" sz="1600" dirty="0">
                <a:solidFill>
                  <a:schemeClr val="tx1"/>
                </a:solidFill>
                <a:latin typeface="Source Sans Pro Semibold" pitchFamily="34" charset="-18"/>
              </a:rPr>
              <a:t>Jurečka, V. et al. (2017) Makroekonomie. 3. </a:t>
            </a:r>
            <a:r>
              <a:rPr lang="cs-CZ" sz="1600" dirty="0" err="1">
                <a:solidFill>
                  <a:schemeClr val="tx1"/>
                </a:solidFill>
                <a:latin typeface="Source Sans Pro Semibold" pitchFamily="34" charset="-18"/>
              </a:rPr>
              <a:t>aktual</a:t>
            </a:r>
            <a:r>
              <a:rPr lang="cs-CZ" sz="1600" dirty="0">
                <a:solidFill>
                  <a:schemeClr val="tx1"/>
                </a:solidFill>
                <a:latin typeface="Source Sans Pro Semibold" pitchFamily="34" charset="-18"/>
              </a:rPr>
              <a:t>. a </a:t>
            </a:r>
            <a:r>
              <a:rPr lang="cs-CZ" sz="1600" dirty="0" err="1">
                <a:solidFill>
                  <a:schemeClr val="tx1"/>
                </a:solidFill>
                <a:latin typeface="Source Sans Pro Semibold" pitchFamily="34" charset="-18"/>
              </a:rPr>
              <a:t>rozš</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vyd</a:t>
            </a:r>
            <a:r>
              <a:rPr lang="cs-CZ" sz="1600" dirty="0">
                <a:solidFill>
                  <a:schemeClr val="tx1"/>
                </a:solidFill>
                <a:latin typeface="Source Sans Pro Semibold" pitchFamily="34" charset="-18"/>
              </a:rPr>
              <a:t> .Praha: </a:t>
            </a:r>
            <a:r>
              <a:rPr lang="cs-CZ" sz="1600" dirty="0" err="1">
                <a:solidFill>
                  <a:schemeClr val="tx1"/>
                </a:solidFill>
                <a:latin typeface="Source Sans Pro Semibold" pitchFamily="34" charset="-18"/>
              </a:rPr>
              <a:t>Grada</a:t>
            </a:r>
            <a:r>
              <a:rPr lang="cs-CZ" sz="1600" dirty="0">
                <a:solidFill>
                  <a:schemeClr val="tx1"/>
                </a:solidFill>
                <a:latin typeface="Source Sans Pro Semibold" pitchFamily="34" charset="-18"/>
              </a:rPr>
              <a:t>.</a:t>
            </a:r>
          </a:p>
          <a:p>
            <a:pPr algn="l"/>
            <a:r>
              <a:rPr lang="cs-CZ" sz="1600" dirty="0" err="1">
                <a:solidFill>
                  <a:schemeClr val="tx1"/>
                </a:solidFill>
                <a:latin typeface="Source Sans Pro Semibold" pitchFamily="34" charset="-18"/>
              </a:rPr>
              <a:t>Keynes</a:t>
            </a:r>
            <a:r>
              <a:rPr lang="cs-CZ" sz="1600" dirty="0">
                <a:solidFill>
                  <a:schemeClr val="tx1"/>
                </a:solidFill>
                <a:latin typeface="Source Sans Pro Semibold" pitchFamily="34" charset="-18"/>
              </a:rPr>
              <a:t>, J. M. (1963). Obecná teorie zaměstnanosti, úroku a peněz. Praha: ČSAV</a:t>
            </a:r>
          </a:p>
          <a:p>
            <a:pPr algn="l"/>
            <a:r>
              <a:rPr lang="cs-CZ" sz="1600" dirty="0">
                <a:solidFill>
                  <a:schemeClr val="tx1"/>
                </a:solidFill>
                <a:latin typeface="Source Sans Pro Semibold" pitchFamily="34" charset="-18"/>
              </a:rPr>
              <a:t>Mach, M. (2001). Makroekonomie II pro magisterské (inženýrské) studium: 1. a 2. část. Praha: </a:t>
            </a:r>
            <a:r>
              <a:rPr lang="cs-CZ" sz="1600" dirty="0" err="1">
                <a:solidFill>
                  <a:schemeClr val="tx1"/>
                </a:solidFill>
                <a:latin typeface="Source Sans Pro Semibold" pitchFamily="34" charset="-18"/>
              </a:rPr>
              <a:t>Melandrium</a:t>
            </a:r>
            <a:r>
              <a:rPr lang="cs-CZ" sz="1600" dirty="0">
                <a:solidFill>
                  <a:schemeClr val="tx1"/>
                </a:solidFill>
                <a:latin typeface="Source Sans Pro Semibold" pitchFamily="34" charset="-18"/>
              </a:rPr>
              <a:t>.</a:t>
            </a:r>
          </a:p>
          <a:p>
            <a:pPr algn="l"/>
            <a:r>
              <a:rPr lang="cs-CZ" sz="1600" dirty="0" err="1">
                <a:solidFill>
                  <a:schemeClr val="tx1"/>
                </a:solidFill>
                <a:latin typeface="Source Sans Pro Semibold" pitchFamily="34" charset="-18"/>
              </a:rPr>
              <a:t>Mankiw</a:t>
            </a:r>
            <a:r>
              <a:rPr lang="cs-CZ" sz="1600" dirty="0">
                <a:solidFill>
                  <a:schemeClr val="tx1"/>
                </a:solidFill>
                <a:latin typeface="Source Sans Pro Semibold" pitchFamily="34" charset="-18"/>
              </a:rPr>
              <a:t>, N. G. (2013) </a:t>
            </a:r>
            <a:r>
              <a:rPr lang="cs-CZ" sz="1600" dirty="0" err="1">
                <a:solidFill>
                  <a:schemeClr val="tx1"/>
                </a:solidFill>
                <a:latin typeface="Source Sans Pro Semibold" pitchFamily="34" charset="-18"/>
              </a:rPr>
              <a:t>Macroeconomics</a:t>
            </a:r>
            <a:r>
              <a:rPr lang="cs-CZ" sz="1600" dirty="0">
                <a:solidFill>
                  <a:schemeClr val="tx1"/>
                </a:solidFill>
                <a:latin typeface="Source Sans Pro Semibold" pitchFamily="34" charset="-18"/>
              </a:rPr>
              <a:t>. 8th </a:t>
            </a:r>
            <a:r>
              <a:rPr lang="cs-CZ" sz="1600" dirty="0" err="1">
                <a:solidFill>
                  <a:schemeClr val="tx1"/>
                </a:solidFill>
                <a:latin typeface="Source Sans Pro Semibold" pitchFamily="34" charset="-18"/>
              </a:rPr>
              <a:t>ed</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Xxxvi</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Houndmills</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Basingstoke</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Worth</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Publishers</a:t>
            </a:r>
            <a:r>
              <a:rPr lang="cs-CZ" sz="1600" dirty="0">
                <a:solidFill>
                  <a:schemeClr val="tx1"/>
                </a:solidFill>
                <a:latin typeface="Source Sans Pro Semibold" pitchFamily="34" charset="-18"/>
              </a:rPr>
              <a:t>/</a:t>
            </a:r>
            <a:r>
              <a:rPr lang="cs-CZ" sz="1600" dirty="0" err="1">
                <a:solidFill>
                  <a:schemeClr val="tx1"/>
                </a:solidFill>
                <a:latin typeface="Source Sans Pro Semibold" pitchFamily="34" charset="-18"/>
              </a:rPr>
              <a:t>Palgrawe</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Macmillan</a:t>
            </a:r>
            <a:r>
              <a:rPr lang="cs-CZ" sz="1600" dirty="0">
                <a:solidFill>
                  <a:schemeClr val="tx1"/>
                </a:solidFill>
                <a:latin typeface="Source Sans Pro Semibold" pitchFamily="34" charset="-18"/>
              </a:rPr>
              <a:t>.</a:t>
            </a:r>
          </a:p>
          <a:p>
            <a:pPr algn="l"/>
            <a:r>
              <a:rPr lang="cs-CZ" sz="1600" dirty="0" err="1">
                <a:solidFill>
                  <a:schemeClr val="tx1"/>
                </a:solidFill>
                <a:latin typeface="Source Sans Pro Semibold" pitchFamily="34" charset="-18"/>
              </a:rPr>
              <a:t>Mankiw</a:t>
            </a:r>
            <a:r>
              <a:rPr lang="cs-CZ" sz="1600" dirty="0">
                <a:solidFill>
                  <a:schemeClr val="tx1"/>
                </a:solidFill>
                <a:latin typeface="Source Sans Pro Semibold" pitchFamily="34" charset="-18"/>
              </a:rPr>
              <a:t>, N.G. (2000). Zásady ekonomie. Praha: </a:t>
            </a:r>
            <a:r>
              <a:rPr lang="cs-CZ" sz="1600" dirty="0" err="1">
                <a:solidFill>
                  <a:schemeClr val="tx1"/>
                </a:solidFill>
                <a:latin typeface="Source Sans Pro Semibold" pitchFamily="34" charset="-18"/>
              </a:rPr>
              <a:t>Grada</a:t>
            </a:r>
            <a:r>
              <a:rPr lang="cs-CZ" sz="1600" dirty="0">
                <a:solidFill>
                  <a:schemeClr val="tx1"/>
                </a:solidFill>
                <a:latin typeface="Source Sans Pro Semibold" pitchFamily="34" charset="-18"/>
              </a:rPr>
              <a:t>.</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78</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2335105368"/>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REFERENCES </a:t>
            </a:r>
            <a:r>
              <a:rPr lang="cs-CZ" sz="3200" dirty="0" smtClean="0"/>
              <a:t>(2)</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600" dirty="0" err="1">
                <a:solidFill>
                  <a:schemeClr val="tx1"/>
                </a:solidFill>
                <a:latin typeface="Source Sans Pro Semibold" pitchFamily="34" charset="-18"/>
              </a:rPr>
              <a:t>O'Sullivan</a:t>
            </a:r>
            <a:r>
              <a:rPr lang="cs-CZ" sz="1600" dirty="0">
                <a:solidFill>
                  <a:schemeClr val="tx1"/>
                </a:solidFill>
                <a:latin typeface="Source Sans Pro Semibold" pitchFamily="34" charset="-18"/>
              </a:rPr>
              <a:t>, A., </a:t>
            </a:r>
            <a:r>
              <a:rPr lang="cs-CZ" sz="1600" dirty="0" err="1">
                <a:solidFill>
                  <a:schemeClr val="tx1"/>
                </a:solidFill>
                <a:latin typeface="Source Sans Pro Semibold" pitchFamily="34" charset="-18"/>
              </a:rPr>
              <a:t>Sheffrin</a:t>
            </a:r>
            <a:r>
              <a:rPr lang="cs-CZ" sz="1600" dirty="0">
                <a:solidFill>
                  <a:schemeClr val="tx1"/>
                </a:solidFill>
                <a:latin typeface="Source Sans Pro Semibold" pitchFamily="34" charset="-18"/>
              </a:rPr>
              <a:t>, S. M., &amp; </a:t>
            </a:r>
            <a:r>
              <a:rPr lang="cs-CZ" sz="1600" dirty="0" err="1">
                <a:solidFill>
                  <a:schemeClr val="tx1"/>
                </a:solidFill>
                <a:latin typeface="Source Sans Pro Semibold" pitchFamily="34" charset="-18"/>
              </a:rPr>
              <a:t>Perez</a:t>
            </a:r>
            <a:r>
              <a:rPr lang="cs-CZ" sz="1600" dirty="0">
                <a:solidFill>
                  <a:schemeClr val="tx1"/>
                </a:solidFill>
                <a:latin typeface="Source Sans Pro Semibold" pitchFamily="34" charset="-18"/>
              </a:rPr>
              <a:t>, S. J. (c2012). </a:t>
            </a:r>
            <a:r>
              <a:rPr lang="cs-CZ" sz="1600" dirty="0" err="1">
                <a:solidFill>
                  <a:schemeClr val="tx1"/>
                </a:solidFill>
                <a:latin typeface="Source Sans Pro Semibold" pitchFamily="34" charset="-18"/>
              </a:rPr>
              <a:t>Macroeconomics</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principles</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applica-tions</a:t>
            </a:r>
            <a:r>
              <a:rPr lang="cs-CZ" sz="1600" dirty="0">
                <a:solidFill>
                  <a:schemeClr val="tx1"/>
                </a:solidFill>
                <a:latin typeface="Source Sans Pro Semibold" pitchFamily="34" charset="-18"/>
              </a:rPr>
              <a:t>, and </a:t>
            </a:r>
            <a:r>
              <a:rPr lang="cs-CZ" sz="1600" dirty="0" err="1">
                <a:solidFill>
                  <a:schemeClr val="tx1"/>
                </a:solidFill>
                <a:latin typeface="Source Sans Pro Semibold" pitchFamily="34" charset="-18"/>
              </a:rPr>
              <a:t>tools</a:t>
            </a:r>
            <a:r>
              <a:rPr lang="cs-CZ" sz="1600" dirty="0">
                <a:solidFill>
                  <a:schemeClr val="tx1"/>
                </a:solidFill>
                <a:latin typeface="Source Sans Pro Semibold" pitchFamily="34" charset="-18"/>
              </a:rPr>
              <a:t> (7th </a:t>
            </a:r>
            <a:r>
              <a:rPr lang="cs-CZ" sz="1600" dirty="0" err="1">
                <a:solidFill>
                  <a:schemeClr val="tx1"/>
                </a:solidFill>
                <a:latin typeface="Source Sans Pro Semibold" pitchFamily="34" charset="-18"/>
              </a:rPr>
              <a:t>ed</a:t>
            </a:r>
            <a:r>
              <a:rPr lang="cs-CZ" sz="1600" dirty="0">
                <a:solidFill>
                  <a:schemeClr val="tx1"/>
                </a:solidFill>
                <a:latin typeface="Source Sans Pro Semibold" pitchFamily="34" charset="-18"/>
              </a:rPr>
              <a:t>). Boston: </a:t>
            </a:r>
            <a:r>
              <a:rPr lang="cs-CZ" sz="1600" dirty="0" err="1">
                <a:solidFill>
                  <a:schemeClr val="tx1"/>
                </a:solidFill>
                <a:latin typeface="Source Sans Pro Semibold" pitchFamily="34" charset="-18"/>
              </a:rPr>
              <a:t>Prentice</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Hall</a:t>
            </a:r>
            <a:r>
              <a:rPr lang="cs-CZ" sz="1600" dirty="0">
                <a:solidFill>
                  <a:schemeClr val="tx1"/>
                </a:solidFill>
                <a:latin typeface="Source Sans Pro Semibold" pitchFamily="34" charset="-18"/>
              </a:rPr>
              <a:t>.</a:t>
            </a:r>
          </a:p>
          <a:p>
            <a:pPr algn="l"/>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P. A.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W. D. (1991) Ekonomie. 1. vydání, Praha: Svoboda.</a:t>
            </a:r>
          </a:p>
          <a:p>
            <a:pPr algn="l"/>
            <a:r>
              <a:rPr lang="cs-CZ" sz="1600" dirty="0" err="1">
                <a:solidFill>
                  <a:schemeClr val="tx1"/>
                </a:solidFill>
                <a:latin typeface="Source Sans Pro Semibold" pitchFamily="34" charset="-18"/>
              </a:rPr>
              <a:t>Samuelson</a:t>
            </a:r>
            <a:r>
              <a:rPr lang="cs-CZ" sz="1600" dirty="0">
                <a:solidFill>
                  <a:schemeClr val="tx1"/>
                </a:solidFill>
                <a:latin typeface="Source Sans Pro Semibold" pitchFamily="34" charset="-18"/>
              </a:rPr>
              <a:t>, P. A., &amp; </a:t>
            </a:r>
            <a:r>
              <a:rPr lang="cs-CZ" sz="1600" dirty="0" err="1">
                <a:solidFill>
                  <a:schemeClr val="tx1"/>
                </a:solidFill>
                <a:latin typeface="Source Sans Pro Semibold" pitchFamily="34" charset="-18"/>
              </a:rPr>
              <a:t>Nordhaus</a:t>
            </a:r>
            <a:r>
              <a:rPr lang="cs-CZ" sz="1600" dirty="0">
                <a:solidFill>
                  <a:schemeClr val="tx1"/>
                </a:solidFill>
                <a:latin typeface="Source Sans Pro Semibold" pitchFamily="34" charset="-18"/>
              </a:rPr>
              <a:t>, W. D. (2010). </a:t>
            </a:r>
            <a:r>
              <a:rPr lang="cs-CZ" sz="1600" dirty="0" err="1">
                <a:solidFill>
                  <a:schemeClr val="tx1"/>
                </a:solidFill>
                <a:latin typeface="Source Sans Pro Semibold" pitchFamily="34" charset="-18"/>
              </a:rPr>
              <a:t>Economics</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Nineteenth</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edition</a:t>
            </a:r>
            <a:r>
              <a:rPr lang="cs-CZ" sz="1600" dirty="0">
                <a:solidFill>
                  <a:schemeClr val="tx1"/>
                </a:solidFill>
                <a:latin typeface="Source Sans Pro Semibold" pitchFamily="34" charset="-18"/>
              </a:rPr>
              <a:t>). New York: </a:t>
            </a:r>
            <a:r>
              <a:rPr lang="cs-CZ" sz="1600" dirty="0" err="1">
                <a:solidFill>
                  <a:schemeClr val="tx1"/>
                </a:solidFill>
                <a:latin typeface="Source Sans Pro Semibold" pitchFamily="34" charset="-18"/>
              </a:rPr>
              <a:t>McGraw-Hill</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Education</a:t>
            </a:r>
            <a:r>
              <a:rPr lang="cs-CZ" sz="1600" dirty="0">
                <a:solidFill>
                  <a:schemeClr val="tx1"/>
                </a:solidFill>
                <a:latin typeface="Source Sans Pro Semibold" pitchFamily="34" charset="-18"/>
              </a:rPr>
              <a:t>.</a:t>
            </a:r>
          </a:p>
          <a:p>
            <a:pPr algn="l"/>
            <a:r>
              <a:rPr lang="cs-CZ" sz="1600" dirty="0" err="1">
                <a:solidFill>
                  <a:schemeClr val="tx1"/>
                </a:solidFill>
                <a:latin typeface="Source Sans Pro Semibold" pitchFamily="34" charset="-18"/>
              </a:rPr>
              <a:t>Schumpeter</a:t>
            </a:r>
            <a:r>
              <a:rPr lang="cs-CZ" sz="1600" dirty="0">
                <a:solidFill>
                  <a:schemeClr val="tx1"/>
                </a:solidFill>
                <a:latin typeface="Source Sans Pro Semibold" pitchFamily="34" charset="-18"/>
              </a:rPr>
              <a:t>, J. A. (2005) Business </a:t>
            </a:r>
            <a:r>
              <a:rPr lang="cs-CZ" sz="1600" dirty="0" err="1">
                <a:solidFill>
                  <a:schemeClr val="tx1"/>
                </a:solidFill>
                <a:latin typeface="Source Sans Pro Semibold" pitchFamily="34" charset="-18"/>
              </a:rPr>
              <a:t>cycles</a:t>
            </a:r>
            <a:r>
              <a:rPr lang="cs-CZ" sz="1600" dirty="0">
                <a:solidFill>
                  <a:schemeClr val="tx1"/>
                </a:solidFill>
                <a:latin typeface="Source Sans Pro Semibold" pitchFamily="34" charset="-18"/>
              </a:rPr>
              <a:t>: a </a:t>
            </a:r>
            <a:r>
              <a:rPr lang="cs-CZ" sz="1600" dirty="0" err="1">
                <a:solidFill>
                  <a:schemeClr val="tx1"/>
                </a:solidFill>
                <a:latin typeface="Source Sans Pro Semibold" pitchFamily="34" charset="-18"/>
              </a:rPr>
              <a:t>theoretical</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historical</a:t>
            </a:r>
            <a:r>
              <a:rPr lang="cs-CZ" sz="1600" dirty="0">
                <a:solidFill>
                  <a:schemeClr val="tx1"/>
                </a:solidFill>
                <a:latin typeface="Source Sans Pro Semibold" pitchFamily="34" charset="-18"/>
              </a:rPr>
              <a:t>, and </a:t>
            </a:r>
            <a:r>
              <a:rPr lang="cs-CZ" sz="1600" dirty="0" err="1">
                <a:solidFill>
                  <a:schemeClr val="tx1"/>
                </a:solidFill>
                <a:latin typeface="Source Sans Pro Semibold" pitchFamily="34" charset="-18"/>
              </a:rPr>
              <a:t>statistical</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analysis</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of</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the</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capitalist</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process</a:t>
            </a:r>
            <a:r>
              <a:rPr lang="cs-CZ" sz="1600" dirty="0">
                <a:solidFill>
                  <a:schemeClr val="tx1"/>
                </a:solidFill>
                <a:latin typeface="Source Sans Pro Semibold" pitchFamily="34" charset="-18"/>
              </a:rPr>
              <a:t>. 1st </a:t>
            </a:r>
            <a:r>
              <a:rPr lang="cs-CZ" sz="1600" dirty="0" err="1">
                <a:solidFill>
                  <a:schemeClr val="tx1"/>
                </a:solidFill>
                <a:latin typeface="Source Sans Pro Semibold" pitchFamily="34" charset="-18"/>
              </a:rPr>
              <a:t>ed</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Chevy</a:t>
            </a:r>
            <a:r>
              <a:rPr lang="cs-CZ" sz="1600" dirty="0">
                <a:solidFill>
                  <a:schemeClr val="tx1"/>
                </a:solidFill>
                <a:latin typeface="Source Sans Pro Semibold" pitchFamily="34" charset="-18"/>
              </a:rPr>
              <a:t> Chase: </a:t>
            </a:r>
            <a:r>
              <a:rPr lang="cs-CZ" sz="1600" dirty="0" err="1">
                <a:solidFill>
                  <a:schemeClr val="tx1"/>
                </a:solidFill>
                <a:latin typeface="Source Sans Pro Semibold" pitchFamily="34" charset="-18"/>
              </a:rPr>
              <a:t>Bartleby's</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Books</a:t>
            </a:r>
            <a:r>
              <a:rPr lang="cs-CZ" sz="1600" dirty="0">
                <a:solidFill>
                  <a:schemeClr val="tx1"/>
                </a:solidFill>
                <a:latin typeface="Source Sans Pro Semibold" pitchFamily="34" charset="-18"/>
              </a:rPr>
              <a:t>.</a:t>
            </a:r>
          </a:p>
          <a:p>
            <a:pPr algn="l"/>
            <a:r>
              <a:rPr lang="cs-CZ" sz="1600" dirty="0">
                <a:solidFill>
                  <a:schemeClr val="tx1"/>
                </a:solidFill>
                <a:latin typeface="Source Sans Pro Semibold" pitchFamily="34" charset="-18"/>
              </a:rPr>
              <a:t>Soukup et al. (2007) Makroekonomie. Moderní přístup. Management </a:t>
            </a:r>
            <a:r>
              <a:rPr lang="cs-CZ" sz="1600" dirty="0" err="1">
                <a:solidFill>
                  <a:schemeClr val="tx1"/>
                </a:solidFill>
                <a:latin typeface="Source Sans Pro Semibold" pitchFamily="34" charset="-18"/>
              </a:rPr>
              <a:t>Press</a:t>
            </a:r>
            <a:r>
              <a:rPr lang="cs-CZ" sz="1600" dirty="0">
                <a:solidFill>
                  <a:schemeClr val="tx1"/>
                </a:solidFill>
                <a:latin typeface="Source Sans Pro Semibold" pitchFamily="34" charset="-18"/>
              </a:rPr>
              <a:t>. Praha.</a:t>
            </a:r>
          </a:p>
          <a:p>
            <a:pPr algn="l"/>
            <a:r>
              <a:rPr lang="cs-CZ" sz="1600" dirty="0">
                <a:solidFill>
                  <a:schemeClr val="tx1"/>
                </a:solidFill>
                <a:latin typeface="Source Sans Pro Semibold" pitchFamily="34" charset="-18"/>
              </a:rPr>
              <a:t>Soukup, J. (2012) Makroekonomie. Dotisk 2., </a:t>
            </a:r>
            <a:r>
              <a:rPr lang="cs-CZ" sz="1600" dirty="0" err="1">
                <a:solidFill>
                  <a:schemeClr val="tx1"/>
                </a:solidFill>
                <a:latin typeface="Source Sans Pro Semibold" pitchFamily="34" charset="-18"/>
              </a:rPr>
              <a:t>aktualiz</a:t>
            </a:r>
            <a:r>
              <a:rPr lang="cs-CZ" sz="1600" dirty="0">
                <a:solidFill>
                  <a:schemeClr val="tx1"/>
                </a:solidFill>
                <a:latin typeface="Source Sans Pro Semibold" pitchFamily="34" charset="-18"/>
              </a:rPr>
              <a:t>. vyd. Praha: Management </a:t>
            </a:r>
            <a:r>
              <a:rPr lang="cs-CZ" sz="1600" dirty="0" err="1">
                <a:solidFill>
                  <a:schemeClr val="tx1"/>
                </a:solidFill>
                <a:latin typeface="Source Sans Pro Semibold" pitchFamily="34" charset="-18"/>
              </a:rPr>
              <a:t>Press</a:t>
            </a:r>
            <a:r>
              <a:rPr lang="cs-CZ" sz="1600" dirty="0">
                <a:solidFill>
                  <a:schemeClr val="tx1"/>
                </a:solidFill>
                <a:latin typeface="Source Sans Pro Semibold" pitchFamily="34" charset="-18"/>
              </a:rPr>
              <a:t>.</a:t>
            </a:r>
          </a:p>
          <a:p>
            <a:pPr algn="l"/>
            <a:r>
              <a:rPr lang="cs-CZ" sz="1600" dirty="0">
                <a:solidFill>
                  <a:schemeClr val="tx1"/>
                </a:solidFill>
                <a:latin typeface="Source Sans Pro Semibold" pitchFamily="34" charset="-18"/>
              </a:rPr>
              <a:t>Elektronické zdroje:</a:t>
            </a:r>
          </a:p>
          <a:p>
            <a:pPr algn="l"/>
            <a:r>
              <a:rPr lang="cs-CZ" sz="1600" dirty="0" smtClean="0">
                <a:solidFill>
                  <a:schemeClr val="tx1"/>
                </a:solidFill>
                <a:latin typeface="Source Sans Pro Semibold" pitchFamily="34" charset="-18"/>
              </a:rPr>
              <a:t>CZSO </a:t>
            </a:r>
            <a:r>
              <a:rPr lang="cs-CZ" sz="1600" dirty="0">
                <a:solidFill>
                  <a:schemeClr val="tx1"/>
                </a:solidFill>
                <a:latin typeface="Source Sans Pro Semibold" pitchFamily="34" charset="-18"/>
              </a:rPr>
              <a:t>(2015) Hrubý domácí produkt (HDP) – Metodika. Dostupné na https://www.czso.cz/csu/czso/hruby_domaci_produkt_-hdp-</a:t>
            </a: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79</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35537862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fontScale="90000"/>
          </a:bodyPr>
          <a:lstStyle/>
          <a:p>
            <a:pPr algn="l"/>
            <a:r>
              <a:rPr lang="en-US" sz="3200" dirty="0" smtClean="0"/>
              <a:t>1.1 </a:t>
            </a:r>
            <a:r>
              <a:rPr lang="en-US" sz="3200" dirty="0"/>
              <a:t>Controversy of </a:t>
            </a:r>
            <a:r>
              <a:rPr lang="cs-CZ" sz="3200" dirty="0" smtClean="0"/>
              <a:t>N</a:t>
            </a:r>
            <a:r>
              <a:rPr lang="en-US" sz="3200" dirty="0" err="1" smtClean="0"/>
              <a:t>eoclassical</a:t>
            </a:r>
            <a:r>
              <a:rPr lang="en-US" sz="3200" dirty="0" smtClean="0"/>
              <a:t> </a:t>
            </a:r>
            <a:r>
              <a:rPr lang="en-US" sz="3200" dirty="0"/>
              <a:t>and Keynesian </a:t>
            </a:r>
            <a:r>
              <a:rPr lang="cs-CZ" sz="3200" dirty="0" smtClean="0"/>
              <a:t>M</a:t>
            </a:r>
            <a:r>
              <a:rPr lang="en-US" sz="3200" dirty="0" err="1" smtClean="0"/>
              <a:t>acroeconomics</a:t>
            </a:r>
            <a:r>
              <a:rPr lang="cs-CZ" sz="3200" smtClean="0"/>
              <a:t> (5)</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en-US" sz="2000" dirty="0">
                <a:solidFill>
                  <a:schemeClr val="tx2"/>
                </a:solidFill>
                <a:latin typeface="Source Sans Pro Semibold" pitchFamily="34" charset="-18"/>
              </a:rPr>
              <a:t>Post Keynesian Methodology</a:t>
            </a:r>
          </a:p>
          <a:p>
            <a:pPr marL="342900" indent="-342900" algn="l">
              <a:buFont typeface="Courier New" panose="02070309020205020404" pitchFamily="49" charset="0"/>
              <a:buChar char="o"/>
            </a:pPr>
            <a:r>
              <a:rPr lang="cs-CZ" sz="1600" dirty="0" smtClean="0">
                <a:solidFill>
                  <a:schemeClr val="tx1"/>
                </a:solidFill>
                <a:latin typeface="Source Sans Pro Semibold" pitchFamily="34" charset="-18"/>
              </a:rPr>
              <a:t>M</a:t>
            </a:r>
            <a:r>
              <a:rPr lang="en-US" sz="1600" dirty="0" err="1" smtClean="0">
                <a:solidFill>
                  <a:schemeClr val="tx1"/>
                </a:solidFill>
                <a:latin typeface="Source Sans Pro Semibold" pitchFamily="34" charset="-18"/>
              </a:rPr>
              <a:t>ethodological</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realism, or so-called "critical </a:t>
            </a:r>
            <a:r>
              <a:rPr lang="en-US" sz="1600" dirty="0" smtClean="0">
                <a:solidFill>
                  <a:schemeClr val="tx1"/>
                </a:solidFill>
                <a:latin typeface="Source Sans Pro Semibold" pitchFamily="34" charset="-18"/>
              </a:rPr>
              <a:t>realism„</a:t>
            </a:r>
            <a:endParaRPr lang="cs-CZ" sz="1600" dirty="0" smtClean="0">
              <a:solidFill>
                <a:schemeClr val="tx1"/>
              </a:solidFill>
              <a:latin typeface="Source Sans Pro Semibold" pitchFamily="34" charset="-18"/>
            </a:endParaRPr>
          </a:p>
          <a:p>
            <a:pPr marL="800100" lvl="1" indent="-34290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his </a:t>
            </a:r>
            <a:r>
              <a:rPr lang="en-US" sz="1600" dirty="0">
                <a:solidFill>
                  <a:schemeClr val="tx1"/>
                </a:solidFill>
                <a:latin typeface="Source Sans Pro Semibold" pitchFamily="34" charset="-18"/>
              </a:rPr>
              <a:t>term is not yet fully established in economic science</a:t>
            </a:r>
          </a:p>
          <a:p>
            <a:pPr marL="800100" lvl="1" indent="-342900" algn="l">
              <a:buFont typeface="Courier New" panose="02070309020205020404" pitchFamily="49" charset="0"/>
              <a:buChar char="o"/>
            </a:pPr>
            <a:r>
              <a:rPr lang="cs-CZ" sz="1600" dirty="0" smtClean="0">
                <a:solidFill>
                  <a:schemeClr val="tx1"/>
                </a:solidFill>
                <a:latin typeface="Source Sans Pro Semibold" pitchFamily="34" charset="-18"/>
              </a:rPr>
              <a:t>a</a:t>
            </a:r>
            <a:r>
              <a:rPr lang="en-US" sz="1600" dirty="0" err="1" smtClean="0">
                <a:solidFill>
                  <a:schemeClr val="tx1"/>
                </a:solidFill>
                <a:latin typeface="Source Sans Pro Semibold" pitchFamily="34" charset="-18"/>
              </a:rPr>
              <a:t>ccording</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to </a:t>
            </a:r>
            <a:r>
              <a:rPr lang="en-US" sz="1600" dirty="0" err="1">
                <a:solidFill>
                  <a:schemeClr val="tx1"/>
                </a:solidFill>
                <a:latin typeface="Source Sans Pro Semibold" pitchFamily="34" charset="-18"/>
              </a:rPr>
              <a:t>Jesperr</a:t>
            </a:r>
            <a:r>
              <a:rPr lang="en-US" sz="1600" dirty="0">
                <a:solidFill>
                  <a:schemeClr val="tx1"/>
                </a:solidFill>
                <a:latin typeface="Source Sans Pro Semibold" pitchFamily="34" charset="-18"/>
              </a:rPr>
              <a:t> Jespersen: "the desire to reach a match between the real level and the analytical level"</a:t>
            </a:r>
          </a:p>
          <a:p>
            <a:pPr marL="342900" indent="-342900" algn="l">
              <a:buFont typeface="Courier New" panose="02070309020205020404" pitchFamily="49" charset="0"/>
              <a:buChar char="o"/>
            </a:pPr>
            <a:r>
              <a:rPr lang="cs-CZ" sz="1600" dirty="0" smtClean="0">
                <a:solidFill>
                  <a:schemeClr val="tx1"/>
                </a:solidFill>
                <a:latin typeface="Source Sans Pro Semibold" pitchFamily="34" charset="-18"/>
              </a:rPr>
              <a:t>M</a:t>
            </a:r>
            <a:r>
              <a:rPr lang="en-US" sz="1600" dirty="0" err="1" smtClean="0">
                <a:solidFill>
                  <a:schemeClr val="tx1"/>
                </a:solidFill>
                <a:latin typeface="Source Sans Pro Semibold" pitchFamily="34" charset="-18"/>
              </a:rPr>
              <a:t>ethodological</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collectivism</a:t>
            </a:r>
          </a:p>
          <a:p>
            <a:pPr marL="800100" lvl="1" indent="-342900" algn="l">
              <a:buFont typeface="Courier New" panose="02070309020205020404" pitchFamily="49" charset="0"/>
              <a:buChar char="o"/>
            </a:pPr>
            <a:r>
              <a:rPr lang="cs-CZ" sz="1600" dirty="0" smtClean="0">
                <a:solidFill>
                  <a:schemeClr val="tx1"/>
                </a:solidFill>
                <a:latin typeface="Source Sans Pro Semibold" pitchFamily="34" charset="-18"/>
              </a:rPr>
              <a:t>t</a:t>
            </a:r>
            <a:r>
              <a:rPr lang="en-US" sz="1600" dirty="0" smtClean="0">
                <a:solidFill>
                  <a:schemeClr val="tx1"/>
                </a:solidFill>
                <a:latin typeface="Source Sans Pro Semibold" pitchFamily="34" charset="-18"/>
              </a:rPr>
              <a:t>his </a:t>
            </a:r>
            <a:r>
              <a:rPr lang="en-US" sz="1600" dirty="0">
                <a:solidFill>
                  <a:schemeClr val="tx1"/>
                </a:solidFill>
                <a:latin typeface="Source Sans Pro Semibold" pitchFamily="34" charset="-18"/>
              </a:rPr>
              <a:t>is an approach that highlights the complexity of </a:t>
            </a:r>
            <a:r>
              <a:rPr lang="en-US" sz="1600" dirty="0" smtClean="0">
                <a:solidFill>
                  <a:schemeClr val="tx1"/>
                </a:solidFill>
                <a:latin typeface="Source Sans Pro Semibold" pitchFamily="34" charset="-18"/>
              </a:rPr>
              <a:t>systems</a:t>
            </a:r>
            <a:endParaRPr lang="cs-CZ" sz="1600" dirty="0" smtClean="0">
              <a:solidFill>
                <a:schemeClr val="tx1"/>
              </a:solidFill>
              <a:latin typeface="Source Sans Pro Semibold" pitchFamily="34" charset="-18"/>
            </a:endParaRPr>
          </a:p>
          <a:p>
            <a:pPr marL="800100" lvl="1" indent="-342900" algn="l">
              <a:buFont typeface="Courier New" panose="02070309020205020404" pitchFamily="49" charset="0"/>
              <a:buChar char="o"/>
            </a:pPr>
            <a:r>
              <a:rPr lang="cs-CZ" sz="1600" dirty="0" smtClean="0">
                <a:solidFill>
                  <a:schemeClr val="tx1"/>
                </a:solidFill>
                <a:latin typeface="Source Sans Pro Semibold" pitchFamily="34" charset="-18"/>
              </a:rPr>
              <a:t>s</a:t>
            </a:r>
            <a:r>
              <a:rPr lang="en-US" sz="1600" dirty="0" err="1" smtClean="0">
                <a:solidFill>
                  <a:schemeClr val="tx1"/>
                </a:solidFill>
                <a:latin typeface="Source Sans Pro Semibold" pitchFamily="34" charset="-18"/>
              </a:rPr>
              <a:t>uch</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an approach is in contradiction with methodological </a:t>
            </a:r>
            <a:r>
              <a:rPr lang="en-US" sz="1600" dirty="0" smtClean="0">
                <a:solidFill>
                  <a:schemeClr val="tx1"/>
                </a:solidFill>
                <a:latin typeface="Source Sans Pro Semibold" pitchFamily="34" charset="-18"/>
              </a:rPr>
              <a:t>individualism</a:t>
            </a:r>
            <a:endParaRPr lang="cs-CZ" sz="1600" dirty="0" smtClean="0">
              <a:solidFill>
                <a:schemeClr val="tx1"/>
              </a:solidFill>
              <a:latin typeface="Source Sans Pro Semibold" pitchFamily="34" charset="-18"/>
            </a:endParaRPr>
          </a:p>
          <a:p>
            <a:pPr marL="800100" lvl="1" indent="-342900" algn="l">
              <a:buFont typeface="Courier New" panose="02070309020205020404" pitchFamily="49" charset="0"/>
              <a:buChar char="o"/>
            </a:pPr>
            <a:r>
              <a:rPr lang="cs-CZ" sz="1600" dirty="0" smtClean="0">
                <a:solidFill>
                  <a:schemeClr val="tx1"/>
                </a:solidFill>
                <a:latin typeface="Source Sans Pro Semibold" pitchFamily="34" charset="-18"/>
              </a:rPr>
              <a:t>i</a:t>
            </a:r>
            <a:r>
              <a:rPr lang="en-US" sz="1600" dirty="0" smtClean="0">
                <a:solidFill>
                  <a:schemeClr val="tx1"/>
                </a:solidFill>
                <a:latin typeface="Source Sans Pro Semibold" pitchFamily="34" charset="-18"/>
              </a:rPr>
              <a:t>n </a:t>
            </a:r>
            <a:r>
              <a:rPr lang="en-US" sz="1600" dirty="0">
                <a:solidFill>
                  <a:schemeClr val="tx1"/>
                </a:solidFill>
                <a:latin typeface="Source Sans Pro Semibold" pitchFamily="34" charset="-18"/>
              </a:rPr>
              <a:t>studying the social ties in the post-Keynesian real world, it is not possible to rely solely on the behavior of the essence, as is the case with methodological individualism</a:t>
            </a:r>
            <a:endParaRPr lang="cs-CZ" sz="1600" dirty="0" smtClean="0">
              <a:solidFill>
                <a:schemeClr val="tx1"/>
              </a:solidFill>
              <a:latin typeface="Source Sans Pro Semibold" pitchFamily="34" charset="-18"/>
            </a:endParaRPr>
          </a:p>
          <a:p>
            <a:pPr algn="l"/>
            <a:r>
              <a:rPr lang="fr-FR" sz="1600" dirty="0" smtClean="0">
                <a:solidFill>
                  <a:schemeClr val="tx1"/>
                </a:solidFill>
                <a:latin typeface="Source Sans Pro Semibold" pitchFamily="34" charset="-18"/>
              </a:rPr>
              <a:t>Source</a:t>
            </a:r>
            <a:r>
              <a:rPr lang="fr-FR" sz="1600" dirty="0">
                <a:solidFill>
                  <a:schemeClr val="tx1"/>
                </a:solidFill>
                <a:latin typeface="Source Sans Pro Semibold" pitchFamily="34" charset="-18"/>
              </a:rPr>
              <a:t>: </a:t>
            </a:r>
            <a:r>
              <a:rPr lang="fr-FR" sz="1600" dirty="0" smtClean="0">
                <a:solidFill>
                  <a:schemeClr val="tx1"/>
                </a:solidFill>
                <a:latin typeface="Source Sans Pro Semibold" pitchFamily="34" charset="-18"/>
              </a:rPr>
              <a:t>(Keynes</a:t>
            </a:r>
            <a:r>
              <a:rPr lang="fr-FR" sz="1600" dirty="0">
                <a:solidFill>
                  <a:schemeClr val="tx1"/>
                </a:solidFill>
                <a:latin typeface="Source Sans Pro Semibold" pitchFamily="34" charset="-18"/>
              </a:rPr>
              <a:t>, </a:t>
            </a:r>
            <a:r>
              <a:rPr lang="fr-FR" sz="1600" dirty="0" smtClean="0">
                <a:solidFill>
                  <a:schemeClr val="tx1"/>
                </a:solidFill>
                <a:latin typeface="Source Sans Pro Semibold" pitchFamily="34" charset="-18"/>
              </a:rPr>
              <a:t>1963</a:t>
            </a:r>
            <a:r>
              <a:rPr lang="cs-CZ" sz="1600" dirty="0" smtClean="0">
                <a:solidFill>
                  <a:schemeClr val="tx1"/>
                </a:solidFill>
                <a:latin typeface="Source Sans Pro Semibold" pitchFamily="34" charset="-18"/>
              </a:rPr>
              <a:t>, </a:t>
            </a:r>
            <a:r>
              <a:rPr lang="fr-FR" sz="1600" dirty="0" smtClean="0">
                <a:solidFill>
                  <a:schemeClr val="tx1"/>
                </a:solidFill>
                <a:latin typeface="Source Sans Pro Semibold" pitchFamily="34" charset="-18"/>
              </a:rPr>
              <a:t>Samuelson </a:t>
            </a:r>
            <a:r>
              <a:rPr lang="fr-FR" sz="1600" dirty="0">
                <a:solidFill>
                  <a:schemeClr val="tx1"/>
                </a:solidFill>
                <a:latin typeface="Source Sans Pro Semibold" pitchFamily="34" charset="-18"/>
              </a:rPr>
              <a:t>&amp; Nordhaus, 1995, </a:t>
            </a:r>
            <a:r>
              <a:rPr lang="fr-FR" sz="1600" dirty="0" smtClean="0">
                <a:solidFill>
                  <a:schemeClr val="tx1"/>
                </a:solidFill>
                <a:latin typeface="Source Sans Pro Semibold" pitchFamily="34" charset="-18"/>
              </a:rPr>
              <a:t>2010</a:t>
            </a:r>
            <a:r>
              <a:rPr lang="cs-CZ" sz="1600" dirty="0">
                <a:solidFill>
                  <a:schemeClr val="tx1"/>
                </a:solidFill>
                <a:latin typeface="Source Sans Pro Semibold" pitchFamily="34" charset="-18"/>
              </a:rPr>
              <a:t>, </a:t>
            </a:r>
            <a:r>
              <a:rPr lang="cs-CZ" sz="1600" dirty="0" err="1">
                <a:solidFill>
                  <a:schemeClr val="tx1"/>
                </a:solidFill>
                <a:latin typeface="Source Sans Pro Semibold" pitchFamily="34" charset="-18"/>
              </a:rPr>
              <a:t>Štekláč</a:t>
            </a:r>
            <a:r>
              <a:rPr lang="cs-CZ" sz="1600" dirty="0">
                <a:solidFill>
                  <a:schemeClr val="tx1"/>
                </a:solidFill>
                <a:latin typeface="Source Sans Pro Semibold" pitchFamily="34" charset="-18"/>
              </a:rPr>
              <a:t>, 2013)</a:t>
            </a:r>
            <a:endParaRPr lang="en-US" sz="1600" dirty="0">
              <a:solidFill>
                <a:schemeClr val="tx1"/>
              </a:solidFill>
              <a:latin typeface="Source Sans Pro Semibold" pitchFamily="34" charset="-18"/>
            </a:endParaRPr>
          </a:p>
          <a:p>
            <a:pPr marL="342900" indent="-342900" algn="l">
              <a:buFont typeface="Arial" panose="020B0604020202020204" pitchFamily="34" charset="0"/>
              <a:buChar char="•"/>
            </a:pPr>
            <a:endParaRPr lang="en-US" sz="20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8</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4006582399"/>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REFERENCES </a:t>
            </a:r>
            <a:r>
              <a:rPr lang="cs-CZ" sz="3200" dirty="0" smtClean="0"/>
              <a:t>(3)</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600" dirty="0" smtClean="0">
                <a:solidFill>
                  <a:schemeClr val="tx1"/>
                </a:solidFill>
                <a:latin typeface="Source Sans Pro Semibold" pitchFamily="34" charset="-18"/>
              </a:rPr>
              <a:t>C</a:t>
            </a:r>
            <a:r>
              <a:rPr lang="en-US" sz="1600" dirty="0" smtClean="0">
                <a:solidFill>
                  <a:schemeClr val="tx1"/>
                </a:solidFill>
                <a:latin typeface="Source Sans Pro Semibold" pitchFamily="34" charset="-18"/>
              </a:rPr>
              <a:t>NB </a:t>
            </a:r>
            <a:r>
              <a:rPr lang="en-US" sz="1600" dirty="0">
                <a:solidFill>
                  <a:schemeClr val="tx1"/>
                </a:solidFill>
                <a:latin typeface="Source Sans Pro Semibold" pitchFamily="34" charset="-18"/>
              </a:rPr>
              <a:t>(2018) Co to je </a:t>
            </a:r>
            <a:r>
              <a:rPr lang="en-US" sz="1600" dirty="0" err="1">
                <a:solidFill>
                  <a:schemeClr val="tx1"/>
                </a:solidFill>
                <a:latin typeface="Source Sans Pro Semibold" pitchFamily="34" charset="-18"/>
              </a:rPr>
              <a:t>nominální</a:t>
            </a:r>
            <a:r>
              <a:rPr lang="en-US" sz="1600" dirty="0">
                <a:solidFill>
                  <a:schemeClr val="tx1"/>
                </a:solidFill>
                <a:latin typeface="Source Sans Pro Semibold" pitchFamily="34" charset="-18"/>
              </a:rPr>
              <a:t> a </a:t>
            </a:r>
            <a:r>
              <a:rPr lang="en-US" sz="1600" dirty="0" err="1">
                <a:solidFill>
                  <a:schemeClr val="tx1"/>
                </a:solidFill>
                <a:latin typeface="Source Sans Pro Semibold" pitchFamily="34" charset="-18"/>
              </a:rPr>
              <a:t>reálný</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měnový</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kurz</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Dostupné</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na</a:t>
            </a:r>
            <a:r>
              <a:rPr lang="en-US" sz="1600" dirty="0">
                <a:solidFill>
                  <a:schemeClr val="tx1"/>
                </a:solidFill>
                <a:latin typeface="Source Sans Pro Semibold" pitchFamily="34" charset="-18"/>
              </a:rPr>
              <a:t> https://www.cnb.cz/cs/faq/co_to_je_nominalni_a_realny_menovy_kurz.html</a:t>
            </a:r>
          </a:p>
          <a:p>
            <a:pPr algn="l"/>
            <a:r>
              <a:rPr lang="cs-CZ" sz="1600" dirty="0" smtClean="0">
                <a:solidFill>
                  <a:schemeClr val="tx1"/>
                </a:solidFill>
                <a:latin typeface="Source Sans Pro Semibold" pitchFamily="34" charset="-18"/>
              </a:rPr>
              <a:t>C</a:t>
            </a:r>
            <a:r>
              <a:rPr lang="en-US" sz="1600" dirty="0" smtClean="0">
                <a:solidFill>
                  <a:schemeClr val="tx1"/>
                </a:solidFill>
                <a:latin typeface="Source Sans Pro Semibold" pitchFamily="34" charset="-18"/>
              </a:rPr>
              <a:t>NB    </a:t>
            </a:r>
            <a:r>
              <a:rPr lang="en-US" sz="1600" dirty="0">
                <a:solidFill>
                  <a:schemeClr val="tx1"/>
                </a:solidFill>
                <a:latin typeface="Source Sans Pro Semibold" pitchFamily="34" charset="-18"/>
              </a:rPr>
              <a:t>(2018) </a:t>
            </a:r>
            <a:r>
              <a:rPr lang="en-US" sz="1600" dirty="0" err="1">
                <a:solidFill>
                  <a:schemeClr val="tx1"/>
                </a:solidFill>
                <a:latin typeface="Source Sans Pro Semibold" pitchFamily="34" charset="-18"/>
              </a:rPr>
              <a:t>Měnová</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politika</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Dostupné</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na</a:t>
            </a:r>
            <a:r>
              <a:rPr lang="en-US" sz="1600" dirty="0">
                <a:solidFill>
                  <a:schemeClr val="tx1"/>
                </a:solidFill>
                <a:latin typeface="Source Sans Pro Semibold" pitchFamily="34" charset="-18"/>
              </a:rPr>
              <a:t> https://www.cnb.cz/cs/menova_politika/</a:t>
            </a:r>
          </a:p>
          <a:p>
            <a:pPr algn="l"/>
            <a:r>
              <a:rPr lang="cs-CZ" sz="1600" dirty="0" smtClean="0">
                <a:solidFill>
                  <a:schemeClr val="tx1"/>
                </a:solidFill>
                <a:latin typeface="Source Sans Pro Semibold" pitchFamily="34" charset="-18"/>
              </a:rPr>
              <a:t>CZSO</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(2018) </a:t>
            </a:r>
            <a:r>
              <a:rPr lang="en-US" sz="1600" dirty="0" err="1">
                <a:solidFill>
                  <a:schemeClr val="tx1"/>
                </a:solidFill>
                <a:latin typeface="Source Sans Pro Semibold" pitchFamily="34" charset="-18"/>
              </a:rPr>
              <a:t>Inflace</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míra</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inflace</a:t>
            </a:r>
            <a:r>
              <a:rPr lang="en-US" sz="1600" dirty="0">
                <a:solidFill>
                  <a:schemeClr val="tx1"/>
                </a:solidFill>
                <a:latin typeface="Source Sans Pro Semibold" pitchFamily="34" charset="-18"/>
              </a:rPr>
              <a:t> - </a:t>
            </a:r>
            <a:r>
              <a:rPr lang="en-US" sz="1600" dirty="0" err="1">
                <a:solidFill>
                  <a:schemeClr val="tx1"/>
                </a:solidFill>
                <a:latin typeface="Source Sans Pro Semibold" pitchFamily="34" charset="-18"/>
              </a:rPr>
              <a:t>Metodika</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Dostupné</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na</a:t>
            </a:r>
            <a:r>
              <a:rPr lang="en-US" sz="1600" dirty="0">
                <a:solidFill>
                  <a:schemeClr val="tx1"/>
                </a:solidFill>
                <a:latin typeface="Source Sans Pro Semibold" pitchFamily="34" charset="-18"/>
              </a:rPr>
              <a:t> https://www.czso.cz/csu/czso/kdyz_se_rekne_inflace_resp_mira_inflace</a:t>
            </a:r>
          </a:p>
          <a:p>
            <a:pPr algn="l"/>
            <a:r>
              <a:rPr lang="cs-CZ" sz="1600" dirty="0" smtClean="0">
                <a:solidFill>
                  <a:schemeClr val="tx1"/>
                </a:solidFill>
                <a:latin typeface="Source Sans Pro Semibold" pitchFamily="34" charset="-18"/>
              </a:rPr>
              <a:t>CZSO</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(2017) </a:t>
            </a:r>
            <a:r>
              <a:rPr lang="en-US" sz="1600" dirty="0" err="1">
                <a:solidFill>
                  <a:schemeClr val="tx1"/>
                </a:solidFill>
                <a:latin typeface="Source Sans Pro Semibold" pitchFamily="34" charset="-18"/>
              </a:rPr>
              <a:t>Zahraniční</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obchod</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Dostupné</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na</a:t>
            </a:r>
            <a:r>
              <a:rPr lang="en-US" sz="1600" dirty="0">
                <a:solidFill>
                  <a:schemeClr val="tx1"/>
                </a:solidFill>
                <a:latin typeface="Source Sans Pro Semibold" pitchFamily="34" charset="-18"/>
              </a:rPr>
              <a:t> ttps://www.czso.cz/csu/czso/zahranicni_obchod_se_zbozim_ekon</a:t>
            </a:r>
          </a:p>
          <a:p>
            <a:pPr algn="l"/>
            <a:r>
              <a:rPr lang="cs-CZ" sz="1600" dirty="0" smtClean="0">
                <a:solidFill>
                  <a:schemeClr val="tx1"/>
                </a:solidFill>
                <a:latin typeface="Source Sans Pro Semibold" pitchFamily="34" charset="-18"/>
              </a:rPr>
              <a:t>CZSO</a:t>
            </a:r>
            <a:r>
              <a:rPr lang="en-US" sz="1600" dirty="0" smtClean="0">
                <a:solidFill>
                  <a:schemeClr val="tx1"/>
                </a:solidFill>
                <a:latin typeface="Source Sans Pro Semibold" pitchFamily="34" charset="-18"/>
              </a:rPr>
              <a:t> </a:t>
            </a:r>
            <a:r>
              <a:rPr lang="en-US" sz="1600" dirty="0">
                <a:solidFill>
                  <a:schemeClr val="tx1"/>
                </a:solidFill>
                <a:latin typeface="Source Sans Pro Semibold" pitchFamily="34" charset="-18"/>
              </a:rPr>
              <a:t>(2018) </a:t>
            </a:r>
            <a:r>
              <a:rPr lang="en-US" sz="1600" dirty="0" err="1">
                <a:solidFill>
                  <a:schemeClr val="tx1"/>
                </a:solidFill>
                <a:latin typeface="Source Sans Pro Semibold" pitchFamily="34" charset="-18"/>
              </a:rPr>
              <a:t>Zaměstnanost</a:t>
            </a:r>
            <a:r>
              <a:rPr lang="en-US" sz="1600" dirty="0">
                <a:solidFill>
                  <a:schemeClr val="tx1"/>
                </a:solidFill>
                <a:latin typeface="Source Sans Pro Semibold" pitchFamily="34" charset="-18"/>
              </a:rPr>
              <a:t> a </a:t>
            </a:r>
            <a:r>
              <a:rPr lang="en-US" sz="1600" dirty="0" err="1">
                <a:solidFill>
                  <a:schemeClr val="tx1"/>
                </a:solidFill>
                <a:latin typeface="Source Sans Pro Semibold" pitchFamily="34" charset="-18"/>
              </a:rPr>
              <a:t>nezaměstnanost</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podle</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výsledků</a:t>
            </a:r>
            <a:r>
              <a:rPr lang="en-US" sz="1600" dirty="0">
                <a:solidFill>
                  <a:schemeClr val="tx1"/>
                </a:solidFill>
                <a:latin typeface="Source Sans Pro Semibold" pitchFamily="34" charset="-18"/>
              </a:rPr>
              <a:t> VŠPS – </a:t>
            </a:r>
            <a:r>
              <a:rPr lang="en-US" sz="1600" dirty="0" err="1">
                <a:solidFill>
                  <a:schemeClr val="tx1"/>
                </a:solidFill>
                <a:latin typeface="Source Sans Pro Semibold" pitchFamily="34" charset="-18"/>
              </a:rPr>
              <a:t>Metodika</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Dostupné</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na</a:t>
            </a:r>
            <a:r>
              <a:rPr lang="en-US" sz="1600" dirty="0">
                <a:solidFill>
                  <a:schemeClr val="tx1"/>
                </a:solidFill>
                <a:latin typeface="Source Sans Pro Semibold" pitchFamily="34" charset="-18"/>
              </a:rPr>
              <a:t> https://www.czso.cz/csu/czso/zam_vsps</a:t>
            </a:r>
          </a:p>
          <a:p>
            <a:pPr algn="l"/>
            <a:r>
              <a:rPr lang="en-US" sz="1600" dirty="0">
                <a:solidFill>
                  <a:schemeClr val="tx1"/>
                </a:solidFill>
                <a:latin typeface="Source Sans Pro Semibold" pitchFamily="34" charset="-18"/>
              </a:rPr>
              <a:t>MF </a:t>
            </a:r>
            <a:r>
              <a:rPr lang="cs-CZ" sz="1600" dirty="0" smtClean="0">
                <a:solidFill>
                  <a:schemeClr val="tx1"/>
                </a:solidFill>
                <a:latin typeface="Source Sans Pro Semibold" pitchFamily="34" charset="-18"/>
              </a:rPr>
              <a:t>C</a:t>
            </a:r>
            <a:r>
              <a:rPr lang="en-US" sz="1600" dirty="0" smtClean="0">
                <a:solidFill>
                  <a:schemeClr val="tx1"/>
                </a:solidFill>
                <a:latin typeface="Source Sans Pro Semibold" pitchFamily="34" charset="-18"/>
              </a:rPr>
              <a:t>R </a:t>
            </a:r>
            <a:r>
              <a:rPr lang="en-US" sz="1600" dirty="0">
                <a:solidFill>
                  <a:schemeClr val="tx1"/>
                </a:solidFill>
                <a:latin typeface="Source Sans Pro Semibold" pitchFamily="34" charset="-18"/>
              </a:rPr>
              <a:t>(2018) </a:t>
            </a:r>
            <a:r>
              <a:rPr lang="en-US" sz="1600" dirty="0" err="1">
                <a:solidFill>
                  <a:schemeClr val="tx1"/>
                </a:solidFill>
                <a:latin typeface="Source Sans Pro Semibold" pitchFamily="34" charset="-18"/>
              </a:rPr>
              <a:t>Státní</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rozpočet</a:t>
            </a:r>
            <a:r>
              <a:rPr lang="en-US" sz="1600" dirty="0">
                <a:solidFill>
                  <a:schemeClr val="tx1"/>
                </a:solidFill>
                <a:latin typeface="Source Sans Pro Semibold" pitchFamily="34" charset="-18"/>
              </a:rPr>
              <a:t> v </a:t>
            </a:r>
            <a:r>
              <a:rPr lang="en-US" sz="1600" dirty="0" err="1">
                <a:solidFill>
                  <a:schemeClr val="tx1"/>
                </a:solidFill>
                <a:latin typeface="Source Sans Pro Semibold" pitchFamily="34" charset="-18"/>
              </a:rPr>
              <a:t>kostce</a:t>
            </a:r>
            <a:r>
              <a:rPr lang="en-US" sz="1600" dirty="0">
                <a:solidFill>
                  <a:schemeClr val="tx1"/>
                </a:solidFill>
                <a:latin typeface="Source Sans Pro Semibold" pitchFamily="34" charset="-18"/>
              </a:rPr>
              <a:t> 2018. </a:t>
            </a:r>
            <a:r>
              <a:rPr lang="en-US" sz="1600" dirty="0" err="1">
                <a:solidFill>
                  <a:schemeClr val="tx1"/>
                </a:solidFill>
                <a:latin typeface="Source Sans Pro Semibold" pitchFamily="34" charset="-18"/>
              </a:rPr>
              <a:t>Dostupné</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na</a:t>
            </a:r>
            <a:r>
              <a:rPr lang="en-US" sz="1600" dirty="0">
                <a:solidFill>
                  <a:schemeClr val="tx1"/>
                </a:solidFill>
                <a:latin typeface="Source Sans Pro Semibold" pitchFamily="34" charset="-18"/>
              </a:rPr>
              <a:t> https://www.mfcr.cz/cs/o-ministerstvu/vzdelavani/rozpocet-v-kostce/statni-rozpocet-v-kostce-2018-31944</a:t>
            </a:r>
          </a:p>
          <a:p>
            <a:pPr algn="l"/>
            <a:r>
              <a:rPr lang="en-US" sz="1600" dirty="0" err="1">
                <a:solidFill>
                  <a:schemeClr val="tx1"/>
                </a:solidFill>
                <a:latin typeface="Source Sans Pro Semibold" pitchFamily="34" charset="-18"/>
              </a:rPr>
              <a:t>Kursa</a:t>
            </a:r>
            <a:r>
              <a:rPr lang="en-US" sz="1600" dirty="0">
                <a:solidFill>
                  <a:schemeClr val="tx1"/>
                </a:solidFill>
                <a:latin typeface="Source Sans Pro Semibold" pitchFamily="34" charset="-18"/>
              </a:rPr>
              <a:t>, D. (2018) MMF. </a:t>
            </a:r>
            <a:r>
              <a:rPr lang="en-US" sz="1600" dirty="0" err="1">
                <a:solidFill>
                  <a:schemeClr val="tx1"/>
                </a:solidFill>
                <a:latin typeface="Source Sans Pro Semibold" pitchFamily="34" charset="-18"/>
              </a:rPr>
              <a:t>Dostupné</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na</a:t>
            </a:r>
            <a:r>
              <a:rPr lang="en-US" sz="1600" dirty="0">
                <a:solidFill>
                  <a:schemeClr val="tx1"/>
                </a:solidFill>
                <a:latin typeface="Source Sans Pro Semibold" pitchFamily="34" charset="-18"/>
              </a:rPr>
              <a:t> https://www.euroskop.cz/9138/sekce/mmf/</a:t>
            </a:r>
          </a:p>
          <a:p>
            <a:pPr algn="l"/>
            <a:r>
              <a:rPr lang="en-US" sz="1600" dirty="0">
                <a:solidFill>
                  <a:schemeClr val="tx1"/>
                </a:solidFill>
                <a:latin typeface="Source Sans Pro Semibold" pitchFamily="34" charset="-18"/>
              </a:rPr>
              <a:t>MF </a:t>
            </a:r>
            <a:r>
              <a:rPr lang="cs-CZ" sz="1600" dirty="0" smtClean="0">
                <a:solidFill>
                  <a:schemeClr val="tx1"/>
                </a:solidFill>
                <a:latin typeface="Source Sans Pro Semibold" pitchFamily="34" charset="-18"/>
              </a:rPr>
              <a:t>C</a:t>
            </a:r>
            <a:r>
              <a:rPr lang="en-US" sz="1600" dirty="0" smtClean="0">
                <a:solidFill>
                  <a:schemeClr val="tx1"/>
                </a:solidFill>
                <a:latin typeface="Source Sans Pro Semibold" pitchFamily="34" charset="-18"/>
              </a:rPr>
              <a:t>R </a:t>
            </a:r>
            <a:r>
              <a:rPr lang="en-US" sz="1600" dirty="0">
                <a:solidFill>
                  <a:schemeClr val="tx1"/>
                </a:solidFill>
                <a:latin typeface="Source Sans Pro Semibold" pitchFamily="34" charset="-18"/>
              </a:rPr>
              <a:t>(2018) </a:t>
            </a:r>
            <a:r>
              <a:rPr lang="en-US" sz="1600" dirty="0" err="1">
                <a:solidFill>
                  <a:schemeClr val="tx1"/>
                </a:solidFill>
                <a:latin typeface="Source Sans Pro Semibold" pitchFamily="34" charset="-18"/>
              </a:rPr>
              <a:t>Oddělení</a:t>
            </a:r>
            <a:r>
              <a:rPr lang="en-US" sz="1600" dirty="0">
                <a:solidFill>
                  <a:schemeClr val="tx1"/>
                </a:solidFill>
                <a:latin typeface="Source Sans Pro Semibold" pitchFamily="34" charset="-18"/>
              </a:rPr>
              <a:t> 5803 - </a:t>
            </a:r>
            <a:r>
              <a:rPr lang="en-US" sz="1600" dirty="0" err="1">
                <a:solidFill>
                  <a:schemeClr val="tx1"/>
                </a:solidFill>
                <a:latin typeface="Source Sans Pro Semibold" pitchFamily="34" charset="-18"/>
              </a:rPr>
              <a:t>Mezinárodní</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finanční</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instituce</a:t>
            </a:r>
            <a:r>
              <a:rPr lang="en-US" sz="1600" dirty="0">
                <a:solidFill>
                  <a:schemeClr val="tx1"/>
                </a:solidFill>
                <a:latin typeface="Source Sans Pro Semibold" pitchFamily="34" charset="-18"/>
              </a:rPr>
              <a:t> a </a:t>
            </a:r>
            <a:r>
              <a:rPr lang="en-US" sz="1600" dirty="0" err="1">
                <a:solidFill>
                  <a:schemeClr val="tx1"/>
                </a:solidFill>
                <a:latin typeface="Source Sans Pro Semibold" pitchFamily="34" charset="-18"/>
              </a:rPr>
              <a:t>rozvojová</a:t>
            </a:r>
            <a:r>
              <a:rPr lang="en-US" sz="1600" dirty="0">
                <a:solidFill>
                  <a:schemeClr val="tx1"/>
                </a:solidFill>
                <a:latin typeface="Source Sans Pro Semibold" pitchFamily="34" charset="-18"/>
              </a:rPr>
              <a:t> </a:t>
            </a:r>
            <a:r>
              <a:rPr lang="en-US" sz="1600" dirty="0" err="1">
                <a:solidFill>
                  <a:schemeClr val="tx1"/>
                </a:solidFill>
                <a:latin typeface="Source Sans Pro Semibold" pitchFamily="34" charset="-18"/>
              </a:rPr>
              <a:t>spolupráce</a:t>
            </a:r>
            <a:r>
              <a:rPr lang="en-US" sz="1600" dirty="0">
                <a:solidFill>
                  <a:schemeClr val="tx1"/>
                </a:solidFill>
                <a:latin typeface="Source Sans Pro Semibold" pitchFamily="34" charset="-18"/>
              </a:rPr>
              <a:t>. </a:t>
            </a:r>
          </a:p>
          <a:p>
            <a:pPr algn="l"/>
            <a:endParaRPr lang="en-US" sz="1600" dirty="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80</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141146919"/>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2001" y="1277620"/>
            <a:ext cx="8182507" cy="1008112"/>
          </a:xfrm>
        </p:spPr>
        <p:txBody>
          <a:bodyPr>
            <a:normAutofit/>
          </a:bodyPr>
          <a:lstStyle/>
          <a:p>
            <a:pPr algn="l"/>
            <a:r>
              <a:rPr lang="cs-CZ" sz="3200" dirty="0"/>
              <a:t>REFERENCES </a:t>
            </a:r>
            <a:r>
              <a:rPr lang="cs-CZ" sz="3200" dirty="0" smtClean="0"/>
              <a:t>(4)</a:t>
            </a:r>
            <a:endParaRPr lang="en-US" sz="3200" dirty="0"/>
          </a:p>
        </p:txBody>
      </p:sp>
      <p:sp>
        <p:nvSpPr>
          <p:cNvPr id="3" name="Subtitle 2"/>
          <p:cNvSpPr>
            <a:spLocks noGrp="1"/>
          </p:cNvSpPr>
          <p:nvPr>
            <p:ph type="subTitle" idx="1"/>
          </p:nvPr>
        </p:nvSpPr>
        <p:spPr>
          <a:xfrm>
            <a:off x="539552" y="2348880"/>
            <a:ext cx="7981078" cy="3528392"/>
          </a:xfrm>
        </p:spPr>
        <p:txBody>
          <a:bodyPr>
            <a:noAutofit/>
          </a:bodyPr>
          <a:lstStyle/>
          <a:p>
            <a:pPr algn="l"/>
            <a:r>
              <a:rPr lang="cs-CZ" sz="1600" dirty="0">
                <a:solidFill>
                  <a:schemeClr val="tx1"/>
                </a:solidFill>
                <a:latin typeface="Source Sans Pro Semibold" pitchFamily="34" charset="-18"/>
              </a:rPr>
              <a:t>Skupina Světové banky. Dostupné na https://www.mfcr.cz/cs/zahranicni-sektor/mezinarodni-spoluprace/mezinarodni-instituce/skupina-svetove-banky-11654</a:t>
            </a:r>
          </a:p>
          <a:p>
            <a:pPr algn="l"/>
            <a:r>
              <a:rPr lang="cs-CZ" sz="1600" dirty="0" err="1">
                <a:solidFill>
                  <a:schemeClr val="tx1"/>
                </a:solidFill>
                <a:latin typeface="Source Sans Pro Semibold" pitchFamily="34" charset="-18"/>
              </a:rPr>
              <a:t>Štekláč</a:t>
            </a:r>
            <a:r>
              <a:rPr lang="cs-CZ" sz="1600" dirty="0">
                <a:solidFill>
                  <a:schemeClr val="tx1"/>
                </a:solidFill>
                <a:latin typeface="Source Sans Pro Semibold" pitchFamily="34" charset="-18"/>
              </a:rPr>
              <a:t>, J. (2013) Post keynesiánská makroekonomická metodologie a její odlišnosti od hlavního proudu ekonomie. Dostupné na https://nb.vse.cz/kfil/elogos/science/steklac13.pdf</a:t>
            </a:r>
          </a:p>
          <a:p>
            <a:pPr algn="l"/>
            <a:r>
              <a:rPr lang="cs-CZ" sz="1600" dirty="0">
                <a:solidFill>
                  <a:schemeClr val="tx1"/>
                </a:solidFill>
                <a:latin typeface="Source Sans Pro Semibold" pitchFamily="34" charset="-18"/>
              </a:rPr>
              <a:t>Vymětal, P. &amp; Žďárek, V. (2009) Základy makroekonomické analýzy. Dostupné na https://www.vsem.cz/data/data/sis-texty/studijni-opory-bc/so_km_zma.pdf</a:t>
            </a:r>
          </a:p>
          <a:p>
            <a:pPr algn="l"/>
            <a:endParaRPr lang="cs-CZ" sz="1600" dirty="0">
              <a:solidFill>
                <a:schemeClr val="tx1"/>
              </a:solidFill>
              <a:latin typeface="Source Sans Pro Semibold" pitchFamily="34" charset="-18"/>
            </a:endParaRPr>
          </a:p>
          <a:p>
            <a:pPr algn="l"/>
            <a:endParaRPr lang="en-US" sz="1600" dirty="0">
              <a:solidFill>
                <a:schemeClr val="tx1"/>
              </a:solidFill>
              <a:latin typeface="Source Sans Pro Semibold" pitchFamily="34" charset="-18"/>
            </a:endParaRPr>
          </a:p>
          <a:p>
            <a:pPr algn="l"/>
            <a:endParaRPr lang="en-US" sz="1500" dirty="0">
              <a:solidFill>
                <a:schemeClr val="tx1"/>
              </a:solidFill>
              <a:latin typeface="Source Sans Pro Semibold" pitchFamily="34" charset="-18"/>
            </a:endParaRPr>
          </a:p>
        </p:txBody>
      </p:sp>
      <p:sp>
        <p:nvSpPr>
          <p:cNvPr id="4" name="Footer Placeholder 3"/>
          <p:cNvSpPr>
            <a:spLocks noGrp="1"/>
          </p:cNvSpPr>
          <p:nvPr>
            <p:ph type="ftr" sz="quarter" idx="11"/>
          </p:nvPr>
        </p:nvSpPr>
        <p:spPr>
          <a:xfrm>
            <a:off x="884312" y="6093296"/>
            <a:ext cx="2463552"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20272" y="6231656"/>
            <a:ext cx="235223" cy="235223"/>
          </a:xfrm>
          <a:prstGeom prst="rect">
            <a:avLst/>
          </a:prstGeom>
        </p:spPr>
      </p:pic>
      <p:sp>
        <p:nvSpPr>
          <p:cNvPr id="9" name="Footer Placeholder 3"/>
          <p:cNvSpPr txBox="1">
            <a:spLocks/>
          </p:cNvSpPr>
          <p:nvPr/>
        </p:nvSpPr>
        <p:spPr>
          <a:xfrm>
            <a:off x="7236296" y="6097877"/>
            <a:ext cx="2016224" cy="504056"/>
          </a:xfrm>
          <a:prstGeom prst="rect">
            <a:avLst/>
          </a:prstGeom>
        </p:spPr>
        <p:txBody>
          <a:bodyPr vert="horz" lIns="91440" tIns="45720" rIns="91440" bIns="45720" rtlCol="0" anchor="ctr"/>
          <a:lstStyle>
            <a:defPPr>
              <a:defRPr lang="cs-CZ"/>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r>
              <a:rPr lang="en-US" sz="1100" smtClean="0">
                <a:solidFill>
                  <a:schemeClr val="bg1"/>
                </a:solidFill>
                <a:latin typeface="Berlin CE" pitchFamily="2" charset="0"/>
              </a:rPr>
              <a:t>fhs.utb.cz</a:t>
            </a:r>
            <a:endParaRPr lang="en-US" sz="1100">
              <a:solidFill>
                <a:schemeClr val="bg1"/>
              </a:solidFill>
              <a:latin typeface="Berlin CE" pitchFamily="2"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35896" y="6191849"/>
            <a:ext cx="1934718" cy="285663"/>
          </a:xfrm>
          <a:prstGeom prst="rect">
            <a:avLst/>
          </a:prstGeom>
        </p:spPr>
      </p:pic>
      <p:sp>
        <p:nvSpPr>
          <p:cNvPr id="6" name="Zástupný symbol pro číslo snímku 5"/>
          <p:cNvSpPr>
            <a:spLocks noGrp="1"/>
          </p:cNvSpPr>
          <p:nvPr>
            <p:ph type="sldNum" sz="quarter" idx="12"/>
          </p:nvPr>
        </p:nvSpPr>
        <p:spPr/>
        <p:txBody>
          <a:bodyPr/>
          <a:lstStyle/>
          <a:p>
            <a:fld id="{58ACF089-6BD9-4FF9-8F05-3BF27D933551}" type="slidenum">
              <a:rPr lang="en-US" smtClean="0"/>
              <a:t>81</a:t>
            </a:fld>
            <a:endParaRPr lang="en-US"/>
          </a:p>
        </p:txBody>
      </p:sp>
      <p:pic>
        <p:nvPicPr>
          <p:cNvPr id="14" name="Obrázek 13"/>
          <p:cNvPicPr/>
          <p:nvPr/>
        </p:nvPicPr>
        <p:blipFill>
          <a:blip r:embed="rId7"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5613328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76872"/>
            <a:ext cx="7702624" cy="1470025"/>
          </a:xfrm>
        </p:spPr>
        <p:txBody>
          <a:bodyPr>
            <a:normAutofit/>
          </a:bodyPr>
          <a:lstStyle/>
          <a:p>
            <a:r>
              <a:rPr lang="en-US" dirty="0" smtClean="0"/>
              <a:t>2</a:t>
            </a:r>
            <a:r>
              <a:rPr lang="cs-CZ" dirty="0" smtClean="0"/>
              <a:t>.</a:t>
            </a:r>
            <a:r>
              <a:rPr lang="en-US" dirty="0"/>
              <a:t>	ANALYTICAL APPROACH TO </a:t>
            </a:r>
            <a:r>
              <a:rPr lang="en-US" dirty="0" smtClean="0"/>
              <a:t>MACROECONOMY</a:t>
            </a:r>
            <a:endParaRPr lang="en-US" dirty="0"/>
          </a:p>
        </p:txBody>
      </p:sp>
      <p:sp>
        <p:nvSpPr>
          <p:cNvPr id="3" name="Subtitle 2"/>
          <p:cNvSpPr>
            <a:spLocks noGrp="1"/>
          </p:cNvSpPr>
          <p:nvPr>
            <p:ph type="subTitle" idx="1"/>
          </p:nvPr>
        </p:nvSpPr>
        <p:spPr>
          <a:xfrm>
            <a:off x="1336712" y="3637310"/>
            <a:ext cx="6400800" cy="1752600"/>
          </a:xfrm>
        </p:spPr>
        <p:txBody>
          <a:bodyPr>
            <a:normAutofit/>
          </a:bodyPr>
          <a:lstStyle/>
          <a:p>
            <a:endParaRPr lang="en-US" sz="2800" i="1" dirty="0">
              <a:solidFill>
                <a:schemeClr val="tx1"/>
              </a:solidFill>
            </a:endParaRPr>
          </a:p>
        </p:txBody>
      </p:sp>
      <p:sp>
        <p:nvSpPr>
          <p:cNvPr id="4" name="Footer Placeholder 3"/>
          <p:cNvSpPr>
            <a:spLocks noGrp="1"/>
          </p:cNvSpPr>
          <p:nvPr>
            <p:ph type="ftr" sz="quarter" idx="11"/>
          </p:nvPr>
        </p:nvSpPr>
        <p:spPr>
          <a:xfrm>
            <a:off x="884312" y="6093296"/>
            <a:ext cx="2391544" cy="504056"/>
          </a:xfrm>
        </p:spPr>
        <p:txBody>
          <a:bodyPr/>
          <a:lstStyle/>
          <a:p>
            <a:pPr algn="l"/>
            <a:r>
              <a:rPr lang="cs-CZ" sz="1100" dirty="0">
                <a:solidFill>
                  <a:schemeClr val="tx1"/>
                </a:solidFill>
                <a:latin typeface="Berlin CE" pitchFamily="2" charset="0"/>
              </a:rPr>
              <a:t>Zuzana Dohnalová</a:t>
            </a:r>
            <a:endParaRPr lang="en-US" sz="1100" dirty="0">
              <a:solidFill>
                <a:schemeClr val="tx1"/>
              </a:solidFill>
              <a:latin typeface="Berlin CE" pitchFamily="2" charset="0"/>
            </a:endParaRPr>
          </a:p>
          <a:p>
            <a:pPr algn="l"/>
            <a:r>
              <a:rPr lang="cs-CZ" sz="1100" dirty="0">
                <a:solidFill>
                  <a:schemeClr val="tx1"/>
                </a:solidFill>
                <a:latin typeface="Berlin CE" pitchFamily="2" charset="0"/>
              </a:rPr>
              <a:t>TBU in Zlín</a:t>
            </a:r>
          </a:p>
          <a:p>
            <a:pPr algn="l"/>
            <a:r>
              <a:rPr lang="cs-CZ" sz="1100" dirty="0" err="1">
                <a:solidFill>
                  <a:schemeClr val="tx1"/>
                </a:solidFill>
                <a:latin typeface="Berlin CE" pitchFamily="2" charset="0"/>
              </a:rPr>
              <a:t>Faculty</a:t>
            </a:r>
            <a:r>
              <a:rPr lang="cs-CZ" sz="1100" dirty="0">
                <a:solidFill>
                  <a:schemeClr val="tx1"/>
                </a:solidFill>
                <a:latin typeface="Berlin CE" pitchFamily="2" charset="0"/>
              </a:rPr>
              <a:t> </a:t>
            </a:r>
            <a:r>
              <a:rPr lang="cs-CZ" sz="1100" dirty="0" err="1">
                <a:solidFill>
                  <a:schemeClr val="tx1"/>
                </a:solidFill>
                <a:latin typeface="Berlin CE" pitchFamily="2" charset="0"/>
              </a:rPr>
              <a:t>of</a:t>
            </a:r>
            <a:r>
              <a:rPr lang="cs-CZ" sz="1100" dirty="0">
                <a:solidFill>
                  <a:schemeClr val="tx1"/>
                </a:solidFill>
                <a:latin typeface="Berlin CE" pitchFamily="2" charset="0"/>
              </a:rPr>
              <a:t> Management and </a:t>
            </a:r>
            <a:r>
              <a:rPr lang="cs-CZ" sz="1100" dirty="0" err="1">
                <a:solidFill>
                  <a:schemeClr val="tx1"/>
                </a:solidFill>
                <a:latin typeface="Berlin CE" pitchFamily="2" charset="0"/>
              </a:rPr>
              <a:t>Economics</a:t>
            </a:r>
            <a:endParaRPr lang="en-US" sz="1100" dirty="0">
              <a:solidFill>
                <a:schemeClr val="tx1"/>
              </a:solidFill>
              <a:latin typeface="Berlin CE" pitchFamily="2" charset="0"/>
            </a:endParaRP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artisticGlowEdges/>
                    </a14:imgEffect>
                  </a14:imgLayer>
                </a14:imgProps>
              </a:ext>
              <a:ext uri="{28A0092B-C50C-407E-A947-70E740481C1C}">
                <a14:useLocalDpi xmlns:a14="http://schemas.microsoft.com/office/drawing/2010/main" val="0"/>
              </a:ext>
            </a:extLst>
          </a:blip>
          <a:stretch>
            <a:fillRect/>
          </a:stretch>
        </p:blipFill>
        <p:spPr>
          <a:xfrm>
            <a:off x="621763" y="6231657"/>
            <a:ext cx="205821" cy="235223"/>
          </a:xfrm>
          <a:prstGeom prst="rect">
            <a:avLst/>
          </a:prstGeom>
        </p:spPr>
      </p:pic>
      <p:sp>
        <p:nvSpPr>
          <p:cNvPr id="12" name="Zástupný symbol pro číslo snímku 11"/>
          <p:cNvSpPr>
            <a:spLocks noGrp="1"/>
          </p:cNvSpPr>
          <p:nvPr>
            <p:ph type="sldNum" sz="quarter" idx="12"/>
          </p:nvPr>
        </p:nvSpPr>
        <p:spPr/>
        <p:txBody>
          <a:bodyPr/>
          <a:lstStyle/>
          <a:p>
            <a:fld id="{58ACF089-6BD9-4FF9-8F05-3BF27D933551}" type="slidenum">
              <a:rPr lang="en-US" smtClean="0"/>
              <a:t>9</a:t>
            </a:fld>
            <a:endParaRPr lang="en-US"/>
          </a:p>
        </p:txBody>
      </p:sp>
      <p:pic>
        <p:nvPicPr>
          <p:cNvPr id="13" name="Obrázek 12"/>
          <p:cNvPicPr/>
          <p:nvPr/>
        </p:nvPicPr>
        <p:blipFill>
          <a:blip r:embed="rId5" cstate="print">
            <a:extLst>
              <a:ext uri="{28A0092B-C50C-407E-A947-70E740481C1C}">
                <a14:useLocalDpi xmlns:a14="http://schemas.microsoft.com/office/drawing/2010/main" val="0"/>
              </a:ext>
            </a:extLst>
          </a:blip>
          <a:stretch>
            <a:fillRect/>
          </a:stretch>
        </p:blipFill>
        <p:spPr bwMode="auto">
          <a:xfrm>
            <a:off x="1637672" y="0"/>
            <a:ext cx="5748614" cy="1277620"/>
          </a:xfrm>
          <a:prstGeom prst="rect">
            <a:avLst/>
          </a:prstGeom>
          <a:noFill/>
          <a:ln>
            <a:noFill/>
          </a:ln>
        </p:spPr>
      </p:pic>
    </p:spTree>
    <p:extLst>
      <p:ext uri="{BB962C8B-B14F-4D97-AF65-F5344CB8AC3E}">
        <p14:creationId xmlns:p14="http://schemas.microsoft.com/office/powerpoint/2010/main" val="15695919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FHS UTB">
      <a:majorFont>
        <a:latin typeface="Source Sans Pro Bold"/>
        <a:ea typeface=""/>
        <a:cs typeface=""/>
      </a:majorFont>
      <a:minorFont>
        <a:latin typeface="Source sans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932</TotalTime>
  <Words>8840</Words>
  <Application>Microsoft Office PowerPoint</Application>
  <PresentationFormat>Předvádění na obrazovce (4:3)</PresentationFormat>
  <Paragraphs>1095</Paragraphs>
  <Slides>81</Slides>
  <Notes>81</Notes>
  <HiddenSlides>0</HiddenSlides>
  <MMClips>0</MMClips>
  <ScaleCrop>false</ScaleCrop>
  <HeadingPairs>
    <vt:vector size="6" baseType="variant">
      <vt:variant>
        <vt:lpstr>Použitá písma</vt:lpstr>
      </vt:variant>
      <vt:variant>
        <vt:i4>7</vt:i4>
      </vt:variant>
      <vt:variant>
        <vt:lpstr>Motiv</vt:lpstr>
      </vt:variant>
      <vt:variant>
        <vt:i4>1</vt:i4>
      </vt:variant>
      <vt:variant>
        <vt:lpstr>Nadpisy snímků</vt:lpstr>
      </vt:variant>
      <vt:variant>
        <vt:i4>81</vt:i4>
      </vt:variant>
    </vt:vector>
  </HeadingPairs>
  <TitlesOfParts>
    <vt:vector size="89" baseType="lpstr">
      <vt:lpstr>Arial</vt:lpstr>
      <vt:lpstr>Berlin CE</vt:lpstr>
      <vt:lpstr>Source Sans Pro Semibold</vt:lpstr>
      <vt:lpstr>Calibri</vt:lpstr>
      <vt:lpstr>Source Sans Pro Bold</vt:lpstr>
      <vt:lpstr>Courier New</vt:lpstr>
      <vt:lpstr>Source sans Pro</vt:lpstr>
      <vt:lpstr>Office Theme</vt:lpstr>
      <vt:lpstr>Macroeconomics III</vt:lpstr>
      <vt:lpstr>1. METHODOLOGY OF MACROECONOMIC THEORY</vt:lpstr>
      <vt:lpstr>Chapter goal</vt:lpstr>
      <vt:lpstr>1.1 Controversy of Neoclassical and Keynesian Macroeconomics (1)</vt:lpstr>
      <vt:lpstr>1.1 Controversy of Neoclassical and Keynesian Macroeconomics (2)</vt:lpstr>
      <vt:lpstr>1.1 Controversy of Neoclassical and Keynesian Macroeconomics (3)</vt:lpstr>
      <vt:lpstr>1.1 Controversy of Neoclassical and Keynesian Macroeconomics (4)</vt:lpstr>
      <vt:lpstr>1.1 Controversy of Neoclassical and Keynesian Macroeconomics (5)</vt:lpstr>
      <vt:lpstr>2. ANALYTICAL APPROACH TO MACROECONOMY</vt:lpstr>
      <vt:lpstr>Chapter goal</vt:lpstr>
      <vt:lpstr>2.1 Mathematical Tools of Macroeconomics (1)</vt:lpstr>
      <vt:lpstr>2.1 Mathematical Tools of Macroeconomics (2)</vt:lpstr>
      <vt:lpstr>2.1Mathematical Tools of Macroeconomics (3)</vt:lpstr>
      <vt:lpstr>2.1 Mathematical Tools of Macroeconomics (4)</vt:lpstr>
      <vt:lpstr>3. SYSTEMATIC ANALYSIS OF THE PERFORMANCE OF NATIONAL ECONOMY</vt:lpstr>
      <vt:lpstr>Chapter goal</vt:lpstr>
      <vt:lpstr>3.1 Gross Domestic Product (1)</vt:lpstr>
      <vt:lpstr>3.1 Gross Domestic Product (2)</vt:lpstr>
      <vt:lpstr>3.1 Gross Domestic Product (3)</vt:lpstr>
      <vt:lpstr>3.1 Gross Domestic Product (4)</vt:lpstr>
      <vt:lpstr>3.2 Inflation (1)</vt:lpstr>
      <vt:lpstr>3.2 Inflation (2)</vt:lpstr>
      <vt:lpstr>3.3 Employment and Unemployment (1)</vt:lpstr>
      <vt:lpstr>3.3 Employment and unemployment (2)</vt:lpstr>
      <vt:lpstr>3.4 Foreign trade</vt:lpstr>
      <vt:lpstr>3.4.1 Calculation of the foreign trade of the Czech Republic</vt:lpstr>
      <vt:lpstr>4. LABOR MARKET AND UNEMPLOYMENT </vt:lpstr>
      <vt:lpstr>Chapter goal</vt:lpstr>
      <vt:lpstr>4.1 Labor Market Theory (1)</vt:lpstr>
      <vt:lpstr>4.1 Labor Market Theory (2)</vt:lpstr>
      <vt:lpstr>4.2 Unemployment and Beveridge curve (1)</vt:lpstr>
      <vt:lpstr>4.2 Unemployment and Beveridge curve (2)</vt:lpstr>
      <vt:lpstr>4.2 Unemployment and Beveridge curve (3)</vt:lpstr>
      <vt:lpstr>4.3 Okun's Law</vt:lpstr>
      <vt:lpstr>4.4 Phillips Curve and its Modification (1)</vt:lpstr>
      <vt:lpstr>4.4 Phillips Curve and its Modification (2)</vt:lpstr>
      <vt:lpstr>4.4 Phillips Curve and its Modification (3)</vt:lpstr>
      <vt:lpstr>5. CENTRAL BANK AND THE ROLE OF MONETARY POLICY IN ECONOMICS</vt:lpstr>
      <vt:lpstr>Chapter goal</vt:lpstr>
      <vt:lpstr>5.1 Monetary Policy (1)</vt:lpstr>
      <vt:lpstr>5.1 Monetary Policy (2)</vt:lpstr>
      <vt:lpstr>5.1 Monetary Policy (3)</vt:lpstr>
      <vt:lpstr>5.1.1 Types of Monetary Policy</vt:lpstr>
      <vt:lpstr>5.1.2 Price stability</vt:lpstr>
      <vt:lpstr>6. FISCAL POLICY AND PUBLIC FINANCES </vt:lpstr>
      <vt:lpstr>Chapter goal</vt:lpstr>
      <vt:lpstr>6.1 Fiscal Policy (1)</vt:lpstr>
      <vt:lpstr>6.1 Fiscal Policy (2)</vt:lpstr>
      <vt:lpstr>6.1 Fiscal policy (3)</vt:lpstr>
      <vt:lpstr>6.2 Public Finance and Economics (1)</vt:lpstr>
      <vt:lpstr>6.2 Public Finance and Economics (2)</vt:lpstr>
      <vt:lpstr>6.2 Public Finance and Economics (3)</vt:lpstr>
      <vt:lpstr>6.2.1 State budget (1)</vt:lpstr>
      <vt:lpstr>6.2.1 State Budget (2)</vt:lpstr>
      <vt:lpstr>6.2.1 State Budget (3)</vt:lpstr>
      <vt:lpstr>6.3. Fiscal Policy Issues</vt:lpstr>
      <vt:lpstr>7. OPEN ECONOMY AND THE INTERNATIONAL ECONOMIC ENVIRONMENT</vt:lpstr>
      <vt:lpstr>Chapter goal</vt:lpstr>
      <vt:lpstr>7.1 Open economy (1)</vt:lpstr>
      <vt:lpstr>7.1 Open economy (2)</vt:lpstr>
      <vt:lpstr>7.2 International Trade</vt:lpstr>
      <vt:lpstr>7.3 Theory of absolute and comparative advantages</vt:lpstr>
      <vt:lpstr> 7.4 Protectionism in international trade </vt:lpstr>
      <vt:lpstr>7.5 Balance of payments (1)</vt:lpstr>
      <vt:lpstr>7.5 Balance of payments (2)</vt:lpstr>
      <vt:lpstr>7.6 Nominal and real exchange rate</vt:lpstr>
      <vt:lpstr>8. Business cycle theory AND THEIR IMPACT ON THE ECONOMY</vt:lpstr>
      <vt:lpstr>Chapter goal</vt:lpstr>
      <vt:lpstr>8.1 Theory of the business cycle (1)</vt:lpstr>
      <vt:lpstr>8.1 Theory of the business cycle (2)</vt:lpstr>
      <vt:lpstr>8.1.1 Internal and external theories of the business cycle (1)</vt:lpstr>
      <vt:lpstr>8.1.1 Internal and external theories of the business cycle (2)</vt:lpstr>
      <vt:lpstr>8.2 Four-phase business cycle and economy (1)</vt:lpstr>
      <vt:lpstr>8.2 Four-phase business cycle and economy (2)</vt:lpstr>
      <vt:lpstr>8.2 Four-phase business cycle and economy (3)</vt:lpstr>
      <vt:lpstr>8.3 Business cycles by duration</vt:lpstr>
      <vt:lpstr>REFERENCES (1)</vt:lpstr>
      <vt:lpstr>REFERENCES (1)</vt:lpstr>
      <vt:lpstr>REFERENCES (2)</vt:lpstr>
      <vt:lpstr>REFERENCES (3)</vt:lpstr>
      <vt:lpstr>REFERENCES (4)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MK</dc:creator>
  <cp:lastModifiedBy>PC2</cp:lastModifiedBy>
  <cp:revision>90</cp:revision>
  <dcterms:created xsi:type="dcterms:W3CDTF">2016-01-28T21:16:43Z</dcterms:created>
  <dcterms:modified xsi:type="dcterms:W3CDTF">2019-09-05T12:42:17Z</dcterms:modified>
</cp:coreProperties>
</file>