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1"/>
  </p:notesMasterIdLst>
  <p:handoutMasterIdLst>
    <p:handoutMasterId r:id="rId72"/>
  </p:handoutMasterIdLst>
  <p:sldIdLst>
    <p:sldId id="355" r:id="rId2"/>
    <p:sldId id="356" r:id="rId3"/>
    <p:sldId id="263" r:id="rId4"/>
    <p:sldId id="286" r:id="rId5"/>
    <p:sldId id="285" r:id="rId6"/>
    <p:sldId id="264" r:id="rId7"/>
    <p:sldId id="288" r:id="rId8"/>
    <p:sldId id="265" r:id="rId9"/>
    <p:sldId id="290" r:id="rId10"/>
    <p:sldId id="357" r:id="rId11"/>
    <p:sldId id="291" r:id="rId12"/>
    <p:sldId id="292" r:id="rId13"/>
    <p:sldId id="293" r:id="rId14"/>
    <p:sldId id="308" r:id="rId15"/>
    <p:sldId id="270" r:id="rId16"/>
    <p:sldId id="359" r:id="rId17"/>
    <p:sldId id="309" r:id="rId18"/>
    <p:sldId id="360" r:id="rId19"/>
    <p:sldId id="361" r:id="rId20"/>
    <p:sldId id="362" r:id="rId21"/>
    <p:sldId id="314" r:id="rId22"/>
    <p:sldId id="313" r:id="rId23"/>
    <p:sldId id="363" r:id="rId24"/>
    <p:sldId id="294" r:id="rId25"/>
    <p:sldId id="296" r:id="rId26"/>
    <p:sldId id="297" r:id="rId27"/>
    <p:sldId id="267" r:id="rId28"/>
    <p:sldId id="300" r:id="rId29"/>
    <p:sldId id="298" r:id="rId30"/>
    <p:sldId id="301" r:id="rId31"/>
    <p:sldId id="302" r:id="rId32"/>
    <p:sldId id="304" r:id="rId33"/>
    <p:sldId id="306" r:id="rId34"/>
    <p:sldId id="305" r:id="rId35"/>
    <p:sldId id="268" r:id="rId36"/>
    <p:sldId id="365" r:id="rId37"/>
    <p:sldId id="366" r:id="rId38"/>
    <p:sldId id="367" r:id="rId39"/>
    <p:sldId id="273" r:id="rId40"/>
    <p:sldId id="307" r:id="rId41"/>
    <p:sldId id="312" r:id="rId42"/>
    <p:sldId id="274" r:id="rId43"/>
    <p:sldId id="321" r:id="rId44"/>
    <p:sldId id="320" r:id="rId45"/>
    <p:sldId id="317" r:id="rId46"/>
    <p:sldId id="337" r:id="rId47"/>
    <p:sldId id="338" r:id="rId48"/>
    <p:sldId id="328" r:id="rId49"/>
    <p:sldId id="339" r:id="rId50"/>
    <p:sldId id="341" r:id="rId51"/>
    <p:sldId id="340" r:id="rId52"/>
    <p:sldId id="329" r:id="rId53"/>
    <p:sldId id="316" r:id="rId54"/>
    <p:sldId id="368" r:id="rId55"/>
    <p:sldId id="369" r:id="rId56"/>
    <p:sldId id="371" r:id="rId57"/>
    <p:sldId id="372" r:id="rId58"/>
    <p:sldId id="343" r:id="rId59"/>
    <p:sldId id="373" r:id="rId60"/>
    <p:sldId id="353" r:id="rId61"/>
    <p:sldId id="354" r:id="rId62"/>
    <p:sldId id="344" r:id="rId63"/>
    <p:sldId id="374" r:id="rId64"/>
    <p:sldId id="375" r:id="rId65"/>
    <p:sldId id="377" r:id="rId66"/>
    <p:sldId id="379" r:id="rId67"/>
    <p:sldId id="378" r:id="rId68"/>
    <p:sldId id="324" r:id="rId69"/>
    <p:sldId id="376" r:id="rId7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5C28"/>
    <a:srgbClr val="642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678"/>
  </p:normalViewPr>
  <p:slideViewPr>
    <p:cSldViewPr>
      <p:cViewPr varScale="1">
        <p:scale>
          <a:sx n="104" d="100"/>
          <a:sy n="104" d="100"/>
        </p:scale>
        <p:origin x="178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9B9CC-48FD-46F0-BE95-57B0AFA539FB}" type="datetimeFigureOut">
              <a:rPr lang="cs-CZ" smtClean="0"/>
              <a:t>11.09.19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CD96-B447-4F8F-BF20-EC3D773D72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119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9B4E-FAE7-4854-9018-49E74BACA333}" type="datetimeFigureOut">
              <a:rPr lang="cs-CZ" smtClean="0"/>
              <a:t>11.09.19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4D59-967E-455B-94A7-AB61284CF9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751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68178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4108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91207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1279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9605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4176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8004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2843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3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751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269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081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5B3E-C2A7-4926-97EA-B74A56821623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3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45D8-E216-4097-9D67-DF0773CB89E1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6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4600-3876-45E2-BA45-C68484133225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2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8A3C8-69A1-4A4B-8C07-FEB580693FA1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1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541F3-236D-4F43-A4C2-75E3448B2B2E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5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FD09-0BCF-4236-B645-3C4C57B6B543}" type="datetime1">
              <a:rPr lang="cs-CZ" smtClean="0"/>
              <a:t>11.09.19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9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7AF-FB3E-4F0B-B07E-B42BA8A221E2}" type="datetime1">
              <a:rPr lang="cs-CZ" smtClean="0"/>
              <a:t>11.09.19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94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AD4E-6A75-4327-9D03-E6EC14BCF29F}" type="datetime1">
              <a:rPr lang="cs-CZ" smtClean="0"/>
              <a:t>11.09.19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7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0658-D992-4FF9-BB74-6D7B1B7521A0}" type="datetime1">
              <a:rPr lang="cs-CZ" smtClean="0"/>
              <a:t>11.09.19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787F-99A4-464E-ABD6-391C03386EE5}" type="datetime1">
              <a:rPr lang="cs-CZ" smtClean="0"/>
              <a:t>11.09.19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A2EB5-0ADD-4A68-B6CA-A42FE77E7F17}" type="datetime1">
              <a:rPr lang="cs-CZ" smtClean="0"/>
              <a:t>11.09.19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E510C-8930-43AC-A24A-6C83A5190266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m.ecs.soton.ac.uk/theme4/aims_and_objectives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file:////var/folders/hr/l3qvc7ds04j7pv_gbxt_99vr0000gn/T/com.microsoft.Word/WebArchiveCopyPasteTempFiles/5bc602ea8d45e531627f1b93_Gantt%2520chart%2520example.png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/>
              <a:t>Research Methodology</a:t>
            </a:r>
            <a:r>
              <a:rPr lang="en-GB" b="1" dirty="0"/>
              <a:t>: </a:t>
            </a:r>
            <a:br>
              <a:rPr lang="cs-CZ" dirty="0"/>
            </a:br>
            <a:r>
              <a:rPr lang="en-GB" sz="3600" b="1" dirty="0"/>
              <a:t>How to Write a Good Research Proposal and Dissertation </a:t>
            </a:r>
            <a:br>
              <a:rPr lang="cs-CZ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1</a:t>
            </a:fld>
            <a:endParaRPr lang="en-US"/>
          </a:p>
        </p:txBody>
      </p:sp>
      <p:sp>
        <p:nvSpPr>
          <p:cNvPr id="14" name="TextovéPole 13"/>
          <p:cNvSpPr txBox="1"/>
          <p:nvPr/>
        </p:nvSpPr>
        <p:spPr>
          <a:xfrm>
            <a:off x="1632254" y="5013176"/>
            <a:ext cx="575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Strategic project of TBU in Zlín, reg. no. CZ.02.2.69/0.0/0.0/16_015/0002204</a:t>
            </a:r>
          </a:p>
        </p:txBody>
      </p:sp>
    </p:spTree>
    <p:extLst>
      <p:ext uri="{BB962C8B-B14F-4D97-AF65-F5344CB8AC3E}">
        <p14:creationId xmlns:p14="http://schemas.microsoft.com/office/powerpoint/2010/main" val="871071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cs-CZ" altLang="cs-CZ" sz="3200" b="1" dirty="0"/>
              <a:t>Area </a:t>
            </a:r>
            <a:r>
              <a:rPr lang="cs-CZ" altLang="cs-CZ" sz="3200" b="1" dirty="0" err="1"/>
              <a:t>of</a:t>
            </a:r>
            <a:r>
              <a:rPr lang="cs-CZ" altLang="cs-CZ" sz="3200" b="1" dirty="0"/>
              <a:t> </a:t>
            </a:r>
            <a:r>
              <a:rPr lang="cs-CZ" altLang="cs-CZ" sz="3200" b="1" dirty="0" err="1"/>
              <a:t>Interest</a:t>
            </a:r>
            <a:endParaRPr lang="cs-CZ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061982" cy="381642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r>
              <a:rPr lang="en-GB" sz="2000" b="1" dirty="0"/>
              <a:t>Figure 1: Three important first steps in the research process</a:t>
            </a:r>
            <a:r>
              <a:rPr lang="en-GB" sz="2000" dirty="0"/>
              <a:t>. </a:t>
            </a:r>
          </a:p>
          <a:p>
            <a:pPr marL="0" indent="0">
              <a:buNone/>
              <a:defRPr/>
            </a:pPr>
            <a:r>
              <a:rPr lang="en-GB" sz="2000" dirty="0"/>
              <a:t>				Source: Sekaran &amp; Bougie (2016)</a:t>
            </a:r>
            <a:endParaRPr lang="cs-CZ" sz="2000" dirty="0"/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 pole 12">
            <a:extLst>
              <a:ext uri="{FF2B5EF4-FFF2-40B4-BE49-F238E27FC236}">
                <a16:creationId xmlns:a16="http://schemas.microsoft.com/office/drawing/2014/main" id="{B9ADC5AA-F496-2345-804D-876166C4C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030" y="2647999"/>
            <a:ext cx="1922314" cy="113193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Identification of the broad management problem</a:t>
            </a:r>
            <a:endParaRPr kumimoji="0" lang="en-GB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ové pole 13">
            <a:extLst>
              <a:ext uri="{FF2B5EF4-FFF2-40B4-BE49-F238E27FC236}">
                <a16:creationId xmlns:a16="http://schemas.microsoft.com/office/drawing/2014/main" id="{09840A13-1E10-8B4F-82D9-70D3692F9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4714" y="2657104"/>
            <a:ext cx="1929373" cy="113193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Preliminary research</a:t>
            </a:r>
            <a:endParaRPr kumimoji="0" lang="en-GB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ové pole 14">
            <a:extLst>
              <a:ext uri="{FF2B5EF4-FFF2-40B4-BE49-F238E27FC236}">
                <a16:creationId xmlns:a16="http://schemas.microsoft.com/office/drawing/2014/main" id="{05B28479-CA17-CF47-86C2-88CE1E416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5783" y="2657104"/>
            <a:ext cx="1909146" cy="117249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 of the </a:t>
            </a:r>
            <a:endParaRPr kumimoji="0" lang="en-GB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problem </a:t>
            </a:r>
            <a:endParaRPr kumimoji="0" lang="en-GB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Obousměrná vodorovná šipka 9">
            <a:extLst>
              <a:ext uri="{FF2B5EF4-FFF2-40B4-BE49-F238E27FC236}">
                <a16:creationId xmlns:a16="http://schemas.microsoft.com/office/drawing/2014/main" id="{24823C09-687F-7E44-9F88-114DA5919A88}"/>
              </a:ext>
            </a:extLst>
          </p:cNvPr>
          <p:cNvSpPr/>
          <p:nvPr/>
        </p:nvSpPr>
        <p:spPr>
          <a:xfrm>
            <a:off x="2547132" y="3098369"/>
            <a:ext cx="887582" cy="2494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11" name="Obousměrná vodorovná šipka 10">
            <a:extLst>
              <a:ext uri="{FF2B5EF4-FFF2-40B4-BE49-F238E27FC236}">
                <a16:creationId xmlns:a16="http://schemas.microsoft.com/office/drawing/2014/main" id="{74C03BB0-4E2F-D943-BBF5-4CC32F4A6F2B}"/>
              </a:ext>
            </a:extLst>
          </p:cNvPr>
          <p:cNvSpPr/>
          <p:nvPr/>
        </p:nvSpPr>
        <p:spPr>
          <a:xfrm>
            <a:off x="5364087" y="3098369"/>
            <a:ext cx="781695" cy="2494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B6DBA59-D04E-5C45-AB94-566B2C54B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2004F24E-BA02-F948-90D2-4D03B3789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cs-CZ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anose="020B070302020209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kumimoji="0" lang="en-GB" altLang="cs-CZ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5A3C0B84-41DA-BB4A-8DAA-7783C38CD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kumimoji="0" lang="en-GB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798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Attributes of selecting a good research topic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  <a:defRPr/>
            </a:pPr>
            <a:r>
              <a:rPr lang="en-GB" sz="2900" i="1" dirty="0">
                <a:solidFill>
                  <a:srgbClr val="00B0F0"/>
                </a:solidFill>
              </a:rPr>
              <a:t>According to Saunders et al. (2016) emphasize attributes of good research topic:</a:t>
            </a:r>
          </a:p>
          <a:p>
            <a:pPr marL="0" indent="0">
              <a:buNone/>
              <a:defRPr/>
            </a:pPr>
            <a:endParaRPr lang="en-GB" sz="2900" i="1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GB" sz="2900" i="1" dirty="0">
                <a:solidFill>
                  <a:srgbClr val="00B0F0"/>
                </a:solidFill>
              </a:rPr>
              <a:t>The ability to carry out the research (its feasibility):</a:t>
            </a:r>
          </a:p>
          <a:p>
            <a:pPr>
              <a:defRPr/>
            </a:pPr>
            <a:endParaRPr lang="en-GB" sz="2900" i="1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900" dirty="0"/>
              <a:t>with the level of your personal knowledge, experience and skills (with the possibility of their development during the course of study)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900" dirty="0"/>
              <a:t>in given time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900" dirty="0"/>
              <a:t>with available resources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900" dirty="0"/>
              <a:t>with available data or the ability to get them</a:t>
            </a:r>
          </a:p>
          <a:p>
            <a:pPr>
              <a:defRPr/>
            </a:pPr>
            <a:endParaRPr lang="en-GB" sz="2900" dirty="0"/>
          </a:p>
          <a:p>
            <a:pPr>
              <a:defRPr/>
            </a:pPr>
            <a:r>
              <a:rPr lang="en-GB" sz="2900" i="1" dirty="0">
                <a:solidFill>
                  <a:srgbClr val="00B0F0"/>
                </a:solidFill>
              </a:rPr>
              <a:t>Issues within the research are capable of being linked to academic theory.</a:t>
            </a:r>
            <a:endParaRPr lang="cs-CZ" sz="2900" dirty="0">
              <a:solidFill>
                <a:srgbClr val="00B0F0"/>
              </a:solidFill>
            </a:endParaRPr>
          </a:p>
          <a:p>
            <a:pPr>
              <a:defRPr/>
            </a:pPr>
            <a:endParaRPr lang="en-GB" sz="2900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GB" sz="2900" i="1" dirty="0">
                <a:solidFill>
                  <a:srgbClr val="00B0F0"/>
                </a:solidFill>
              </a:rPr>
              <a:t>The possibility to clearly formulate research questions and research objectives - conditioned by good literature research</a:t>
            </a:r>
          </a:p>
          <a:p>
            <a:pPr>
              <a:defRPr/>
            </a:pPr>
            <a:endParaRPr lang="en-GB" sz="2900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GB" sz="2900" i="1" dirty="0">
                <a:solidFill>
                  <a:srgbClr val="00B0F0"/>
                </a:solidFill>
              </a:rPr>
              <a:t>The possibility to bring new knowledge and its application and to become an expert in the field</a:t>
            </a:r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1081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How to search for a research topic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531597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200" dirty="0"/>
              <a:t>Build on your strengths and interests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Look at past or ongoing research projects</a:t>
            </a:r>
            <a:endParaRPr lang="cs-CZ" sz="2200" dirty="0"/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Discuss with your supervisor, other researchers, practitioners, ...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Study literature (news, books, papers in scientific and professional journals)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Follow media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Write your ideas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Use "relevance tree”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Use brainstorming (with a group of people)</a:t>
            </a:r>
          </a:p>
          <a:p>
            <a:pPr marL="0" indent="0">
              <a:buNone/>
              <a:defRPr/>
            </a:pPr>
            <a:r>
              <a:rPr lang="cs-CZ" sz="2800" dirty="0"/>
              <a:t>			</a:t>
            </a:r>
            <a:r>
              <a:rPr lang="cs-CZ" altLang="cs-CZ" sz="1900" dirty="0" err="1"/>
              <a:t>Saunders</a:t>
            </a:r>
            <a:r>
              <a:rPr lang="cs-CZ" altLang="cs-CZ" sz="1900" dirty="0"/>
              <a:t> et al. (2009), </a:t>
            </a:r>
            <a:r>
              <a:rPr lang="cs-CZ" altLang="cs-CZ" sz="1900" dirty="0" err="1"/>
              <a:t>adapted</a:t>
            </a:r>
            <a:r>
              <a:rPr lang="cs-CZ" altLang="cs-CZ" sz="1900" dirty="0"/>
              <a:t> </a:t>
            </a:r>
            <a:endParaRPr lang="en-GB" sz="1900" dirty="0"/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83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How to continue with your research topic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243565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400" dirty="0"/>
              <a:t>prepare an "introductory study" based on literary research, discussions with the supervisor and other experts, use the Delphi method</a:t>
            </a:r>
          </a:p>
          <a:p>
            <a:pPr marL="0" indent="0">
              <a:buNone/>
              <a:defRPr/>
            </a:pPr>
            <a:endParaRPr lang="en-GB" sz="2400" dirty="0"/>
          </a:p>
          <a:p>
            <a:pPr>
              <a:buFont typeface="Arial" charset="0"/>
              <a:buChar char="•"/>
              <a:defRPr/>
            </a:pPr>
            <a:r>
              <a:rPr lang="en-GB" sz="2400" dirty="0"/>
              <a:t>verify if the subject has the required attributes of a good research topic</a:t>
            </a:r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6448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1.</a:t>
            </a:r>
            <a:r>
              <a:rPr lang="cs-CZ" dirty="0"/>
              <a:t>3 </a:t>
            </a:r>
            <a:r>
              <a:rPr lang="en-GB" dirty="0"/>
              <a:t>How to define research problem, research questions and objectives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14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1841477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Defining the research problem and the aim of research </a:t>
            </a:r>
          </a:p>
        </p:txBody>
      </p:sp>
      <p:sp>
        <p:nvSpPr>
          <p:cNvPr id="50179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charset="2"/>
              <a:buNone/>
              <a:defRPr/>
            </a:pPr>
            <a:r>
              <a:rPr lang="en-GB" altLang="en-US" sz="2400" b="1" dirty="0">
                <a:solidFill>
                  <a:srgbClr val="FF0000"/>
                </a:solidFill>
              </a:rPr>
              <a:t>The research problem </a:t>
            </a:r>
            <a:r>
              <a:rPr lang="en-GB" altLang="en-US" sz="2400" dirty="0"/>
              <a:t>is based on the so-called "</a:t>
            </a:r>
            <a:r>
              <a:rPr lang="en-GB" altLang="en-US" sz="2400" b="1" dirty="0">
                <a:solidFill>
                  <a:srgbClr val="0070C0"/>
                </a:solidFill>
              </a:rPr>
              <a:t>research gap</a:t>
            </a:r>
            <a:r>
              <a:rPr lang="en-GB" altLang="en-US" sz="2400" b="1" dirty="0"/>
              <a:t>":</a:t>
            </a:r>
          </a:p>
          <a:p>
            <a:pPr>
              <a:buFontTx/>
              <a:buChar char="-"/>
              <a:defRPr/>
            </a:pPr>
            <a:r>
              <a:rPr lang="en-GB" altLang="en-US" sz="2400" dirty="0"/>
              <a:t>in existing literature, solutions and research results cannot be found, the problem has not been addressed, or</a:t>
            </a:r>
          </a:p>
          <a:p>
            <a:pPr>
              <a:buFontTx/>
              <a:buChar char="-"/>
              <a:defRPr/>
            </a:pPr>
            <a:r>
              <a:rPr lang="en-GB" altLang="en-US" sz="2400" dirty="0"/>
              <a:t>the problem has been solved, but the results are different, conflicts can be found in theoretical approaches, empirical methods, etc.</a:t>
            </a:r>
          </a:p>
          <a:p>
            <a:pPr marL="0" indent="0">
              <a:buNone/>
              <a:defRPr/>
            </a:pPr>
            <a:endParaRPr lang="en-GB" altLang="en-US" sz="2400" dirty="0"/>
          </a:p>
          <a:p>
            <a:pPr marL="0" indent="0">
              <a:buNone/>
              <a:defRPr/>
            </a:pPr>
            <a:r>
              <a:rPr lang="en-GB" altLang="en-US" sz="2400" dirty="0"/>
              <a:t>The identified research problem results in a formulation of the </a:t>
            </a:r>
            <a:r>
              <a:rPr lang="en-GB" altLang="en-US" sz="2400" b="1" dirty="0">
                <a:solidFill>
                  <a:srgbClr val="FF0000"/>
                </a:solidFill>
              </a:rPr>
              <a:t>aim </a:t>
            </a:r>
            <a:r>
              <a:rPr lang="en-GB" altLang="en-US" sz="2400" dirty="0"/>
              <a:t>of the dissertation.</a:t>
            </a:r>
            <a:endParaRPr lang="en-GB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8372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Defining the research problem and the aim of research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1">
            <a:extLst>
              <a:ext uri="{FF2B5EF4-FFF2-40B4-BE49-F238E27FC236}">
                <a16:creationId xmlns:a16="http://schemas.microsoft.com/office/drawing/2014/main" id="{72C66AE1-F321-F748-8BA4-D17305C75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05038"/>
            <a:ext cx="1738536" cy="5038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en-GB" sz="2000" b="1" dirty="0"/>
              <a:t>Example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424A63C-5F0D-C042-87AD-DE0A47BBE490}"/>
              </a:ext>
            </a:extLst>
          </p:cNvPr>
          <p:cNvSpPr txBox="1"/>
          <p:nvPr/>
        </p:nvSpPr>
        <p:spPr>
          <a:xfrm>
            <a:off x="1717589" y="3175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059C4DB-EDF5-7443-B495-D39924141ADB}"/>
              </a:ext>
            </a:extLst>
          </p:cNvPr>
          <p:cNvSpPr txBox="1"/>
          <p:nvPr/>
        </p:nvSpPr>
        <p:spPr>
          <a:xfrm>
            <a:off x="662878" y="3271046"/>
            <a:ext cx="822960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Research problem:</a:t>
            </a:r>
            <a:r>
              <a:rPr lang="en-GB" sz="2400" dirty="0"/>
              <a:t> </a:t>
            </a:r>
            <a:r>
              <a:rPr lang="en-GB" sz="2400" i="1" dirty="0"/>
              <a:t>Using social media in advertising for increasing its effectivity.</a:t>
            </a:r>
            <a:endParaRPr lang="cs-CZ" sz="2400" dirty="0"/>
          </a:p>
          <a:p>
            <a:endParaRPr lang="en-GB" sz="2400" b="1" dirty="0"/>
          </a:p>
          <a:p>
            <a:r>
              <a:rPr lang="en-GB" sz="2400" b="1" dirty="0"/>
              <a:t>Research aim: </a:t>
            </a:r>
            <a:r>
              <a:rPr lang="en-GB" sz="2400" dirty="0"/>
              <a:t>To identify possibilities how to increase effectiveness of advertising by using social media.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6957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0"/>
            <a:ext cx="8229600" cy="357092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dirty="0"/>
              <a:t>enable to formulate research questions to capture research problem and to provide the framework for description of findings </a:t>
            </a:r>
          </a:p>
          <a:p>
            <a:pPr>
              <a:defRPr/>
            </a:pPr>
            <a:r>
              <a:rPr lang="en-GB" sz="2400" dirty="0"/>
              <a:t>indicate what data will be needed for research </a:t>
            </a:r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altLang="cs-CZ" sz="2400" dirty="0"/>
              <a:t>influence data collection and analysis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8373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0"/>
            <a:ext cx="8229600" cy="357092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400" dirty="0"/>
              <a:t>Sekaran &amp; Bougie (2016) define three basic types of questions: </a:t>
            </a:r>
            <a:endParaRPr lang="cs-CZ" sz="3400" dirty="0"/>
          </a:p>
          <a:p>
            <a:pPr lvl="0"/>
            <a:endParaRPr lang="en-GB" sz="3400" i="1" dirty="0"/>
          </a:p>
          <a:p>
            <a:pPr lvl="0"/>
            <a:r>
              <a:rPr lang="en-GB" sz="3400" b="1" i="1" dirty="0">
                <a:solidFill>
                  <a:srgbClr val="00B0F0"/>
                </a:solidFill>
              </a:rPr>
              <a:t>exploratory research questions</a:t>
            </a:r>
            <a:endParaRPr lang="cs-CZ" sz="34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GB" sz="3400" dirty="0"/>
              <a:t>	- research often relies on qualitative research</a:t>
            </a:r>
          </a:p>
          <a:p>
            <a:pPr marL="0" indent="0">
              <a:buNone/>
            </a:pPr>
            <a:r>
              <a:rPr lang="en-GB" sz="3400" dirty="0"/>
              <a:t>	- these questions require analysis, explanation, 	comparison, 	prediction, release relationship and lead 	to theory creation. </a:t>
            </a:r>
            <a:endParaRPr lang="cs-CZ" sz="3400" dirty="0"/>
          </a:p>
          <a:p>
            <a:endParaRPr lang="en-GB" sz="3400" dirty="0"/>
          </a:p>
          <a:p>
            <a:pPr marL="0" indent="0">
              <a:buNone/>
            </a:pPr>
            <a:r>
              <a:rPr lang="en-GB" sz="3400" dirty="0">
                <a:solidFill>
                  <a:srgbClr val="FF0000"/>
                </a:solidFill>
              </a:rPr>
              <a:t>		Why...? How...? When...?  </a:t>
            </a:r>
            <a:endParaRPr lang="cs-CZ" sz="3400" dirty="0">
              <a:solidFill>
                <a:srgbClr val="FF0000"/>
              </a:solidFill>
            </a:endParaRPr>
          </a:p>
          <a:p>
            <a:pPr>
              <a:defRPr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0168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52854"/>
            <a:ext cx="8229600" cy="39733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lvl="0"/>
            <a:r>
              <a:rPr lang="en-GB" sz="2400" b="1" i="1" dirty="0">
                <a:solidFill>
                  <a:srgbClr val="00B0F0"/>
                </a:solidFill>
              </a:rPr>
              <a:t>descriptive research questions</a:t>
            </a:r>
            <a:endParaRPr lang="cs-CZ" sz="2400" b="1" dirty="0">
              <a:solidFill>
                <a:srgbClr val="00B0F0"/>
              </a:solidFill>
            </a:endParaRPr>
          </a:p>
          <a:p>
            <a:pPr lvl="1"/>
            <a:r>
              <a:rPr lang="en-GB" sz="2400" dirty="0"/>
              <a:t>developed when the objective of the research study is to obtain data that describes the topic of interest</a:t>
            </a:r>
            <a:endParaRPr lang="cs-CZ" sz="2400" dirty="0"/>
          </a:p>
          <a:p>
            <a:pPr lvl="1"/>
            <a:r>
              <a:rPr lang="en-GB" sz="2400" dirty="0"/>
              <a:t>descriptive research could be quantitative or qualitative</a:t>
            </a:r>
            <a:endParaRPr lang="cs-CZ" sz="2400" dirty="0"/>
          </a:p>
          <a:p>
            <a:pPr marL="0" indent="0">
              <a:buNone/>
            </a:pPr>
            <a:endParaRPr lang="en-GB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FF0000"/>
                </a:solidFill>
              </a:rPr>
              <a:t>		What is share… How many...? </a:t>
            </a:r>
            <a:endParaRPr 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800" dirty="0"/>
              <a:t> </a:t>
            </a:r>
            <a:endParaRPr lang="cs-CZ" sz="2800" dirty="0"/>
          </a:p>
          <a:p>
            <a:pPr>
              <a:defRPr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3332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1. How to prepare a good research proposal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2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1901622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0"/>
            <a:ext cx="8229600" cy="3570923"/>
          </a:xfrm>
        </p:spPr>
        <p:txBody>
          <a:bodyPr>
            <a:normAutofit/>
          </a:bodyPr>
          <a:lstStyle/>
          <a:p>
            <a:pPr lvl="0"/>
            <a:r>
              <a:rPr lang="en-GB" sz="2400" b="1" i="1" dirty="0">
                <a:solidFill>
                  <a:srgbClr val="00B0F0"/>
                </a:solidFill>
              </a:rPr>
              <a:t>causal research questions</a:t>
            </a:r>
            <a:endParaRPr lang="cs-CZ" sz="2400" b="1" dirty="0">
              <a:solidFill>
                <a:srgbClr val="00B0F0"/>
              </a:solidFill>
            </a:endParaRPr>
          </a:p>
          <a:p>
            <a:pPr marL="0" lvl="0" indent="0">
              <a:buNone/>
            </a:pPr>
            <a:r>
              <a:rPr lang="en-GB" sz="2400" dirty="0"/>
              <a:t>-  developed when it is necessary to test whether or not one variable causes another variable to change</a:t>
            </a:r>
            <a:endParaRPr lang="cs-CZ" sz="2400" dirty="0"/>
          </a:p>
          <a:p>
            <a:pPr marL="0" lvl="0" indent="0">
              <a:buNone/>
            </a:pPr>
            <a:endParaRPr lang="en-GB" sz="2400" dirty="0"/>
          </a:p>
          <a:p>
            <a:pPr marL="0" lvl="0" indent="0">
              <a:buNone/>
            </a:pPr>
            <a:r>
              <a:rPr lang="en-GB" sz="2400" dirty="0"/>
              <a:t>Example: </a:t>
            </a:r>
          </a:p>
          <a:p>
            <a:pPr marL="0" lvl="0" indent="0">
              <a:buNone/>
            </a:pPr>
            <a:r>
              <a:rPr lang="en-GB" sz="2400" dirty="0">
                <a:solidFill>
                  <a:srgbClr val="FF0000"/>
                </a:solidFill>
              </a:rPr>
              <a:t>What is the effect of a reward system on productivity?”</a:t>
            </a:r>
            <a:endParaRPr lang="cs-CZ" sz="2400" dirty="0">
              <a:solidFill>
                <a:srgbClr val="FF0000"/>
              </a:solidFill>
            </a:endParaRPr>
          </a:p>
          <a:p>
            <a:endParaRPr lang="cs-CZ" dirty="0"/>
          </a:p>
          <a:p>
            <a:pPr>
              <a:defRPr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114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67207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en-GB" sz="2000" b="1" dirty="0"/>
              <a:t>Research problem:</a:t>
            </a:r>
            <a:r>
              <a:rPr lang="en-GB" sz="2000" dirty="0"/>
              <a:t> </a:t>
            </a:r>
            <a:r>
              <a:rPr lang="en-GB" sz="2000" i="1" dirty="0"/>
              <a:t>Using social media in advertising to increase its effectivity</a:t>
            </a:r>
          </a:p>
          <a:p>
            <a:pPr marL="0" indent="0">
              <a:buNone/>
            </a:pPr>
            <a:r>
              <a:rPr lang="en-GB" sz="2000" b="1" dirty="0"/>
              <a:t>Research aim: </a:t>
            </a:r>
            <a:r>
              <a:rPr lang="en-GB" sz="2000" dirty="0"/>
              <a:t>To identify possibilities how to increase effectiveness of advertising by using social media.</a:t>
            </a:r>
            <a:endParaRPr lang="cs-CZ" sz="2000" dirty="0"/>
          </a:p>
          <a:p>
            <a:pPr marL="0" indent="0">
              <a:buNone/>
            </a:pPr>
            <a:endParaRPr lang="en-GB" sz="2000" b="1" i="1" dirty="0"/>
          </a:p>
          <a:p>
            <a:pPr marL="0" indent="0">
              <a:buNone/>
            </a:pPr>
            <a:r>
              <a:rPr lang="en-GB" sz="2000" b="1" dirty="0"/>
              <a:t>Research questions:</a:t>
            </a:r>
          </a:p>
          <a:p>
            <a:r>
              <a:rPr lang="en-GB" sz="2000" i="1" noProof="1"/>
              <a:t>RQ</a:t>
            </a:r>
            <a:r>
              <a:rPr lang="en-GB" sz="2000" i="1" baseline="-25000" noProof="1"/>
              <a:t>1</a:t>
            </a:r>
            <a:r>
              <a:rPr lang="en-GB" sz="2000" i="1" noProof="1"/>
              <a:t>: Why do companies use social media in advertising? </a:t>
            </a:r>
          </a:p>
          <a:p>
            <a:r>
              <a:rPr lang="en-GB" sz="2000" i="1" noProof="1"/>
              <a:t>RQ</a:t>
            </a:r>
            <a:r>
              <a:rPr lang="en-GB" sz="2000" i="1" baseline="-25000" noProof="1"/>
              <a:t>2</a:t>
            </a:r>
            <a:r>
              <a:rPr lang="en-GB" sz="2000" i="1" noProof="1"/>
              <a:t>: How do companies use social media in advertising?</a:t>
            </a:r>
          </a:p>
          <a:p>
            <a:r>
              <a:rPr lang="en-GB" sz="2000" i="1" noProof="1"/>
              <a:t>RQ</a:t>
            </a:r>
            <a:r>
              <a:rPr lang="en-GB" sz="2000" i="1" baseline="-25000" noProof="1"/>
              <a:t>3</a:t>
            </a:r>
            <a:r>
              <a:rPr lang="en-GB" sz="2000" i="1" noProof="1"/>
              <a:t>: How is it possible to measure influence of social media using on effectiveness of advertising? </a:t>
            </a:r>
          </a:p>
          <a:p>
            <a:r>
              <a:rPr lang="en-GB" sz="2000" i="1" noProof="1"/>
              <a:t>RQ</a:t>
            </a:r>
            <a:r>
              <a:rPr lang="en-GB" sz="2000" i="1" baseline="-25000" noProof="1"/>
              <a:t>4</a:t>
            </a:r>
            <a:r>
              <a:rPr lang="en-GB" sz="2000" i="1" noProof="1"/>
              <a:t>: How is it possible to increase effectiveness of advertising by using social media? </a:t>
            </a:r>
          </a:p>
          <a:p>
            <a:pPr>
              <a:defRPr/>
            </a:pPr>
            <a:endParaRPr lang="cs-CZ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ounded Rectangle 1"/>
          <p:cNvSpPr/>
          <p:nvPr/>
        </p:nvSpPr>
        <p:spPr>
          <a:xfrm>
            <a:off x="646244" y="1988840"/>
            <a:ext cx="140547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810976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objectives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403244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cs-CZ" sz="2600" noProof="1"/>
              <a:t>when formulating research objectives you have to respect the research questions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cs-CZ" sz="2600" noProof="1"/>
              <a:t>the research objectives more specify research focus</a:t>
            </a:r>
          </a:p>
          <a:p>
            <a:pPr marL="0" indent="0">
              <a:buNone/>
            </a:pPr>
            <a:endParaRPr lang="en-GB" sz="2600" i="1" dirty="0"/>
          </a:p>
          <a:p>
            <a:pPr marL="0" indent="0">
              <a:buNone/>
            </a:pPr>
            <a:r>
              <a:rPr lang="en-GB" sz="2600" i="1" dirty="0"/>
              <a:t>Objectives</a:t>
            </a:r>
            <a:r>
              <a:rPr lang="en-GB" sz="2600" b="1" i="1" dirty="0"/>
              <a:t> </a:t>
            </a:r>
            <a:r>
              <a:rPr lang="en-GB" sz="2600" i="1" dirty="0"/>
              <a:t>are subsidiary to aim and:</a:t>
            </a:r>
            <a:endParaRPr lang="cs-CZ" sz="2600" dirty="0"/>
          </a:p>
          <a:p>
            <a:pPr lvl="0"/>
            <a:r>
              <a:rPr lang="en-GB" sz="2600" i="1" dirty="0"/>
              <a:t>are the steps you are going to take to answer your research questions or a specific list of tasks needed to accomplish the goals of the project</a:t>
            </a:r>
            <a:endParaRPr lang="cs-CZ" sz="2600" dirty="0"/>
          </a:p>
          <a:p>
            <a:pPr lvl="0"/>
            <a:r>
              <a:rPr lang="en-GB" sz="2600" i="1" dirty="0"/>
              <a:t>emphasize how aims are to be accomplished</a:t>
            </a:r>
            <a:endParaRPr lang="cs-CZ" sz="2600" dirty="0"/>
          </a:p>
          <a:p>
            <a:pPr lvl="0"/>
            <a:r>
              <a:rPr lang="en-GB" sz="2600" i="1" dirty="0"/>
              <a:t>must be highly focused and feasible</a:t>
            </a:r>
            <a:endParaRPr lang="cs-CZ" sz="2600" dirty="0"/>
          </a:p>
          <a:p>
            <a:pPr lvl="0"/>
            <a:r>
              <a:rPr lang="en-GB" sz="2600" i="1" dirty="0"/>
              <a:t>address the more immediate project outcomes</a:t>
            </a:r>
            <a:endParaRPr lang="cs-CZ" sz="2600" dirty="0"/>
          </a:p>
          <a:p>
            <a:pPr lvl="0"/>
            <a:r>
              <a:rPr lang="en-GB" sz="2600" i="1" dirty="0"/>
              <a:t>make accurate use of concepts</a:t>
            </a:r>
            <a:endParaRPr lang="cs-CZ" sz="2600" dirty="0"/>
          </a:p>
          <a:p>
            <a:pPr lvl="0"/>
            <a:r>
              <a:rPr lang="en-GB" sz="2600" i="1" dirty="0"/>
              <a:t>must be sensible and precisely described</a:t>
            </a:r>
            <a:endParaRPr lang="cs-CZ" sz="2600" dirty="0"/>
          </a:p>
          <a:p>
            <a:pPr lvl="0"/>
            <a:r>
              <a:rPr lang="en-GB" sz="2600" i="1" dirty="0"/>
              <a:t>should read as an 'individual' statement to convey your intentions</a:t>
            </a:r>
            <a:endParaRPr lang="cs-CZ" sz="2600" dirty="0"/>
          </a:p>
          <a:p>
            <a:pPr marL="0" indent="0">
              <a:buFont typeface="Wingdings" charset="2"/>
              <a:buNone/>
              <a:defRPr/>
            </a:pPr>
            <a:endParaRPr lang="en-GB" sz="2000" dirty="0">
              <a:hlinkClick r:id="rId3"/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en-GB" sz="2000" dirty="0">
                <a:hlinkClick r:id="rId3"/>
              </a:rPr>
              <a:t>http://www.erm.ecs.soton.ac.uk/theme4/aims_and_objectives.html</a:t>
            </a:r>
            <a:endParaRPr lang="cs-CZ" sz="2000" noProof="1"/>
          </a:p>
          <a:p>
            <a:pPr marL="0" indent="0">
              <a:buNone/>
              <a:defRPr/>
            </a:pPr>
            <a:endParaRPr lang="cs-CZ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8744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objectives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4032448"/>
          </a:xfrm>
        </p:spPr>
        <p:txBody>
          <a:bodyPr>
            <a:normAutofit fontScale="85000" lnSpcReduction="10000"/>
          </a:bodyPr>
          <a:lstStyle/>
          <a:p>
            <a:pPr marL="0" indent="0">
              <a:buFont typeface="Wingdings" charset="2"/>
              <a:buNone/>
              <a:defRPr/>
            </a:pPr>
            <a:endParaRPr lang="cs-CZ" sz="2100" noProof="1"/>
          </a:p>
          <a:p>
            <a:pPr marL="0" indent="0">
              <a:buFont typeface="Wingdings" charset="2"/>
              <a:buNone/>
              <a:defRPr/>
            </a:pPr>
            <a:endParaRPr lang="cs-CZ" sz="2100" noProof="1"/>
          </a:p>
          <a:p>
            <a:pPr marL="0" indent="0">
              <a:buNone/>
            </a:pPr>
            <a:r>
              <a:rPr lang="en-GB" sz="1800" noProof="1"/>
              <a:t>RQ</a:t>
            </a:r>
            <a:r>
              <a:rPr lang="en-GB" sz="1800" baseline="-25000" noProof="1"/>
              <a:t>1</a:t>
            </a:r>
            <a:r>
              <a:rPr lang="en-GB" sz="1800" noProof="1"/>
              <a:t>: Why do companies use social media in advertising? 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1</a:t>
            </a:r>
            <a:r>
              <a:rPr lang="en-GB" sz="1800" i="1" noProof="1"/>
              <a:t>: To identify goals of social media using in advertisement.</a:t>
            </a:r>
          </a:p>
          <a:p>
            <a:endParaRPr lang="en-GB" sz="1800" i="1" noProof="1"/>
          </a:p>
          <a:p>
            <a:pPr marL="0" indent="0">
              <a:buNone/>
            </a:pPr>
            <a:r>
              <a:rPr lang="en-GB" sz="1800" noProof="1"/>
              <a:t>RQ</a:t>
            </a:r>
            <a:r>
              <a:rPr lang="en-GB" sz="1800" baseline="-25000" noProof="1"/>
              <a:t>2</a:t>
            </a:r>
            <a:r>
              <a:rPr lang="en-GB" sz="1800" noProof="1"/>
              <a:t>: How do companies use social media in advertising?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2</a:t>
            </a:r>
            <a:r>
              <a:rPr lang="en-GB" sz="1800" i="1" noProof="1"/>
              <a:t>: To describe ways of social media using in advertisement.</a:t>
            </a:r>
          </a:p>
          <a:p>
            <a:endParaRPr lang="en-GB" sz="1800" i="1" noProof="1"/>
          </a:p>
          <a:p>
            <a:pPr marL="0" indent="0">
              <a:buNone/>
            </a:pPr>
            <a:r>
              <a:rPr lang="en-GB" sz="1800" noProof="1"/>
              <a:t>RQ</a:t>
            </a:r>
            <a:r>
              <a:rPr lang="en-GB" sz="1800" baseline="-25000" noProof="1"/>
              <a:t>3</a:t>
            </a:r>
            <a:r>
              <a:rPr lang="en-GB" sz="1800" noProof="1"/>
              <a:t>: How is it possible to measure influence of social media using on effectiveness of advertising? 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3</a:t>
            </a:r>
            <a:r>
              <a:rPr lang="en-GB" sz="1800" i="1" noProof="1"/>
              <a:t>: To propose suitable indicators to measure influence of social media using on effectiveness of advertising.</a:t>
            </a:r>
          </a:p>
          <a:p>
            <a:endParaRPr lang="en-GB" sz="1800" i="1" noProof="1"/>
          </a:p>
          <a:p>
            <a:pPr marL="0" indent="0">
              <a:buNone/>
            </a:pPr>
            <a:r>
              <a:rPr lang="en-GB" sz="1800" noProof="1"/>
              <a:t>RQ</a:t>
            </a:r>
            <a:r>
              <a:rPr lang="en-GB" sz="1800" baseline="-25000" noProof="1"/>
              <a:t>4</a:t>
            </a:r>
            <a:r>
              <a:rPr lang="en-GB" sz="1800" noProof="1"/>
              <a:t>: How is it possible to increase effectiveness of advertising by using social media? 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4a</a:t>
            </a:r>
            <a:r>
              <a:rPr lang="en-GB" sz="1800" i="1" noProof="1"/>
              <a:t>: To identify factors influencing effectiveness of advertising by using social media.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4b</a:t>
            </a:r>
            <a:r>
              <a:rPr lang="en-GB" sz="1800" i="1" noProof="1"/>
              <a:t>: To judge if some of factors have higher influence than others.</a:t>
            </a:r>
          </a:p>
          <a:p>
            <a:pPr marL="0" indent="0">
              <a:buFont typeface="Wingdings" charset="2"/>
              <a:buNone/>
              <a:defRPr/>
            </a:pPr>
            <a:endParaRPr lang="cs-CZ" sz="1800" noProof="1"/>
          </a:p>
          <a:p>
            <a:pPr>
              <a:defRPr/>
            </a:pPr>
            <a:endParaRPr lang="cs-CZ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ounded Rectangle 1"/>
          <p:cNvSpPr/>
          <p:nvPr/>
        </p:nvSpPr>
        <p:spPr>
          <a:xfrm>
            <a:off x="457200" y="2152854"/>
            <a:ext cx="24380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Example- continued</a:t>
            </a:r>
          </a:p>
        </p:txBody>
      </p:sp>
    </p:spTree>
    <p:extLst>
      <p:ext uri="{BB962C8B-B14F-4D97-AF65-F5344CB8AC3E}">
        <p14:creationId xmlns:p14="http://schemas.microsoft.com/office/powerpoint/2010/main" val="22618258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1.4 </a:t>
            </a:r>
            <a:r>
              <a:rPr lang="en-GB" dirty="0"/>
              <a:t>How to approach the literature review</a:t>
            </a:r>
            <a:br>
              <a:rPr lang="en-GB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24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5553175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647922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Why to conduct deep literature review?</a:t>
            </a:r>
          </a:p>
        </p:txBody>
      </p:sp>
      <p:sp>
        <p:nvSpPr>
          <p:cNvPr id="46083" name="Zástupný symbol pro obsah 2"/>
          <p:cNvSpPr>
            <a:spLocks noGrp="1"/>
          </p:cNvSpPr>
          <p:nvPr>
            <p:ph idx="1"/>
          </p:nvPr>
        </p:nvSpPr>
        <p:spPr>
          <a:xfrm>
            <a:off x="755576" y="2060847"/>
            <a:ext cx="8199512" cy="40716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Literature review:</a:t>
            </a:r>
          </a:p>
          <a:p>
            <a:pPr>
              <a:buFont typeface="Arial" charset="0"/>
              <a:buChar char="•"/>
            </a:pPr>
            <a:r>
              <a:rPr lang="en-GB" sz="2400" dirty="0"/>
              <a:t>helps to specify the general focus of research, recommendations for further research can be helpful</a:t>
            </a:r>
          </a:p>
          <a:p>
            <a:r>
              <a:rPr lang="en-GB" sz="2400" dirty="0"/>
              <a:t>helps to specify research goals</a:t>
            </a:r>
          </a:p>
          <a:p>
            <a:r>
              <a:rPr lang="en-GB" sz="2400" dirty="0"/>
              <a:t>provides the necessary knowledge</a:t>
            </a:r>
          </a:p>
          <a:p>
            <a:r>
              <a:rPr lang="en-GB" sz="2400" dirty="0"/>
              <a:t>could help to avoid exploring what has already been explored</a:t>
            </a:r>
          </a:p>
          <a:p>
            <a:r>
              <a:rPr lang="en-GB" sz="2400" dirty="0"/>
              <a:t>helps to prepare research design (approaches, strategies, methods, techniques)</a:t>
            </a:r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8145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Literature review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6013" y="2060575"/>
            <a:ext cx="7772400" cy="41148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GB" sz="2800" dirty="0"/>
              <a:t>- demonstrates: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</a:rPr>
              <a:t>the level of knowledge 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</a:rPr>
              <a:t>trends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</a:rPr>
              <a:t>gaps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sz="28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400" dirty="0">
                <a:solidFill>
                  <a:srgbClr val="0070C0"/>
                </a:solidFill>
              </a:rPr>
              <a:t>„Create argumentation, no library“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400" dirty="0">
                <a:solidFill>
                  <a:srgbClr val="0070C0"/>
                </a:solidFill>
              </a:rPr>
              <a:t>			</a:t>
            </a:r>
            <a:r>
              <a:rPr lang="en-GB" sz="1600" dirty="0"/>
              <a:t>(</a:t>
            </a:r>
            <a:r>
              <a:rPr lang="en-GB" sz="1600" dirty="0" err="1"/>
              <a:t>Rudestam</a:t>
            </a:r>
            <a:r>
              <a:rPr lang="en-GB" sz="1600" dirty="0"/>
              <a:t>, Newton, 2002, s.59)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09743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783228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Parameters of the literature review</a:t>
            </a:r>
          </a:p>
        </p:txBody>
      </p:sp>
      <p:sp>
        <p:nvSpPr>
          <p:cNvPr id="47107" name="Zástupný symbol pro obsah 2"/>
          <p:cNvSpPr>
            <a:spLocks noGrp="1"/>
          </p:cNvSpPr>
          <p:nvPr>
            <p:ph idx="1"/>
          </p:nvPr>
        </p:nvSpPr>
        <p:spPr>
          <a:xfrm>
            <a:off x="457200" y="2330356"/>
            <a:ext cx="8229600" cy="3795807"/>
          </a:xfrm>
        </p:spPr>
        <p:txBody>
          <a:bodyPr/>
          <a:lstStyle/>
          <a:p>
            <a:r>
              <a:rPr lang="en-GB" altLang="cs-CZ" sz="2000" dirty="0"/>
              <a:t>it should be a critical discussion of all significant, publicly available literature that contributes to the understanding of a subject</a:t>
            </a:r>
          </a:p>
          <a:p>
            <a:endParaRPr lang="en-GB" altLang="cs-CZ" sz="2000" dirty="0"/>
          </a:p>
          <a:p>
            <a:r>
              <a:rPr lang="en-GB" altLang="cs-CZ" sz="2000" dirty="0"/>
              <a:t>it is necessary to establish parameters for this search to avoid wasting time</a:t>
            </a:r>
          </a:p>
          <a:p>
            <a:endParaRPr lang="en-GB" altLang="cs-CZ" sz="2000" dirty="0"/>
          </a:p>
          <a:p>
            <a:r>
              <a:rPr lang="en-GB" altLang="cs-CZ" sz="2000" dirty="0"/>
              <a:t>it should be critical analysis, reading with a purpose</a:t>
            </a:r>
          </a:p>
          <a:p>
            <a:endParaRPr lang="en-GB" altLang="cs-CZ" sz="2000" dirty="0"/>
          </a:p>
          <a:p>
            <a:r>
              <a:rPr lang="en-GB" altLang="cs-CZ" sz="2000" dirty="0"/>
              <a:t>it helps you to develop a theoretical framework for your investigation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09419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783228"/>
          </a:xfrm>
        </p:spPr>
        <p:txBody>
          <a:bodyPr>
            <a:noAutofit/>
          </a:bodyPr>
          <a:lstStyle/>
          <a:p>
            <a:r>
              <a:rPr lang="en-GB" altLang="cs-CZ" sz="3200" b="1" dirty="0" err="1"/>
              <a:t>Parametres</a:t>
            </a:r>
            <a:r>
              <a:rPr lang="en-GB" altLang="cs-CZ" sz="3200" b="1" dirty="0"/>
              <a:t> of the literature review</a:t>
            </a:r>
          </a:p>
        </p:txBody>
      </p:sp>
      <p:sp>
        <p:nvSpPr>
          <p:cNvPr id="47107" name="Zástupný symbol pro obsah 2"/>
          <p:cNvSpPr>
            <a:spLocks noGrp="1"/>
          </p:cNvSpPr>
          <p:nvPr>
            <p:ph idx="1"/>
          </p:nvPr>
        </p:nvSpPr>
        <p:spPr>
          <a:xfrm>
            <a:off x="457200" y="2330356"/>
            <a:ext cx="8229600" cy="37958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000" dirty="0"/>
              <a:t>According to </a:t>
            </a:r>
            <a:r>
              <a:rPr lang="en-GB" sz="2000" dirty="0" err="1"/>
              <a:t>Tranfield</a:t>
            </a:r>
            <a:r>
              <a:rPr lang="en-GB" sz="2000" dirty="0"/>
              <a:t> et al. (2003) and </a:t>
            </a:r>
            <a:r>
              <a:rPr lang="en-GB" sz="2000" dirty="0" err="1"/>
              <a:t>Denyer</a:t>
            </a:r>
            <a:r>
              <a:rPr lang="en-GB" sz="2000" dirty="0"/>
              <a:t> and Neely (2004), a systematic review includes:</a:t>
            </a:r>
          </a:p>
          <a:p>
            <a:r>
              <a:rPr lang="en-GB" sz="2000" dirty="0"/>
              <a:t>the development of clear and precise aims and objectives for the literature review;</a:t>
            </a:r>
          </a:p>
          <a:p>
            <a:r>
              <a:rPr lang="en-GB" sz="2000" dirty="0"/>
              <a:t>pre-planned search methods;</a:t>
            </a:r>
          </a:p>
          <a:p>
            <a:r>
              <a:rPr lang="en-GB" sz="2000" dirty="0"/>
              <a:t>a comprehensive search of all potentially relevant articles;</a:t>
            </a:r>
          </a:p>
          <a:p>
            <a:r>
              <a:rPr lang="en-GB" sz="2000" dirty="0"/>
              <a:t>the use of clear assessment criteria in the selection of articles for review;</a:t>
            </a:r>
          </a:p>
          <a:p>
            <a:r>
              <a:rPr lang="en-GB" sz="2000" dirty="0"/>
              <a:t>an assessment of quality of the research in each article and of the strength of the findings;</a:t>
            </a:r>
          </a:p>
          <a:p>
            <a:r>
              <a:rPr lang="en-GB" sz="2000" dirty="0"/>
              <a:t>synthesising the individual studies using a clear framework;</a:t>
            </a:r>
          </a:p>
          <a:p>
            <a:r>
              <a:rPr lang="en-GB" sz="2000" dirty="0"/>
              <a:t>presenting the results in a balanced, impartial and comprehensive manner.</a:t>
            </a:r>
          </a:p>
          <a:p>
            <a:endParaRPr lang="en-GB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0637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046634"/>
          </a:xfrm>
        </p:spPr>
        <p:txBody>
          <a:bodyPr/>
          <a:lstStyle/>
          <a:p>
            <a:r>
              <a:rPr lang="en-GB" altLang="cs-CZ" sz="3200" b="1" dirty="0"/>
              <a:t>How to carry out the literature review?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77500" lnSpcReduction="20000"/>
          </a:bodyPr>
          <a:lstStyle/>
          <a:p>
            <a:r>
              <a:rPr lang="en-GB" altLang="cs-CZ" sz="2600" dirty="0">
                <a:solidFill>
                  <a:srgbClr val="FF0000"/>
                </a:solidFill>
              </a:rPr>
              <a:t>read</a:t>
            </a:r>
            <a:r>
              <a:rPr lang="en-GB" altLang="cs-CZ" sz="2600" dirty="0"/>
              <a:t> papers in scientific journals, books, studies, conference papers, theses</a:t>
            </a:r>
          </a:p>
          <a:p>
            <a:endParaRPr lang="en-GB" altLang="cs-CZ" sz="2600" dirty="0"/>
          </a:p>
          <a:p>
            <a:r>
              <a:rPr lang="en-GB" altLang="cs-CZ" sz="2600" dirty="0"/>
              <a:t>start with the study of publications of the </a:t>
            </a:r>
            <a:r>
              <a:rPr lang="en-GB" altLang="cs-CZ" sz="2600" dirty="0">
                <a:solidFill>
                  <a:srgbClr val="FF0000"/>
                </a:solidFill>
              </a:rPr>
              <a:t>most cited authors </a:t>
            </a:r>
            <a:r>
              <a:rPr lang="en-GB" altLang="cs-CZ" sz="2600" dirty="0"/>
              <a:t>and </a:t>
            </a:r>
            <a:r>
              <a:rPr lang="en-GB" altLang="cs-CZ" sz="2600" dirty="0">
                <a:solidFill>
                  <a:srgbClr val="FF0000"/>
                </a:solidFill>
              </a:rPr>
              <a:t>review articles</a:t>
            </a:r>
          </a:p>
          <a:p>
            <a:endParaRPr lang="en-GB" sz="2600" dirty="0"/>
          </a:p>
          <a:p>
            <a:r>
              <a:rPr lang="en-GB" sz="2600" dirty="0"/>
              <a:t>when you are reading each item, you have to ask yourself how it contributes to your research topic</a:t>
            </a:r>
          </a:p>
          <a:p>
            <a:pPr marL="0" indent="0">
              <a:buNone/>
            </a:pPr>
            <a:endParaRPr lang="en-GB" altLang="cs-CZ" sz="2600" dirty="0">
              <a:solidFill>
                <a:srgbClr val="FF0000"/>
              </a:solidFill>
            </a:endParaRPr>
          </a:p>
          <a:p>
            <a:r>
              <a:rPr lang="en-GB" sz="2600" dirty="0">
                <a:solidFill>
                  <a:srgbClr val="FF0000"/>
                </a:solidFill>
              </a:rPr>
              <a:t>note down </a:t>
            </a:r>
            <a:r>
              <a:rPr lang="en-GB" sz="2600" dirty="0"/>
              <a:t>any interesting research ideas</a:t>
            </a:r>
          </a:p>
          <a:p>
            <a:endParaRPr lang="en-GB" sz="2600" dirty="0">
              <a:solidFill>
                <a:srgbClr val="FF0000"/>
              </a:solidFill>
            </a:endParaRPr>
          </a:p>
          <a:p>
            <a:r>
              <a:rPr lang="en-GB" sz="2600" dirty="0"/>
              <a:t>do not forgot </a:t>
            </a:r>
            <a:r>
              <a:rPr lang="en-GB" sz="2600" dirty="0">
                <a:solidFill>
                  <a:srgbClr val="FF0000"/>
                </a:solidFill>
              </a:rPr>
              <a:t>to record </a:t>
            </a:r>
            <a:r>
              <a:rPr lang="en-GB" sz="2600" dirty="0"/>
              <a:t>bibliographic details, brief summary of content and supplementary information, if necessary.</a:t>
            </a:r>
            <a:endParaRPr lang="cs-CZ" sz="2600" dirty="0"/>
          </a:p>
          <a:p>
            <a:endParaRPr lang="en-GB" alt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alt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3CD63DE-8828-EA40-94B7-F82A182C7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9" name="Obrázek 12">
            <a:extLst>
              <a:ext uri="{FF2B5EF4-FFF2-40B4-BE49-F238E27FC236}">
                <a16:creationId xmlns:a16="http://schemas.microsoft.com/office/drawing/2014/main" id="{24EC80F2-794D-FC48-809D-B6AF39C4457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8220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en-US" dirty="0"/>
              <a:t>1.1 What a research proposal contains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5412463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927244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What does the critical literature review mean?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Wallace and Wray (2016) advocate the use of five critical questions to employ in critical reading:</a:t>
            </a:r>
          </a:p>
          <a:p>
            <a:pPr marL="0" indent="0">
              <a:buNone/>
            </a:pPr>
            <a:endParaRPr lang="en-GB" sz="2000" dirty="0"/>
          </a:p>
          <a:p>
            <a:pPr marL="457200" indent="-457200">
              <a:buAutoNum type="arabicPeriod"/>
            </a:pPr>
            <a:r>
              <a:rPr lang="en-GB" sz="2000" i="1" dirty="0"/>
              <a:t>Why am I reading this? </a:t>
            </a:r>
          </a:p>
          <a:p>
            <a:pPr marL="457200" indent="-457200">
              <a:buAutoNum type="arabicPeriod"/>
            </a:pPr>
            <a:r>
              <a:rPr lang="en-GB" sz="2000" i="1" dirty="0"/>
              <a:t>What is the author trying to do by writing this? </a:t>
            </a:r>
          </a:p>
          <a:p>
            <a:pPr marL="457200" indent="-457200">
              <a:buAutoNum type="arabicPeriod"/>
            </a:pPr>
            <a:r>
              <a:rPr lang="en-GB" sz="2000" i="1" dirty="0"/>
              <a:t>What is the writer saying that is relevant to what I want to find out?</a:t>
            </a:r>
          </a:p>
          <a:p>
            <a:pPr marL="457200" indent="-457200">
              <a:buAutoNum type="arabicPeriod"/>
            </a:pPr>
            <a:r>
              <a:rPr lang="en-GB" sz="2000" i="1" dirty="0"/>
              <a:t>How convincing is what the author is saying? (In particular, is the argument based on a conclusion which is justified by the evidence?)</a:t>
            </a:r>
          </a:p>
          <a:p>
            <a:pPr marL="457200" indent="-457200">
              <a:buAutoNum type="arabicPeriod"/>
            </a:pPr>
            <a:r>
              <a:rPr lang="en-GB" sz="2000" i="1" dirty="0"/>
              <a:t>What use can I make of the reading?</a:t>
            </a:r>
            <a:endParaRPr lang="en-GB" altLang="cs-CZ" sz="20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alt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EA0987F-C72D-6048-9AF7-8C19E84D6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68D3A78D-8B2C-914D-938D-BD7CEAF3E89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39141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1143268"/>
          </a:xfrm>
        </p:spPr>
        <p:txBody>
          <a:bodyPr>
            <a:normAutofit/>
          </a:bodyPr>
          <a:lstStyle/>
          <a:p>
            <a:r>
              <a:rPr lang="en-GB" sz="3200" b="1" dirty="0"/>
              <a:t>How to evaluate the </a:t>
            </a:r>
            <a:r>
              <a:rPr lang="en-GB" sz="3200" b="1" dirty="0">
                <a:solidFill>
                  <a:srgbClr val="FF0000"/>
                </a:solidFill>
              </a:rPr>
              <a:t>content </a:t>
            </a:r>
            <a:r>
              <a:rPr lang="en-GB" sz="3200" b="1" dirty="0"/>
              <a:t>of critical literature review?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636" y="2604045"/>
            <a:ext cx="8229600" cy="348925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altLang="cs-CZ" dirty="0"/>
              <a:t>To evaluate the content of critical literature review, Saunders et al (2009) recommend to answer following questions: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“ </a:t>
            </a:r>
            <a:r>
              <a:rPr lang="en-GB" i="1" dirty="0"/>
              <a:t>Have you ensured that the literature covered relates clearly to your research question and objectives?</a:t>
            </a:r>
          </a:p>
          <a:p>
            <a:pPr>
              <a:buFont typeface="Wingdings" pitchFamily="2" charset="2"/>
              <a:buChar char="ü"/>
            </a:pPr>
            <a:r>
              <a:rPr lang="en-GB" i="1" dirty="0"/>
              <a:t>Have you covered the most relevant and significant theories of recognised experts in the area?</a:t>
            </a:r>
          </a:p>
          <a:p>
            <a:pPr>
              <a:buFont typeface="Wingdings" pitchFamily="2" charset="2"/>
              <a:buChar char="ü"/>
            </a:pPr>
            <a:r>
              <a:rPr lang="en-GB" i="1" dirty="0"/>
              <a:t>Have you covered the most relevant and significant literature or at least a representative sample?</a:t>
            </a:r>
          </a:p>
          <a:p>
            <a:pPr>
              <a:buFont typeface="Wingdings" pitchFamily="2" charset="2"/>
              <a:buChar char="ü"/>
            </a:pPr>
            <a:r>
              <a:rPr lang="en-GB" i="1" dirty="0"/>
              <a:t>Have you included up-to-date literature?</a:t>
            </a:r>
          </a:p>
          <a:p>
            <a:pPr>
              <a:buFont typeface="Wingdings" pitchFamily="2" charset="2"/>
              <a:buChar char="ü"/>
            </a:pPr>
            <a:r>
              <a:rPr lang="en-GB" i="1" dirty="0"/>
              <a:t>Have you referenced all the literature used in the format prescribed in the assessment criteria?”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4CBC99D-96EF-4044-9F16-AC5863DB5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8AF756FF-86E7-0C44-B7F4-653DC81FD33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40075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1143268"/>
          </a:xfrm>
        </p:spPr>
        <p:txBody>
          <a:bodyPr>
            <a:normAutofit/>
          </a:bodyPr>
          <a:lstStyle/>
          <a:p>
            <a:r>
              <a:rPr lang="en-GB" sz="3200" b="1" dirty="0"/>
              <a:t>How to evaluate </a:t>
            </a:r>
            <a:r>
              <a:rPr lang="en-GB" sz="3200" b="1" dirty="0">
                <a:solidFill>
                  <a:srgbClr val="FF0000"/>
                </a:solidFill>
              </a:rPr>
              <a:t>whether the literature</a:t>
            </a:r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200" b="1" dirty="0">
                <a:solidFill>
                  <a:srgbClr val="FF0000"/>
                </a:solidFill>
              </a:rPr>
              <a:t>review is critical</a:t>
            </a:r>
            <a:r>
              <a:rPr lang="en-GB" sz="3200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cs-CZ" sz="2400" dirty="0"/>
              <a:t>For such evaluation Saunders et al. (2009) recommend to answer following questions:</a:t>
            </a:r>
          </a:p>
          <a:p>
            <a:pPr marL="0" indent="0">
              <a:buNone/>
            </a:pPr>
            <a:r>
              <a:rPr lang="en-GB" altLang="cs-CZ" sz="2400" dirty="0"/>
              <a:t>“</a:t>
            </a:r>
            <a:r>
              <a:rPr lang="en-GB" altLang="cs-CZ" sz="2400" i="1" dirty="0"/>
              <a:t>1. </a:t>
            </a:r>
            <a:r>
              <a:rPr lang="en-GB" sz="2400" i="1" dirty="0"/>
              <a:t>Have you shown how your research question relates to previous research reviewed?</a:t>
            </a:r>
          </a:p>
          <a:p>
            <a:pPr marL="0" indent="0">
              <a:buNone/>
            </a:pPr>
            <a:r>
              <a:rPr lang="en-GB" sz="2400" i="1" dirty="0"/>
              <a:t>2. Have you assessed the strengths and weaknesses of the previous research reviewed?</a:t>
            </a:r>
          </a:p>
          <a:p>
            <a:pPr marL="0" indent="0">
              <a:buNone/>
            </a:pPr>
            <a:r>
              <a:rPr lang="en-GB" sz="2400" i="1" dirty="0"/>
              <a:t>3. Have you been objective in your discussion and assessment of other people’s research?”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11FC80-A08C-CB42-B994-623B17155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BE8BB271-8025-C14B-A440-2D2AF01F555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79925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1143268"/>
          </a:xfrm>
        </p:spPr>
        <p:txBody>
          <a:bodyPr>
            <a:normAutofit/>
          </a:bodyPr>
          <a:lstStyle/>
          <a:p>
            <a:r>
              <a:rPr lang="en-GB" sz="3200" b="1" dirty="0"/>
              <a:t>How to evaluate </a:t>
            </a:r>
            <a:r>
              <a:rPr lang="en-GB" sz="3200" b="1" dirty="0">
                <a:solidFill>
                  <a:srgbClr val="FF0000"/>
                </a:solidFill>
              </a:rPr>
              <a:t>whether the literature</a:t>
            </a:r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200" b="1" dirty="0">
                <a:solidFill>
                  <a:srgbClr val="FF0000"/>
                </a:solidFill>
              </a:rPr>
              <a:t>review is critical</a:t>
            </a:r>
            <a:r>
              <a:rPr lang="en-GB" sz="3200" b="1" dirty="0"/>
              <a:t>?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i="1" dirty="0"/>
              <a:t>“4. Have you included references to research that is counter to your own opinion?</a:t>
            </a:r>
          </a:p>
          <a:p>
            <a:pPr marL="0" indent="0">
              <a:buNone/>
            </a:pPr>
            <a:r>
              <a:rPr lang="en-GB" sz="2400" i="1" dirty="0"/>
              <a:t>5. Have you distinguished clearly between facts and opinions?</a:t>
            </a:r>
          </a:p>
          <a:p>
            <a:pPr marL="0" indent="0">
              <a:buNone/>
            </a:pPr>
            <a:r>
              <a:rPr lang="en-GB" sz="2400" i="1" dirty="0"/>
              <a:t>6. Have you made reasoned judgements about the value and relevance of others’ research to your own?</a:t>
            </a:r>
          </a:p>
          <a:p>
            <a:pPr marL="0" indent="0">
              <a:buNone/>
            </a:pPr>
            <a:r>
              <a:rPr lang="en-GB" sz="2400" i="1" dirty="0"/>
              <a:t>7. Have you justified clearly your own ideas?”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C205546-7AAA-8D48-B45F-C59F9E5AC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E5634AAD-9F9E-EE45-A958-596B088FEF6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53357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1143268"/>
          </a:xfrm>
        </p:spPr>
        <p:txBody>
          <a:bodyPr>
            <a:normAutofit/>
          </a:bodyPr>
          <a:lstStyle/>
          <a:p>
            <a:r>
              <a:rPr lang="en-GB" sz="3200" b="1" dirty="0"/>
              <a:t>How to evaluate </a:t>
            </a:r>
            <a:r>
              <a:rPr lang="en-GB" sz="3200" b="1" dirty="0">
                <a:solidFill>
                  <a:srgbClr val="FF0000"/>
                </a:solidFill>
              </a:rPr>
              <a:t>whether the literature</a:t>
            </a:r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200" b="1" dirty="0">
                <a:solidFill>
                  <a:srgbClr val="FF0000"/>
                </a:solidFill>
              </a:rPr>
              <a:t>review is critical</a:t>
            </a:r>
            <a:r>
              <a:rPr lang="en-GB" sz="3200" b="1" dirty="0"/>
              <a:t>?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i="1" dirty="0"/>
              <a:t>“8. Have you highlighted those areas where new research (yours!) is needed to provide fresh insights and taken these into account in your arguments? In particular:</a:t>
            </a:r>
          </a:p>
          <a:p>
            <a:pPr lvl="1"/>
            <a:r>
              <a:rPr lang="en-GB" sz="2000" i="1" dirty="0"/>
              <a:t>where there are inconsistencies in current knowledge and understanding?</a:t>
            </a:r>
          </a:p>
          <a:p>
            <a:pPr lvl="1"/>
            <a:r>
              <a:rPr lang="en-GB" sz="2000" i="1" dirty="0"/>
              <a:t>where there are omissions or bias in published research?</a:t>
            </a:r>
          </a:p>
          <a:p>
            <a:pPr lvl="1"/>
            <a:r>
              <a:rPr lang="en-GB" sz="2000" i="1" dirty="0"/>
              <a:t>where research findings need to be tested further?</a:t>
            </a:r>
          </a:p>
          <a:p>
            <a:pPr lvl="1"/>
            <a:r>
              <a:rPr lang="en-GB" sz="2000" i="1" dirty="0"/>
              <a:t>where the evidence is lacking, inconclusive, contradictory or limited?</a:t>
            </a:r>
          </a:p>
          <a:p>
            <a:pPr marL="0" indent="0">
              <a:buNone/>
            </a:pPr>
            <a:r>
              <a:rPr lang="en-GB" sz="2000" i="1" dirty="0"/>
              <a:t>9. Have you justified your arguments by referencing correctly published research?”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CA51FD4-C27B-F440-95E9-DB17FCF6D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D60471D5-F118-4146-A738-D683376BC46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96844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52128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Recommendations for structure of the literature review</a:t>
            </a:r>
          </a:p>
        </p:txBody>
      </p:sp>
      <p:sp>
        <p:nvSpPr>
          <p:cNvPr id="48131" name="Zástupný symbol pro obsah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altLang="cs-CZ" sz="2400" dirty="0">
                <a:solidFill>
                  <a:srgbClr val="FF0000"/>
                </a:solidFill>
              </a:rPr>
              <a:t>Introduction </a:t>
            </a:r>
            <a:r>
              <a:rPr lang="en-GB" altLang="cs-CZ" sz="2400" dirty="0"/>
              <a:t>– a clear statement of purpose, coverage of review</a:t>
            </a:r>
          </a:p>
          <a:p>
            <a:pPr marL="457200" lvl="1" indent="0">
              <a:buNone/>
            </a:pPr>
            <a:endParaRPr lang="en-GB" altLang="cs-CZ" sz="2400" dirty="0"/>
          </a:p>
          <a:p>
            <a:pPr marL="457200" lvl="1" indent="0">
              <a:buNone/>
            </a:pPr>
            <a:r>
              <a:rPr lang="en-GB" altLang="cs-CZ" sz="2400" dirty="0">
                <a:solidFill>
                  <a:srgbClr val="FF0000"/>
                </a:solidFill>
              </a:rPr>
              <a:t>Review</a:t>
            </a:r>
            <a:r>
              <a:rPr lang="en-GB" altLang="cs-CZ" sz="2400" dirty="0"/>
              <a:t> - discussion the collection of items reviewed</a:t>
            </a:r>
          </a:p>
          <a:p>
            <a:pPr marL="457200" lvl="1" indent="0">
              <a:buNone/>
            </a:pPr>
            <a:endParaRPr lang="en-GB" altLang="cs-CZ" sz="2400" dirty="0"/>
          </a:p>
          <a:p>
            <a:pPr marL="457200" lvl="1" indent="0">
              <a:buNone/>
            </a:pPr>
            <a:r>
              <a:rPr lang="en-GB" altLang="cs-CZ" sz="2400" dirty="0">
                <a:solidFill>
                  <a:srgbClr val="FF0000"/>
                </a:solidFill>
              </a:rPr>
              <a:t>Conclusion</a:t>
            </a:r>
            <a:r>
              <a:rPr lang="en-GB" altLang="cs-CZ" sz="2400" dirty="0"/>
              <a:t> -  literature review should end with a statement of the research problem or research question that still remains not answered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65018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1.5 Theoretical framework and hypotheses development</a:t>
            </a:r>
            <a:br>
              <a:rPr lang="en-GB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36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41745233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579296" cy="432048"/>
          </a:xfrm>
        </p:spPr>
        <p:txBody>
          <a:bodyPr>
            <a:noAutofit/>
          </a:bodyPr>
          <a:lstStyle/>
          <a:p>
            <a:pPr algn="l"/>
            <a:r>
              <a:rPr lang="en-US" sz="2800" b="1" dirty="0"/>
              <a:t>Theoretical framework and hypotheses development</a:t>
            </a:r>
            <a:endParaRPr lang="en-GB" altLang="cs-CZ" sz="2800" b="1" dirty="0"/>
          </a:p>
        </p:txBody>
      </p:sp>
      <p:sp>
        <p:nvSpPr>
          <p:cNvPr id="53251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4200" dirty="0"/>
              <a:t>The </a:t>
            </a:r>
            <a:r>
              <a:rPr lang="en-GB" sz="4200" dirty="0">
                <a:solidFill>
                  <a:srgbClr val="FF0000"/>
                </a:solidFill>
              </a:rPr>
              <a:t>development of the theoretical framework  </a:t>
            </a:r>
            <a:r>
              <a:rPr lang="en-GB" sz="4200" dirty="0"/>
              <a:t>- </a:t>
            </a:r>
            <a:r>
              <a:rPr lang="en-GB" sz="4200" dirty="0">
                <a:solidFill>
                  <a:srgbClr val="FF0000"/>
                </a:solidFill>
              </a:rPr>
              <a:t>crucial in deductive, theory-testing, causal research</a:t>
            </a:r>
            <a:r>
              <a:rPr lang="en-GB" sz="4200" dirty="0"/>
              <a:t> </a:t>
            </a:r>
          </a:p>
          <a:p>
            <a:pPr marL="0" indent="0">
              <a:buNone/>
            </a:pPr>
            <a:r>
              <a:rPr lang="en-GB" sz="4200" dirty="0"/>
              <a:t>(but not in exploratory or descriptive research where one does not develop a theoretical framework to develop and test hypotheses). </a:t>
            </a:r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A theoretical framework represents:</a:t>
            </a:r>
          </a:p>
          <a:p>
            <a:pPr>
              <a:buFontTx/>
              <a:buChar char="-"/>
            </a:pPr>
            <a:r>
              <a:rPr lang="en-GB" sz="4200" dirty="0"/>
              <a:t>your belief on </a:t>
            </a:r>
            <a:r>
              <a:rPr lang="en-GB" sz="4200" u="sng" dirty="0"/>
              <a:t>how</a:t>
            </a:r>
            <a:r>
              <a:rPr lang="en-GB" sz="4200" dirty="0"/>
              <a:t> certain phenomena (or variables or concepts) are related to each other (a model) and,</a:t>
            </a:r>
          </a:p>
          <a:p>
            <a:pPr>
              <a:buFontTx/>
              <a:buChar char="-"/>
            </a:pPr>
            <a:r>
              <a:rPr lang="en-GB" sz="4200" dirty="0"/>
              <a:t>an explanation of </a:t>
            </a:r>
            <a:r>
              <a:rPr lang="en-GB" sz="4200" u="sng" dirty="0"/>
              <a:t>why</a:t>
            </a:r>
            <a:r>
              <a:rPr lang="en-GB" sz="4200" dirty="0"/>
              <a:t> you believe that these variables are associated with each other (theory). </a:t>
            </a:r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From the theoretical framework, testable hypotheses can be developed to examine whether your theory is valid or not.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		Sekaran &amp; Bougie (2016)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09500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686800" cy="79208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/>
              <a:t>Theoretical framework and hypotheses development</a:t>
            </a:r>
            <a:endParaRPr lang="en-GB" altLang="cs-CZ" sz="2800" b="1" dirty="0"/>
          </a:p>
        </p:txBody>
      </p:sp>
      <p:sp>
        <p:nvSpPr>
          <p:cNvPr id="53251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The process of building of the theoretical framework includes (Sekaran &amp; Bougie (2016):</a:t>
            </a:r>
          </a:p>
          <a:p>
            <a:pPr marL="0" indent="0">
              <a:buNone/>
            </a:pPr>
            <a:endParaRPr lang="cs-CZ" sz="2000" dirty="0"/>
          </a:p>
          <a:p>
            <a:pPr lvl="0"/>
            <a:r>
              <a:rPr lang="en-GB" sz="2000" dirty="0"/>
              <a:t>introducing </a:t>
            </a:r>
            <a:r>
              <a:rPr lang="en-GB" sz="2000" dirty="0">
                <a:solidFill>
                  <a:srgbClr val="FF0000"/>
                </a:solidFill>
              </a:rPr>
              <a:t>definitions of the concepts or variables in your model</a:t>
            </a:r>
          </a:p>
          <a:p>
            <a:pPr marL="0" lvl="0" indent="0">
              <a:buNone/>
            </a:pPr>
            <a:endParaRPr lang="cs-CZ" sz="2000" dirty="0">
              <a:solidFill>
                <a:srgbClr val="FF0000"/>
              </a:solidFill>
            </a:endParaRPr>
          </a:p>
          <a:p>
            <a:pPr lvl="0"/>
            <a:r>
              <a:rPr lang="en-GB" sz="2000" dirty="0">
                <a:solidFill>
                  <a:srgbClr val="FF0000"/>
                </a:solidFill>
              </a:rPr>
              <a:t>developing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a conceptual model </a:t>
            </a:r>
            <a:r>
              <a:rPr lang="en-GB" sz="2000" dirty="0"/>
              <a:t>that provides a descriptive representation of your theory</a:t>
            </a:r>
          </a:p>
          <a:p>
            <a:pPr marL="0" lvl="0" indent="0">
              <a:buNone/>
            </a:pPr>
            <a:endParaRPr lang="cs-CZ" sz="2000" dirty="0"/>
          </a:p>
          <a:p>
            <a:r>
              <a:rPr lang="en-GB" sz="2000" dirty="0"/>
              <a:t>coming up with a theory that provides an </a:t>
            </a:r>
            <a:r>
              <a:rPr lang="en-GB" sz="2000" dirty="0">
                <a:solidFill>
                  <a:srgbClr val="FF0000"/>
                </a:solidFill>
              </a:rPr>
              <a:t>explanation for relationships between the variables </a:t>
            </a:r>
            <a:r>
              <a:rPr lang="en-GB" sz="2000" dirty="0"/>
              <a:t>in your model</a:t>
            </a:r>
            <a:endParaRPr lang="cs-CZ" sz="20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63185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92088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Hypotheses</a:t>
            </a:r>
          </a:p>
        </p:txBody>
      </p:sp>
      <p:sp>
        <p:nvSpPr>
          <p:cNvPr id="53251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en-US" sz="2400" dirty="0"/>
              <a:t>In the case that:</a:t>
            </a:r>
          </a:p>
          <a:p>
            <a:pPr marL="0" indent="0"/>
            <a:r>
              <a:rPr lang="cs-CZ" sz="2400" dirty="0"/>
              <a:t>  </a:t>
            </a:r>
            <a:r>
              <a:rPr lang="en-US" sz="2400" dirty="0"/>
              <a:t>for each specific question you can predict in advance what you expect (before you get and analyze data)</a:t>
            </a:r>
          </a:p>
          <a:p>
            <a:pPr marL="0" indent="0"/>
            <a:r>
              <a:rPr lang="cs-CZ" sz="2400" dirty="0"/>
              <a:t>   t</a:t>
            </a:r>
            <a:r>
              <a:rPr lang="en-US" sz="2400" dirty="0"/>
              <a:t>he prediction is based on the theory from which one can derive hypotheses</a:t>
            </a:r>
          </a:p>
          <a:p>
            <a:pPr marL="0" indent="0">
              <a:buFont typeface="Wingdings" pitchFamily="2" charset="2"/>
              <a:buNone/>
            </a:pPr>
            <a:endParaRPr lang="en-US" sz="2400" dirty="0"/>
          </a:p>
          <a:p>
            <a:pPr marL="0" indent="0">
              <a:buFont typeface="Wingdings" pitchFamily="2" charset="2"/>
              <a:buNone/>
            </a:pPr>
            <a:r>
              <a:rPr lang="en-US" sz="2400" i="1" dirty="0">
                <a:solidFill>
                  <a:srgbClr val="FF0000"/>
                </a:solidFill>
              </a:rPr>
              <a:t>Use the hypothesis, if it is possible and useful and do not use it if it is not!</a:t>
            </a:r>
            <a:endParaRPr lang="cs-CZ" sz="24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456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err="1"/>
              <a:t>Research</a:t>
            </a:r>
            <a:r>
              <a:rPr lang="cs-CZ" altLang="cs-CZ" sz="3200" b="1" dirty="0"/>
              <a:t> </a:t>
            </a:r>
            <a:r>
              <a:rPr lang="cs-CZ" altLang="cs-CZ" sz="3200" b="1" dirty="0" err="1"/>
              <a:t>proposal</a:t>
            </a:r>
            <a:endParaRPr lang="cs-CZ" altLang="cs-CZ" sz="3200" b="1" dirty="0"/>
          </a:p>
        </p:txBody>
      </p:sp>
      <p:sp>
        <p:nvSpPr>
          <p:cNvPr id="5120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en-US" altLang="cs-CZ" sz="2400" i="1" dirty="0">
                <a:solidFill>
                  <a:srgbClr val="FF0000"/>
                </a:solidFill>
              </a:rPr>
              <a:t>What</a:t>
            </a:r>
            <a:r>
              <a:rPr lang="en-US" altLang="cs-CZ" sz="2400" i="1" dirty="0"/>
              <a:t> is the proposed research </a:t>
            </a:r>
            <a:r>
              <a:rPr lang="en-US" altLang="cs-CZ" sz="2400" i="1" dirty="0">
                <a:solidFill>
                  <a:srgbClr val="FF0000"/>
                </a:solidFill>
              </a:rPr>
              <a:t>about</a:t>
            </a:r>
          </a:p>
          <a:p>
            <a:endParaRPr lang="en-US" altLang="cs-CZ" sz="2400" i="1" dirty="0"/>
          </a:p>
          <a:p>
            <a:r>
              <a:rPr lang="en-US" altLang="cs-CZ" sz="2400" i="1" dirty="0">
                <a:solidFill>
                  <a:srgbClr val="FF0000"/>
                </a:solidFill>
              </a:rPr>
              <a:t>What</a:t>
            </a:r>
            <a:r>
              <a:rPr lang="en-US" altLang="cs-CZ" sz="2400" i="1" dirty="0"/>
              <a:t> will you attempt to investigate or </a:t>
            </a:r>
            <a:r>
              <a:rPr lang="en-US" altLang="cs-CZ" sz="2400" i="1" dirty="0">
                <a:solidFill>
                  <a:srgbClr val="002060"/>
                </a:solidFill>
              </a:rPr>
              <a:t>what will you </a:t>
            </a:r>
            <a:r>
              <a:rPr lang="en-US" altLang="cs-CZ" sz="2400" i="1" dirty="0">
                <a:solidFill>
                  <a:srgbClr val="FF0000"/>
                </a:solidFill>
              </a:rPr>
              <a:t>achieve</a:t>
            </a:r>
          </a:p>
          <a:p>
            <a:pPr marL="0" indent="0">
              <a:buNone/>
            </a:pPr>
            <a:endParaRPr lang="en-US" altLang="cs-CZ" sz="2400" i="1" dirty="0"/>
          </a:p>
          <a:p>
            <a:r>
              <a:rPr lang="en-US" altLang="cs-CZ" sz="2400" i="1" dirty="0">
                <a:solidFill>
                  <a:srgbClr val="FF0000"/>
                </a:solidFill>
              </a:rPr>
              <a:t>How </a:t>
            </a:r>
            <a:r>
              <a:rPr lang="en-US" altLang="cs-CZ" sz="2400" i="1" dirty="0"/>
              <a:t>to reach the </a:t>
            </a:r>
            <a:r>
              <a:rPr lang="en-US" altLang="cs-CZ" sz="2400" i="1" dirty="0">
                <a:solidFill>
                  <a:srgbClr val="FF0000"/>
                </a:solidFill>
              </a:rPr>
              <a:t>goal</a:t>
            </a:r>
          </a:p>
          <a:p>
            <a:pPr marL="0" indent="0">
              <a:buNone/>
            </a:pPr>
            <a:endParaRPr lang="en-US" altLang="cs-CZ" sz="2400" i="1" dirty="0"/>
          </a:p>
          <a:p>
            <a:r>
              <a:rPr lang="en-US" altLang="cs-CZ" sz="2400" i="1" dirty="0">
                <a:solidFill>
                  <a:srgbClr val="FF0000"/>
                </a:solidFill>
              </a:rPr>
              <a:t>Why is </a:t>
            </a:r>
            <a:r>
              <a:rPr lang="en-US" altLang="cs-CZ" sz="2400" i="1" dirty="0"/>
              <a:t>your research </a:t>
            </a:r>
            <a:r>
              <a:rPr lang="en-US" altLang="cs-CZ" sz="2400" i="1" dirty="0">
                <a:solidFill>
                  <a:srgbClr val="FF0000"/>
                </a:solidFill>
              </a:rPr>
              <a:t>important</a:t>
            </a:r>
            <a:endParaRPr lang="cs-CZ" altLang="cs-CZ" sz="24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3035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/>
          </a:bodyPr>
          <a:lstStyle/>
          <a:p>
            <a:r>
              <a:rPr lang="en-US" dirty="0"/>
              <a:t>1.6 The research design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40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8203637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prepare the research design?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900" dirty="0"/>
              <a:t>Your research design is a </a:t>
            </a:r>
            <a:r>
              <a:rPr lang="en-GB" sz="2900" dirty="0">
                <a:solidFill>
                  <a:srgbClr val="FF0000"/>
                </a:solidFill>
              </a:rPr>
              <a:t>general plan of how you will go about answering your research questions.</a:t>
            </a:r>
            <a:endParaRPr lang="en-GB" sz="2900" dirty="0"/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r>
              <a:rPr lang="en-GB" sz="2900" dirty="0"/>
              <a:t>It contains:</a:t>
            </a:r>
          </a:p>
          <a:p>
            <a:pPr>
              <a:buFontTx/>
              <a:buChar char="-"/>
            </a:pPr>
            <a:r>
              <a:rPr lang="en-GB" sz="2900" dirty="0"/>
              <a:t>clear objectives, derived from your research questions, </a:t>
            </a:r>
          </a:p>
          <a:p>
            <a:pPr>
              <a:buFontTx/>
              <a:buChar char="-"/>
            </a:pPr>
            <a:r>
              <a:rPr lang="en-GB" sz="2900" dirty="0"/>
              <a:t>the sources from which you intend to collect data, </a:t>
            </a:r>
          </a:p>
          <a:p>
            <a:pPr>
              <a:buFontTx/>
              <a:buChar char="-"/>
            </a:pPr>
            <a:r>
              <a:rPr lang="en-GB" sz="2900" dirty="0"/>
              <a:t>the constraints that you will inevitably have (e.g. access to data, time, location and money)</a:t>
            </a:r>
          </a:p>
          <a:p>
            <a:pPr>
              <a:buFontTx/>
              <a:buChar char="-"/>
            </a:pPr>
            <a:r>
              <a:rPr lang="en-GB" sz="2900" dirty="0"/>
              <a:t>discussion of ethical issues. </a:t>
            </a:r>
          </a:p>
          <a:p>
            <a:pPr marL="0" indent="0">
              <a:buNone/>
            </a:pPr>
            <a:endParaRPr lang="is-IS" sz="2900" dirty="0"/>
          </a:p>
          <a:p>
            <a:pPr marL="0" indent="0">
              <a:buNone/>
            </a:pPr>
            <a:r>
              <a:rPr lang="en-GB" sz="2900" dirty="0"/>
              <a:t>				 </a:t>
            </a:r>
            <a:r>
              <a:rPr lang="en-GB" altLang="cs-CZ" sz="2900" dirty="0"/>
              <a:t>Saunders et al. (2016)</a:t>
            </a:r>
            <a:endParaRPr lang="is-IS" sz="29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31801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Quantitative or qualitative research?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q"/>
            </a:pPr>
            <a:r>
              <a:rPr lang="en-US" altLang="cs-CZ" sz="2200" dirty="0"/>
              <a:t>Research is captured by the research questions</a:t>
            </a:r>
          </a:p>
          <a:p>
            <a:pPr lvl="1">
              <a:buFont typeface="Wingdings" charset="2"/>
              <a:buChar char="q"/>
            </a:pPr>
            <a:r>
              <a:rPr lang="en-US" altLang="cs-CZ" sz="2200" dirty="0"/>
              <a:t>What data are needed to answer them</a:t>
            </a:r>
          </a:p>
          <a:p>
            <a:pPr lvl="2">
              <a:buFont typeface="Wingdings" charset="2"/>
              <a:buChar char="q"/>
            </a:pPr>
            <a:r>
              <a:rPr lang="en-US" altLang="cs-CZ" sz="2200" dirty="0"/>
              <a:t>How to collect and analyze data </a:t>
            </a:r>
          </a:p>
          <a:p>
            <a:pPr lvl="3">
              <a:buFont typeface="Wingdings" charset="2"/>
              <a:buChar char="q"/>
            </a:pPr>
            <a:r>
              <a:rPr lang="en-US" altLang="cs-CZ" sz="2200" dirty="0"/>
              <a:t>Results of analyzing data to answer the research questions</a:t>
            </a:r>
          </a:p>
          <a:p>
            <a:pPr marL="914400" lvl="2" indent="0">
              <a:buNone/>
            </a:pPr>
            <a:endParaRPr lang="en-GB" sz="24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400" b="1" dirty="0">
                <a:solidFill>
                  <a:srgbClr val="FF0000"/>
                </a:solidFill>
              </a:rPr>
              <a:t>Testing theory </a:t>
            </a:r>
            <a:r>
              <a:rPr lang="en-GB" sz="2400" dirty="0"/>
              <a:t>or </a:t>
            </a:r>
            <a:r>
              <a:rPr lang="en-GB" sz="2400" b="1" dirty="0">
                <a:solidFill>
                  <a:srgbClr val="FF0000"/>
                </a:solidFill>
              </a:rPr>
              <a:t>creating new theory</a:t>
            </a:r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b="1" dirty="0">
                <a:solidFill>
                  <a:srgbClr val="00B0F0"/>
                </a:solidFill>
              </a:rPr>
              <a:t>Theory Verification </a:t>
            </a:r>
            <a:r>
              <a:rPr lang="en-GB" sz="2400" dirty="0"/>
              <a:t>– testing hypotheses defined on the base of literature review - </a:t>
            </a:r>
            <a:r>
              <a:rPr lang="en-GB" sz="2400" b="1" dirty="0">
                <a:solidFill>
                  <a:srgbClr val="00B0F0"/>
                </a:solidFill>
              </a:rPr>
              <a:t>quantitative research</a:t>
            </a:r>
          </a:p>
          <a:p>
            <a:pPr>
              <a:defRPr/>
            </a:pPr>
            <a:endParaRPr lang="en-GB" sz="2400" b="1" dirty="0">
              <a:solidFill>
                <a:srgbClr val="6600FF"/>
              </a:solidFill>
            </a:endParaRPr>
          </a:p>
          <a:p>
            <a:pPr>
              <a:defRPr/>
            </a:pPr>
            <a:r>
              <a:rPr lang="en-GB" sz="2400" b="1" dirty="0">
                <a:solidFill>
                  <a:srgbClr val="00B0F0"/>
                </a:solidFill>
              </a:rPr>
              <a:t>Theory Creation</a:t>
            </a:r>
            <a:r>
              <a:rPr lang="en-GB" sz="2400" dirty="0">
                <a:solidFill>
                  <a:srgbClr val="00B0F0"/>
                </a:solidFill>
              </a:rPr>
              <a:t> </a:t>
            </a:r>
            <a:r>
              <a:rPr lang="en-GB" sz="2400" dirty="0"/>
              <a:t>– suggestion or development of a theory that would explain phenomena or results - </a:t>
            </a:r>
            <a:r>
              <a:rPr lang="en-GB" sz="2400" b="1" dirty="0">
                <a:solidFill>
                  <a:srgbClr val="00B0F0"/>
                </a:solidFill>
              </a:rPr>
              <a:t>qualitative research</a:t>
            </a:r>
          </a:p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60430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Quantitative or qualitative research?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Triangulation:</a:t>
            </a:r>
          </a:p>
          <a:p>
            <a:pPr>
              <a:buFontTx/>
              <a:buChar char="-"/>
            </a:pPr>
            <a:r>
              <a:rPr lang="en-GB" sz="2000" dirty="0"/>
              <a:t>refers to the use of different data collection techniques within one study in order to ensure that the data are telling you what you think they are telling you. </a:t>
            </a:r>
          </a:p>
          <a:p>
            <a:pPr marL="0" indent="0">
              <a:buNone/>
            </a:pPr>
            <a:r>
              <a:rPr lang="en-GB" sz="2000" dirty="0"/>
              <a:t>The risk of quantification is the poor interpretation of the data obtained and the detachment of results from reality, while qualitative research usually does not allow generalization as quantitative research.</a:t>
            </a:r>
          </a:p>
          <a:p>
            <a:pPr marL="0" indent="0">
              <a:buNone/>
            </a:pPr>
            <a:endParaRPr lang="en-GB" sz="2100" i="1" dirty="0"/>
          </a:p>
          <a:p>
            <a:pPr marL="0" indent="0">
              <a:buNone/>
            </a:pPr>
            <a:r>
              <a:rPr lang="en-GB" sz="2100" i="1" dirty="0"/>
              <a:t>Qualitative data collected using semi-structured group interviews may be a valuable way of triangulating quantitative data collected by a questionnaire.</a:t>
            </a:r>
            <a:endParaRPr lang="cs-CZ" sz="21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646244" y="4581128"/>
            <a:ext cx="14054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27162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277619"/>
            <a:ext cx="8229600" cy="855237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How to choose a suitable research approach and methods?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381642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sz="2000" dirty="0"/>
              <a:t>Punch (2008) suggests answering these questions:</a:t>
            </a:r>
          </a:p>
          <a:p>
            <a:pPr>
              <a:defRPr/>
            </a:pPr>
            <a:r>
              <a:rPr lang="en-GB" sz="1800" dirty="0"/>
              <a:t>Do you intend to make a standardized comparison, quantify relationships between the variables and describe the variability?</a:t>
            </a:r>
          </a:p>
          <a:p>
            <a:pPr>
              <a:defRPr/>
            </a:pPr>
            <a:r>
              <a:rPr lang="en-GB" sz="1800" dirty="0"/>
              <a:t>Or, do you want to seek a more detailed study of a phenomenon or situation, holistically and in a context, with a focus on interpretations or processes?</a:t>
            </a:r>
          </a:p>
          <a:p>
            <a:pPr>
              <a:defRPr/>
            </a:pPr>
            <a:r>
              <a:rPr lang="en-GB" sz="1800" dirty="0"/>
              <a:t>What suggestions can be found in the literature on the topic within this methodological issue?</a:t>
            </a:r>
          </a:p>
          <a:p>
            <a:pPr>
              <a:defRPr/>
            </a:pPr>
            <a:r>
              <a:rPr lang="en-GB" sz="1800" dirty="0"/>
              <a:t>What are the practical implications of each alternative (including the access to data and sources needs)?</a:t>
            </a:r>
          </a:p>
          <a:p>
            <a:pPr>
              <a:defRPr/>
            </a:pPr>
            <a:r>
              <a:rPr lang="en-GB" sz="1800" dirty="0"/>
              <a:t>Which way leads to deeper knowledge?</a:t>
            </a:r>
          </a:p>
          <a:p>
            <a:pPr>
              <a:defRPr/>
            </a:pPr>
            <a:r>
              <a:rPr lang="en-GB" sz="1800" dirty="0"/>
              <a:t>What type of research is closer to your mind?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43833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collect and analyse data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  <a:defRPr/>
            </a:pPr>
            <a:r>
              <a:rPr lang="en-GB" sz="2200" dirty="0">
                <a:solidFill>
                  <a:srgbClr val="FF0000"/>
                </a:solidFill>
              </a:rPr>
              <a:t>Data Collection Techniques </a:t>
            </a:r>
          </a:p>
          <a:p>
            <a:pPr marL="0" indent="0">
              <a:buNone/>
              <a:defRPr/>
            </a:pPr>
            <a:r>
              <a:rPr lang="en-GB" sz="1900" dirty="0"/>
              <a:t>- identify what data (primary / secondary) you need to answer research questions - choose the techniques to collect them:</a:t>
            </a:r>
          </a:p>
          <a:p>
            <a:pPr lvl="1">
              <a:buFontTx/>
              <a:buChar char="-"/>
              <a:defRPr/>
            </a:pPr>
            <a:r>
              <a:rPr lang="en-GB" sz="1900" dirty="0"/>
              <a:t>questionnaires,</a:t>
            </a:r>
          </a:p>
          <a:p>
            <a:pPr lvl="1">
              <a:buFontTx/>
              <a:buChar char="-"/>
              <a:defRPr/>
            </a:pPr>
            <a:r>
              <a:rPr lang="en-GB" sz="1900" dirty="0"/>
              <a:t>interviews,</a:t>
            </a:r>
          </a:p>
          <a:p>
            <a:pPr lvl="1">
              <a:buFontTx/>
              <a:buChar char="-"/>
              <a:defRPr/>
            </a:pPr>
            <a:r>
              <a:rPr lang="en-GB" sz="1900" dirty="0"/>
              <a:t>observations, ...</a:t>
            </a:r>
          </a:p>
          <a:p>
            <a:pPr>
              <a:buFontTx/>
              <a:buChar char="-"/>
              <a:defRPr/>
            </a:pPr>
            <a:endParaRPr lang="en-GB" sz="1900" dirty="0"/>
          </a:p>
          <a:p>
            <a:pPr marL="0" indent="0">
              <a:buNone/>
              <a:defRPr/>
            </a:pPr>
            <a:r>
              <a:rPr lang="en-GB" sz="2200" dirty="0">
                <a:solidFill>
                  <a:srgbClr val="FF0000"/>
                </a:solidFill>
              </a:rPr>
              <a:t>Data collection tools and procedures for individual techniques </a:t>
            </a:r>
          </a:p>
          <a:p>
            <a:pPr lvl="1">
              <a:buFontTx/>
              <a:buChar char="-"/>
              <a:defRPr/>
            </a:pPr>
            <a:r>
              <a:rPr lang="en-GB" sz="1900" dirty="0"/>
              <a:t>for questionnaires - what kind of questions, posting by mail, electronically, </a:t>
            </a:r>
            <a:r>
              <a:rPr lang="is-IS" sz="1900" dirty="0"/>
              <a:t>…</a:t>
            </a:r>
            <a:endParaRPr lang="en-GB" sz="1900" dirty="0"/>
          </a:p>
          <a:p>
            <a:pPr lvl="1">
              <a:buFontTx/>
              <a:buChar char="-"/>
              <a:defRPr/>
            </a:pPr>
            <a:r>
              <a:rPr lang="en-GB" sz="1900" dirty="0"/>
              <a:t>for interviews - where, when, how to record, ...</a:t>
            </a:r>
          </a:p>
          <a:p>
            <a:pPr>
              <a:buFontTx/>
              <a:buChar char="-"/>
              <a:defRPr/>
            </a:pPr>
            <a:endParaRPr lang="en-GB" sz="1900" dirty="0"/>
          </a:p>
          <a:p>
            <a:pPr marL="0" indent="0">
              <a:buNone/>
              <a:defRPr/>
            </a:pPr>
            <a:r>
              <a:rPr lang="en-GB" sz="2200" dirty="0">
                <a:solidFill>
                  <a:srgbClr val="FF0000"/>
                </a:solidFill>
              </a:rPr>
              <a:t>Data Analysis </a:t>
            </a:r>
          </a:p>
          <a:p>
            <a:pPr marL="0" indent="0">
              <a:buNone/>
              <a:defRPr/>
            </a:pPr>
            <a:r>
              <a:rPr lang="en-GB" sz="1900" dirty="0"/>
              <a:t>- identify how data will be analysed to get answers to research questions and to solve a research problem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54316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1154579"/>
          </a:xfrm>
        </p:spPr>
        <p:txBody>
          <a:bodyPr>
            <a:normAutofit fontScale="90000"/>
          </a:bodyPr>
          <a:lstStyle/>
          <a:p>
            <a:r>
              <a:rPr lang="en-GB" sz="3100" b="1" dirty="0"/>
              <a:t>Quality of research design - the credibility of research findings </a:t>
            </a:r>
            <a:br>
              <a:rPr lang="cs-CZ" sz="3200" dirty="0"/>
            </a:br>
            <a:endParaRPr lang="en-GB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852936"/>
            <a:ext cx="8229600" cy="32403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dirty="0"/>
              <a:t>reducing the possibility of getting the answer wrong - attention has to be paid to two particular emphases on research design: </a:t>
            </a:r>
          </a:p>
          <a:p>
            <a:pPr marL="0" indent="0">
              <a:buNone/>
              <a:defRPr/>
            </a:pPr>
            <a:r>
              <a:rPr lang="en-GB" sz="2800">
                <a:solidFill>
                  <a:srgbClr val="FF0000"/>
                </a:solidFill>
              </a:rPr>
              <a:t>	reliability</a:t>
            </a:r>
            <a:r>
              <a:rPr lang="en-GB" sz="2800"/>
              <a:t> </a:t>
            </a:r>
            <a:r>
              <a:rPr lang="en-GB" sz="2800" dirty="0"/>
              <a:t>and </a:t>
            </a:r>
            <a:r>
              <a:rPr lang="en-GB" sz="2800" dirty="0">
                <a:solidFill>
                  <a:srgbClr val="FF0000"/>
                </a:solidFill>
              </a:rPr>
              <a:t>validity</a:t>
            </a:r>
            <a:r>
              <a:rPr lang="en-GB" sz="2800" i="1" dirty="0"/>
              <a:t>. </a:t>
            </a:r>
            <a:endParaRPr lang="en-GB" sz="2800" dirty="0"/>
          </a:p>
          <a:p>
            <a:pPr marL="0" indent="0">
              <a:buNone/>
              <a:defRPr/>
            </a:pPr>
            <a:endParaRPr lang="en-GB" sz="24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56701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Reliability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708920"/>
            <a:ext cx="8229600" cy="33843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- </a:t>
            </a:r>
            <a:r>
              <a:rPr lang="en-GB" dirty="0"/>
              <a:t>refers to the extent to which data collection techniques or analysis procedures will yield </a:t>
            </a:r>
            <a:r>
              <a:rPr lang="en-GB" dirty="0">
                <a:solidFill>
                  <a:srgbClr val="FF0000"/>
                </a:solidFill>
              </a:rPr>
              <a:t>replicable</a:t>
            </a:r>
            <a:r>
              <a:rPr lang="en-GB" dirty="0"/>
              <a:t> and </a:t>
            </a:r>
            <a:r>
              <a:rPr lang="en-GB" dirty="0">
                <a:solidFill>
                  <a:srgbClr val="FF0000"/>
                </a:solidFill>
              </a:rPr>
              <a:t>consistent findings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dirty="0"/>
              <a:t>1) Will the measures yield the same results on other occasions?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2) Will similar observations be reached by other observers?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3) Is there transparency in how sense was made from the raw data? </a:t>
            </a:r>
          </a:p>
          <a:p>
            <a:pPr marL="0" indent="0">
              <a:buNone/>
            </a:pPr>
            <a:r>
              <a:rPr lang="en-GB" sz="2400" dirty="0"/>
              <a:t>				</a:t>
            </a:r>
            <a:r>
              <a:rPr lang="en-GB" sz="2400" dirty="0" err="1"/>
              <a:t>Easterby</a:t>
            </a:r>
            <a:r>
              <a:rPr lang="en-GB" sz="2400" dirty="0"/>
              <a:t>-Smith </a:t>
            </a:r>
            <a:r>
              <a:rPr lang="en-GB" sz="2400" i="1" dirty="0"/>
              <a:t>et al</a:t>
            </a:r>
            <a:r>
              <a:rPr lang="en-GB" sz="2400" dirty="0"/>
              <a:t>. (2008) </a:t>
            </a:r>
            <a:endParaRPr lang="en-GB" sz="1800" dirty="0"/>
          </a:p>
          <a:p>
            <a:endParaRPr lang="cs-CZ" sz="2400" dirty="0"/>
          </a:p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96145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Threats to reliability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708920"/>
            <a:ext cx="8229600" cy="33843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i="1" dirty="0"/>
              <a:t>participant error </a:t>
            </a:r>
          </a:p>
          <a:p>
            <a:pPr>
              <a:defRPr/>
            </a:pPr>
            <a:r>
              <a:rPr lang="en-GB" sz="2400" i="1" dirty="0"/>
              <a:t>participant bias</a:t>
            </a:r>
          </a:p>
          <a:p>
            <a:pPr>
              <a:defRPr/>
            </a:pPr>
            <a:r>
              <a:rPr lang="en-GB" sz="2400" i="1" dirty="0"/>
              <a:t>researcher error</a:t>
            </a:r>
          </a:p>
          <a:p>
            <a:pPr>
              <a:defRPr/>
            </a:pPr>
            <a:r>
              <a:rPr lang="en-GB" sz="2400" i="1" dirty="0"/>
              <a:t>researcher bias </a:t>
            </a:r>
          </a:p>
          <a:p>
            <a:pPr>
              <a:defRPr/>
            </a:pPr>
            <a:endParaRPr lang="en-GB" sz="2400" dirty="0"/>
          </a:p>
          <a:p>
            <a:pPr marL="3657600" lvl="8" indent="0">
              <a:buNone/>
              <a:defRPr/>
            </a:pPr>
            <a:r>
              <a:rPr lang="en-GB" altLang="cs-CZ" sz="1600" dirty="0"/>
              <a:t>Saunders </a:t>
            </a:r>
            <a:r>
              <a:rPr lang="en-GB" altLang="cs-CZ" sz="1600" i="1" dirty="0"/>
              <a:t>et al. </a:t>
            </a:r>
            <a:r>
              <a:rPr lang="en-GB" altLang="cs-CZ" sz="1600" dirty="0"/>
              <a:t>(2016)</a:t>
            </a:r>
            <a:endParaRPr lang="is-IS" sz="1600" dirty="0"/>
          </a:p>
          <a:p>
            <a:pPr lvl="8">
              <a:defRPr/>
            </a:pPr>
            <a:endParaRPr lang="en-GB" sz="12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03205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Validity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708920"/>
            <a:ext cx="8229600" cy="3384376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  <a:defRPr/>
            </a:pPr>
            <a:r>
              <a:rPr lang="en-GB" sz="2400" dirty="0"/>
              <a:t>concerned with whether </a:t>
            </a:r>
            <a:r>
              <a:rPr lang="en-GB" sz="2400" dirty="0">
                <a:solidFill>
                  <a:srgbClr val="FF0000"/>
                </a:solidFill>
              </a:rPr>
              <a:t>the findings are really about what they appear to be about </a:t>
            </a:r>
          </a:p>
          <a:p>
            <a:pPr marL="0" indent="0">
              <a:buNone/>
              <a:defRPr/>
            </a:pPr>
            <a:endParaRPr lang="en-GB" sz="2400" dirty="0"/>
          </a:p>
          <a:p>
            <a:pPr marL="0" indent="0">
              <a:buNone/>
              <a:defRPr/>
            </a:pPr>
            <a:r>
              <a:rPr lang="en-GB" sz="2400" b="1" dirty="0"/>
              <a:t>Internal validity:</a:t>
            </a:r>
          </a:p>
          <a:p>
            <a:pPr>
              <a:buFontTx/>
              <a:buChar char="-"/>
              <a:defRPr/>
            </a:pPr>
            <a:r>
              <a:rPr lang="en-GB" sz="2400" dirty="0"/>
              <a:t>appropriateness of the measure used, </a:t>
            </a:r>
          </a:p>
          <a:p>
            <a:pPr>
              <a:buFontTx/>
              <a:buChar char="-"/>
              <a:defRPr/>
            </a:pPr>
            <a:r>
              <a:rPr lang="en-GB" sz="2400" dirty="0"/>
              <a:t>accuracy of analysis of the results, </a:t>
            </a:r>
          </a:p>
          <a:p>
            <a:pPr marL="0" indent="0">
              <a:buNone/>
              <a:defRPr/>
            </a:pPr>
            <a:endParaRPr lang="en-GB" sz="2400" dirty="0"/>
          </a:p>
          <a:p>
            <a:pPr marL="0" indent="0">
              <a:buNone/>
              <a:defRPr/>
            </a:pPr>
            <a:r>
              <a:rPr lang="en-GB" sz="2400" b="1" dirty="0"/>
              <a:t>External validity - </a:t>
            </a:r>
            <a:r>
              <a:rPr lang="en-GB" sz="2400" dirty="0"/>
              <a:t>generalisability of the findings</a:t>
            </a:r>
          </a:p>
          <a:p>
            <a:pPr marL="0" indent="0">
              <a:buNone/>
              <a:defRPr/>
            </a:pPr>
            <a:r>
              <a:rPr lang="en-GB" sz="2400" dirty="0"/>
              <a:t>					</a:t>
            </a:r>
            <a:r>
              <a:rPr lang="en-GB" altLang="cs-CZ" sz="1600" dirty="0"/>
              <a:t>Saunders </a:t>
            </a:r>
            <a:r>
              <a:rPr lang="en-GB" altLang="cs-CZ" sz="1600" i="1" dirty="0"/>
              <a:t>et al. </a:t>
            </a:r>
            <a:r>
              <a:rPr lang="en-GB" altLang="cs-CZ" sz="1600" dirty="0"/>
              <a:t>(2016)</a:t>
            </a:r>
            <a:endParaRPr lang="en-GB" sz="1600" dirty="0"/>
          </a:p>
          <a:p>
            <a:pPr marL="0" indent="0">
              <a:buNone/>
              <a:defRPr/>
            </a:pPr>
            <a:endParaRPr lang="cs-CZ" sz="1600" dirty="0"/>
          </a:p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4734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457200" y="1468728"/>
            <a:ext cx="8229600" cy="1005644"/>
          </a:xfrm>
        </p:spPr>
        <p:txBody>
          <a:bodyPr>
            <a:noAutofit/>
          </a:bodyPr>
          <a:lstStyle/>
          <a:p>
            <a:r>
              <a:rPr lang="en-GB" altLang="cs-CZ" sz="2800" b="1" dirty="0"/>
              <a:t>Each research project must be able to answer these fundamental questions: </a:t>
            </a:r>
            <a:br>
              <a:rPr lang="en-GB" altLang="cs-CZ" sz="2800" b="1" dirty="0"/>
            </a:br>
            <a:endParaRPr lang="en-GB" altLang="cs-CZ" sz="2800" b="1" dirty="0"/>
          </a:p>
        </p:txBody>
      </p:sp>
      <p:sp>
        <p:nvSpPr>
          <p:cNvPr id="29699" name="Zástupný symbol pro obsah 2"/>
          <p:cNvSpPr>
            <a:spLocks noGrp="1"/>
          </p:cNvSpPr>
          <p:nvPr>
            <p:ph idx="1"/>
          </p:nvPr>
        </p:nvSpPr>
        <p:spPr>
          <a:xfrm>
            <a:off x="621763" y="2388758"/>
            <a:ext cx="8229600" cy="3651791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WHAT? </a:t>
            </a:r>
            <a:r>
              <a:rPr lang="en-GB" altLang="cs-CZ" sz="2000" dirty="0"/>
              <a:t>– what you will examine – research problem, research objectives, main tasks leading to reaching the objectives, formulation of hypotheses </a:t>
            </a:r>
          </a:p>
          <a:p>
            <a:pPr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WHY?</a:t>
            </a:r>
            <a:r>
              <a:rPr lang="en-GB" altLang="cs-CZ" sz="2000" dirty="0"/>
              <a:t> – why is the topic of your research important</a:t>
            </a:r>
          </a:p>
          <a:p>
            <a:pPr>
              <a:buFont typeface="Wingdings" pitchFamily="2" charset="2"/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WHERE? </a:t>
            </a:r>
            <a:r>
              <a:rPr lang="en-GB" altLang="cs-CZ" sz="2000" dirty="0"/>
              <a:t>– where will you conduct your research, how generalisation of results will be made </a:t>
            </a:r>
          </a:p>
          <a:p>
            <a:pPr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HOW?</a:t>
            </a:r>
            <a:r>
              <a:rPr lang="en-GB" altLang="cs-CZ" sz="2000" dirty="0"/>
              <a:t> – how you will conduct the research, what methods and techniques of data collection you will use</a:t>
            </a:r>
          </a:p>
          <a:p>
            <a:pPr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WHO? </a:t>
            </a:r>
            <a:r>
              <a:rPr lang="en-GB" altLang="cs-CZ" sz="2000" dirty="0"/>
              <a:t>– who will </a:t>
            </a:r>
            <a:r>
              <a:rPr lang="en-GB" altLang="cs-CZ" sz="2000" dirty="0" err="1"/>
              <a:t>participat</a:t>
            </a:r>
            <a:r>
              <a:rPr lang="cs-CZ" altLang="cs-CZ" sz="2000" dirty="0"/>
              <a:t>e</a:t>
            </a:r>
            <a:r>
              <a:rPr lang="en-GB" altLang="cs-CZ" sz="2000" dirty="0"/>
              <a:t> </a:t>
            </a:r>
            <a:r>
              <a:rPr lang="cs-CZ" altLang="cs-CZ" sz="2000" dirty="0"/>
              <a:t>in</a:t>
            </a:r>
            <a:r>
              <a:rPr lang="en-GB" altLang="cs-CZ" sz="2000" dirty="0"/>
              <a:t> the research</a:t>
            </a:r>
          </a:p>
          <a:p>
            <a:pPr>
              <a:buFont typeface="Wingdings" pitchFamily="2" charset="2"/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WHEN? </a:t>
            </a:r>
            <a:r>
              <a:rPr lang="en-GB" altLang="cs-CZ" sz="2000" dirty="0"/>
              <a:t>– when will the research be conducted, on what time-span</a:t>
            </a:r>
          </a:p>
          <a:p>
            <a:pPr>
              <a:buFont typeface="Wingdings" pitchFamily="2" charset="2"/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FOR HOW MUCH? </a:t>
            </a:r>
            <a:r>
              <a:rPr lang="en-GB" altLang="cs-CZ" sz="2000" dirty="0"/>
              <a:t>– what material and financial resources are needed for research, financial budget, how to get resources</a:t>
            </a:r>
            <a:endParaRPr lang="en-GB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76673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sz="3200" b="1" dirty="0"/>
              <a:t>Internal validity</a:t>
            </a:r>
            <a:endParaRPr lang="en-GB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en-GB" sz="2000" dirty="0"/>
              <a:t>more important than external validity because without internal validity, generalizations are meaningless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as internal validity increase, external validity tends to decrease</a:t>
            </a:r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internal validity is enhanced by: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i="1" dirty="0"/>
              <a:t>random assignment of participants to groups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i="1" dirty="0"/>
              <a:t>minimalizing the effects of random error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i="1" dirty="0"/>
              <a:t>controlling extraneous variable</a:t>
            </a:r>
            <a:r>
              <a:rPr lang="en-GB" sz="1800" dirty="0"/>
              <a:t>s</a:t>
            </a:r>
          </a:p>
          <a:p>
            <a:pPr marL="3657600" lvl="8" indent="0">
              <a:buNone/>
            </a:pPr>
            <a:r>
              <a:rPr lang="en-GB" sz="1600" dirty="0"/>
              <a:t>	</a:t>
            </a:r>
            <a:r>
              <a:rPr lang="en-GB" sz="1600" dirty="0" err="1"/>
              <a:t>Rovai</a:t>
            </a:r>
            <a:r>
              <a:rPr lang="en-GB" sz="1600" dirty="0"/>
              <a:t> </a:t>
            </a:r>
            <a:r>
              <a:rPr lang="en-GB" sz="1600" i="1" dirty="0"/>
              <a:t>et al. </a:t>
            </a:r>
            <a:r>
              <a:rPr lang="en-GB" sz="1600" dirty="0"/>
              <a:t>(2014)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75316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Threats to validity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348879"/>
            <a:ext cx="8229600" cy="4824537"/>
          </a:xfrm>
        </p:spPr>
        <p:txBody>
          <a:bodyPr>
            <a:normAutofit/>
          </a:bodyPr>
          <a:lstStyle/>
          <a:p>
            <a:r>
              <a:rPr lang="en-GB" sz="2000" i="1" dirty="0"/>
              <a:t>Past or recent events (history)</a:t>
            </a:r>
          </a:p>
          <a:p>
            <a:r>
              <a:rPr lang="en-GB" sz="2000" i="1" dirty="0"/>
              <a:t>Testing </a:t>
            </a:r>
            <a:r>
              <a:rPr lang="en-GB" sz="2000" dirty="0"/>
              <a:t>(influence of testing on participants‘ views or actions)</a:t>
            </a:r>
          </a:p>
          <a:p>
            <a:r>
              <a:rPr lang="en-GB" sz="2000" i="1" dirty="0"/>
              <a:t>Instrumentation </a:t>
            </a:r>
            <a:r>
              <a:rPr lang="en-GB" sz="2000" dirty="0"/>
              <a:t>(change in research instrument)</a:t>
            </a:r>
          </a:p>
          <a:p>
            <a:r>
              <a:rPr lang="en-GB" sz="2000" i="1" dirty="0"/>
              <a:t>Mortality </a:t>
            </a:r>
            <a:r>
              <a:rPr lang="en-GB" sz="2000" dirty="0"/>
              <a:t>(participants‘ withdrawing from studies)</a:t>
            </a:r>
          </a:p>
          <a:p>
            <a:r>
              <a:rPr lang="en-GB" sz="2000" i="1" dirty="0"/>
              <a:t>Maturation </a:t>
            </a:r>
            <a:r>
              <a:rPr lang="en-GB" sz="2000" dirty="0"/>
              <a:t>(something affects attitudes or behaviour)</a:t>
            </a:r>
          </a:p>
          <a:p>
            <a:r>
              <a:rPr lang="en-GB" sz="2000" i="1" dirty="0"/>
              <a:t>Ambiguity about causal direction </a:t>
            </a:r>
            <a:r>
              <a:rPr lang="en-GB" sz="2000" dirty="0"/>
              <a:t>(lack of clarity about cause and effect)				</a:t>
            </a:r>
            <a:r>
              <a:rPr lang="en-GB" altLang="cs-CZ" sz="1600" dirty="0"/>
              <a:t>Saunders </a:t>
            </a:r>
            <a:r>
              <a:rPr lang="en-GB" altLang="cs-CZ" sz="1600" i="1" dirty="0"/>
              <a:t>et al</a:t>
            </a:r>
            <a:r>
              <a:rPr lang="en-GB" altLang="cs-CZ" sz="1600" dirty="0"/>
              <a:t>. (2016)</a:t>
            </a:r>
            <a:endParaRPr lang="en-GB" sz="2000" dirty="0"/>
          </a:p>
          <a:p>
            <a:pPr marL="0" indent="0">
              <a:buNone/>
            </a:pPr>
            <a:r>
              <a:rPr lang="en-GB" sz="2000" dirty="0" err="1"/>
              <a:t>Rovai</a:t>
            </a:r>
            <a:r>
              <a:rPr lang="en-GB" sz="2000" dirty="0"/>
              <a:t> </a:t>
            </a:r>
            <a:r>
              <a:rPr lang="en-GB" sz="2000" i="1" dirty="0"/>
              <a:t>et al </a:t>
            </a:r>
            <a:r>
              <a:rPr lang="en-GB" sz="2000" dirty="0"/>
              <a:t>(2014) – if threats are not reduced/eliminated, they need to be listed as study limitations</a:t>
            </a:r>
          </a:p>
          <a:p>
            <a:pPr marL="3657600" lvl="8" indent="0">
              <a:buNone/>
              <a:defRPr/>
            </a:pPr>
            <a:endParaRPr lang="en-GB" altLang="cs-CZ" sz="1200" dirty="0"/>
          </a:p>
          <a:p>
            <a:pPr marL="3657600" lvl="8" indent="0">
              <a:buNone/>
              <a:defRPr/>
            </a:pPr>
            <a:endParaRPr lang="cs-CZ" sz="1600" dirty="0"/>
          </a:p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72585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sz="3200" b="1" dirty="0"/>
              <a:t>External validity - g</a:t>
            </a:r>
            <a:r>
              <a:rPr lang="en-GB" altLang="cs-CZ" sz="3200" b="1" dirty="0"/>
              <a:t>eneralisability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cs-CZ" sz="1800" dirty="0"/>
          </a:p>
          <a:p>
            <a:pPr>
              <a:buFontTx/>
              <a:buChar char="-"/>
            </a:pPr>
            <a:r>
              <a:rPr lang="en-GB" sz="2000" dirty="0"/>
              <a:t>the extent to which research results are </a:t>
            </a:r>
            <a:r>
              <a:rPr lang="en-GB" sz="2000" b="1" dirty="0"/>
              <a:t>generalisable</a:t>
            </a:r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this may be a particular worry if case study research in one organisation is used, or a small number of organisations, or there are big differences between organisations - but in such cases the purpose of research is not to produce a theory that is generalisable to all populations! </a:t>
            </a:r>
            <a:endParaRPr lang="en-GB" sz="20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5969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415980"/>
            <a:ext cx="8229600" cy="932899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Timetable and resources needed for carrying out research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099989"/>
            <a:ext cx="8229600" cy="3993307"/>
          </a:xfrm>
        </p:spPr>
        <p:txBody>
          <a:bodyPr>
            <a:normAutofit/>
          </a:bodyPr>
          <a:lstStyle/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  <a:p>
            <a:pPr>
              <a:defRPr/>
            </a:pPr>
            <a:r>
              <a:rPr lang="en-GB" sz="2400" dirty="0"/>
              <a:t>preparing a research timetable will help verify the feasibility of research over a given time period</a:t>
            </a:r>
          </a:p>
          <a:p>
            <a:pPr marL="0" indent="0">
              <a:buNone/>
              <a:defRPr/>
            </a:pPr>
            <a:r>
              <a:rPr lang="en-GB" sz="2400" dirty="0"/>
              <a:t> 	- using the Gantt chart</a:t>
            </a:r>
          </a:p>
          <a:p>
            <a:pPr marL="0" indent="0">
              <a:buNone/>
              <a:defRPr/>
            </a:pPr>
            <a:r>
              <a:rPr lang="en-GB" sz="2400" dirty="0"/>
              <a:t>		</a:t>
            </a:r>
            <a:r>
              <a:rPr lang="en-GB" sz="2000" dirty="0"/>
              <a:t>- division of research into phases (steps)  	</a:t>
            </a:r>
          </a:p>
          <a:p>
            <a:pPr marL="0" indent="0">
              <a:buNone/>
              <a:defRPr/>
            </a:pPr>
            <a:r>
              <a:rPr lang="en-GB" sz="2000" dirty="0"/>
              <a:t>		- each phase has a time period to complete</a:t>
            </a:r>
          </a:p>
          <a:p>
            <a:pPr>
              <a:defRPr/>
            </a:pPr>
            <a:r>
              <a:rPr lang="en-GB" sz="2000" dirty="0"/>
              <a:t>resources need to be assessed on material and financial resources</a:t>
            </a:r>
          </a:p>
          <a:p>
            <a:pPr marL="0" indent="0">
              <a:buNone/>
              <a:defRPr/>
            </a:pPr>
            <a:r>
              <a:rPr lang="en-GB" sz="2000" dirty="0"/>
              <a:t>		- availability of databases, software, </a:t>
            </a:r>
            <a:r>
              <a:rPr lang="is-IS" sz="2000" dirty="0"/>
              <a:t>…</a:t>
            </a:r>
            <a:endParaRPr lang="en-GB" sz="2000" dirty="0"/>
          </a:p>
          <a:p>
            <a:pPr marL="0" indent="0">
              <a:buNone/>
              <a:defRPr/>
            </a:pPr>
            <a:r>
              <a:rPr lang="en-GB" sz="2000" dirty="0"/>
              <a:t>		-  availability of  financial sources or how to </a:t>
            </a:r>
            <a:r>
              <a:rPr lang="en-GB" sz="2000" dirty="0" err="1"/>
              <a:t>obtaine</a:t>
            </a:r>
            <a:r>
              <a:rPr lang="en-GB" sz="2000" dirty="0"/>
              <a:t> 			sources for research </a:t>
            </a:r>
            <a:endParaRPr 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90802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71260"/>
            <a:ext cx="8229600" cy="773563"/>
          </a:xfrm>
        </p:spPr>
        <p:txBody>
          <a:bodyPr>
            <a:normAutofit/>
          </a:bodyPr>
          <a:lstStyle/>
          <a:p>
            <a:r>
              <a:rPr lang="en-GB" altLang="cs-CZ" sz="2800" dirty="0"/>
              <a:t>Example of Gantt chart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32AE9CBE-6298-F54C-83F1-4E0454C13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286" y="248723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" name="Obrázek 7" descr="excel gantt chart template">
            <a:extLst>
              <a:ext uri="{FF2B5EF4-FFF2-40B4-BE49-F238E27FC236}">
                <a16:creationId xmlns:a16="http://schemas.microsoft.com/office/drawing/2014/main" id="{456A5BAD-2706-6C44-99FE-CC7893591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1333"/>
            <a:ext cx="688041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FBF16FAE-A57F-8347-83A4-4F55F8B07E91}"/>
              </a:ext>
            </a:extLst>
          </p:cNvPr>
          <p:cNvSpPr txBox="1"/>
          <p:nvPr/>
        </p:nvSpPr>
        <p:spPr>
          <a:xfrm>
            <a:off x="1907704" y="5229231"/>
            <a:ext cx="10137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Source: https://</a:t>
            </a:r>
            <a:r>
              <a:rPr lang="en-GB" dirty="0" err="1"/>
              <a:t>www.teamgantt.com</a:t>
            </a:r>
            <a:r>
              <a:rPr lang="en-GB" dirty="0"/>
              <a:t>/free-</a:t>
            </a:r>
            <a:r>
              <a:rPr lang="en-GB" dirty="0" err="1"/>
              <a:t>gantt</a:t>
            </a:r>
            <a:r>
              <a:rPr lang="en-GB" dirty="0"/>
              <a:t>-chart-excel-template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89985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2. How to write your dissertation and present your results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55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35473812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write the dissertation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The dissertation:</a:t>
            </a:r>
          </a:p>
          <a:p>
            <a:r>
              <a:rPr lang="en-GB" sz="2400" dirty="0"/>
              <a:t> is a document that presents the author's research and findings. 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presents an original contribution to knowledge in logically constructed, coherent work. </a:t>
            </a:r>
            <a:endParaRPr lang="cs-CZ" sz="2400" dirty="0"/>
          </a:p>
          <a:p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38067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write the dissertation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r>
              <a:rPr lang="en-GB" sz="2400" dirty="0"/>
              <a:t>The dissertation may be:</a:t>
            </a:r>
            <a:endParaRPr lang="cs-CZ" sz="2400" dirty="0"/>
          </a:p>
          <a:p>
            <a:pPr lvl="2"/>
            <a:r>
              <a:rPr lang="en-GB" dirty="0"/>
              <a:t>a monograph  </a:t>
            </a:r>
            <a:endParaRPr lang="cs-CZ" dirty="0"/>
          </a:p>
          <a:p>
            <a:pPr lvl="2"/>
            <a:r>
              <a:rPr lang="en-GB" dirty="0"/>
              <a:t>an article-based dissertation (articles published in refereed journals</a:t>
            </a:r>
          </a:p>
          <a:p>
            <a:pPr marL="914400" lvl="2" indent="0">
              <a:buNone/>
            </a:pPr>
            <a:endParaRPr lang="cs-CZ" dirty="0"/>
          </a:p>
          <a:p>
            <a:r>
              <a:rPr lang="en-GB" sz="2400" dirty="0"/>
              <a:t>It may incorporate results from submitted, accepted, or published author’s journal articles.</a:t>
            </a:r>
            <a:endParaRPr lang="cs-CZ" sz="24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61991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Structure of the dissertation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Title , author, degree programme, supervisor, consultant (if any), date of delivery, institution</a:t>
            </a:r>
          </a:p>
          <a:p>
            <a:pPr marL="0" indent="0">
              <a:buNone/>
            </a:pPr>
            <a:endParaRPr lang="en-GB" sz="1800" i="1" dirty="0"/>
          </a:p>
          <a:p>
            <a:pPr marL="0" indent="0">
              <a:buNone/>
            </a:pPr>
            <a:r>
              <a:rPr lang="en-GB" sz="1800" i="1" dirty="0"/>
              <a:t>Key words</a:t>
            </a:r>
          </a:p>
          <a:p>
            <a:pPr marL="0" indent="0">
              <a:buNone/>
            </a:pPr>
            <a:r>
              <a:rPr lang="en-GB" sz="1800" i="1" dirty="0"/>
              <a:t>Acknowledgement</a:t>
            </a:r>
          </a:p>
          <a:p>
            <a:pPr marL="0" indent="0">
              <a:buNone/>
            </a:pPr>
            <a:r>
              <a:rPr lang="en-GB" sz="1800" i="1" dirty="0"/>
              <a:t>Abstract (English and Czech)</a:t>
            </a:r>
          </a:p>
          <a:p>
            <a:pPr marL="0" indent="0">
              <a:buNone/>
            </a:pPr>
            <a:r>
              <a:rPr lang="en-GB" sz="1800" i="1" dirty="0"/>
              <a:t>Content</a:t>
            </a:r>
          </a:p>
          <a:p>
            <a:pPr marL="0" indent="0">
              <a:buNone/>
            </a:pPr>
            <a:r>
              <a:rPr lang="en-GB" sz="1800" i="1" dirty="0"/>
              <a:t>List of Figures</a:t>
            </a:r>
          </a:p>
          <a:p>
            <a:pPr marL="0" indent="0">
              <a:buNone/>
            </a:pPr>
            <a:r>
              <a:rPr lang="en-GB" sz="1800" i="1" dirty="0"/>
              <a:t>List of Tables</a:t>
            </a:r>
          </a:p>
          <a:p>
            <a:pPr marL="0" indent="0">
              <a:buNone/>
            </a:pPr>
            <a:r>
              <a:rPr lang="en-GB" sz="1800" i="1" dirty="0"/>
              <a:t>List of Abbreviations and Acronyms</a:t>
            </a:r>
          </a:p>
          <a:p>
            <a:pPr marL="0" indent="0">
              <a:buNone/>
            </a:pPr>
            <a:endParaRPr lang="cs-CZ" sz="1800" i="1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432018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Structure of the dissertation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i="1" dirty="0"/>
              <a:t>Introduction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Literature review </a:t>
            </a:r>
            <a:r>
              <a:rPr lang="en-GB" sz="2400" dirty="0"/>
              <a:t>(current state of subject area)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Research model   </a:t>
            </a:r>
            <a:r>
              <a:rPr lang="en-GB" sz="2400" dirty="0"/>
              <a:t>(conceptual framework and hypotheses (in case of deductive research).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Research methodology</a:t>
            </a:r>
          </a:p>
          <a:p>
            <a:pPr marL="0" indent="0">
              <a:buNone/>
            </a:pPr>
            <a:endParaRPr lang="cs-CZ" sz="1800" i="1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2000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720080"/>
          </a:xfrm>
        </p:spPr>
        <p:txBody>
          <a:bodyPr>
            <a:noAutofit/>
          </a:bodyPr>
          <a:lstStyle/>
          <a:p>
            <a:r>
              <a:rPr lang="en-GB" altLang="cs-CZ" sz="3200" b="1" dirty="0">
                <a:solidFill>
                  <a:schemeClr val="tx1"/>
                </a:solidFill>
              </a:rPr>
              <a:t>The research project</a:t>
            </a:r>
          </a:p>
        </p:txBody>
      </p:sp>
      <p:sp>
        <p:nvSpPr>
          <p:cNvPr id="44035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q"/>
            </a:pPr>
            <a:r>
              <a:rPr lang="en-GB" altLang="cs-CZ" sz="2000" dirty="0"/>
              <a:t>Title  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Area of interest 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Literature review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Research problem and aim of research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Research questions, research objectives, hypotheses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Research design – methods, sampling, data collection techniques, data analysis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Timescale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Material and financial resources needed 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Expected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Expected risks and research results limitations of research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Ethical issues associated with the research and how they will be addressed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References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68075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Structure of the dissertation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i="1" dirty="0"/>
              <a:t>Results and discussion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Limitation of research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Contribution to theory and practice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Conclusion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96485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Structure of the dissertation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i="1" dirty="0"/>
              <a:t>References (Bibliography)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Appendix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List of author‘s publications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Author‘s professional curriculum vitae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868243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present your results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r>
              <a:rPr lang="en-GB" sz="2000" dirty="0"/>
              <a:t>research results usually should be orally presented in time constrained conditions (20-30 minutes) - oral presentation calls for considerable planning. </a:t>
            </a:r>
          </a:p>
          <a:p>
            <a:r>
              <a:rPr lang="en-GB" sz="2000" dirty="0"/>
              <a:t>the challenge is to present clearly important aspects of your research and research results and to hold the interest of audience, while providing information. </a:t>
            </a:r>
          </a:p>
          <a:p>
            <a:r>
              <a:rPr lang="en-GB" sz="2000" dirty="0"/>
              <a:t>you can use different stimuli as graphs, charts, tables, images, photos, etc. to keep audience’ interest. </a:t>
            </a:r>
          </a:p>
          <a:p>
            <a:r>
              <a:rPr lang="en-GB" sz="2000" dirty="0"/>
              <a:t>the content of presentation, timing and the style of delivery is very important for successful defence of your research results.</a:t>
            </a:r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600234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present your results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Your presentation should contain:</a:t>
            </a:r>
          </a:p>
          <a:p>
            <a:pPr>
              <a:buFontTx/>
              <a:buChar char="-"/>
            </a:pPr>
            <a:r>
              <a:rPr lang="en-GB" sz="2000" i="1" dirty="0"/>
              <a:t>the problem investigated, </a:t>
            </a:r>
          </a:p>
          <a:p>
            <a:pPr>
              <a:buFontTx/>
              <a:buChar char="-"/>
            </a:pPr>
            <a:r>
              <a:rPr lang="en-GB" sz="2000" i="1" dirty="0"/>
              <a:t>research design, </a:t>
            </a:r>
          </a:p>
          <a:p>
            <a:pPr>
              <a:buFontTx/>
              <a:buChar char="-"/>
            </a:pPr>
            <a:r>
              <a:rPr lang="en-GB" sz="2000" i="1" dirty="0"/>
              <a:t>the results found, </a:t>
            </a:r>
          </a:p>
          <a:p>
            <a:pPr>
              <a:buFontTx/>
              <a:buChar char="-"/>
            </a:pPr>
            <a:r>
              <a:rPr lang="en-GB" sz="2000" i="1" dirty="0"/>
              <a:t>the conclusion drawn, and </a:t>
            </a:r>
          </a:p>
          <a:p>
            <a:pPr>
              <a:buFontTx/>
              <a:buChar char="-"/>
            </a:pPr>
            <a:r>
              <a:rPr lang="en-GB" sz="2000" i="1" dirty="0"/>
              <a:t>the recommendations made. </a:t>
            </a:r>
          </a:p>
          <a:p>
            <a:pPr marL="0" indent="0">
              <a:buNone/>
            </a:pPr>
            <a:r>
              <a:rPr lang="en-GB" sz="2000" dirty="0"/>
              <a:t>Sekaran &amp; Bougie (2016):</a:t>
            </a:r>
          </a:p>
          <a:p>
            <a:pPr marL="0" indent="0">
              <a:buNone/>
            </a:pPr>
            <a:r>
              <a:rPr lang="en-GB" sz="2000" dirty="0"/>
              <a:t>- details of sample, data collection methods, details of data analysis can be mentioned in passing to be picked up at the question-and-answer session by interested members of board.</a:t>
            </a:r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7068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present your results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204865"/>
            <a:ext cx="8229600" cy="38884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00B0F0"/>
                </a:solidFill>
              </a:rPr>
              <a:t>Recommendations for presentation:</a:t>
            </a:r>
            <a:endParaRPr lang="en-GB" sz="2000" dirty="0"/>
          </a:p>
          <a:p>
            <a:r>
              <a:rPr lang="en-GB" sz="2000" dirty="0"/>
              <a:t>establish eye contact with the audience, </a:t>
            </a:r>
          </a:p>
          <a:p>
            <a:r>
              <a:rPr lang="en-GB" sz="2000" dirty="0"/>
              <a:t>speak understandably, </a:t>
            </a:r>
          </a:p>
          <a:p>
            <a:r>
              <a:rPr lang="en-GB" sz="2000" dirty="0"/>
              <a:t>be sensitive to the nonverbal reactions of the audience. </a:t>
            </a:r>
          </a:p>
          <a:p>
            <a:r>
              <a:rPr lang="en-GB" sz="2000" dirty="0"/>
              <a:t>not to be defensive if somebody identify some fault with any aspect of the research. </a:t>
            </a:r>
          </a:p>
          <a:p>
            <a:r>
              <a:rPr lang="en-GB" sz="2000" dirty="0"/>
              <a:t>be open to suggestions and idea coming from audience</a:t>
            </a:r>
          </a:p>
          <a:p>
            <a:r>
              <a:rPr lang="en-GB" sz="2000" dirty="0"/>
              <a:t>if a question or suggestion from a member of audience happens to be flawed, respond in a non-judgemental fashion.</a:t>
            </a:r>
          </a:p>
          <a:p>
            <a:r>
              <a:rPr lang="en-GB" sz="2000" dirty="0"/>
              <a:t>factors as dress, mannerism, gestures, voice modulation can take added importance in oral presentations.</a:t>
            </a:r>
            <a:endParaRPr lang="cs-CZ" sz="2000" dirty="0"/>
          </a:p>
          <a:p>
            <a:pPr marL="0" indent="0">
              <a:buNone/>
            </a:pPr>
            <a:r>
              <a:rPr lang="en-GB" sz="2000" dirty="0"/>
              <a:t> </a:t>
            </a:r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8546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Autofit/>
          </a:bodyPr>
          <a:lstStyle/>
          <a:p>
            <a:r>
              <a:rPr lang="en-GB" altLang="cs-CZ" sz="2800" b="1" dirty="0"/>
              <a:t>Final recommendations for writing and presenting research results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Saunders et al. (2016, p. 667) summarize recommendations for writing and presenting research results as follows:</a:t>
            </a:r>
          </a:p>
          <a:p>
            <a:pPr marL="0" indent="0">
              <a:buNone/>
            </a:pPr>
            <a:endParaRPr lang="cs-CZ" sz="2400" dirty="0"/>
          </a:p>
          <a:p>
            <a:pPr lvl="0"/>
            <a:r>
              <a:rPr lang="en-GB" sz="2200" i="1" dirty="0"/>
              <a:t>„Writing is a powerful way of clarifying your thinking. </a:t>
            </a:r>
            <a:endParaRPr lang="cs-CZ" sz="2200" dirty="0"/>
          </a:p>
          <a:p>
            <a:pPr lvl="0"/>
            <a:r>
              <a:rPr lang="en-GB" sz="2200" i="1" dirty="0"/>
              <a:t>Writing is a creative process, which needs the right conditions if it is to produce successful results. </a:t>
            </a:r>
            <a:endParaRPr lang="cs-CZ" sz="2200" dirty="0"/>
          </a:p>
          <a:p>
            <a:pPr lvl="0"/>
            <a:r>
              <a:rPr lang="en-GB" sz="2200" i="1" dirty="0"/>
              <a:t>Your project report should have a clear structure that enables you to develop a clear storyline. </a:t>
            </a:r>
            <a:endParaRPr lang="cs-CZ" sz="2200" dirty="0"/>
          </a:p>
          <a:p>
            <a:pPr marL="0" lvl="0" indent="0">
              <a:buNone/>
            </a:pPr>
            <a:r>
              <a:rPr lang="en-GB" sz="2000" i="1" dirty="0"/>
              <a:t>. </a:t>
            </a:r>
            <a:endParaRPr lang="cs-CZ" sz="2000" dirty="0"/>
          </a:p>
          <a:p>
            <a:pPr lvl="0"/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346855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Autofit/>
          </a:bodyPr>
          <a:lstStyle/>
          <a:p>
            <a:r>
              <a:rPr lang="en-GB" altLang="cs-CZ" sz="2800" b="1" dirty="0"/>
              <a:t>Final recommendations for writing and presenting research results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204865"/>
            <a:ext cx="8229600" cy="3888431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endParaRPr lang="en-GB" sz="2000" i="1" dirty="0"/>
          </a:p>
          <a:p>
            <a:r>
              <a:rPr lang="en-GB" sz="2200" i="1" dirty="0"/>
              <a:t>Your structure you use should be suitable for the nature of your research strategy.</a:t>
            </a:r>
            <a:endParaRPr lang="cs-CZ" sz="2200" dirty="0"/>
          </a:p>
          <a:p>
            <a:pPr lvl="0"/>
            <a:r>
              <a:rPr lang="en-GB" sz="2200" i="1" dirty="0"/>
              <a:t>Your structure you use should also be suitable for the reports’ audience.</a:t>
            </a:r>
          </a:p>
          <a:p>
            <a:pPr lvl="0"/>
            <a:r>
              <a:rPr lang="en-GB" sz="2200" i="1" dirty="0"/>
              <a:t>Your report should be laid out in such a way that your reader finds all the information readily accessible. </a:t>
            </a:r>
            <a:endParaRPr lang="cs-CZ" sz="2200" dirty="0"/>
          </a:p>
          <a:p>
            <a:pPr lvl="0"/>
            <a:r>
              <a:rPr lang="en-GB" sz="2200" i="1" dirty="0"/>
              <a:t>You should try to develop a clear, simple writing style that will make reading the report an easy and enjoyable experience. </a:t>
            </a:r>
            <a:endParaRPr lang="cs-CZ" sz="2200" dirty="0"/>
          </a:p>
          <a:p>
            <a:pPr marL="0" lv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013117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Final recommendations for writing and presenting research results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636912"/>
            <a:ext cx="8229600" cy="3456384"/>
          </a:xfrm>
        </p:spPr>
        <p:txBody>
          <a:bodyPr>
            <a:noAutofit/>
          </a:bodyPr>
          <a:lstStyle/>
          <a:p>
            <a:r>
              <a:rPr lang="en-GB" sz="2200" i="1" dirty="0"/>
              <a:t>Spelling and grammatical errors should be avoided. </a:t>
            </a:r>
            <a:endParaRPr lang="cs-CZ" sz="2200" dirty="0"/>
          </a:p>
          <a:p>
            <a:pPr lvl="0"/>
            <a:r>
              <a:rPr lang="en-GB" sz="2200" i="1" dirty="0"/>
              <a:t>Do not think of your first draft as your last. Be prepared to rewrite your report several times until you think it is the best you can do. </a:t>
            </a:r>
            <a:endParaRPr lang="cs-CZ" sz="2200" dirty="0"/>
          </a:p>
          <a:p>
            <a:pPr lvl="0"/>
            <a:r>
              <a:rPr lang="en-GB" sz="2200" i="1" dirty="0"/>
              <a:t>Failing to prepare for your presentation is preparing to fail. </a:t>
            </a:r>
            <a:endParaRPr lang="cs-CZ" sz="2200" dirty="0"/>
          </a:p>
          <a:p>
            <a:pPr lvl="0"/>
            <a:r>
              <a:rPr lang="en-GB" sz="2200" i="1" dirty="0"/>
              <a:t>Visual aids will enhance the understanding of your audience and lend your presentation professionalism. </a:t>
            </a:r>
            <a:endParaRPr lang="cs-CZ" sz="2200" dirty="0"/>
          </a:p>
          <a:p>
            <a:pPr lvl="0"/>
            <a:r>
              <a:rPr lang="en-GB" sz="2200" i="1" dirty="0"/>
              <a:t>Remember: tell them what you’re going to say, say it, then tell them what you’ve said.”</a:t>
            </a:r>
            <a:endParaRPr lang="cs-CZ" sz="22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770083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20080"/>
          </a:xfrm>
        </p:spPr>
        <p:txBody>
          <a:bodyPr>
            <a:normAutofit/>
          </a:bodyPr>
          <a:lstStyle/>
          <a:p>
            <a:pPr algn="l"/>
            <a:r>
              <a:rPr lang="en-GB" altLang="cs-CZ" sz="2400" b="1" dirty="0"/>
              <a:t>References: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827584" y="1628800"/>
            <a:ext cx="7844929" cy="41133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err="1"/>
              <a:t>Easterby</a:t>
            </a:r>
            <a:r>
              <a:rPr lang="en-GB" sz="2400" dirty="0"/>
              <a:t>-Smith, M., Thorpe, R. &amp; Jackson, P. (2011). </a:t>
            </a:r>
            <a:r>
              <a:rPr lang="en-GB" sz="2400" i="1" dirty="0"/>
              <a:t>Management Research. </a:t>
            </a:r>
            <a:r>
              <a:rPr lang="en-GB" sz="2400" dirty="0"/>
              <a:t>4</a:t>
            </a:r>
            <a:r>
              <a:rPr lang="en-GB" sz="2400" baseline="30000" dirty="0"/>
              <a:t>th</a:t>
            </a:r>
            <a:r>
              <a:rPr lang="en-GB" sz="2400" dirty="0"/>
              <a:t> </a:t>
            </a:r>
            <a:r>
              <a:rPr lang="en-GB" sz="2400" dirty="0" err="1"/>
              <a:t>edn</a:t>
            </a:r>
            <a:r>
              <a:rPr lang="en-GB" sz="2400" dirty="0"/>
              <a:t>. 392p. London: Sage Publications Ltd. </a:t>
            </a:r>
            <a:endParaRPr lang="cs-CZ" sz="2400" dirty="0"/>
          </a:p>
          <a:p>
            <a:pPr marL="0" indent="0">
              <a:buNone/>
            </a:pPr>
            <a:r>
              <a:rPr lang="en-GB" sz="2400" dirty="0"/>
              <a:t>Price, J. H. &amp; </a:t>
            </a:r>
            <a:r>
              <a:rPr lang="en-GB" sz="2400" dirty="0" err="1"/>
              <a:t>Murnan</a:t>
            </a:r>
            <a:r>
              <a:rPr lang="en-GB" sz="2400" dirty="0"/>
              <a:t>, J. (2004) Research Limitations and the Necessity of Reporting Them.” </a:t>
            </a:r>
            <a:r>
              <a:rPr lang="en-GB" sz="2400" i="1" dirty="0"/>
              <a:t>American Journal of Health Education, </a:t>
            </a:r>
            <a:r>
              <a:rPr lang="en-GB" sz="2400" dirty="0"/>
              <a:t>Vol. 35.</a:t>
            </a:r>
          </a:p>
          <a:p>
            <a:pPr marL="0" indent="0">
              <a:buNone/>
            </a:pPr>
            <a:r>
              <a:rPr lang="en-GB" sz="2400" dirty="0"/>
              <a:t>Saunders, M., Lewis, P., &amp; Thornhill, A. (2009) </a:t>
            </a:r>
            <a:r>
              <a:rPr lang="en-GB" sz="2400" i="1" dirty="0"/>
              <a:t>Research methods for business students</a:t>
            </a:r>
            <a:r>
              <a:rPr lang="en-GB" sz="2400" dirty="0"/>
              <a:t>. 5th </a:t>
            </a:r>
            <a:r>
              <a:rPr lang="en-GB" sz="2400" dirty="0" err="1"/>
              <a:t>edn</a:t>
            </a:r>
            <a:r>
              <a:rPr lang="en-GB" sz="2400" dirty="0"/>
              <a:t>. Prentice Hall.</a:t>
            </a:r>
            <a:endParaRPr lang="cs-CZ" sz="24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751584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230191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864096"/>
          </a:xfrm>
        </p:spPr>
        <p:txBody>
          <a:bodyPr>
            <a:normAutofit/>
          </a:bodyPr>
          <a:lstStyle/>
          <a:p>
            <a:pPr algn="l"/>
            <a:r>
              <a:rPr lang="en-GB" altLang="cs-CZ" sz="2400" b="1" dirty="0"/>
              <a:t>References: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827584" y="1988840"/>
            <a:ext cx="7844929" cy="37532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600" dirty="0"/>
              <a:t>Saunders, M., Lewis, P., &amp; Thornhill, A. (2016) </a:t>
            </a:r>
            <a:r>
              <a:rPr lang="en-GB" sz="2600" i="1" dirty="0"/>
              <a:t>Research methods for business students</a:t>
            </a:r>
            <a:r>
              <a:rPr lang="en-GB" sz="2600" dirty="0"/>
              <a:t>. 7th edition. Prentice Hall. </a:t>
            </a:r>
            <a:endParaRPr lang="cs-CZ" sz="2600" dirty="0"/>
          </a:p>
          <a:p>
            <a:pPr marL="0" indent="0">
              <a:buNone/>
            </a:pPr>
            <a:r>
              <a:rPr lang="en-GB" sz="2600" dirty="0"/>
              <a:t>Sekaran, U. &amp; Bougie, R. (2016) </a:t>
            </a:r>
            <a:r>
              <a:rPr lang="en-GB" sz="2600" i="1" dirty="0"/>
              <a:t>Research Methods for Business: A Skill-Building Approach. </a:t>
            </a:r>
            <a:r>
              <a:rPr lang="en-GB" sz="2600" dirty="0"/>
              <a:t>7</a:t>
            </a:r>
            <a:r>
              <a:rPr lang="en-GB" sz="2600" baseline="30000" dirty="0"/>
              <a:t>th</a:t>
            </a:r>
            <a:r>
              <a:rPr lang="en-GB" sz="2600" dirty="0"/>
              <a:t> </a:t>
            </a:r>
            <a:r>
              <a:rPr lang="en-GB" sz="2600" dirty="0" err="1"/>
              <a:t>edn</a:t>
            </a:r>
            <a:r>
              <a:rPr lang="en-GB" sz="2600" dirty="0"/>
              <a:t>. John Wiley Sons.</a:t>
            </a:r>
            <a:endParaRPr lang="cs-CZ" sz="2600" dirty="0"/>
          </a:p>
          <a:p>
            <a:pPr marL="0" indent="0">
              <a:buNone/>
            </a:pPr>
            <a:r>
              <a:rPr lang="en-GB" sz="2600" dirty="0" err="1"/>
              <a:t>Tranfield</a:t>
            </a:r>
            <a:r>
              <a:rPr lang="en-GB" sz="2600" dirty="0"/>
              <a:t>, D. &amp; Starkey, K. (1998) The nature, social organization and promotion of management research: towards policy, </a:t>
            </a:r>
            <a:r>
              <a:rPr lang="en-GB" sz="2600" i="1" dirty="0"/>
              <a:t>British Journal of Management</a:t>
            </a:r>
            <a:r>
              <a:rPr lang="en-GB" sz="2600" dirty="0"/>
              <a:t>, Vol. 9, pp. 341–53.</a:t>
            </a:r>
            <a:endParaRPr lang="cs-CZ" sz="26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751584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511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944216"/>
          </a:xfrm>
        </p:spPr>
        <p:txBody>
          <a:bodyPr>
            <a:normAutofit fontScale="90000"/>
          </a:bodyPr>
          <a:lstStyle/>
          <a:p>
            <a:r>
              <a:rPr lang="en-US" dirty="0"/>
              <a:t>1.2. </a:t>
            </a:r>
            <a:r>
              <a:rPr lang="en-GB" dirty="0"/>
              <a:t>How to define the research area and the research topic</a:t>
            </a:r>
            <a:br>
              <a:rPr lang="en-GB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7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81636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The area of interest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dirty="0">
                <a:solidFill>
                  <a:srgbClr val="FF0000"/>
                </a:solidFill>
              </a:rPr>
              <a:t>Try to identify the topic to study </a:t>
            </a:r>
          </a:p>
          <a:p>
            <a:pPr marL="0" indent="0">
              <a:buNone/>
              <a:defRPr/>
            </a:pPr>
            <a:r>
              <a:rPr lang="en-GB" sz="2800" dirty="0"/>
              <a:t>– central idea to learn about or to explore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sz="2800" dirty="0"/>
          </a:p>
          <a:p>
            <a:pPr>
              <a:defRPr/>
            </a:pPr>
            <a:r>
              <a:rPr lang="en-GB" sz="2800" dirty="0">
                <a:solidFill>
                  <a:srgbClr val="FF0000"/>
                </a:solidFill>
              </a:rPr>
              <a:t>Try to put down a working title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800" dirty="0"/>
              <a:t>My study is about…   or brief question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619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The area of interest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200" dirty="0"/>
              <a:t>If it is not clear </a:t>
            </a:r>
            <a:r>
              <a:rPr lang="en-GB" sz="2200" dirty="0">
                <a:solidFill>
                  <a:srgbClr val="FF0000"/>
                </a:solidFill>
              </a:rPr>
              <a:t>what research is about to do</a:t>
            </a:r>
            <a:r>
              <a:rPr lang="en-GB" sz="2200" dirty="0"/>
              <a:t>, it's hard </a:t>
            </a:r>
            <a:r>
              <a:rPr lang="en-GB" sz="2200" dirty="0">
                <a:solidFill>
                  <a:srgbClr val="FF0000"/>
                </a:solidFill>
              </a:rPr>
              <a:t>to plan </a:t>
            </a:r>
            <a:r>
              <a:rPr lang="en-GB" sz="2200" dirty="0"/>
              <a:t>how the research will be done.</a:t>
            </a:r>
          </a:p>
          <a:p>
            <a:pPr>
              <a:buFont typeface="Arial" charset="0"/>
              <a:buChar char="•"/>
              <a:defRPr/>
            </a:pPr>
            <a:endParaRPr lang="en-GB" sz="2200" dirty="0"/>
          </a:p>
          <a:p>
            <a:pPr>
              <a:buFont typeface="Arial" charset="0"/>
              <a:buChar char="•"/>
              <a:defRPr/>
            </a:pPr>
            <a:r>
              <a:rPr lang="en-GB" sz="2200" dirty="0">
                <a:solidFill>
                  <a:srgbClr val="FF0000"/>
                </a:solidFill>
              </a:rPr>
              <a:t>Explaining the topic / focus of the research </a:t>
            </a:r>
            <a:r>
              <a:rPr lang="en-GB" sz="2200" dirty="0"/>
              <a:t>will allow you </a:t>
            </a:r>
            <a:r>
              <a:rPr lang="en-GB" sz="2200" dirty="0">
                <a:solidFill>
                  <a:srgbClr val="FF0000"/>
                </a:solidFill>
              </a:rPr>
              <a:t>to choose </a:t>
            </a:r>
            <a:r>
              <a:rPr lang="en-GB" sz="2200" dirty="0"/>
              <a:t>the right research strategy, data collection techniques and data processing methods.</a:t>
            </a:r>
          </a:p>
          <a:p>
            <a:pPr>
              <a:buFont typeface="Arial" charset="0"/>
              <a:buChar char="•"/>
              <a:defRPr/>
            </a:pPr>
            <a:endParaRPr lang="en-GB" sz="2200" dirty="0"/>
          </a:p>
          <a:p>
            <a:pPr>
              <a:buFont typeface="Arial" charset="0"/>
              <a:buChar char="•"/>
              <a:defRPr/>
            </a:pPr>
            <a:r>
              <a:rPr lang="en-GB" sz="2200" dirty="0">
                <a:solidFill>
                  <a:srgbClr val="FF0000"/>
                </a:solidFill>
              </a:rPr>
              <a:t>Time-consuming</a:t>
            </a:r>
            <a:r>
              <a:rPr lang="en-GB" sz="2200" dirty="0"/>
              <a:t> - but the prerequisites for </a:t>
            </a:r>
            <a:r>
              <a:rPr lang="en-GB" sz="2200" dirty="0">
                <a:solidFill>
                  <a:srgbClr val="FF0000"/>
                </a:solidFill>
              </a:rPr>
              <a:t>successful research </a:t>
            </a:r>
            <a:r>
              <a:rPr lang="en-GB" sz="2200" dirty="0"/>
              <a:t>will be created</a:t>
            </a:r>
          </a:p>
          <a:p>
            <a:pPr marL="0" indent="0">
              <a:buNone/>
              <a:defRPr/>
            </a:pPr>
            <a:endParaRPr lang="en-GB" sz="2200" dirty="0"/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Recognizing that the formulated </a:t>
            </a:r>
            <a:r>
              <a:rPr lang="en-GB" sz="2200" dirty="0">
                <a:solidFill>
                  <a:srgbClr val="FF0000"/>
                </a:solidFill>
              </a:rPr>
              <a:t>research problem </a:t>
            </a:r>
            <a:r>
              <a:rPr lang="en-GB" sz="2200" dirty="0"/>
              <a:t>will subsequently need to be developed into </a:t>
            </a:r>
            <a:r>
              <a:rPr lang="en-GB" sz="2200" dirty="0">
                <a:solidFill>
                  <a:srgbClr val="FF0000"/>
                </a:solidFill>
              </a:rPr>
              <a:t>research questions </a:t>
            </a:r>
            <a:r>
              <a:rPr lang="en-GB" sz="2200" dirty="0"/>
              <a:t>and</a:t>
            </a:r>
            <a:r>
              <a:rPr lang="en-GB" sz="2200" dirty="0">
                <a:solidFill>
                  <a:srgbClr val="FF0000"/>
                </a:solidFill>
              </a:rPr>
              <a:t> research objectives</a:t>
            </a:r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7345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S UTB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32931</TotalTime>
  <Words>5110</Words>
  <Application>Microsoft Macintosh PowerPoint</Application>
  <PresentationFormat>Předvádění na obrazovce (4:3)</PresentationFormat>
  <Paragraphs>703</Paragraphs>
  <Slides>69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69</vt:i4>
      </vt:variant>
    </vt:vector>
  </HeadingPairs>
  <TitlesOfParts>
    <vt:vector size="77" baseType="lpstr">
      <vt:lpstr>Arial</vt:lpstr>
      <vt:lpstr>Berlin CE</vt:lpstr>
      <vt:lpstr>Calibri</vt:lpstr>
      <vt:lpstr>Source sans Pro</vt:lpstr>
      <vt:lpstr>Source Sans Pro Bold</vt:lpstr>
      <vt:lpstr>Trebuchet MS</vt:lpstr>
      <vt:lpstr>Wingdings</vt:lpstr>
      <vt:lpstr>Office Theme</vt:lpstr>
      <vt:lpstr>Research Methodology:  How to Write a Good Research Proposal and Dissertation  </vt:lpstr>
      <vt:lpstr>1. How to prepare a good research proposal</vt:lpstr>
      <vt:lpstr>1.1 What a research proposal contains</vt:lpstr>
      <vt:lpstr>Research proposal</vt:lpstr>
      <vt:lpstr>Each research project must be able to answer these fundamental questions:  </vt:lpstr>
      <vt:lpstr>The research project</vt:lpstr>
      <vt:lpstr>1.2. How to define the research area and the research topic </vt:lpstr>
      <vt:lpstr>The area of interest</vt:lpstr>
      <vt:lpstr>The area of interest</vt:lpstr>
      <vt:lpstr>Area of Interest</vt:lpstr>
      <vt:lpstr>Attributes of selecting a good research topic</vt:lpstr>
      <vt:lpstr>How to search for a research topic</vt:lpstr>
      <vt:lpstr>How to continue with your research topic</vt:lpstr>
      <vt:lpstr> 1.3 How to define research problem, research questions and objectives</vt:lpstr>
      <vt:lpstr>Defining the research problem and the aim of research </vt:lpstr>
      <vt:lpstr>Defining the research problem and the aim of research </vt:lpstr>
      <vt:lpstr>The research questions</vt:lpstr>
      <vt:lpstr>The research questions (cont.)</vt:lpstr>
      <vt:lpstr>The research questions (cont.)</vt:lpstr>
      <vt:lpstr>The research questions:</vt:lpstr>
      <vt:lpstr>The research questions (cont.)</vt:lpstr>
      <vt:lpstr>The research objectives</vt:lpstr>
      <vt:lpstr>The research objectives</vt:lpstr>
      <vt:lpstr>1.4 How to approach the literature review </vt:lpstr>
      <vt:lpstr>Why to conduct deep literature review?</vt:lpstr>
      <vt:lpstr>Literature review</vt:lpstr>
      <vt:lpstr>Parameters of the literature review</vt:lpstr>
      <vt:lpstr>Parametres of the literature review</vt:lpstr>
      <vt:lpstr>How to carry out the literature review?</vt:lpstr>
      <vt:lpstr>What does the critical literature review mean?</vt:lpstr>
      <vt:lpstr>How to evaluate the content of critical literature review?</vt:lpstr>
      <vt:lpstr>How to evaluate whether the literature review is critical?</vt:lpstr>
      <vt:lpstr>How to evaluate whether the literature review is critical? (cont.)</vt:lpstr>
      <vt:lpstr>How to evaluate whether the literature review is critical? (cont.)</vt:lpstr>
      <vt:lpstr>Recommendations for structure of the literature review</vt:lpstr>
      <vt:lpstr>1.5 Theoretical framework and hypotheses development </vt:lpstr>
      <vt:lpstr>Theoretical framework and hypotheses development</vt:lpstr>
      <vt:lpstr>Theoretical framework and hypotheses development</vt:lpstr>
      <vt:lpstr>Hypotheses</vt:lpstr>
      <vt:lpstr>1.6 The research design </vt:lpstr>
      <vt:lpstr>How to prepare the research design?</vt:lpstr>
      <vt:lpstr>Quantitative or qualitative research?</vt:lpstr>
      <vt:lpstr>Quantitative or qualitative research? (cont.)</vt:lpstr>
      <vt:lpstr>How to choose a suitable research approach and methods?</vt:lpstr>
      <vt:lpstr>How to collect and analyse data</vt:lpstr>
      <vt:lpstr>Quality of research design - the credibility of research findings  </vt:lpstr>
      <vt:lpstr>Reliability</vt:lpstr>
      <vt:lpstr>Threats to reliability</vt:lpstr>
      <vt:lpstr>Validity</vt:lpstr>
      <vt:lpstr>Internal validity</vt:lpstr>
      <vt:lpstr>Threats to validity</vt:lpstr>
      <vt:lpstr>External validity - generalisability</vt:lpstr>
      <vt:lpstr>Timetable and resources needed for carrying out research</vt:lpstr>
      <vt:lpstr>Example of Gantt chart</vt:lpstr>
      <vt:lpstr>2. How to write your dissertation and present your results</vt:lpstr>
      <vt:lpstr>How to write the dissertation</vt:lpstr>
      <vt:lpstr>How to write the dissertation</vt:lpstr>
      <vt:lpstr>Structure of the dissertation</vt:lpstr>
      <vt:lpstr>Structure of the dissertation (cont.)</vt:lpstr>
      <vt:lpstr>Structure of the dissertation (cont.)</vt:lpstr>
      <vt:lpstr>Structure of the dissertation (cont.)</vt:lpstr>
      <vt:lpstr>How to present your results</vt:lpstr>
      <vt:lpstr>How to present your results</vt:lpstr>
      <vt:lpstr>How to present your results</vt:lpstr>
      <vt:lpstr>Final recommendations for writing and presenting research results</vt:lpstr>
      <vt:lpstr>Final recommendations for writing and presenting research results (cont.)</vt:lpstr>
      <vt:lpstr>Final recommendations for writing and presenting research results (cont.)</vt:lpstr>
      <vt:lpstr>References:</vt:lpstr>
      <vt:lpstr>References: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Drahomíra Pavelková</cp:lastModifiedBy>
  <cp:revision>184</cp:revision>
  <cp:lastPrinted>2018-02-01T16:14:46Z</cp:lastPrinted>
  <dcterms:created xsi:type="dcterms:W3CDTF">2016-01-28T21:16:43Z</dcterms:created>
  <dcterms:modified xsi:type="dcterms:W3CDTF">2019-09-11T19:11:45Z</dcterms:modified>
</cp:coreProperties>
</file>