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4"/>
  </p:sldMasterIdLst>
  <p:notesMasterIdLst>
    <p:notesMasterId r:id="rId34"/>
  </p:notesMasterIdLst>
  <p:handoutMasterIdLst>
    <p:handoutMasterId r:id="rId35"/>
  </p:handoutMasterIdLst>
  <p:sldIdLst>
    <p:sldId id="256" r:id="rId5"/>
    <p:sldId id="257" r:id="rId6"/>
    <p:sldId id="261" r:id="rId7"/>
    <p:sldId id="267" r:id="rId8"/>
    <p:sldId id="268" r:id="rId9"/>
    <p:sldId id="269" r:id="rId10"/>
    <p:sldId id="270" r:id="rId11"/>
    <p:sldId id="262" r:id="rId12"/>
    <p:sldId id="258" r:id="rId13"/>
    <p:sldId id="271" r:id="rId14"/>
    <p:sldId id="273" r:id="rId15"/>
    <p:sldId id="272" r:id="rId16"/>
    <p:sldId id="274" r:id="rId17"/>
    <p:sldId id="275" r:id="rId18"/>
    <p:sldId id="279" r:id="rId19"/>
    <p:sldId id="280" r:id="rId20"/>
    <p:sldId id="281" r:id="rId21"/>
    <p:sldId id="277" r:id="rId22"/>
    <p:sldId id="278" r:id="rId23"/>
    <p:sldId id="282" r:id="rId24"/>
    <p:sldId id="263" r:id="rId25"/>
    <p:sldId id="283" r:id="rId26"/>
    <p:sldId id="284" r:id="rId27"/>
    <p:sldId id="285" r:id="rId28"/>
    <p:sldId id="302" r:id="rId29"/>
    <p:sldId id="264" r:id="rId30"/>
    <p:sldId id="265" r:id="rId31"/>
    <p:sldId id="286" r:id="rId32"/>
    <p:sldId id="287" r:id="rId33"/>
  </p:sldIdLst>
  <p:sldSz cx="9144000" cy="6858000" type="screen4x3"/>
  <p:notesSz cx="6858000" cy="9144000"/>
  <p:embeddedFontLst>
    <p:embeddedFont>
      <p:font typeface="Berlin CE" panose="020B0604020202020204"/>
      <p:regular r:id="rId36"/>
      <p:bold r:id="rId37"/>
    </p:embeddedFont>
    <p:embeddedFont>
      <p:font typeface="Calibri" panose="020F0502020204030204" pitchFamily="34" charset="0"/>
      <p:regular r:id="rId38"/>
      <p:bold r:id="rId39"/>
      <p:italic r:id="rId40"/>
      <p:boldItalic r:id="rId41"/>
    </p:embeddedFont>
    <p:embeddedFont>
      <p:font typeface="Cambria Math" panose="02040503050406030204" pitchFamily="18" charset="0"/>
      <p:regular r:id="rId42"/>
    </p:embeddedFont>
    <p:embeddedFont>
      <p:font typeface="Source sans Pro" panose="020B0503030403020204" pitchFamily="34" charset="0"/>
      <p:regular r:id="rId43"/>
      <p:bold r:id="rId44"/>
      <p:italic r:id="rId45"/>
      <p:boldItalic r:id="rId46"/>
    </p:embeddedFont>
    <p:embeddedFont>
      <p:font typeface="Source Sans Pro Bold" panose="020B0703030403020204" pitchFamily="34" charset="0"/>
      <p:bold r:id="rId47"/>
    </p:embeddedFont>
    <p:embeddedFont>
      <p:font typeface="Source Sans Pro Semibold" panose="020B0603030403020204" pitchFamily="34" charset="0"/>
      <p:bold r:id="rId48"/>
      <p:boldItalic r:id="rId49"/>
    </p:embeddedFont>
  </p:embeddedFont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30" autoAdjust="0"/>
    <p:restoredTop sz="94660"/>
  </p:normalViewPr>
  <p:slideViewPr>
    <p:cSldViewPr snapToGrid="0">
      <p:cViewPr varScale="1">
        <p:scale>
          <a:sx n="44" d="100"/>
          <a:sy n="44" d="100"/>
        </p:scale>
        <p:origin x="48" y="466"/>
      </p:cViewPr>
      <p:guideLst>
        <p:guide orient="horz" pos="2160"/>
        <p:guide pos="2880"/>
      </p:guideLst>
    </p:cSldViewPr>
  </p:slideViewPr>
  <p:notesTextViewPr>
    <p:cViewPr>
      <p:scale>
        <a:sx n="1" d="1"/>
        <a:sy n="1" d="1"/>
      </p:scale>
      <p:origin x="0" y="0"/>
    </p:cViewPr>
  </p:notesTextViewPr>
  <p:sorterViewPr>
    <p:cViewPr>
      <p:scale>
        <a:sx n="100" d="100"/>
        <a:sy n="100" d="100"/>
      </p:scale>
      <p:origin x="0" y="-1183"/>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3.fntdata"/><Relationship Id="rId46"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6.fntdata"/><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1.fntdata"/><Relationship Id="rId49" Type="http://schemas.openxmlformats.org/officeDocument/2006/relationships/font" Target="fonts/font1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9.fntdata"/><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43" Type="http://schemas.openxmlformats.org/officeDocument/2006/relationships/font" Target="fonts/font8.fntdata"/><Relationship Id="rId48" Type="http://schemas.openxmlformats.org/officeDocument/2006/relationships/font" Target="fonts/font13.fntdata"/><Relationship Id="rId8" Type="http://schemas.openxmlformats.org/officeDocument/2006/relationships/slide" Target="slides/slide4.xml"/><Relationship Id="rId5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nisa Hrušecká" userId="1003BFFD978C8133@LIVE.COM" providerId="AD" clId="Web-{2DAFE1CD-6380-4141-988D-DEBEF7AC0BC9}"/>
    <pc:docChg chg="modSld">
      <pc:chgData name="Denisa Hrušecká" userId="1003BFFD978C8133@LIVE.COM" providerId="AD" clId="Web-{2DAFE1CD-6380-4141-988D-DEBEF7AC0BC9}" dt="2018-01-11T13:38:29.976" v="3"/>
      <pc:docMkLst>
        <pc:docMk/>
      </pc:docMkLst>
      <pc:sldChg chg="modSp">
        <pc:chgData name="Denisa Hrušecká" userId="1003BFFD978C8133@LIVE.COM" providerId="AD" clId="Web-{2DAFE1CD-6380-4141-988D-DEBEF7AC0BC9}" dt="2018-01-11T13:38:29.976" v="3"/>
        <pc:sldMkLst>
          <pc:docMk/>
          <pc:sldMk cId="2148507867" sldId="256"/>
        </pc:sldMkLst>
        <pc:spChg chg="mod">
          <ac:chgData name="Denisa Hrušecká" userId="1003BFFD978C8133@LIVE.COM" providerId="AD" clId="Web-{2DAFE1CD-6380-4141-988D-DEBEF7AC0BC9}" dt="2018-01-11T13:38:29.976" v="3"/>
          <ac:spMkLst>
            <pc:docMk/>
            <pc:sldMk cId="2148507867" sldId="256"/>
            <ac:spMk id="1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30.08.2018</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30.08.2018</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634585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450552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257215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54381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420338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323459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4115504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450094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924782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26134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1285068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378860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12231829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7387506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124509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6995512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384475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8758292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910196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1185671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525037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917439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59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756238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2A00D43F-1BD7-40AF-BDDD-E07D0899E91B}" type="datetime1">
              <a:rPr lang="cs-CZ" smtClean="0"/>
              <a:t>30.08.2018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031414FA-42EF-40A4-8A89-50638B7D11A5}" type="datetime1">
              <a:rPr lang="cs-CZ" smtClean="0"/>
              <a:t>30.08.2018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D600A421-0954-421A-BA49-D9588F09156A}" type="datetime1">
              <a:rPr lang="cs-CZ" smtClean="0"/>
              <a:t>30.08.2018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C8CFF63A-F393-47F6-B534-43E800AB7445}" type="datetime1">
              <a:rPr lang="cs-CZ" smtClean="0"/>
              <a:t>30.08.2018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0E0D1-8410-4A3F-84E8-26742A190F02}" type="datetime1">
              <a:rPr lang="cs-CZ" smtClean="0"/>
              <a:t>30.08.2018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75EC03C0-EDEF-418C-841F-64E45E8364A7}" type="datetime1">
              <a:rPr lang="cs-CZ" smtClean="0"/>
              <a:t>30.08.2018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38711C53-9D0F-452E-AF59-9817645EC6BC}" type="datetime1">
              <a:rPr lang="cs-CZ" smtClean="0"/>
              <a:t>30.08.2018</a:t>
            </a:fld>
            <a:endParaRPr lang="cs-CZ"/>
          </a:p>
        </p:txBody>
      </p:sp>
      <p:sp>
        <p:nvSpPr>
          <p:cNvPr id="8" name="Footer Placeholder 7"/>
          <p:cNvSpPr>
            <a:spLocks noGrp="1"/>
          </p:cNvSpPr>
          <p:nvPr>
            <p:ph type="ftr" sz="quarter" idx="11"/>
          </p:nvPr>
        </p:nvSpPr>
        <p:spPr/>
        <p:txBody>
          <a:bodyPr/>
          <a:lstStyle/>
          <a:p>
            <a:r>
              <a:rPr lang="cs-CZ"/>
              <a:t>Jméno Afiliace</a:t>
            </a:r>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50C35472-8FE8-49A1-A52D-ACC4CFDAC287}" type="datetime1">
              <a:rPr lang="cs-CZ" smtClean="0"/>
              <a:t>30.08.2018</a:t>
            </a:fld>
            <a:endParaRPr lang="cs-CZ"/>
          </a:p>
        </p:txBody>
      </p:sp>
      <p:sp>
        <p:nvSpPr>
          <p:cNvPr id="4" name="Footer Placeholder 3"/>
          <p:cNvSpPr>
            <a:spLocks noGrp="1"/>
          </p:cNvSpPr>
          <p:nvPr>
            <p:ph type="ftr" sz="quarter" idx="11"/>
          </p:nvPr>
        </p:nvSpPr>
        <p:spPr/>
        <p:txBody>
          <a:bodyPr/>
          <a:lstStyle/>
          <a:p>
            <a:r>
              <a:rPr lang="cs-CZ"/>
              <a:t>Jméno Afiliace</a:t>
            </a:r>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2F93C-1D3C-4D9D-B0F9-303D9E71AD6A}" type="datetime1">
              <a:rPr lang="cs-CZ" smtClean="0"/>
              <a:t>30.08.2018</a:t>
            </a:fld>
            <a:endParaRPr lang="cs-CZ"/>
          </a:p>
        </p:txBody>
      </p:sp>
      <p:sp>
        <p:nvSpPr>
          <p:cNvPr id="3" name="Footer Placeholder 2"/>
          <p:cNvSpPr>
            <a:spLocks noGrp="1"/>
          </p:cNvSpPr>
          <p:nvPr>
            <p:ph type="ftr" sz="quarter" idx="11"/>
          </p:nvPr>
        </p:nvSpPr>
        <p:spPr/>
        <p:txBody>
          <a:bodyPr/>
          <a:lstStyle/>
          <a:p>
            <a:r>
              <a:rPr lang="cs-CZ"/>
              <a:t>Jméno Afiliace</a:t>
            </a:r>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DFFE23-292A-4263-9249-03AA30401FF7}" type="datetime1">
              <a:rPr lang="cs-CZ" smtClean="0"/>
              <a:t>30.08.2018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4C4637-49AD-4C7F-BCB6-1899E8047122}" type="datetime1">
              <a:rPr lang="cs-CZ" smtClean="0"/>
              <a:t>30.08.2018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2FF82-2179-44E3-B1C8-B30BE6AFE56F}" type="datetime1">
              <a:rPr lang="cs-CZ" smtClean="0"/>
              <a:t>30.08.2018</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Jméno Afiliace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2.pn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3.pn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3.jpeg"/><Relationship Id="rId5" Type="http://schemas.microsoft.com/office/2007/relationships/hdphoto" Target="../media/hdphoto2.wdp"/><Relationship Id="rId10"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7.pn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 Id="rId9" Type="http://schemas.openxmlformats.org/officeDocument/2006/relationships/image" Target="../media/image22.png"/></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png"/><Relationship Id="rId7"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 Id="rId9" Type="http://schemas.openxmlformats.org/officeDocument/2006/relationships/image" Target="../media/image3.jpeg"/></Relationships>
</file>

<file path=ppt/slides/_rels/slide24.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 Id="rId9" Type="http://schemas.openxmlformats.org/officeDocument/2006/relationships/image" Target="../media/image3.jpeg"/></Relationships>
</file>

<file path=ppt/slides/_rels/slide2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png"/><Relationship Id="rId7"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80.png"/><Relationship Id="rId7"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3.jpeg"/></Relationships>
</file>

<file path=ppt/slides/_rels/slide2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30.png"/><Relationship Id="rId7"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7.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3.jpe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1751106"/>
            <a:ext cx="7896412" cy="2109694"/>
          </a:xfrm>
        </p:spPr>
        <p:txBody>
          <a:bodyPr/>
          <a:lstStyle/>
          <a:p>
            <a:r>
              <a:rPr lang="en-US" dirty="0"/>
              <a:t>Methodology of Scientific Works</a:t>
            </a:r>
          </a:p>
        </p:txBody>
      </p:sp>
      <p:sp>
        <p:nvSpPr>
          <p:cNvPr id="3" name="Subtitle 2"/>
          <p:cNvSpPr>
            <a:spLocks noGrp="1"/>
          </p:cNvSpPr>
          <p:nvPr>
            <p:ph type="subTitle" idx="1"/>
          </p:nvPr>
        </p:nvSpPr>
        <p:spPr>
          <a:xfrm>
            <a:off x="1331640" y="3356992"/>
            <a:ext cx="6400800" cy="1752600"/>
          </a:xfrm>
        </p:spPr>
        <p:txBody>
          <a:bodyPr>
            <a:normAutofit/>
          </a:bodyPr>
          <a:lstStyle/>
          <a:p>
            <a:r>
              <a:rPr lang="en-US" sz="2800" i="1" dirty="0">
                <a:solidFill>
                  <a:schemeClr val="tx1"/>
                </a:solidFill>
              </a:rPr>
              <a:t>Mathematical</a:t>
            </a:r>
            <a:r>
              <a:rPr lang="cs-CZ" sz="2800" i="1" dirty="0">
                <a:solidFill>
                  <a:schemeClr val="tx1"/>
                </a:solidFill>
              </a:rPr>
              <a:t> </a:t>
            </a:r>
            <a:r>
              <a:rPr lang="en-US" sz="2800" i="1" dirty="0">
                <a:solidFill>
                  <a:schemeClr val="tx1"/>
                </a:solidFill>
              </a:rPr>
              <a:t>&amp; Statistical methods</a:t>
            </a:r>
            <a:endParaRPr lang="cs-CZ" sz="2800" i="1" dirty="0">
              <a:solidFill>
                <a:schemeClr val="tx1"/>
              </a:solidFill>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5" name="Zástupný symbol pro číslo snímku 4"/>
          <p:cNvSpPr>
            <a:spLocks noGrp="1"/>
          </p:cNvSpPr>
          <p:nvPr>
            <p:ph type="sldNum" sz="quarter" idx="12"/>
          </p:nvPr>
        </p:nvSpPr>
        <p:spPr/>
        <p:txBody>
          <a:bodyPr/>
          <a:lstStyle/>
          <a:p>
            <a:fld id="{58ACF089-6BD9-4FF9-8F05-3BF27D933551}" type="slidenum">
              <a:rPr lang="cs-CZ" smtClean="0"/>
              <a:t>1</a:t>
            </a:fld>
            <a:endParaRPr lang="cs-CZ" dirty="0"/>
          </a:p>
        </p:txBody>
      </p:sp>
      <p:sp>
        <p:nvSpPr>
          <p:cNvPr id="10" name="Footer Placeholder 3">
            <a:extLst>
              <a:ext uri="{FF2B5EF4-FFF2-40B4-BE49-F238E27FC236}">
                <a16:creationId xmlns:a16="http://schemas.microsoft.com/office/drawing/2014/main" id="{19D02C71-3D38-4B2B-9BFC-0E7E6892607A}"/>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pic>
        <p:nvPicPr>
          <p:cNvPr id="12" name="Obrázek 11">
            <a:extLst>
              <a:ext uri="{FF2B5EF4-FFF2-40B4-BE49-F238E27FC236}">
                <a16:creationId xmlns:a16="http://schemas.microsoft.com/office/drawing/2014/main" id="{42C10E29-AA21-4A1C-86C4-C545CF1802CE}"/>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5" name="TextovéPole 14">
            <a:extLst>
              <a:ext uri="{FF2B5EF4-FFF2-40B4-BE49-F238E27FC236}">
                <a16:creationId xmlns:a16="http://schemas.microsoft.com/office/drawing/2014/main" id="{AD5CB450-E219-474B-B480-05E4B56DCD59}"/>
              </a:ext>
            </a:extLst>
          </p:cNvPr>
          <p:cNvSpPr txBox="1"/>
          <p:nvPr/>
        </p:nvSpPr>
        <p:spPr>
          <a:xfrm>
            <a:off x="1632254" y="5013176"/>
            <a:ext cx="5759450" cy="307777"/>
          </a:xfrm>
          <a:prstGeom prst="rect">
            <a:avLst/>
          </a:prstGeom>
          <a:noFill/>
        </p:spPr>
        <p:txBody>
          <a:bodyPr wrap="square" rtlCol="0">
            <a:spAutoFit/>
          </a:bodyPr>
          <a:lstStyle/>
          <a:p>
            <a:pPr algn="ctr"/>
            <a:r>
              <a:rPr lang="en-US" sz="1400"/>
              <a:t>Strategic project of TBU in Zlín, reg. no. CZ.02.2.69/0.0/0.0/16_015/0002204</a:t>
            </a:r>
          </a:p>
        </p:txBody>
      </p:sp>
    </p:spTree>
    <p:extLst>
      <p:ext uri="{BB962C8B-B14F-4D97-AF65-F5344CB8AC3E}">
        <p14:creationId xmlns:p14="http://schemas.microsoft.com/office/powerpoint/2010/main" val="2148507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Random Variables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We can distinguish two types of random variables according to the outcome of RV.</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Discrete RV</a:t>
            </a:r>
            <a:r>
              <a:rPr lang="cs-CZ" sz="1500" dirty="0">
                <a:solidFill>
                  <a:schemeClr val="tx1"/>
                </a:solidFill>
                <a:latin typeface="Source Sans Pro Semibold" pitchFamily="34" charset="-18"/>
              </a:rPr>
              <a:t> – </a:t>
            </a:r>
            <a:r>
              <a:rPr lang="en-US" sz="1500" dirty="0">
                <a:solidFill>
                  <a:schemeClr val="tx1"/>
                </a:solidFill>
                <a:latin typeface="Source Sans Pro Semibold" pitchFamily="34" charset="-18"/>
              </a:rPr>
              <a:t>outcome has a finite number of possible outcomes.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Continuous RV </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outcome has an scale of infinite number or values. </a:t>
            </a:r>
          </a:p>
          <a:p>
            <a:pPr marL="285750" indent="-285750" algn="l">
              <a:buFont typeface="Courier New" pitchFamily="49" charset="0"/>
              <a:buChar char="o"/>
            </a:pPr>
            <a:endParaRPr lang="en-US" sz="1500" dirty="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For practical purposes we sometimes consider discrete RV with large number of possible values as </a:t>
            </a:r>
            <a:r>
              <a:rPr lang="cs-CZ" sz="1500" dirty="0">
                <a:solidFill>
                  <a:schemeClr val="tx1"/>
                </a:solidFill>
                <a:latin typeface="Source Sans Pro Semibold" pitchFamily="34" charset="-18"/>
              </a:rPr>
              <a:t>a </a:t>
            </a:r>
            <a:r>
              <a:rPr lang="en-US" sz="1500" dirty="0">
                <a:solidFill>
                  <a:schemeClr val="tx1"/>
                </a:solidFill>
                <a:latin typeface="Source Sans Pro Semibold" pitchFamily="34" charset="-18"/>
              </a:rPr>
              <a:t>continuous</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variable. We then talk about the approximation of discrete variable by continuous variable. </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An outcome of the random variable is analyzed with respect to the probability of occurrence.</a:t>
            </a:r>
          </a:p>
          <a:p>
            <a:pPr marL="285750" indent="-285750" algn="l">
              <a:buFont typeface="Courier New" pitchFamily="49" charset="0"/>
              <a:buChar char="o"/>
            </a:pPr>
            <a:r>
              <a:rPr lang="en-US" sz="1500" dirty="0">
                <a:solidFill>
                  <a:schemeClr val="tx1"/>
                </a:solidFill>
                <a:latin typeface="Source Sans Pro Semibold" pitchFamily="34" charset="-18"/>
              </a:rPr>
              <a:t>Probability is described by probabilistic function (discrete RV), density function (continuous) or cumulative distribution function (both).</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10</a:t>
            </a:fld>
            <a:endParaRPr lang="cs-CZ"/>
          </a:p>
        </p:txBody>
      </p:sp>
      <p:pic>
        <p:nvPicPr>
          <p:cNvPr id="12" name="Obrázek 11">
            <a:extLst>
              <a:ext uri="{FF2B5EF4-FFF2-40B4-BE49-F238E27FC236}">
                <a16:creationId xmlns:a16="http://schemas.microsoft.com/office/drawing/2014/main" id="{8B9BAAD3-0096-499C-86AF-53F0532800C8}"/>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F5A1323E-9911-4617-9C96-58E8F4127A22}"/>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736451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Data Generation Process - Model</a:t>
            </a:r>
          </a:p>
        </p:txBody>
      </p:sp>
      <p:sp>
        <p:nvSpPr>
          <p:cNvPr id="3" name="Subtitle 2"/>
          <p:cNvSpPr>
            <a:spLocks noGrp="1"/>
          </p:cNvSpPr>
          <p:nvPr>
            <p:ph type="subTitle" idx="1"/>
          </p:nvPr>
        </p:nvSpPr>
        <p:spPr>
          <a:xfrm>
            <a:off x="539552" y="2209800"/>
            <a:ext cx="7981078" cy="3667472"/>
          </a:xfrm>
        </p:spPr>
        <p:txBody>
          <a:bodyPr>
            <a:noAutofit/>
          </a:bodyPr>
          <a:lstStyle/>
          <a:p>
            <a:pPr algn="l"/>
            <a:r>
              <a:rPr lang="cs-CZ" sz="1500" dirty="0">
                <a:solidFill>
                  <a:schemeClr val="tx1"/>
                </a:solidFill>
                <a:latin typeface="Source Sans Pro Semibold" pitchFamily="34" charset="-18"/>
              </a:rPr>
              <a:t>E</a:t>
            </a:r>
            <a:r>
              <a:rPr lang="en-US" sz="1500" dirty="0" err="1">
                <a:solidFill>
                  <a:schemeClr val="tx1"/>
                </a:solidFill>
                <a:latin typeface="Source Sans Pro Semibold" pitchFamily="34" charset="-18"/>
              </a:rPr>
              <a:t>mpirical</a:t>
            </a:r>
            <a:r>
              <a:rPr lang="en-US" sz="1500" dirty="0">
                <a:solidFill>
                  <a:schemeClr val="tx1"/>
                </a:solidFill>
                <a:latin typeface="Source Sans Pro Semibold" pitchFamily="34" charset="-18"/>
              </a:rPr>
              <a:t> analysis is conducted to check whether the theoretical explanations and prediction match reality measure by observations. Such experiments can be acquired by experiments, survey, interview,…</a:t>
            </a: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The task of an analyst is to describe a process of how the data is generated</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This process is described in a form of mathematical model (it can be a mean value, distribution function</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regression function,…) which is usually parametrized (regression coefficients</a:t>
            </a:r>
            <a:r>
              <a:rPr lang="cs-CZ" sz="1500" dirty="0">
                <a:solidFill>
                  <a:schemeClr val="tx1"/>
                </a:solidFill>
                <a:latin typeface="Source Sans Pro Semibold" pitchFamily="34" charset="-18"/>
              </a:rPr>
              <a:t>,…)</a:t>
            </a:r>
            <a:endParaRPr lang="en-US" sz="15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11</a:t>
            </a:fld>
            <a:endParaRPr lang="cs-CZ"/>
          </a:p>
        </p:txBody>
      </p:sp>
      <p:pic>
        <p:nvPicPr>
          <p:cNvPr id="12" name="Obrázek 11">
            <a:extLst>
              <a:ext uri="{FF2B5EF4-FFF2-40B4-BE49-F238E27FC236}">
                <a16:creationId xmlns:a16="http://schemas.microsoft.com/office/drawing/2014/main" id="{FE372FAF-671C-409B-AC52-1677386AAD17}"/>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56CC85D1-9593-452C-B0A2-9C2A31F1FA7F}"/>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924283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Bernoulli </a:t>
            </a:r>
            <a:r>
              <a:rPr lang="en-US" sz="3200" dirty="0"/>
              <a:t>Distribution</a:t>
            </a:r>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itchFamily="49" charset="0"/>
                  <a:buChar char="o"/>
                </a:pPr>
                <a:r>
                  <a:rPr lang="en-US" sz="1500" dirty="0">
                    <a:solidFill>
                      <a:schemeClr val="tx1"/>
                    </a:solidFill>
                    <a:latin typeface="Source Sans Pro Semibold" pitchFamily="34" charset="-18"/>
                  </a:rPr>
                  <a:t>Outcome of the RV is binary.</a:t>
                </a:r>
              </a:p>
              <a:p>
                <a:pPr marL="285750" indent="-285750" algn="l">
                  <a:buFont typeface="Courier New" pitchFamily="49" charset="0"/>
                  <a:buChar char="o"/>
                </a:pPr>
                <a:endParaRPr lang="en-US" sz="1500" dirty="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Probability of the outcome is</a:t>
                </a:r>
                <a14:m>
                  <m:oMath xmlns:m="http://schemas.openxmlformats.org/officeDocument/2006/math">
                    <m:r>
                      <a:rPr lang="en-US" sz="1500" b="0" i="0" smtClean="0">
                        <a:solidFill>
                          <a:schemeClr val="tx1"/>
                        </a:solidFill>
                        <a:latin typeface="Cambria Math" panose="02040503050406030204" pitchFamily="18" charset="0"/>
                      </a:rPr>
                      <m:t> </m:t>
                    </m:r>
                    <m:r>
                      <a:rPr lang="en-US" sz="1500" smtClean="0">
                        <a:solidFill>
                          <a:schemeClr val="tx1"/>
                        </a:solidFill>
                        <a:latin typeface="Cambria Math" panose="02040503050406030204" pitchFamily="18" charset="0"/>
                      </a:rPr>
                      <m:t>𝜋</m:t>
                    </m:r>
                    <m:r>
                      <a:rPr lang="en-US" sz="1500" smtClean="0">
                        <a:solidFill>
                          <a:schemeClr val="tx1"/>
                        </a:solidFill>
                        <a:latin typeface="Cambria Math" panose="02040503050406030204" pitchFamily="18" charset="0"/>
                      </a:rPr>
                      <m:t>.</m:t>
                    </m:r>
                  </m:oMath>
                </a14:m>
                <a:endParaRPr lang="en-US" sz="1500" dirty="0">
                  <a:solidFill>
                    <a:schemeClr val="tx1"/>
                  </a:solidFill>
                  <a:latin typeface="Source Sans Pro Semibold" pitchFamily="34" charset="-18"/>
                </a:endParaRPr>
              </a:p>
              <a:p>
                <a:pPr marL="285750" indent="-285750" algn="l">
                  <a:buFont typeface="Courier New" pitchFamily="49" charset="0"/>
                  <a:buChar char="o"/>
                </a:pPr>
                <a:endParaRPr lang="en-US" sz="1500" dirty="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The best estimate of </a:t>
                </a:r>
                <a14:m>
                  <m:oMath xmlns:m="http://schemas.openxmlformats.org/officeDocument/2006/math">
                    <m:r>
                      <a:rPr lang="en-US" sz="1500" smtClean="0">
                        <a:solidFill>
                          <a:schemeClr val="tx1"/>
                        </a:solidFill>
                        <a:latin typeface="Cambria Math" panose="02040503050406030204" pitchFamily="18" charset="0"/>
                      </a:rPr>
                      <m:t>𝜋</m:t>
                    </m:r>
                  </m:oMath>
                </a14:m>
                <a:r>
                  <a:rPr lang="en-US" sz="1500" dirty="0">
                    <a:solidFill>
                      <a:schemeClr val="tx1"/>
                    </a:solidFill>
                    <a:latin typeface="Source Sans Pro Semibold" pitchFamily="34" charset="-18"/>
                  </a:rPr>
                  <a:t> is a relative frequency </a:t>
                </a:r>
                <a:r>
                  <a:rPr lang="en-US" sz="1500" i="1" dirty="0">
                    <a:solidFill>
                      <a:schemeClr val="tx1"/>
                    </a:solidFill>
                    <a:latin typeface="Source Sans Pro Semibold" pitchFamily="34" charset="-18"/>
                  </a:rPr>
                  <a:t>p</a:t>
                </a:r>
                <a:r>
                  <a:rPr lang="en-US" sz="1500" dirty="0">
                    <a:solidFill>
                      <a:schemeClr val="tx1"/>
                    </a:solidFill>
                    <a:latin typeface="Source Sans Pro Semibold" pitchFamily="34" charset="-18"/>
                  </a:rPr>
                  <a:t>.</a:t>
                </a: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This can be  written as </a:t>
                </a:r>
                <a14:m>
                  <m:oMath xmlns:m="http://schemas.openxmlformats.org/officeDocument/2006/math">
                    <m:r>
                      <a:rPr lang="en-US" sz="1500" b="0" i="1" smtClean="0">
                        <a:solidFill>
                          <a:schemeClr val="tx1"/>
                        </a:solidFill>
                        <a:latin typeface="Cambria Math" panose="02040503050406030204" pitchFamily="18" charset="0"/>
                      </a:rPr>
                      <m:t>𝑃</m:t>
                    </m:r>
                    <m:d>
                      <m:dPr>
                        <m:ctrlPr>
                          <a:rPr lang="en-US" sz="1500" b="0" i="1" smtClean="0">
                            <a:solidFill>
                              <a:schemeClr val="tx1"/>
                            </a:solidFill>
                            <a:latin typeface="Cambria Math" panose="02040503050406030204" pitchFamily="18" charset="0"/>
                          </a:rPr>
                        </m:ctrlPr>
                      </m:dPr>
                      <m:e>
                        <m:r>
                          <a:rPr lang="en-US" sz="1500" b="0" i="1" smtClean="0">
                            <a:solidFill>
                              <a:schemeClr val="tx1"/>
                            </a:solidFill>
                            <a:latin typeface="Cambria Math" panose="02040503050406030204" pitchFamily="18" charset="0"/>
                          </a:rPr>
                          <m:t>𝑍</m:t>
                        </m:r>
                        <m:r>
                          <a:rPr lang="en-US" sz="1500" b="0" i="1" smtClean="0">
                            <a:solidFill>
                              <a:schemeClr val="tx1"/>
                            </a:solidFill>
                            <a:latin typeface="Cambria Math" panose="02040503050406030204" pitchFamily="18" charset="0"/>
                          </a:rPr>
                          <m:t>=1</m:t>
                        </m:r>
                      </m:e>
                    </m:d>
                    <m:r>
                      <a:rPr lang="en-US" sz="1500" b="0" i="1" smtClean="0">
                        <a:solidFill>
                          <a:schemeClr val="tx1"/>
                        </a:solidFill>
                        <a:latin typeface="Cambria Math" panose="02040503050406030204" pitchFamily="18" charset="0"/>
                      </a:rPr>
                      <m:t> </m:t>
                    </m:r>
                    <m:r>
                      <a:rPr lang="en-US" sz="1500" b="0" i="1" smtClean="0">
                        <a:solidFill>
                          <a:schemeClr val="tx1"/>
                        </a:solidFill>
                        <a:latin typeface="Cambria Math" panose="02040503050406030204" pitchFamily="18" charset="0"/>
                        <a:ea typeface="Cambria Math" panose="02040503050406030204" pitchFamily="18" charset="0"/>
                      </a:rPr>
                      <m:t>~ </m:t>
                    </m:r>
                    <m:r>
                      <a:rPr lang="en-US" sz="1500" b="0" i="1" smtClean="0">
                        <a:solidFill>
                          <a:schemeClr val="tx1"/>
                        </a:solidFill>
                        <a:latin typeface="Cambria Math" panose="02040503050406030204" pitchFamily="18" charset="0"/>
                        <a:ea typeface="Cambria Math" panose="02040503050406030204" pitchFamily="18" charset="0"/>
                      </a:rPr>
                      <m:t>𝐵𝑒𝑟</m:t>
                    </m:r>
                    <m:r>
                      <a:rPr lang="en-US" sz="1500" b="0" i="1" smtClean="0">
                        <a:solidFill>
                          <a:schemeClr val="tx1"/>
                        </a:solidFill>
                        <a:latin typeface="Cambria Math" panose="02040503050406030204" pitchFamily="18" charset="0"/>
                        <a:ea typeface="Cambria Math" panose="02040503050406030204" pitchFamily="18" charset="0"/>
                      </a:rPr>
                      <m:t>(</m:t>
                    </m:r>
                    <m:r>
                      <a:rPr lang="en-US" sz="1500" b="0" i="1" smtClean="0">
                        <a:solidFill>
                          <a:schemeClr val="tx1"/>
                        </a:solidFill>
                        <a:latin typeface="Cambria Math" panose="02040503050406030204" pitchFamily="18" charset="0"/>
                        <a:ea typeface="Cambria Math" panose="02040503050406030204" pitchFamily="18" charset="0"/>
                      </a:rPr>
                      <m:t>𝜋</m:t>
                    </m:r>
                    <m:r>
                      <a:rPr lang="en-US" sz="1500" b="0" i="1" smtClean="0">
                        <a:solidFill>
                          <a:schemeClr val="tx1"/>
                        </a:solidFill>
                        <a:latin typeface="Cambria Math" panose="02040503050406030204" pitchFamily="18" charset="0"/>
                        <a:ea typeface="Cambria Math" panose="02040503050406030204" pitchFamily="18" charset="0"/>
                      </a:rPr>
                      <m:t>)</m:t>
                    </m:r>
                  </m:oMath>
                </a14:m>
                <a:endParaRPr lang="en-US" sz="1500" dirty="0">
                  <a:solidFill>
                    <a:schemeClr val="tx1"/>
                  </a:solidFill>
                  <a:latin typeface="Source Sans Pro Semibold" pitchFamily="34" charset="-18"/>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12</a:t>
            </a:fld>
            <a:endParaRPr lang="cs-CZ"/>
          </a:p>
        </p:txBody>
      </p:sp>
      <p:pic>
        <p:nvPicPr>
          <p:cNvPr id="12" name="Obrázek 11">
            <a:extLst>
              <a:ext uri="{FF2B5EF4-FFF2-40B4-BE49-F238E27FC236}">
                <a16:creationId xmlns:a16="http://schemas.microsoft.com/office/drawing/2014/main" id="{BD1DECE5-31E5-4780-B85D-338CDA2A156A}"/>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574E9061-2FA6-4CD3-8E7B-AA4D6E75F25D}"/>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408499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err="1"/>
              <a:t>Binomial</a:t>
            </a:r>
            <a:r>
              <a:rPr lang="cs-CZ" sz="3200" dirty="0"/>
              <a:t> </a:t>
            </a:r>
            <a:r>
              <a:rPr lang="cs-CZ" sz="3200" dirty="0" err="1"/>
              <a:t>Distribution</a:t>
            </a:r>
            <a:endParaRPr lang="cs-CZ" sz="32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8048636" cy="4007470"/>
              </a:xfrm>
            </p:spPr>
            <p:txBody>
              <a:bodyPr>
                <a:noAutofit/>
              </a:bodyPr>
              <a:lstStyle/>
              <a:p>
                <a:pPr algn="l"/>
                <a:r>
                  <a:rPr lang="cs-CZ" sz="1500" dirty="0">
                    <a:solidFill>
                      <a:schemeClr val="tx1"/>
                    </a:solidFill>
                    <a:latin typeface="Source Sans Pro Semibold" pitchFamily="34" charset="-18"/>
                  </a:rPr>
                  <a:t>A sum </a:t>
                </a:r>
                <a:r>
                  <a:rPr lang="cs-CZ" sz="1500" dirty="0" err="1">
                    <a:solidFill>
                      <a:schemeClr val="tx1"/>
                    </a:solidFill>
                    <a:latin typeface="Source Sans Pro Semibold" pitchFamily="34" charset="-18"/>
                  </a:rPr>
                  <a:t>of</a:t>
                </a:r>
                <a:r>
                  <a:rPr lang="cs-CZ" sz="1500" dirty="0">
                    <a:solidFill>
                      <a:schemeClr val="tx1"/>
                    </a:solidFill>
                    <a:latin typeface="Source Sans Pro Semibold" pitchFamily="34" charset="-18"/>
                  </a:rPr>
                  <a:t> </a:t>
                </a:r>
                <a:r>
                  <a:rPr lang="cs-CZ" sz="1500" i="1" dirty="0">
                    <a:solidFill>
                      <a:schemeClr val="tx1"/>
                    </a:solidFill>
                    <a:latin typeface="Source Sans Pro Semibold" pitchFamily="34" charset="-18"/>
                  </a:rPr>
                  <a:t> n </a:t>
                </a:r>
                <a:r>
                  <a:rPr lang="cs-CZ" sz="1500" dirty="0">
                    <a:solidFill>
                      <a:schemeClr val="tx1"/>
                    </a:solidFill>
                    <a:latin typeface="Source Sans Pro Semibold" pitchFamily="34" charset="-18"/>
                  </a:rPr>
                  <a:t>independent Bernoulli </a:t>
                </a:r>
                <a:r>
                  <a:rPr lang="cs-CZ" sz="1500" dirty="0" err="1">
                    <a:solidFill>
                      <a:schemeClr val="tx1"/>
                    </a:solidFill>
                    <a:latin typeface="Source Sans Pro Semibold" pitchFamily="34" charset="-18"/>
                  </a:rPr>
                  <a:t>trials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with</a:t>
                </a:r>
                <a:r>
                  <a:rPr lang="cs-CZ" sz="1500" dirty="0">
                    <a:solidFill>
                      <a:schemeClr val="tx1"/>
                    </a:solidFill>
                    <a:latin typeface="Source Sans Pro Semibold" pitchFamily="34" charset="-18"/>
                  </a:rPr>
                  <a:t> positive </a:t>
                </a:r>
                <a:r>
                  <a:rPr lang="cs-CZ" sz="1500" dirty="0" err="1">
                    <a:solidFill>
                      <a:schemeClr val="tx1"/>
                    </a:solidFill>
                    <a:latin typeface="Source Sans Pro Semibold" pitchFamily="34" charset="-18"/>
                  </a:rPr>
                  <a:t>outcome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which</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appears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with</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probabillity</a:t>
                </a:r>
                <a:r>
                  <a:rPr lang="cs-CZ" sz="1500" dirty="0">
                    <a:solidFill>
                      <a:schemeClr val="tx1"/>
                    </a:solidFill>
                    <a:latin typeface="Source Sans Pro Semibold" pitchFamily="34" charset="-18"/>
                  </a:rPr>
                  <a:t> </a:t>
                </a:r>
                <a14:m>
                  <m:oMath xmlns:m="http://schemas.openxmlformats.org/officeDocument/2006/math">
                    <m:r>
                      <a:rPr lang="cs-CZ" sz="1500" i="1">
                        <a:solidFill>
                          <a:schemeClr val="tx1"/>
                        </a:solidFill>
                        <a:latin typeface="Cambria Math" panose="02040503050406030204" pitchFamily="18" charset="0"/>
                        <a:ea typeface="Cambria Math" panose="02040503050406030204" pitchFamily="18" charset="0"/>
                      </a:rPr>
                      <m:t>𝜋</m:t>
                    </m:r>
                  </m:oMath>
                </a14:m>
                <a:r>
                  <a:rPr lang="cs-CZ" sz="1500" dirty="0">
                    <a:solidFill>
                      <a:schemeClr val="tx1"/>
                    </a:solidFill>
                    <a:latin typeface="Source Sans Pro Semibold" pitchFamily="34" charset="-18"/>
                  </a:rPr>
                  <a:t> is a </a:t>
                </a:r>
                <a:r>
                  <a:rPr lang="cs-CZ" sz="1500" dirty="0" err="1">
                    <a:solidFill>
                      <a:schemeClr val="tx1"/>
                    </a:solidFill>
                    <a:latin typeface="Source Sans Pro Semibold" pitchFamily="34" charset="-18"/>
                  </a:rPr>
                  <a:t>random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variable</a:t>
                </a:r>
                <a:r>
                  <a:rPr lang="cs-CZ" sz="1500" dirty="0">
                    <a:solidFill>
                      <a:schemeClr val="tx1"/>
                    </a:solidFill>
                    <a:latin typeface="Source Sans Pro Semibold" pitchFamily="34" charset="-18"/>
                  </a:rPr>
                  <a:t> </a:t>
                </a:r>
                <a:r>
                  <a:rPr lang="cs-CZ" sz="1500" i="1" dirty="0">
                    <a:solidFill>
                      <a:schemeClr val="tx1"/>
                    </a:solidFill>
                    <a:latin typeface="Source Sans Pro Semibold" pitchFamily="34" charset="-18"/>
                  </a:rPr>
                  <a:t>X</a:t>
                </a:r>
              </a:p>
              <a:p>
                <a:pPr algn="l"/>
                <a:endParaRPr lang="cs-CZ" sz="1500" i="1" dirty="0">
                  <a:solidFill>
                    <a:schemeClr val="tx1"/>
                  </a:solidFill>
                  <a:latin typeface="Source Sans Pro Semibold" pitchFamily="34" charset="-18"/>
                </a:endParaRPr>
              </a:p>
              <a:p>
                <a:pPr algn="l"/>
                <a:endParaRPr lang="cs-CZ" sz="1500" i="1"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err="1">
                    <a:solidFill>
                      <a:schemeClr val="tx1"/>
                    </a:solidFill>
                    <a:latin typeface="Source Sans Pro Semibold" pitchFamily="34" charset="-18"/>
                  </a:rPr>
                  <a:t>Random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Variable</a:t>
                </a:r>
                <a:r>
                  <a:rPr lang="cs-CZ" sz="1500" dirty="0">
                    <a:solidFill>
                      <a:schemeClr val="tx1"/>
                    </a:solidFill>
                    <a:latin typeface="Source Sans Pro Semibold" pitchFamily="34" charset="-18"/>
                  </a:rPr>
                  <a:t> </a:t>
                </a:r>
                <a:r>
                  <a:rPr lang="cs-CZ" sz="1500" i="1" dirty="0">
                    <a:solidFill>
                      <a:schemeClr val="tx1"/>
                    </a:solidFill>
                    <a:latin typeface="Source Sans Pro Semibold" pitchFamily="34" charset="-18"/>
                  </a:rPr>
                  <a:t>X</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follows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Binomial</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distribution</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Probability </a:t>
                </a:r>
                <a:r>
                  <a:rPr lang="cs-CZ" sz="1500" dirty="0" err="1">
                    <a:solidFill>
                      <a:schemeClr val="tx1"/>
                    </a:solidFill>
                    <a:latin typeface="Source Sans Pro Semibold" pitchFamily="34" charset="-18"/>
                  </a:rPr>
                  <a:t>function</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writtten</a:t>
                </a:r>
                <a:r>
                  <a:rPr lang="cs-CZ" sz="1500" dirty="0">
                    <a:solidFill>
                      <a:schemeClr val="tx1"/>
                    </a:solidFill>
                    <a:latin typeface="Source Sans Pro Semibold" pitchFamily="34" charset="-18"/>
                  </a:rPr>
                  <a:t> as</a:t>
                </a: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err="1">
                    <a:solidFill>
                      <a:schemeClr val="tx1"/>
                    </a:solidFill>
                    <a:latin typeface="Source Sans Pro Semibold" pitchFamily="34" charset="-18"/>
                  </a:rPr>
                  <a:t>It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possible</a:t>
                </a:r>
                <a:r>
                  <a:rPr lang="cs-CZ" sz="1500" dirty="0">
                    <a:solidFill>
                      <a:schemeClr val="tx1"/>
                    </a:solidFill>
                    <a:latin typeface="Source Sans Pro Semibold" pitchFamily="34" charset="-18"/>
                  </a:rPr>
                  <a:t> to </a:t>
                </a:r>
                <a:r>
                  <a:rPr lang="cs-CZ" sz="1500" dirty="0" err="1">
                    <a:solidFill>
                      <a:schemeClr val="tx1"/>
                    </a:solidFill>
                    <a:latin typeface="Source Sans Pro Semibold" pitchFamily="34" charset="-18"/>
                  </a:rPr>
                  <a:t>compute</a:t>
                </a:r>
                <a:r>
                  <a:rPr lang="cs-CZ" sz="1500" dirty="0">
                    <a:solidFill>
                      <a:schemeClr val="tx1"/>
                    </a:solidFill>
                    <a:latin typeface="Source Sans Pro Semibold" pitchFamily="34" charset="-18"/>
                  </a:rPr>
                  <a:t> a probability </a:t>
                </a:r>
                <a:r>
                  <a:rPr lang="cs-CZ" sz="1500" dirty="0" err="1">
                    <a:solidFill>
                      <a:schemeClr val="tx1"/>
                    </a:solidFill>
                    <a:latin typeface="Source Sans Pro Semibold" pitchFamily="34" charset="-18"/>
                  </a:rPr>
                  <a:t>of</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any</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outcome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before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seeing</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the</a:t>
                </a:r>
                <a:r>
                  <a:rPr lang="cs-CZ" sz="1500" dirty="0">
                    <a:solidFill>
                      <a:schemeClr val="tx1"/>
                    </a:solidFill>
                    <a:latin typeface="Source Sans Pro Semibold" pitchFamily="34" charset="-18"/>
                  </a:rPr>
                  <a:t> data </a:t>
                </a:r>
                <a:r>
                  <a:rPr lang="cs-CZ" sz="1500" dirty="0" err="1">
                    <a:solidFill>
                      <a:schemeClr val="tx1"/>
                    </a:solidFill>
                    <a:latin typeface="Source Sans Pro Semibold" pitchFamily="34" charset="-18"/>
                  </a:rPr>
                  <a:t>based</a:t>
                </a:r>
                <a:r>
                  <a:rPr lang="cs-CZ" sz="1500" dirty="0">
                    <a:solidFill>
                      <a:schemeClr val="tx1"/>
                    </a:solidFill>
                    <a:latin typeface="Source Sans Pro Semibold" pitchFamily="34" charset="-18"/>
                  </a:rPr>
                  <a:t> on </a:t>
                </a:r>
                <a:r>
                  <a:rPr lang="cs-CZ" sz="1500" dirty="0" err="1">
                    <a:solidFill>
                      <a:schemeClr val="tx1"/>
                    </a:solidFill>
                    <a:latin typeface="Source Sans Pro Semibold" pitchFamily="34" charset="-18"/>
                  </a:rPr>
                  <a:t>the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hypothetical</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parameter</a:t>
                </a:r>
                <a:r>
                  <a:rPr lang="cs-CZ" sz="1500" dirty="0">
                    <a:solidFill>
                      <a:schemeClr val="tx1"/>
                    </a:solidFill>
                    <a:latin typeface="Source Sans Pro Semibold" pitchFamily="34" charset="-18"/>
                  </a:rPr>
                  <a:t> </a:t>
                </a:r>
                <a14:m>
                  <m:oMath xmlns:m="http://schemas.openxmlformats.org/officeDocument/2006/math">
                    <m:r>
                      <a:rPr lang="cs-CZ" sz="1500" i="1">
                        <a:solidFill>
                          <a:schemeClr val="tx1"/>
                        </a:solidFill>
                        <a:latin typeface="Cambria Math" panose="02040503050406030204" pitchFamily="18" charset="0"/>
                        <a:ea typeface="Cambria Math" panose="02040503050406030204" pitchFamily="18" charset="0"/>
                      </a:rPr>
                      <m:t>𝜋</m:t>
                    </m:r>
                  </m:oMath>
                </a14:m>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This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is</a:t>
                </a:r>
                <a:r>
                  <a:rPr lang="cs-CZ" sz="1500" dirty="0">
                    <a:solidFill>
                      <a:schemeClr val="tx1"/>
                    </a:solidFill>
                    <a:latin typeface="Source Sans Pro Semibold" pitchFamily="34" charset="-18"/>
                  </a:rPr>
                  <a:t> very </a:t>
                </a:r>
                <a:r>
                  <a:rPr lang="cs-CZ" sz="1500" dirty="0" err="1">
                    <a:solidFill>
                      <a:schemeClr val="tx1"/>
                    </a:solidFill>
                    <a:latin typeface="Source Sans Pro Semibold" pitchFamily="34" charset="-18"/>
                  </a:rPr>
                  <a:t>important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for</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the</a:t>
                </a:r>
                <a:r>
                  <a:rPr lang="cs-CZ" sz="1500" dirty="0">
                    <a:solidFill>
                      <a:schemeClr val="tx1"/>
                    </a:solidFill>
                    <a:latin typeface="Source Sans Pro Semibold" pitchFamily="34" charset="-18"/>
                  </a:rPr>
                  <a:t> NHST.</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8048636" cy="4007470"/>
              </a:xfrm>
              <a:blipFill>
                <a:blip r:embed="rId3"/>
                <a:stretch>
                  <a:fillRect l="-303" t="-304"/>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13</a:t>
            </a:fld>
            <a:endParaRPr lang="cs-CZ"/>
          </a:p>
        </p:txBody>
      </p:sp>
      <p:pic>
        <p:nvPicPr>
          <p:cNvPr id="5" name="Obrázek 4">
            <a:extLst>
              <a:ext uri="{FF2B5EF4-FFF2-40B4-BE49-F238E27FC236}">
                <a16:creationId xmlns:a16="http://schemas.microsoft.com/office/drawing/2014/main" id="{557B916A-FA08-415A-A5F0-F94E06E93756}"/>
              </a:ext>
            </a:extLst>
          </p:cNvPr>
          <p:cNvPicPr>
            <a:picLocks noChangeAspect="1"/>
          </p:cNvPicPr>
          <p:nvPr/>
        </p:nvPicPr>
        <p:blipFill>
          <a:blip r:embed="rId8"/>
          <a:stretch>
            <a:fillRect/>
          </a:stretch>
        </p:blipFill>
        <p:spPr>
          <a:xfrm>
            <a:off x="2577737" y="3073193"/>
            <a:ext cx="3319054" cy="482997"/>
          </a:xfrm>
          <a:prstGeom prst="rect">
            <a:avLst/>
          </a:prstGeom>
        </p:spPr>
      </p:pic>
      <p:pic>
        <p:nvPicPr>
          <p:cNvPr id="11" name="Obrázek 10">
            <a:extLst>
              <a:ext uri="{FF2B5EF4-FFF2-40B4-BE49-F238E27FC236}">
                <a16:creationId xmlns:a16="http://schemas.microsoft.com/office/drawing/2014/main" id="{FE59C78A-1285-446B-9583-1FC854FAA07C}"/>
              </a:ext>
            </a:extLst>
          </p:cNvPr>
          <p:cNvPicPr>
            <a:picLocks noChangeAspect="1"/>
          </p:cNvPicPr>
          <p:nvPr/>
        </p:nvPicPr>
        <p:blipFill>
          <a:blip r:embed="rId9"/>
          <a:stretch>
            <a:fillRect/>
          </a:stretch>
        </p:blipFill>
        <p:spPr>
          <a:xfrm>
            <a:off x="3521495" y="4163621"/>
            <a:ext cx="2084750" cy="430479"/>
          </a:xfrm>
          <a:prstGeom prst="rect">
            <a:avLst/>
          </a:prstGeom>
        </p:spPr>
      </p:pic>
      <p:pic>
        <p:nvPicPr>
          <p:cNvPr id="12" name="Obrázek 11">
            <a:extLst>
              <a:ext uri="{FF2B5EF4-FFF2-40B4-BE49-F238E27FC236}">
                <a16:creationId xmlns:a16="http://schemas.microsoft.com/office/drawing/2014/main" id="{6AE0CD49-3DA5-4A0C-A689-E55A2F4BE630}"/>
              </a:ext>
            </a:extLst>
          </p:cNvPr>
          <p:cNvPicPr>
            <a:picLocks noChangeAspect="1"/>
          </p:cNvPicPr>
          <p:nvPr/>
        </p:nvPicPr>
        <p:blipFill>
          <a:blip r:embed="rId10"/>
          <a:stretch>
            <a:fillRect/>
          </a:stretch>
        </p:blipFill>
        <p:spPr>
          <a:xfrm>
            <a:off x="2577737" y="4531752"/>
            <a:ext cx="4176064" cy="980568"/>
          </a:xfrm>
          <a:prstGeom prst="rect">
            <a:avLst/>
          </a:prstGeom>
        </p:spPr>
      </p:pic>
      <p:pic>
        <p:nvPicPr>
          <p:cNvPr id="16" name="Obrázek 15">
            <a:extLst>
              <a:ext uri="{FF2B5EF4-FFF2-40B4-BE49-F238E27FC236}">
                <a16:creationId xmlns:a16="http://schemas.microsoft.com/office/drawing/2014/main" id="{44CDC752-5E36-4128-9A1A-FE252B78CDFC}"/>
              </a:ext>
            </a:extLst>
          </p:cNvPr>
          <p:cNvPicPr/>
          <p:nvPr/>
        </p:nvPicPr>
        <p:blipFill>
          <a:blip r:embed="rId11"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7" name="Footer Placeholder 3">
            <a:extLst>
              <a:ext uri="{FF2B5EF4-FFF2-40B4-BE49-F238E27FC236}">
                <a16:creationId xmlns:a16="http://schemas.microsoft.com/office/drawing/2014/main" id="{2C9FA170-2573-489C-9240-191DAEE1A385}"/>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1938573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6FFE7766-7BFF-4E74-B043-078B136FB59C}"/>
              </a:ext>
            </a:extLst>
          </p:cNvPr>
          <p:cNvPicPr>
            <a:picLocks noChangeAspect="1"/>
          </p:cNvPicPr>
          <p:nvPr/>
        </p:nvPicPr>
        <p:blipFill>
          <a:blip r:embed="rId3"/>
          <a:stretch>
            <a:fillRect/>
          </a:stretch>
        </p:blipFill>
        <p:spPr>
          <a:xfrm>
            <a:off x="1608322" y="1402314"/>
            <a:ext cx="5411949" cy="5065836"/>
          </a:xfrm>
          <a:prstGeom prst="rect">
            <a:avLst/>
          </a:prstGeom>
        </p:spPr>
      </p:pic>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14</a:t>
            </a:fld>
            <a:endParaRPr lang="cs-CZ"/>
          </a:p>
        </p:txBody>
      </p:sp>
      <p:pic>
        <p:nvPicPr>
          <p:cNvPr id="11" name="Obrázek 10">
            <a:extLst>
              <a:ext uri="{FF2B5EF4-FFF2-40B4-BE49-F238E27FC236}">
                <a16:creationId xmlns:a16="http://schemas.microsoft.com/office/drawing/2014/main" id="{69B7FAD8-B9F9-467B-8B12-65613706F873}"/>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2" name="Footer Placeholder 3">
            <a:extLst>
              <a:ext uri="{FF2B5EF4-FFF2-40B4-BE49-F238E27FC236}">
                <a16:creationId xmlns:a16="http://schemas.microsoft.com/office/drawing/2014/main" id="{1ADC04B5-9E21-4DAC-859D-06D7A72FCBAD}"/>
              </a:ext>
            </a:extLst>
          </p:cNvPr>
          <p:cNvSpPr>
            <a:spLocks noGrp="1"/>
          </p:cNvSpPr>
          <p:nvPr>
            <p:ph type="ftr" sz="quarter" idx="11"/>
          </p:nvPr>
        </p:nvSpPr>
        <p:spPr>
          <a:xfrm>
            <a:off x="925991" y="6286884"/>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3107630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err="1"/>
              <a:t>Normal</a:t>
            </a:r>
            <a:r>
              <a:rPr lang="cs-CZ" sz="3200" dirty="0"/>
              <a:t> </a:t>
            </a:r>
            <a:r>
              <a:rPr lang="cs-CZ" sz="3200" dirty="0" err="1"/>
              <a:t>Distribution</a:t>
            </a:r>
            <a:endParaRPr lang="cs-CZ" sz="3200"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15</a:t>
            </a:fld>
            <a:endParaRPr lang="cs-CZ"/>
          </a:p>
        </p:txBody>
      </p:sp>
      <p:pic>
        <p:nvPicPr>
          <p:cNvPr id="11" name="Obrázek 10">
            <a:extLst>
              <a:ext uri="{FF2B5EF4-FFF2-40B4-BE49-F238E27FC236}">
                <a16:creationId xmlns:a16="http://schemas.microsoft.com/office/drawing/2014/main" id="{4A8C9D09-46E2-4186-9CF0-E24877CBFCFD}"/>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2" name="Footer Placeholder 3">
            <a:extLst>
              <a:ext uri="{FF2B5EF4-FFF2-40B4-BE49-F238E27FC236}">
                <a16:creationId xmlns:a16="http://schemas.microsoft.com/office/drawing/2014/main" id="{46FFA7ED-4E18-4224-988E-052679CED374}"/>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pic>
        <p:nvPicPr>
          <p:cNvPr id="3" name="Obrázek 2">
            <a:extLst>
              <a:ext uri="{FF2B5EF4-FFF2-40B4-BE49-F238E27FC236}">
                <a16:creationId xmlns:a16="http://schemas.microsoft.com/office/drawing/2014/main" id="{36EE9593-A06C-4CC3-8040-B36840ECA12B}"/>
              </a:ext>
            </a:extLst>
          </p:cNvPr>
          <p:cNvPicPr>
            <a:picLocks noChangeAspect="1"/>
          </p:cNvPicPr>
          <p:nvPr/>
        </p:nvPicPr>
        <p:blipFill>
          <a:blip r:embed="rId8"/>
          <a:stretch>
            <a:fillRect/>
          </a:stretch>
        </p:blipFill>
        <p:spPr>
          <a:xfrm>
            <a:off x="1358052" y="2187389"/>
            <a:ext cx="7098654" cy="3471526"/>
          </a:xfrm>
          <a:prstGeom prst="rect">
            <a:avLst/>
          </a:prstGeom>
        </p:spPr>
      </p:pic>
    </p:spTree>
    <p:extLst>
      <p:ext uri="{BB962C8B-B14F-4D97-AF65-F5344CB8AC3E}">
        <p14:creationId xmlns:p14="http://schemas.microsoft.com/office/powerpoint/2010/main" val="1593303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Standard </a:t>
            </a:r>
            <a:r>
              <a:rPr lang="cs-CZ" sz="3200" dirty="0" err="1"/>
              <a:t>Normal</a:t>
            </a:r>
            <a:r>
              <a:rPr lang="cs-CZ" sz="3200" dirty="0"/>
              <a:t> </a:t>
            </a:r>
            <a:r>
              <a:rPr lang="cs-CZ" sz="3200" dirty="0" err="1"/>
              <a:t>Distribution</a:t>
            </a:r>
            <a:r>
              <a:rPr lang="cs-CZ" sz="3200" dirty="0"/>
              <a:t> N(0,1)</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There is an infinite number of combinations of parameters of mean value and standard deviation. If the quantile or probability estimate of any other than N(0,1) is required, we need to use statistical program (NORM.INV in MS Excel) or to compute the integral of specially</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parametrized function.</a:t>
            </a: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Another option is to convert any normal distribution </a:t>
            </a:r>
            <a:r>
              <a:rPr lang="cs-CZ" sz="1500" dirty="0">
                <a:solidFill>
                  <a:schemeClr val="tx1"/>
                </a:solidFill>
                <a:latin typeface="Source Sans Pro Semibold" pitchFamily="34" charset="-18"/>
              </a:rPr>
              <a:t>to N(0,1)</a:t>
            </a:r>
            <a:endParaRPr lang="en-US" sz="15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This transformation transforms all values to standard normal distribution which is </a:t>
            </a:r>
            <a:r>
              <a:rPr lang="en-US" sz="1500" dirty="0" err="1">
                <a:solidFill>
                  <a:schemeClr val="tx1"/>
                </a:solidFill>
                <a:latin typeface="Source Sans Pro Semibold" pitchFamily="34" charset="-18"/>
              </a:rPr>
              <a:t>tabelised</a:t>
            </a:r>
            <a:r>
              <a:rPr lang="en-US" sz="1500" dirty="0">
                <a:solidFill>
                  <a:schemeClr val="tx1"/>
                </a:solidFill>
                <a:latin typeface="Source Sans Pro Semibold" pitchFamily="34" charset="-18"/>
              </a:rPr>
              <a:t>. It is possible to work with the  z-scores which are </a:t>
            </a:r>
            <a:r>
              <a:rPr lang="en-US" sz="1500" dirty="0" err="1">
                <a:solidFill>
                  <a:schemeClr val="tx1"/>
                </a:solidFill>
                <a:latin typeface="Source Sans Pro Semibold" pitchFamily="34" charset="-18"/>
              </a:rPr>
              <a:t>tabelised</a:t>
            </a:r>
            <a:r>
              <a:rPr lang="en-US" sz="1500" dirty="0">
                <a:solidFill>
                  <a:schemeClr val="tx1"/>
                </a:solidFill>
                <a:latin typeface="Source Sans Pro Semibold" pitchFamily="34" charset="-18"/>
              </a:rPr>
              <a:t> (there is no need to use statistical program to find quantities of interest).</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 </a:t>
            </a:r>
            <a:endParaRPr lang="en-US"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16</a:t>
            </a:fld>
            <a:endParaRPr lang="cs-CZ"/>
          </a:p>
        </p:txBody>
      </p:sp>
      <p:pic>
        <p:nvPicPr>
          <p:cNvPr id="5" name="Obrázek 4">
            <a:extLst>
              <a:ext uri="{FF2B5EF4-FFF2-40B4-BE49-F238E27FC236}">
                <a16:creationId xmlns:a16="http://schemas.microsoft.com/office/drawing/2014/main" id="{A1B58D6E-02C4-41E5-A7B7-6B05831CF70F}"/>
              </a:ext>
            </a:extLst>
          </p:cNvPr>
          <p:cNvPicPr>
            <a:picLocks noChangeAspect="1"/>
          </p:cNvPicPr>
          <p:nvPr/>
        </p:nvPicPr>
        <p:blipFill>
          <a:blip r:embed="rId7"/>
          <a:stretch>
            <a:fillRect/>
          </a:stretch>
        </p:blipFill>
        <p:spPr>
          <a:xfrm>
            <a:off x="3933889" y="3915852"/>
            <a:ext cx="1014412" cy="694430"/>
          </a:xfrm>
          <a:prstGeom prst="rect">
            <a:avLst/>
          </a:prstGeom>
        </p:spPr>
      </p:pic>
      <p:pic>
        <p:nvPicPr>
          <p:cNvPr id="13" name="Obrázek 12">
            <a:extLst>
              <a:ext uri="{FF2B5EF4-FFF2-40B4-BE49-F238E27FC236}">
                <a16:creationId xmlns:a16="http://schemas.microsoft.com/office/drawing/2014/main" id="{58CB01F6-6C03-4B81-B8EF-B17150795738}"/>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5" name="Footer Placeholder 3">
            <a:extLst>
              <a:ext uri="{FF2B5EF4-FFF2-40B4-BE49-F238E27FC236}">
                <a16:creationId xmlns:a16="http://schemas.microsoft.com/office/drawing/2014/main" id="{CB67C64D-3DA2-4E94-9200-711EADEA6AD2}"/>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3231126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17</a:t>
            </a:fld>
            <a:endParaRPr lang="cs-CZ"/>
          </a:p>
        </p:txBody>
      </p:sp>
      <p:pic>
        <p:nvPicPr>
          <p:cNvPr id="16" name="Obrázek 15">
            <a:extLst>
              <a:ext uri="{FF2B5EF4-FFF2-40B4-BE49-F238E27FC236}">
                <a16:creationId xmlns:a16="http://schemas.microsoft.com/office/drawing/2014/main" id="{633444F7-2CE6-4E8B-A720-B5D9016E346A}"/>
              </a:ext>
            </a:extLst>
          </p:cNvPr>
          <p:cNvPicPr>
            <a:picLocks noChangeAspect="1"/>
          </p:cNvPicPr>
          <p:nvPr/>
        </p:nvPicPr>
        <p:blipFill>
          <a:blip r:embed="rId7"/>
          <a:stretch>
            <a:fillRect/>
          </a:stretch>
        </p:blipFill>
        <p:spPr>
          <a:xfrm>
            <a:off x="511197" y="1251987"/>
            <a:ext cx="7733211" cy="4912780"/>
          </a:xfrm>
          <a:prstGeom prst="rect">
            <a:avLst/>
          </a:prstGeom>
        </p:spPr>
      </p:pic>
      <p:pic>
        <p:nvPicPr>
          <p:cNvPr id="11" name="Obrázek 10">
            <a:extLst>
              <a:ext uri="{FF2B5EF4-FFF2-40B4-BE49-F238E27FC236}">
                <a16:creationId xmlns:a16="http://schemas.microsoft.com/office/drawing/2014/main" id="{58305822-9589-45E9-97BC-A19E383C4BDA}"/>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2" name="Footer Placeholder 3">
            <a:extLst>
              <a:ext uri="{FF2B5EF4-FFF2-40B4-BE49-F238E27FC236}">
                <a16:creationId xmlns:a16="http://schemas.microsoft.com/office/drawing/2014/main" id="{4879819E-EC2A-45A4-A3A5-3C89363FCDBA}"/>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362661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P-value</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P- </a:t>
            </a:r>
            <a:r>
              <a:rPr lang="en-US" sz="1500" dirty="0">
                <a:solidFill>
                  <a:schemeClr val="tx1"/>
                </a:solidFill>
                <a:latin typeface="Source Sans Pro Semibold" pitchFamily="34" charset="-18"/>
              </a:rPr>
              <a:t>value is </a:t>
            </a:r>
            <a:r>
              <a:rPr lang="cs-CZ" sz="1500" dirty="0">
                <a:solidFill>
                  <a:schemeClr val="tx1"/>
                </a:solidFill>
                <a:latin typeface="Source Sans Pro Semibold" pitchFamily="34" charset="-18"/>
              </a:rPr>
              <a:t>a probability </a:t>
            </a:r>
            <a:r>
              <a:rPr lang="en-US" sz="1500" dirty="0">
                <a:solidFill>
                  <a:schemeClr val="tx1"/>
                </a:solidFill>
                <a:latin typeface="Source Sans Pro Semibold" pitchFamily="34" charset="-18"/>
              </a:rPr>
              <a:t>value of having observed</a:t>
            </a:r>
            <a:r>
              <a:rPr lang="cs-CZ" sz="1500" dirty="0">
                <a:solidFill>
                  <a:schemeClr val="tx1"/>
                </a:solidFill>
                <a:latin typeface="Source Sans Pro Semibold" pitchFamily="34" charset="-18"/>
              </a:rPr>
              <a:t> s</a:t>
            </a:r>
            <a:r>
              <a:rPr lang="en-US" sz="1500" dirty="0">
                <a:solidFill>
                  <a:schemeClr val="tx1"/>
                </a:solidFill>
                <a:latin typeface="Source Sans Pro Semibold" pitchFamily="34" charset="-18"/>
              </a:rPr>
              <a:t>with respect to the alternative hypothesis</a:t>
            </a:r>
            <a:r>
              <a:rPr lang="cs-CZ" sz="1500" dirty="0" err="1">
                <a:solidFill>
                  <a:schemeClr val="tx1"/>
                </a:solidFill>
                <a:latin typeface="Source Sans Pro Semibold" pitchFamily="34" charset="-18"/>
              </a:rPr>
              <a:t>ome</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value of random variable (test statistics) or more extreme (with respect to the alternative hypothesis) if the null hypothesis </a:t>
            </a:r>
            <a:r>
              <a:rPr lang="cs-CZ" sz="1500" dirty="0" err="1">
                <a:solidFill>
                  <a:schemeClr val="tx1"/>
                </a:solidFill>
                <a:latin typeface="Source Sans Pro Semibold" pitchFamily="34" charset="-18"/>
              </a:rPr>
              <a:t>is</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true</a:t>
            </a:r>
            <a:r>
              <a:rPr lang="cs-CZ" sz="1500" dirty="0">
                <a:solidFill>
                  <a:schemeClr val="tx1"/>
                </a:solidFill>
                <a:latin typeface="Source Sans Pro Semibold" pitchFamily="34" charset="-18"/>
              </a:rPr>
              <a:t>.</a:t>
            </a:r>
            <a:endParaRPr lang="en-US"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More extreme means that the value disproves the null hypothesis and </a:t>
            </a:r>
            <a:r>
              <a:rPr lang="en-US" sz="1500" dirty="0" err="1">
                <a:solidFill>
                  <a:schemeClr val="tx1"/>
                </a:solidFill>
                <a:latin typeface="Source Sans Pro Semibold" pitchFamily="34" charset="-18"/>
              </a:rPr>
              <a:t>favours</a:t>
            </a:r>
            <a:r>
              <a:rPr lang="en-US" sz="1500" dirty="0">
                <a:solidFill>
                  <a:schemeClr val="tx1"/>
                </a:solidFill>
                <a:latin typeface="Source Sans Pro Semibold" pitchFamily="34" charset="-18"/>
              </a:rPr>
              <a:t> the alternative more. Figure above shows one sided rejection </a:t>
            </a:r>
            <a:r>
              <a:rPr lang="cs-CZ" sz="1500" dirty="0">
                <a:solidFill>
                  <a:schemeClr val="tx1"/>
                </a:solidFill>
                <a:latin typeface="Source Sans Pro Semibold" pitchFamily="34" charset="-18"/>
              </a:rPr>
              <a:t>region.</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18</a:t>
            </a:fld>
            <a:endParaRPr lang="cs-CZ"/>
          </a:p>
        </p:txBody>
      </p:sp>
      <p:pic>
        <p:nvPicPr>
          <p:cNvPr id="5" name="Obrázek 4">
            <a:extLst>
              <a:ext uri="{FF2B5EF4-FFF2-40B4-BE49-F238E27FC236}">
                <a16:creationId xmlns:a16="http://schemas.microsoft.com/office/drawing/2014/main" id="{44654227-AA36-4ABE-9397-E0FC7CFF2875}"/>
              </a:ext>
            </a:extLst>
          </p:cNvPr>
          <p:cNvPicPr>
            <a:picLocks noChangeAspect="1"/>
          </p:cNvPicPr>
          <p:nvPr/>
        </p:nvPicPr>
        <p:blipFill>
          <a:blip r:embed="rId7"/>
          <a:stretch>
            <a:fillRect/>
          </a:stretch>
        </p:blipFill>
        <p:spPr>
          <a:xfrm>
            <a:off x="5826120" y="3574743"/>
            <a:ext cx="2388303" cy="1076665"/>
          </a:xfrm>
          <a:prstGeom prst="rect">
            <a:avLst/>
          </a:prstGeom>
        </p:spPr>
      </p:pic>
      <p:pic>
        <p:nvPicPr>
          <p:cNvPr id="15" name="Obrázek 14">
            <a:extLst>
              <a:ext uri="{FF2B5EF4-FFF2-40B4-BE49-F238E27FC236}">
                <a16:creationId xmlns:a16="http://schemas.microsoft.com/office/drawing/2014/main" id="{FDECB727-E791-40DE-B3E9-F6F6EAE1EC02}"/>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6" name="Footer Placeholder 3">
            <a:extLst>
              <a:ext uri="{FF2B5EF4-FFF2-40B4-BE49-F238E27FC236}">
                <a16:creationId xmlns:a16="http://schemas.microsoft.com/office/drawing/2014/main" id="{640A1684-E8ED-4DBF-B935-9C259D121BDB}"/>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pic>
        <p:nvPicPr>
          <p:cNvPr id="4" name="Obrázek 3">
            <a:extLst>
              <a:ext uri="{FF2B5EF4-FFF2-40B4-BE49-F238E27FC236}">
                <a16:creationId xmlns:a16="http://schemas.microsoft.com/office/drawing/2014/main" id="{50E949DC-27DF-4D7C-A688-70929F0F8F52}"/>
              </a:ext>
            </a:extLst>
          </p:cNvPr>
          <p:cNvPicPr>
            <a:picLocks noChangeAspect="1"/>
          </p:cNvPicPr>
          <p:nvPr/>
        </p:nvPicPr>
        <p:blipFill>
          <a:blip r:embed="rId9"/>
          <a:stretch>
            <a:fillRect/>
          </a:stretch>
        </p:blipFill>
        <p:spPr>
          <a:xfrm>
            <a:off x="1483602" y="3767473"/>
            <a:ext cx="3668557" cy="424331"/>
          </a:xfrm>
          <a:prstGeom prst="rect">
            <a:avLst/>
          </a:prstGeom>
        </p:spPr>
      </p:pic>
    </p:spTree>
    <p:extLst>
      <p:ext uri="{BB962C8B-B14F-4D97-AF65-F5344CB8AC3E}">
        <p14:creationId xmlns:p14="http://schemas.microsoft.com/office/powerpoint/2010/main" val="2573335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956412"/>
            <a:ext cx="8182507" cy="1008112"/>
          </a:xfrm>
        </p:spPr>
        <p:txBody>
          <a:bodyPr>
            <a:normAutofit/>
          </a:bodyPr>
          <a:lstStyle/>
          <a:p>
            <a:pPr algn="l"/>
            <a:r>
              <a:rPr lang="en-GB" sz="3200" dirty="0"/>
              <a:t>Central Limit Theorem</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19</a:t>
            </a:fld>
            <a:endParaRPr lang="cs-CZ"/>
          </a:p>
        </p:txBody>
      </p:sp>
      <p:pic>
        <p:nvPicPr>
          <p:cNvPr id="11" name="Obrázek 10">
            <a:extLst>
              <a:ext uri="{FF2B5EF4-FFF2-40B4-BE49-F238E27FC236}">
                <a16:creationId xmlns:a16="http://schemas.microsoft.com/office/drawing/2014/main" id="{06F85A71-CD72-4A1B-9949-13CC7CDA7714}"/>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EE76B1E0-0D0B-4CC6-9959-469093E897E7}"/>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pic>
        <p:nvPicPr>
          <p:cNvPr id="3" name="Obrázek 2">
            <a:extLst>
              <a:ext uri="{FF2B5EF4-FFF2-40B4-BE49-F238E27FC236}">
                <a16:creationId xmlns:a16="http://schemas.microsoft.com/office/drawing/2014/main" id="{419A6371-487C-48DB-9518-45A1A5D753AF}"/>
              </a:ext>
            </a:extLst>
          </p:cNvPr>
          <p:cNvPicPr>
            <a:picLocks noChangeAspect="1"/>
          </p:cNvPicPr>
          <p:nvPr/>
        </p:nvPicPr>
        <p:blipFill>
          <a:blip r:embed="rId8"/>
          <a:stretch>
            <a:fillRect/>
          </a:stretch>
        </p:blipFill>
        <p:spPr>
          <a:xfrm>
            <a:off x="1410965" y="1850489"/>
            <a:ext cx="6752894" cy="4381167"/>
          </a:xfrm>
          <a:prstGeom prst="rect">
            <a:avLst/>
          </a:prstGeom>
        </p:spPr>
      </p:pic>
    </p:spTree>
    <p:extLst>
      <p:ext uri="{BB962C8B-B14F-4D97-AF65-F5344CB8AC3E}">
        <p14:creationId xmlns:p14="http://schemas.microsoft.com/office/powerpoint/2010/main" val="443917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a:t>1. </a:t>
            </a:r>
            <a:r>
              <a:rPr lang="en-US" dirty="0"/>
              <a:t>Probability</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en-US" sz="2800" i="1" dirty="0">
                <a:solidFill>
                  <a:schemeClr val="tx1"/>
                </a:solidFill>
              </a:rPr>
              <a:t>Definition and interpretation</a:t>
            </a:r>
            <a:endParaRPr lang="cs-CZ" sz="2800" i="1" dirty="0">
              <a:solidFill>
                <a:schemeClr val="tx1"/>
              </a:solidFill>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cs-CZ" smtClean="0"/>
              <a:t>2</a:t>
            </a:fld>
            <a:endParaRPr lang="cs-CZ"/>
          </a:p>
        </p:txBody>
      </p:sp>
      <p:pic>
        <p:nvPicPr>
          <p:cNvPr id="8" name="Obrázek 7">
            <a:extLst>
              <a:ext uri="{FF2B5EF4-FFF2-40B4-BE49-F238E27FC236}">
                <a16:creationId xmlns:a16="http://schemas.microsoft.com/office/drawing/2014/main" id="{68F111C9-29F8-4CA1-9E21-88DCFB157B5A}"/>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Footer Placeholder 3">
            <a:extLst>
              <a:ext uri="{FF2B5EF4-FFF2-40B4-BE49-F238E27FC236}">
                <a16:creationId xmlns:a16="http://schemas.microsoft.com/office/drawing/2014/main" id="{F4488C0F-C5A2-4EED-8EDF-A7F3D84CBDF6}"/>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028158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CLT </a:t>
            </a:r>
            <a:r>
              <a:rPr lang="en-US" sz="3200" dirty="0"/>
              <a:t>Implication</a:t>
            </a:r>
            <a:r>
              <a:rPr lang="cs-CZ" sz="3200" dirty="0"/>
              <a:t> </a:t>
            </a:r>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Distribution of underlying data can have any (reasonable) distribution. Sampling distribution of the mean value will follow normal distribution. </a:t>
            </a:r>
          </a:p>
          <a:p>
            <a:pPr algn="l"/>
            <a:endParaRPr lang="en-GB"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Parameters of such a normal distribution can be estimated from the sample.</a:t>
            </a:r>
          </a:p>
          <a:p>
            <a:pPr algn="l"/>
            <a:endParaRPr lang="cs-CZ" sz="1500" dirty="0">
              <a:solidFill>
                <a:schemeClr val="tx1"/>
              </a:solidFill>
              <a:latin typeface="Source Sans Pro Semibold" pitchFamily="34" charset="-18"/>
            </a:endParaRPr>
          </a:p>
          <a:p>
            <a:pPr algn="l"/>
            <a:r>
              <a:rPr lang="cs-CZ" sz="1500" dirty="0" err="1">
                <a:solidFill>
                  <a:schemeClr val="tx1"/>
                </a:solidFill>
                <a:latin typeface="Source Sans Pro Semibold" pitchFamily="34" charset="-18"/>
              </a:rPr>
              <a:t>Therfore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it</a:t>
            </a:r>
            <a:r>
              <a:rPr lang="en-US" sz="1500" dirty="0">
                <a:solidFill>
                  <a:schemeClr val="tx1"/>
                </a:solidFill>
                <a:latin typeface="Source Sans Pro Semibold" pitchFamily="34" charset="-18"/>
              </a:rPr>
              <a:t>’s possible to estimate quantities of the sampling distributions</a:t>
            </a:r>
            <a:endParaRPr lang="cs-CZ" sz="15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These quantities can be further used in the null hypothesis testing. </a:t>
            </a:r>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20</a:t>
            </a:fld>
            <a:endParaRPr lang="cs-CZ"/>
          </a:p>
        </p:txBody>
      </p:sp>
      <p:pic>
        <p:nvPicPr>
          <p:cNvPr id="11" name="Obrázek 10">
            <a:extLst>
              <a:ext uri="{FF2B5EF4-FFF2-40B4-BE49-F238E27FC236}">
                <a16:creationId xmlns:a16="http://schemas.microsoft.com/office/drawing/2014/main" id="{1E8A61F6-6982-4D94-A5B3-C98201348A84}"/>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EFE886AF-6039-4445-961B-D22018FB1F1F}"/>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1075855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a:t>3. </a:t>
            </a:r>
            <a:r>
              <a:rPr lang="en-US" dirty="0"/>
              <a:t>Power Sample Analysis</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en-US" sz="2800" i="1" dirty="0">
                <a:solidFill>
                  <a:schemeClr val="tx1"/>
                </a:solidFill>
              </a:rPr>
              <a:t>Designing your research</a:t>
            </a:r>
            <a:endParaRPr lang="cs-CZ" sz="2800" i="1" dirty="0">
              <a:solidFill>
                <a:schemeClr val="tx1"/>
              </a:solidFill>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cs-CZ" smtClean="0"/>
              <a:t>21</a:t>
            </a:fld>
            <a:endParaRPr lang="cs-CZ"/>
          </a:p>
        </p:txBody>
      </p:sp>
      <p:pic>
        <p:nvPicPr>
          <p:cNvPr id="9" name="Obrázek 8">
            <a:extLst>
              <a:ext uri="{FF2B5EF4-FFF2-40B4-BE49-F238E27FC236}">
                <a16:creationId xmlns:a16="http://schemas.microsoft.com/office/drawing/2014/main" id="{2B6D53B7-A977-4B0C-840D-F17383610C21}"/>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0" name="Footer Placeholder 3">
            <a:extLst>
              <a:ext uri="{FF2B5EF4-FFF2-40B4-BE49-F238E27FC236}">
                <a16:creationId xmlns:a16="http://schemas.microsoft.com/office/drawing/2014/main" id="{36B7AE0D-BB26-46A3-B588-91AC77C510F7}"/>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1109535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Power Sample Analysis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Power sample analysis is a methodology which enables researcher to design research while respecting qualitative requirements including:</a:t>
            </a: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Minimal required probability of Type I (alpha) and Type II errors (beta)</a:t>
            </a: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Effect size</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Minimal sample size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Power sample is computed individually for every statistical test. Some tests are more powerful under certain conditions. There is nothing for free, though. Higher power usually comes with stronger requirements on the test (such as homoscedasticity,…)</a:t>
            </a:r>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22</a:t>
            </a:fld>
            <a:endParaRPr lang="cs-CZ"/>
          </a:p>
        </p:txBody>
      </p:sp>
      <p:pic>
        <p:nvPicPr>
          <p:cNvPr id="12" name="Obrázek 11">
            <a:extLst>
              <a:ext uri="{FF2B5EF4-FFF2-40B4-BE49-F238E27FC236}">
                <a16:creationId xmlns:a16="http://schemas.microsoft.com/office/drawing/2014/main" id="{54B72E28-1157-464C-BE1B-E94F331ACBDA}"/>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AF1E1D32-1BA8-4628-BD2F-B21EA0E462AF}"/>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3599100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Effect Size (ES)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Absolute value of the effect size is not enough. </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Effect (difference in means) has to be compared to the variance of the data.</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Calculation of </a:t>
            </a:r>
            <a:r>
              <a:rPr lang="cs-CZ" sz="1500" dirty="0">
                <a:solidFill>
                  <a:schemeClr val="tx1"/>
                </a:solidFill>
                <a:latin typeface="Source Sans Pro Semibold" pitchFamily="34" charset="-18"/>
              </a:rPr>
              <a:t>ES </a:t>
            </a:r>
            <a:r>
              <a:rPr lang="en-US" sz="1500" dirty="0">
                <a:solidFill>
                  <a:schemeClr val="tx1"/>
                </a:solidFill>
                <a:latin typeface="Source Sans Pro Semibold" pitchFamily="34" charset="-18"/>
              </a:rPr>
              <a:t>is standardized and is projected onto C</a:t>
            </a:r>
            <a:r>
              <a:rPr lang="cs-CZ" sz="1500" dirty="0" err="1">
                <a:solidFill>
                  <a:schemeClr val="tx1"/>
                </a:solidFill>
                <a:latin typeface="Source Sans Pro Semibold" pitchFamily="34" charset="-18"/>
              </a:rPr>
              <a:t>ohen</a:t>
            </a:r>
            <a:r>
              <a:rPr lang="en-US" sz="1500" dirty="0">
                <a:solidFill>
                  <a:schemeClr val="tx1"/>
                </a:solidFill>
                <a:latin typeface="Source Sans Pro Semibold" pitchFamily="34" charset="-18"/>
              </a:rPr>
              <a:t>’s scales (small – medium – large effect)</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For the 2-sample proportion test we can use the estimated ES computed by following formulas: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E</a:t>
            </a:r>
            <a:r>
              <a:rPr lang="cs-CZ" sz="1500" dirty="0" err="1">
                <a:solidFill>
                  <a:schemeClr val="tx1"/>
                </a:solidFill>
                <a:latin typeface="Source Sans Pro Semibold" pitchFamily="34" charset="-18"/>
              </a:rPr>
              <a:t>ffect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size</a:t>
            </a:r>
            <a:r>
              <a:rPr lang="cs-CZ" sz="1500" dirty="0">
                <a:solidFill>
                  <a:schemeClr val="tx1"/>
                </a:solidFill>
                <a:latin typeface="Source Sans Pro Semibold" pitchFamily="34" charset="-18"/>
              </a:rPr>
              <a:t> </a:t>
            </a:r>
            <a:r>
              <a:rPr lang="cs-CZ" sz="1500" i="1" dirty="0">
                <a:solidFill>
                  <a:schemeClr val="tx1"/>
                </a:solidFill>
                <a:latin typeface="Source Sans Pro Semibold" pitchFamily="34" charset="-18"/>
              </a:rPr>
              <a:t>h</a:t>
            </a:r>
            <a:r>
              <a:rPr lang="en-US" sz="1500" i="1" dirty="0">
                <a:solidFill>
                  <a:schemeClr val="tx1"/>
                </a:solidFill>
                <a:latin typeface="Source Sans Pro Semibold" pitchFamily="34" charset="-18"/>
              </a:rPr>
              <a:t> </a:t>
            </a:r>
            <a:r>
              <a:rPr lang="en-US" sz="1500" dirty="0">
                <a:solidFill>
                  <a:schemeClr val="tx1"/>
                </a:solidFill>
                <a:latin typeface="Source Sans Pro Semibold" pitchFamily="34" charset="-18"/>
              </a:rPr>
              <a:t>is a difference of phi values which reflect uncertainty of </a:t>
            </a:r>
            <a:r>
              <a:rPr lang="en-US" sz="1500" i="1" dirty="0">
                <a:solidFill>
                  <a:schemeClr val="tx1"/>
                </a:solidFill>
                <a:latin typeface="Source Sans Pro Semibold" pitchFamily="34" charset="-18"/>
              </a:rPr>
              <a:t>p</a:t>
            </a:r>
            <a:r>
              <a:rPr lang="cs-CZ" sz="1500" i="1" dirty="0">
                <a:solidFill>
                  <a:schemeClr val="tx1"/>
                </a:solidFill>
                <a:latin typeface="Source Sans Pro Semibold" pitchFamily="34" charset="-18"/>
              </a:rPr>
              <a:t> </a:t>
            </a:r>
            <a:r>
              <a:rPr lang="cs-CZ" sz="1500" dirty="0">
                <a:solidFill>
                  <a:schemeClr val="tx1"/>
                </a:solidFill>
                <a:latin typeface="Source Sans Pro Semibold" pitchFamily="34" charset="-18"/>
              </a:rPr>
              <a:t> </a:t>
            </a:r>
          </a:p>
          <a:p>
            <a:pPr algn="l"/>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23</a:t>
            </a:fld>
            <a:endParaRPr lang="cs-CZ"/>
          </a:p>
        </p:txBody>
      </p:sp>
      <p:pic>
        <p:nvPicPr>
          <p:cNvPr id="5" name="Obrázek 4">
            <a:extLst>
              <a:ext uri="{FF2B5EF4-FFF2-40B4-BE49-F238E27FC236}">
                <a16:creationId xmlns:a16="http://schemas.microsoft.com/office/drawing/2014/main" id="{E56DCD32-7E93-4645-B654-7ADEC3E7DC05}"/>
              </a:ext>
            </a:extLst>
          </p:cNvPr>
          <p:cNvPicPr>
            <a:picLocks noChangeAspect="1"/>
          </p:cNvPicPr>
          <p:nvPr/>
        </p:nvPicPr>
        <p:blipFill>
          <a:blip r:embed="rId7"/>
          <a:stretch>
            <a:fillRect/>
          </a:stretch>
        </p:blipFill>
        <p:spPr>
          <a:xfrm>
            <a:off x="1343871" y="4622650"/>
            <a:ext cx="2568001" cy="351609"/>
          </a:xfrm>
          <a:prstGeom prst="rect">
            <a:avLst/>
          </a:prstGeom>
        </p:spPr>
      </p:pic>
      <p:pic>
        <p:nvPicPr>
          <p:cNvPr id="11" name="Obrázek 10">
            <a:extLst>
              <a:ext uri="{FF2B5EF4-FFF2-40B4-BE49-F238E27FC236}">
                <a16:creationId xmlns:a16="http://schemas.microsoft.com/office/drawing/2014/main" id="{A39DEFA1-FE5B-4B33-9B01-BB7B9B7295EE}"/>
              </a:ext>
            </a:extLst>
          </p:cNvPr>
          <p:cNvPicPr>
            <a:picLocks noChangeAspect="1"/>
          </p:cNvPicPr>
          <p:nvPr/>
        </p:nvPicPr>
        <p:blipFill>
          <a:blip r:embed="rId8"/>
          <a:stretch>
            <a:fillRect/>
          </a:stretch>
        </p:blipFill>
        <p:spPr>
          <a:xfrm>
            <a:off x="6323556" y="4974259"/>
            <a:ext cx="2197074" cy="518060"/>
          </a:xfrm>
          <a:prstGeom prst="rect">
            <a:avLst/>
          </a:prstGeom>
        </p:spPr>
      </p:pic>
      <p:pic>
        <p:nvPicPr>
          <p:cNvPr id="15" name="Obrázek 14">
            <a:extLst>
              <a:ext uri="{FF2B5EF4-FFF2-40B4-BE49-F238E27FC236}">
                <a16:creationId xmlns:a16="http://schemas.microsoft.com/office/drawing/2014/main" id="{38D92096-B6F4-4118-852C-FD4DA420EB6F}"/>
              </a:ext>
            </a:extLst>
          </p:cNvPr>
          <p:cNvPicPr/>
          <p:nvPr/>
        </p:nvPicPr>
        <p:blipFill>
          <a:blip r:embed="rId9"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6" name="Footer Placeholder 3">
            <a:extLst>
              <a:ext uri="{FF2B5EF4-FFF2-40B4-BE49-F238E27FC236}">
                <a16:creationId xmlns:a16="http://schemas.microsoft.com/office/drawing/2014/main" id="{7854ECEC-48CA-4522-9500-E06A08E23102}"/>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1466668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err="1"/>
              <a:t>Effect</a:t>
            </a:r>
            <a:r>
              <a:rPr lang="cs-CZ" sz="3200" dirty="0"/>
              <a:t> </a:t>
            </a:r>
            <a:r>
              <a:rPr lang="cs-CZ" sz="3200" dirty="0" err="1"/>
              <a:t>Size</a:t>
            </a:r>
            <a:r>
              <a:rPr lang="cs-CZ" sz="3200" dirty="0"/>
              <a:t>: t-test</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Computation of the effect size for the </a:t>
            </a:r>
            <a:r>
              <a:rPr lang="en-US" sz="1500" dirty="0" err="1">
                <a:solidFill>
                  <a:schemeClr val="tx1"/>
                </a:solidFill>
                <a:latin typeface="Source Sans Pro Semibold" pitchFamily="34" charset="-18"/>
              </a:rPr>
              <a:t>Welsch’s</a:t>
            </a:r>
            <a:r>
              <a:rPr lang="en-US" sz="1500" dirty="0">
                <a:solidFill>
                  <a:schemeClr val="tx1"/>
                </a:solidFill>
                <a:latin typeface="Source Sans Pro Semibold" pitchFamily="34" charset="-18"/>
              </a:rPr>
              <a:t> t-test is done in two steps and is rather simple.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Unfortunately, this is not a case of many other tests. Use of statistical packages, such a </a:t>
            </a:r>
            <a:r>
              <a:rPr lang="en-US" sz="1500" dirty="0" err="1">
                <a:solidFill>
                  <a:schemeClr val="tx1"/>
                </a:solidFill>
                <a:latin typeface="Source Sans Pro Semibold" pitchFamily="34" charset="-18"/>
              </a:rPr>
              <a:t>Gpower</a:t>
            </a:r>
            <a:r>
              <a:rPr lang="en-US" sz="1500" dirty="0">
                <a:solidFill>
                  <a:schemeClr val="tx1"/>
                </a:solidFill>
                <a:latin typeface="Source Sans Pro Semibold" pitchFamily="34" charset="-18"/>
              </a:rPr>
              <a:t> or library </a:t>
            </a:r>
            <a:r>
              <a:rPr lang="en-US" sz="1500" dirty="0" err="1">
                <a:solidFill>
                  <a:schemeClr val="tx1"/>
                </a:solidFill>
                <a:latin typeface="Source Sans Pro Semibold" pitchFamily="34" charset="-18"/>
              </a:rPr>
              <a:t>pwr</a:t>
            </a:r>
            <a:r>
              <a:rPr lang="en-US" sz="1500" dirty="0">
                <a:solidFill>
                  <a:schemeClr val="tx1"/>
                </a:solidFill>
                <a:latin typeface="Source Sans Pro Semibold" pitchFamily="34" charset="-18"/>
              </a:rPr>
              <a:t> in R is almost inevitable.</a:t>
            </a:r>
            <a:endParaRPr lang="cs-CZ" sz="15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For complex model, such as SEM, we don’t even have an analytical way of sample size determination. Monte Carlo simulations need to be used instead.</a:t>
            </a:r>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24</a:t>
            </a:fld>
            <a:endParaRPr lang="cs-CZ"/>
          </a:p>
        </p:txBody>
      </p:sp>
      <p:pic>
        <p:nvPicPr>
          <p:cNvPr id="12" name="Obrázek 11">
            <a:extLst>
              <a:ext uri="{FF2B5EF4-FFF2-40B4-BE49-F238E27FC236}">
                <a16:creationId xmlns:a16="http://schemas.microsoft.com/office/drawing/2014/main" id="{9219653B-ACC3-40AB-91BD-637C8069E68F}"/>
              </a:ext>
            </a:extLst>
          </p:cNvPr>
          <p:cNvPicPr>
            <a:picLocks noChangeAspect="1"/>
          </p:cNvPicPr>
          <p:nvPr/>
        </p:nvPicPr>
        <p:blipFill>
          <a:blip r:embed="rId7"/>
          <a:stretch>
            <a:fillRect/>
          </a:stretch>
        </p:blipFill>
        <p:spPr>
          <a:xfrm>
            <a:off x="1550125" y="2819550"/>
            <a:ext cx="1855198" cy="907579"/>
          </a:xfrm>
          <a:prstGeom prst="rect">
            <a:avLst/>
          </a:prstGeom>
        </p:spPr>
      </p:pic>
      <p:pic>
        <p:nvPicPr>
          <p:cNvPr id="13" name="Obrázek 12">
            <a:extLst>
              <a:ext uri="{FF2B5EF4-FFF2-40B4-BE49-F238E27FC236}">
                <a16:creationId xmlns:a16="http://schemas.microsoft.com/office/drawing/2014/main" id="{244FB121-970F-404E-B67B-937AC64CBC8D}"/>
              </a:ext>
            </a:extLst>
          </p:cNvPr>
          <p:cNvPicPr>
            <a:picLocks noChangeAspect="1"/>
          </p:cNvPicPr>
          <p:nvPr/>
        </p:nvPicPr>
        <p:blipFill>
          <a:blip r:embed="rId8"/>
          <a:stretch>
            <a:fillRect/>
          </a:stretch>
        </p:blipFill>
        <p:spPr>
          <a:xfrm>
            <a:off x="4262258" y="2672200"/>
            <a:ext cx="2875625" cy="1202278"/>
          </a:xfrm>
          <a:prstGeom prst="rect">
            <a:avLst/>
          </a:prstGeom>
        </p:spPr>
      </p:pic>
      <p:pic>
        <p:nvPicPr>
          <p:cNvPr id="16" name="Obrázek 15">
            <a:extLst>
              <a:ext uri="{FF2B5EF4-FFF2-40B4-BE49-F238E27FC236}">
                <a16:creationId xmlns:a16="http://schemas.microsoft.com/office/drawing/2014/main" id="{0417934C-56FB-403C-AB1A-BA9BD5BB8728}"/>
              </a:ext>
            </a:extLst>
          </p:cNvPr>
          <p:cNvPicPr/>
          <p:nvPr/>
        </p:nvPicPr>
        <p:blipFill>
          <a:blip r:embed="rId9"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7" name="Footer Placeholder 3">
            <a:extLst>
              <a:ext uri="{FF2B5EF4-FFF2-40B4-BE49-F238E27FC236}">
                <a16:creationId xmlns:a16="http://schemas.microsoft.com/office/drawing/2014/main" id="{40C31BB7-9562-41FB-91C7-2D7F3CF81F89}"/>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351034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G-</a:t>
            </a:r>
            <a:r>
              <a:rPr lang="cs-CZ" sz="3200" dirty="0" err="1"/>
              <a:t>Power</a:t>
            </a:r>
            <a:r>
              <a:rPr lang="cs-CZ" sz="3200" dirty="0"/>
              <a:t> Software – Sensitivity </a:t>
            </a:r>
            <a:r>
              <a:rPr lang="cs-CZ" sz="3200" dirty="0" err="1"/>
              <a:t>Analysis</a:t>
            </a:r>
            <a:endParaRPr lang="cs-CZ" sz="3200"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25</a:t>
            </a:fld>
            <a:endParaRPr lang="cs-CZ"/>
          </a:p>
        </p:txBody>
      </p:sp>
      <p:pic>
        <p:nvPicPr>
          <p:cNvPr id="3" name="Obrázek 2">
            <a:extLst>
              <a:ext uri="{FF2B5EF4-FFF2-40B4-BE49-F238E27FC236}">
                <a16:creationId xmlns:a16="http://schemas.microsoft.com/office/drawing/2014/main" id="{F066EF4F-8A61-4969-BED9-EE45EEDCE7B0}"/>
              </a:ext>
            </a:extLst>
          </p:cNvPr>
          <p:cNvPicPr>
            <a:picLocks noChangeAspect="1"/>
          </p:cNvPicPr>
          <p:nvPr/>
        </p:nvPicPr>
        <p:blipFill>
          <a:blip r:embed="rId7"/>
          <a:stretch>
            <a:fillRect/>
          </a:stretch>
        </p:blipFill>
        <p:spPr>
          <a:xfrm>
            <a:off x="1248826" y="2233290"/>
            <a:ext cx="6526306" cy="3926115"/>
          </a:xfrm>
          <a:prstGeom prst="rect">
            <a:avLst/>
          </a:prstGeom>
        </p:spPr>
      </p:pic>
      <p:pic>
        <p:nvPicPr>
          <p:cNvPr id="11" name="Obrázek 10">
            <a:extLst>
              <a:ext uri="{FF2B5EF4-FFF2-40B4-BE49-F238E27FC236}">
                <a16:creationId xmlns:a16="http://schemas.microsoft.com/office/drawing/2014/main" id="{3A754385-7905-4208-B483-C8263C0DACA3}"/>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2" name="Footer Placeholder 3">
            <a:extLst>
              <a:ext uri="{FF2B5EF4-FFF2-40B4-BE49-F238E27FC236}">
                <a16:creationId xmlns:a16="http://schemas.microsoft.com/office/drawing/2014/main" id="{E796A178-D315-4EE5-82B6-C0E6BA49DA20}"/>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192382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a:t>4. </a:t>
            </a:r>
            <a:r>
              <a:rPr lang="en-US" dirty="0"/>
              <a:t>Hypothesis Testing</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en-US" sz="2800" i="1" dirty="0">
                <a:solidFill>
                  <a:schemeClr val="tx1"/>
                </a:solidFill>
              </a:rPr>
              <a:t>Confidence Intervals, Bootstrap</a:t>
            </a:r>
            <a:endParaRPr lang="cs-CZ" sz="2800" i="1" dirty="0">
              <a:solidFill>
                <a:schemeClr val="tx1"/>
              </a:solidFill>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cs-CZ" smtClean="0"/>
              <a:t>26</a:t>
            </a:fld>
            <a:endParaRPr lang="cs-CZ"/>
          </a:p>
        </p:txBody>
      </p:sp>
      <p:pic>
        <p:nvPicPr>
          <p:cNvPr id="9" name="Obrázek 8">
            <a:extLst>
              <a:ext uri="{FF2B5EF4-FFF2-40B4-BE49-F238E27FC236}">
                <a16:creationId xmlns:a16="http://schemas.microsoft.com/office/drawing/2014/main" id="{88BB37A4-EB03-4344-82E2-D454AD378890}"/>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0" name="Footer Placeholder 3">
            <a:extLst>
              <a:ext uri="{FF2B5EF4-FFF2-40B4-BE49-F238E27FC236}">
                <a16:creationId xmlns:a16="http://schemas.microsoft.com/office/drawing/2014/main" id="{8D6E070E-26DB-4590-8BB0-9215737B7B36}"/>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40149470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2.1 NHST a</a:t>
            </a:r>
            <a:r>
              <a:rPr lang="en-US" sz="3200" dirty="0" err="1"/>
              <a:t>nd</a:t>
            </a:r>
            <a:r>
              <a:rPr lang="cs-CZ" sz="3200" dirty="0"/>
              <a:t> p-</a:t>
            </a:r>
            <a:r>
              <a:rPr lang="cs-CZ" sz="3200" dirty="0" err="1"/>
              <a:t>value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A conventional approach is a comparison of p-value to the alpha value.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Low p-value indicates that the observed outcome is contradicting expectation stated in the null hypothesis and </a:t>
            </a:r>
            <a:r>
              <a:rPr lang="en-US" sz="1500" dirty="0" err="1">
                <a:solidFill>
                  <a:schemeClr val="tx1"/>
                </a:solidFill>
                <a:latin typeface="Source Sans Pro Semibold" pitchFamily="34" charset="-18"/>
              </a:rPr>
              <a:t>favours</a:t>
            </a:r>
            <a:r>
              <a:rPr lang="en-US" sz="1500" dirty="0">
                <a:solidFill>
                  <a:schemeClr val="tx1"/>
                </a:solidFill>
                <a:latin typeface="Source Sans Pro Semibold" pitchFamily="34" charset="-18"/>
              </a:rPr>
              <a:t> the explanation of alternative hypothesis.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When the evidence against null hypothesis is weak, we do not prove null hypothesis is true. We will assume that null is more likely to be true than the alternative because it fits the empirical evidence in hand better.</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27</a:t>
            </a:fld>
            <a:endParaRPr lang="cs-CZ"/>
          </a:p>
        </p:txBody>
      </p:sp>
      <p:pic>
        <p:nvPicPr>
          <p:cNvPr id="12" name="Obrázek 11">
            <a:extLst>
              <a:ext uri="{FF2B5EF4-FFF2-40B4-BE49-F238E27FC236}">
                <a16:creationId xmlns:a16="http://schemas.microsoft.com/office/drawing/2014/main" id="{62F4B0E9-98F2-4EF7-AD41-1CB606077F0C}"/>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73364B86-13FE-4662-8D3A-EF96231985DF}"/>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4299675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2.1 NHST </a:t>
            </a:r>
            <a:r>
              <a:rPr lang="en-US" sz="3200" dirty="0"/>
              <a:t>and Confidence Intervals</a:t>
            </a:r>
            <a:endParaRPr lang="cs-CZ" sz="32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Confidence interval computed on the  </a:t>
                </a:r>
                <a14:m>
                  <m:oMath xmlns:m="http://schemas.openxmlformats.org/officeDocument/2006/math">
                    <m:r>
                      <a:rPr lang="cs-CZ" sz="1500" i="1" smtClean="0">
                        <a:solidFill>
                          <a:schemeClr val="tx1"/>
                        </a:solidFill>
                        <a:latin typeface="Cambria Math" panose="02040503050406030204" pitchFamily="18" charset="0"/>
                        <a:ea typeface="Cambria Math" panose="02040503050406030204" pitchFamily="18" charset="0"/>
                      </a:rPr>
                      <m:t>𝛼</m:t>
                    </m:r>
                  </m:oMath>
                </a14:m>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 level is an interval</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which, if replicated, will cover the true parameter in the </a:t>
                </a:r>
                <a14:m>
                  <m:oMath xmlns:m="http://schemas.openxmlformats.org/officeDocument/2006/math">
                    <m:r>
                      <a:rPr lang="en-US" sz="1500" b="0" i="0" smtClean="0">
                        <a:solidFill>
                          <a:schemeClr val="tx1"/>
                        </a:solidFill>
                        <a:latin typeface="Cambria Math" panose="02040503050406030204" pitchFamily="18" charset="0"/>
                        <a:ea typeface="Cambria Math" panose="02040503050406030204" pitchFamily="18" charset="0"/>
                      </a:rPr>
                      <m:t>1−</m:t>
                    </m:r>
                    <m:r>
                      <a:rPr lang="cs-CZ" sz="1500" i="1">
                        <a:solidFill>
                          <a:schemeClr val="tx1"/>
                        </a:solidFill>
                        <a:latin typeface="Cambria Math" panose="02040503050406030204" pitchFamily="18" charset="0"/>
                        <a:ea typeface="Cambria Math" panose="02040503050406030204" pitchFamily="18" charset="0"/>
                      </a:rPr>
                      <m:t>𝛼</m:t>
                    </m:r>
                    <m:r>
                      <a:rPr lang="en-US" sz="1500" b="0" i="1" smtClean="0">
                        <a:solidFill>
                          <a:schemeClr val="tx1"/>
                        </a:solidFill>
                        <a:latin typeface="Cambria Math" panose="02040503050406030204" pitchFamily="18" charset="0"/>
                        <a:ea typeface="Cambria Math" panose="02040503050406030204" pitchFamily="18" charset="0"/>
                      </a:rPr>
                      <m:t> </m:t>
                    </m:r>
                    <m:r>
                      <a:rPr lang="en-US" sz="1500">
                        <a:solidFill>
                          <a:schemeClr val="tx1"/>
                        </a:solidFill>
                        <a:latin typeface="Cambria Math" panose="02040503050406030204" pitchFamily="18" charset="0"/>
                        <a:ea typeface="Cambria Math" panose="02040503050406030204" pitchFamily="18" charset="0"/>
                      </a:rPr>
                      <m:t>%</m:t>
                    </m:r>
                  </m:oMath>
                </a14:m>
                <a:r>
                  <a:rPr lang="en-US" sz="1500" dirty="0">
                    <a:solidFill>
                      <a:schemeClr val="tx1"/>
                    </a:solidFill>
                    <a:latin typeface="Source Sans Pro Semibold" pitchFamily="34" charset="-18"/>
                  </a:rPr>
                  <a:t> cases of replications.</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28</a:t>
            </a:fld>
            <a:endParaRPr lang="cs-CZ"/>
          </a:p>
        </p:txBody>
      </p:sp>
      <p:pic>
        <p:nvPicPr>
          <p:cNvPr id="12" name="Obrázek 11">
            <a:extLst>
              <a:ext uri="{FF2B5EF4-FFF2-40B4-BE49-F238E27FC236}">
                <a16:creationId xmlns:a16="http://schemas.microsoft.com/office/drawing/2014/main" id="{40DA3C4F-F249-4CC7-BE5F-9DB981423CE4}"/>
              </a:ext>
            </a:extLst>
          </p:cNvPr>
          <p:cNvPicPr>
            <a:picLocks noChangeAspect="1"/>
          </p:cNvPicPr>
          <p:nvPr/>
        </p:nvPicPr>
        <p:blipFill>
          <a:blip r:embed="rId8"/>
          <a:stretch>
            <a:fillRect/>
          </a:stretch>
        </p:blipFill>
        <p:spPr>
          <a:xfrm>
            <a:off x="1374626" y="3104735"/>
            <a:ext cx="5946549" cy="2475645"/>
          </a:xfrm>
          <a:prstGeom prst="rect">
            <a:avLst/>
          </a:prstGeom>
        </p:spPr>
      </p:pic>
      <p:pic>
        <p:nvPicPr>
          <p:cNvPr id="13" name="Obrázek 12">
            <a:extLst>
              <a:ext uri="{FF2B5EF4-FFF2-40B4-BE49-F238E27FC236}">
                <a16:creationId xmlns:a16="http://schemas.microsoft.com/office/drawing/2014/main" id="{0BFDC83B-EC4C-48DB-ACAF-C27716C8A696}"/>
              </a:ext>
            </a:extLst>
          </p:cNvPr>
          <p:cNvPicPr/>
          <p:nvPr/>
        </p:nvPicPr>
        <p:blipFill>
          <a:blip r:embed="rId9"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6" name="Footer Placeholder 3">
            <a:extLst>
              <a:ext uri="{FF2B5EF4-FFF2-40B4-BE49-F238E27FC236}">
                <a16:creationId xmlns:a16="http://schemas.microsoft.com/office/drawing/2014/main" id="{D6DD122B-280F-41B0-9857-1661701289A2}"/>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1458795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2.1 NHST </a:t>
            </a:r>
            <a:r>
              <a:rPr lang="en-US" sz="3200" dirty="0"/>
              <a:t>and Confidence Intervals</a:t>
            </a:r>
            <a:endParaRPr lang="cs-CZ" sz="32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79"/>
                <a:ext cx="7981078" cy="3707915"/>
              </a:xfrm>
            </p:spPr>
            <p:txBody>
              <a:bodyPr>
                <a:noAutofit/>
              </a:bodyPr>
              <a:lstStyle/>
              <a:p>
                <a:pPr algn="l"/>
                <a:r>
                  <a:rPr lang="en-US" sz="1500" dirty="0">
                    <a:solidFill>
                      <a:schemeClr val="tx1"/>
                    </a:solidFill>
                    <a:latin typeface="Source Sans Pro Semibold" pitchFamily="34" charset="-18"/>
                  </a:rPr>
                  <a:t>It possible to test statistical hypothesis by constructing confidence interval. </a:t>
                </a: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If this interval contains a value stated in the Null hypothesis, we fail to reject the Null.</a:t>
                </a:r>
                <a:endParaRPr lang="cs-CZ" sz="15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If this confidence interval does not contain the value, null hypothesis is rejected.</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Note that there are only two options: Interval either contains or does not contain the value. There is no probability statement about the 1 sample-based confidence interval. All you can say that a confidence interval constructed by the methodology would contain the true value according to the 1-alpha.  </a:t>
                </a:r>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All values in the confidence intervals are equally likely to be the true population value. Hence, Confidence interval </a:t>
                </a:r>
                <a14:m>
                  <m:oMath xmlns:m="http://schemas.openxmlformats.org/officeDocument/2006/math">
                    <m:d>
                      <m:dPr>
                        <m:begChr m:val="⟨"/>
                        <m:endChr m:val="⟩"/>
                        <m:ctrlPr>
                          <a:rPr lang="cs-CZ" sz="1500" i="1">
                            <a:solidFill>
                              <a:schemeClr val="tx1"/>
                            </a:solidFill>
                            <a:latin typeface="Cambria Math" panose="02040503050406030204" pitchFamily="18" charset="0"/>
                          </a:rPr>
                        </m:ctrlPr>
                      </m:dPr>
                      <m:e>
                        <m:r>
                          <a:rPr lang="cs-CZ" sz="1500" i="1">
                            <a:solidFill>
                              <a:schemeClr val="tx1"/>
                            </a:solidFill>
                            <a:latin typeface="Cambria Math" panose="02040503050406030204" pitchFamily="18" charset="0"/>
                          </a:rPr>
                          <m:t>−0.01, 2</m:t>
                        </m:r>
                      </m:e>
                    </m:d>
                  </m:oMath>
                </a14:m>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does not imply that the true parameter is more likely to be positive than negative.</a:t>
                </a:r>
                <a:endParaRPr lang="cs-CZ" sz="1500" dirty="0">
                  <a:solidFill>
                    <a:schemeClr val="tx1"/>
                  </a:solidFill>
                  <a:latin typeface="Source Sans Pro Semibold" pitchFamily="34" charset="-18"/>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79"/>
                <a:ext cx="7981078" cy="3707915"/>
              </a:xfrm>
              <a:blipFill>
                <a:blip r:embed="rId3"/>
                <a:stretch>
                  <a:fillRect l="-306" t="-328" r="-764"/>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29</a:t>
            </a:fld>
            <a:endParaRPr lang="cs-CZ"/>
          </a:p>
        </p:txBody>
      </p:sp>
      <p:pic>
        <p:nvPicPr>
          <p:cNvPr id="11" name="Obrázek 10">
            <a:extLst>
              <a:ext uri="{FF2B5EF4-FFF2-40B4-BE49-F238E27FC236}">
                <a16:creationId xmlns:a16="http://schemas.microsoft.com/office/drawing/2014/main" id="{CABD0662-E497-46E1-85CA-9EE966D8689E}"/>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2" name="Footer Placeholder 3">
            <a:extLst>
              <a:ext uri="{FF2B5EF4-FFF2-40B4-BE49-F238E27FC236}">
                <a16:creationId xmlns:a16="http://schemas.microsoft.com/office/drawing/2014/main" id="{A47801FA-CBC4-4825-8E08-E9E703B40375}"/>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050678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Approaches to Probability</a:t>
            </a:r>
            <a:endParaRPr lang="cs-CZ" sz="32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Probability is a core element of statistical analysis. There are several approaches to probability and each have a specific interpretation and usage.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We can distinguish between 3 types:</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Classical</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Standard (</a:t>
                </a:r>
                <a:r>
                  <a:rPr lang="en-US" sz="1500" dirty="0">
                    <a:solidFill>
                      <a:schemeClr val="tx1"/>
                    </a:solidFill>
                    <a:latin typeface="Source Sans Pro Semibold" pitchFamily="34" charset="-18"/>
                  </a:rPr>
                  <a:t>Frequentist</a:t>
                </a:r>
                <a:r>
                  <a:rPr lang="cs-CZ" sz="1500" dirty="0">
                    <a:solidFill>
                      <a:schemeClr val="tx1"/>
                    </a:solidFill>
                    <a:latin typeface="Source Sans Pro Semibold" pitchFamily="34" charset="-18"/>
                  </a:rPr>
                  <a:t>)</a:t>
                </a:r>
              </a:p>
              <a:p>
                <a:pPr marL="285750" indent="-285750" algn="l">
                  <a:buFont typeface="Courier New" pitchFamily="49" charset="0"/>
                  <a:buChar char="o"/>
                </a:pPr>
                <a:r>
                  <a:rPr lang="en-US" sz="1500" dirty="0">
                    <a:solidFill>
                      <a:schemeClr val="tx1"/>
                    </a:solidFill>
                    <a:latin typeface="Source Sans Pro Semibold" pitchFamily="34" charset="-18"/>
                  </a:rPr>
                  <a:t>Subjective</a:t>
                </a:r>
                <a:r>
                  <a:rPr lang="cs-CZ" sz="1500" dirty="0">
                    <a:solidFill>
                      <a:schemeClr val="tx1"/>
                    </a:solidFill>
                    <a:latin typeface="Source Sans Pro Semibold" pitchFamily="34" charset="-18"/>
                  </a:rPr>
                  <a:t> 	</a:t>
                </a: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There is an axiomatic definition which sets requirements on a mathematical measure, if the measure is wanted to be called a probability. One of the requirements is the restricted range of value on the interval</a:t>
                </a:r>
                <a:r>
                  <a:rPr lang="cs-CZ" sz="1500" dirty="0">
                    <a:solidFill>
                      <a:schemeClr val="tx1"/>
                    </a:solidFill>
                    <a:latin typeface="Source Sans Pro Semibold" pitchFamily="34" charset="-18"/>
                  </a:rPr>
                  <a:t> </a:t>
                </a:r>
                <a14:m>
                  <m:oMath xmlns:m="http://schemas.openxmlformats.org/officeDocument/2006/math">
                    <m:d>
                      <m:dPr>
                        <m:begChr m:val="⟨"/>
                        <m:endChr m:val="⟩"/>
                        <m:ctrlPr>
                          <a:rPr lang="cs-CZ" sz="1500" i="1" smtClean="0">
                            <a:solidFill>
                              <a:schemeClr val="tx1"/>
                            </a:solidFill>
                            <a:latin typeface="Cambria Math" panose="02040503050406030204" pitchFamily="18" charset="0"/>
                          </a:rPr>
                        </m:ctrlPr>
                      </m:dPr>
                      <m:e>
                        <m:r>
                          <a:rPr lang="cs-CZ" sz="1500" b="0" i="1" smtClean="0">
                            <a:solidFill>
                              <a:schemeClr val="tx1"/>
                            </a:solidFill>
                            <a:latin typeface="Cambria Math" panose="02040503050406030204" pitchFamily="18" charset="0"/>
                          </a:rPr>
                          <m:t>0,1</m:t>
                        </m:r>
                      </m:e>
                    </m:d>
                    <m:r>
                      <a:rPr lang="cs-CZ" sz="1500" b="0" i="1" smtClean="0">
                        <a:solidFill>
                          <a:schemeClr val="tx1"/>
                        </a:solidFill>
                        <a:latin typeface="Cambria Math" panose="02040503050406030204" pitchFamily="18" charset="0"/>
                      </a:rPr>
                      <m:t>.</m:t>
                    </m:r>
                  </m:oMath>
                </a14:m>
                <a:endParaRPr lang="cs-CZ" sz="1500" dirty="0">
                  <a:solidFill>
                    <a:schemeClr val="tx1"/>
                  </a:solidFill>
                  <a:latin typeface="Source Sans Pro Semibold" pitchFamily="34" charset="-18"/>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r="-153"/>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a:t>
            </a:fld>
            <a:endParaRPr lang="cs-CZ"/>
          </a:p>
        </p:txBody>
      </p:sp>
      <p:pic>
        <p:nvPicPr>
          <p:cNvPr id="13" name="Obrázek 12">
            <a:extLst>
              <a:ext uri="{FF2B5EF4-FFF2-40B4-BE49-F238E27FC236}">
                <a16:creationId xmlns:a16="http://schemas.microsoft.com/office/drawing/2014/main" id="{EEE0E02B-7856-46A2-BFBD-7BA943142E88}"/>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5" name="Footer Placeholder 3">
            <a:extLst>
              <a:ext uri="{FF2B5EF4-FFF2-40B4-BE49-F238E27FC236}">
                <a16:creationId xmlns:a16="http://schemas.microsoft.com/office/drawing/2014/main" id="{314F5C27-2F0A-4770-8E33-9D9AF30834FF}"/>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55265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Classical</a:t>
            </a:r>
            <a:r>
              <a:rPr lang="cs-CZ" sz="3200" dirty="0"/>
              <a:t> </a:t>
            </a:r>
            <a:r>
              <a:rPr lang="en-US" sz="3200" dirty="0"/>
              <a:t>Probability</a:t>
            </a:r>
            <a:endParaRPr lang="cs-CZ" sz="32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This type of probability can be used only with events which have a finite number of outcomes with equal probability of occurrence.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Classical probability can be used for theoretical reasoning or as an initial guess. There is no need to conduct an empirical analysis to determine a probability of the outcome as the probability is computed according to:</a:t>
                </a:r>
              </a:p>
              <a:p>
                <a:pPr algn="l"/>
                <a:endParaRPr lang="cs-CZ" sz="1500" dirty="0">
                  <a:solidFill>
                    <a:srgbClr val="642721"/>
                  </a:solidFill>
                  <a:latin typeface="Source Sans Pro Semibold" pitchFamily="34" charset="-18"/>
                </a:endParaRPr>
              </a:p>
              <a:p>
                <a:pPr algn="l"/>
                <a14:m>
                  <m:oMathPara xmlns:m="http://schemas.openxmlformats.org/officeDocument/2006/math">
                    <m:oMathParaPr>
                      <m:jc m:val="centerGroup"/>
                    </m:oMathParaPr>
                    <m:oMath xmlns:m="http://schemas.openxmlformats.org/officeDocument/2006/math">
                      <m:r>
                        <a:rPr lang="cs-CZ" sz="1500" b="0" i="1" smtClean="0">
                          <a:solidFill>
                            <a:schemeClr val="tx1"/>
                          </a:solidFill>
                          <a:latin typeface="Cambria Math" panose="02040503050406030204" pitchFamily="18" charset="0"/>
                        </a:rPr>
                        <m:t>𝑃</m:t>
                      </m:r>
                      <m:d>
                        <m:dPr>
                          <m:ctrlPr>
                            <a:rPr lang="cs-CZ" sz="1500" b="0" i="1" smtClean="0">
                              <a:solidFill>
                                <a:schemeClr val="tx1"/>
                              </a:solidFill>
                              <a:latin typeface="Cambria Math" panose="02040503050406030204" pitchFamily="18" charset="0"/>
                            </a:rPr>
                          </m:ctrlPr>
                        </m:dPr>
                        <m:e>
                          <m:r>
                            <m:rPr>
                              <m:nor/>
                            </m:rPr>
                            <a:rPr lang="en-US" sz="1500" b="0" i="0" smtClean="0">
                              <a:solidFill>
                                <a:schemeClr val="tx1"/>
                              </a:solidFill>
                              <a:latin typeface="Cambria Math" panose="02040503050406030204" pitchFamily="18" charset="0"/>
                            </a:rPr>
                            <m:t>Outcome</m:t>
                          </m:r>
                        </m:e>
                      </m:d>
                      <m:r>
                        <a:rPr lang="cs-CZ" sz="1500" b="0" i="1" smtClean="0">
                          <a:solidFill>
                            <a:schemeClr val="tx1"/>
                          </a:solidFill>
                          <a:latin typeface="Cambria Math" panose="02040503050406030204" pitchFamily="18" charset="0"/>
                        </a:rPr>
                        <m:t>=</m:t>
                      </m:r>
                      <m:f>
                        <m:fPr>
                          <m:ctrlPr>
                            <a:rPr lang="cs-CZ" sz="1500" b="0" i="1" smtClean="0">
                              <a:solidFill>
                                <a:schemeClr val="tx1"/>
                              </a:solidFill>
                              <a:latin typeface="Cambria Math" panose="02040503050406030204" pitchFamily="18" charset="0"/>
                            </a:rPr>
                          </m:ctrlPr>
                        </m:fPr>
                        <m:num>
                          <m:r>
                            <a:rPr lang="cs-CZ" sz="1500" b="0" i="1" smtClean="0">
                              <a:solidFill>
                                <a:schemeClr val="tx1"/>
                              </a:solidFill>
                              <a:latin typeface="Cambria Math" panose="02040503050406030204" pitchFamily="18" charset="0"/>
                            </a:rPr>
                            <m:t>1</m:t>
                          </m:r>
                        </m:num>
                        <m:den>
                          <m:r>
                            <m:rPr>
                              <m:nor/>
                            </m:rPr>
                            <a:rPr lang="en-US" sz="1500" b="0" i="0" smtClean="0">
                              <a:solidFill>
                                <a:schemeClr val="tx1"/>
                              </a:solidFill>
                              <a:latin typeface="Cambria Math" panose="02040503050406030204" pitchFamily="18" charset="0"/>
                            </a:rPr>
                            <m:t>All</m:t>
                          </m:r>
                          <m:r>
                            <m:rPr>
                              <m:nor/>
                            </m:rPr>
                            <a:rPr lang="en-US" sz="1500" b="0" i="0" smtClean="0">
                              <a:solidFill>
                                <a:schemeClr val="tx1"/>
                              </a:solidFill>
                              <a:latin typeface="Cambria Math" panose="02040503050406030204" pitchFamily="18" charset="0"/>
                            </a:rPr>
                            <m:t> </m:t>
                          </m:r>
                          <m:r>
                            <m:rPr>
                              <m:nor/>
                            </m:rPr>
                            <a:rPr lang="en-US" sz="1500" b="0" i="0" smtClean="0">
                              <a:solidFill>
                                <a:schemeClr val="tx1"/>
                              </a:solidFill>
                              <a:latin typeface="Cambria Math" panose="02040503050406030204" pitchFamily="18" charset="0"/>
                            </a:rPr>
                            <m:t>possible</m:t>
                          </m:r>
                          <m:r>
                            <m:rPr>
                              <m:nor/>
                            </m:rPr>
                            <a:rPr lang="en-US" sz="1500" b="0" i="0" smtClean="0">
                              <a:solidFill>
                                <a:schemeClr val="tx1"/>
                              </a:solidFill>
                              <a:latin typeface="Cambria Math" panose="02040503050406030204" pitchFamily="18" charset="0"/>
                            </a:rPr>
                            <m:t> </m:t>
                          </m:r>
                          <m:r>
                            <m:rPr>
                              <m:nor/>
                            </m:rPr>
                            <a:rPr lang="en-US" sz="1500" b="0" i="0" smtClean="0">
                              <a:solidFill>
                                <a:schemeClr val="tx1"/>
                              </a:solidFill>
                              <a:latin typeface="Cambria Math" panose="02040503050406030204" pitchFamily="18" charset="0"/>
                            </a:rPr>
                            <m:t>outcomes</m:t>
                          </m:r>
                        </m:den>
                      </m:f>
                    </m:oMath>
                  </m:oMathPara>
                </a14:m>
                <a:endParaRPr lang="cs-CZ" sz="1500" dirty="0">
                  <a:solidFill>
                    <a:srgbClr val="64272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This probability can be used only with continuous variables (condition of finite number of outcomes.)</a:t>
                </a:r>
                <a:endParaRPr lang="cs-CZ" sz="1500" dirty="0">
                  <a:solidFill>
                    <a:schemeClr val="tx1"/>
                  </a:solidFill>
                  <a:latin typeface="Source Sans Pro Semibold" pitchFamily="34" charset="-18"/>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a:t>
            </a:fld>
            <a:endParaRPr lang="cs-CZ"/>
          </a:p>
        </p:txBody>
      </p:sp>
      <p:pic>
        <p:nvPicPr>
          <p:cNvPr id="12" name="Obrázek 11">
            <a:extLst>
              <a:ext uri="{FF2B5EF4-FFF2-40B4-BE49-F238E27FC236}">
                <a16:creationId xmlns:a16="http://schemas.microsoft.com/office/drawing/2014/main" id="{87E06D12-6F3D-4098-812F-A1D1B8672278}"/>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6F56674F-A385-4B9E-850F-0836A65745F9}"/>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1876439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Standard Probability</a:t>
            </a:r>
            <a:endParaRPr lang="cs-CZ" sz="32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The most widely used type of probability is the Standard probability. Empirical analysis is required to estimate the probability of outcome.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According to the definition, this probability requires the event to be replicable under constant conditions. Although the condition of experimental settings cannot be guaranteed due to the nature of scientific research in social sciences, its use can be justified by appropriate sampling approach,  large samples and correctly applied methods.</a:t>
                </a: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An estimate of the probability P is made as a relative frequency of the outcome: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r>
                  <a:rPr lang="cs-CZ" sz="1500" b="0" dirty="0">
                    <a:solidFill>
                      <a:schemeClr val="tx1"/>
                    </a:solidFill>
                  </a:rPr>
                  <a:t> </a:t>
                </a:r>
                <a14:m>
                  <m:oMath xmlns:m="http://schemas.openxmlformats.org/officeDocument/2006/math">
                    <m:r>
                      <a:rPr lang="cs-CZ" sz="1500" b="0" i="0" smtClean="0">
                        <a:solidFill>
                          <a:schemeClr val="tx1"/>
                        </a:solidFill>
                        <a:latin typeface="Cambria Math" panose="02040503050406030204" pitchFamily="18" charset="0"/>
                      </a:rPr>
                      <m:t> </m:t>
                    </m:r>
                    <m:func>
                      <m:funcPr>
                        <m:ctrlPr>
                          <a:rPr lang="cs-CZ" sz="1500" b="0" i="1" smtClean="0">
                            <a:solidFill>
                              <a:schemeClr val="tx1"/>
                            </a:solidFill>
                            <a:latin typeface="Cambria Math" panose="02040503050406030204" pitchFamily="18" charset="0"/>
                          </a:rPr>
                        </m:ctrlPr>
                      </m:funcPr>
                      <m:fName>
                        <m:limLow>
                          <m:limLowPr>
                            <m:ctrlPr>
                              <a:rPr lang="cs-CZ" sz="1500" b="0" i="1" smtClean="0">
                                <a:solidFill>
                                  <a:schemeClr val="tx1"/>
                                </a:solidFill>
                                <a:latin typeface="Cambria Math" panose="02040503050406030204" pitchFamily="18" charset="0"/>
                              </a:rPr>
                            </m:ctrlPr>
                          </m:limLowPr>
                          <m:e>
                            <m:r>
                              <m:rPr>
                                <m:sty m:val="p"/>
                              </m:rPr>
                              <a:rPr lang="cs-CZ" sz="1500" b="0" i="0" smtClean="0">
                                <a:solidFill>
                                  <a:schemeClr val="tx1"/>
                                </a:solidFill>
                                <a:latin typeface="Cambria Math" panose="02040503050406030204" pitchFamily="18" charset="0"/>
                              </a:rPr>
                              <m:t>lim</m:t>
                            </m:r>
                          </m:e>
                          <m:lim>
                            <m:r>
                              <a:rPr lang="cs-CZ" sz="1500" b="0" i="1" smtClean="0">
                                <a:solidFill>
                                  <a:schemeClr val="tx1"/>
                                </a:solidFill>
                                <a:latin typeface="Cambria Math" panose="02040503050406030204" pitchFamily="18" charset="0"/>
                              </a:rPr>
                              <m:t>𝑛</m:t>
                            </m:r>
                            <m:r>
                              <a:rPr lang="cs-CZ" sz="1500" b="0" i="1" smtClean="0">
                                <a:solidFill>
                                  <a:schemeClr val="tx1"/>
                                </a:solidFill>
                                <a:latin typeface="Cambria Math" panose="02040503050406030204" pitchFamily="18" charset="0"/>
                                <a:ea typeface="Cambria Math" panose="02040503050406030204" pitchFamily="18" charset="0"/>
                              </a:rPr>
                              <m:t>→∞</m:t>
                            </m:r>
                          </m:lim>
                        </m:limLow>
                      </m:fName>
                      <m:e>
                        <m:r>
                          <a:rPr lang="cs-CZ" sz="1500" i="1">
                            <a:solidFill>
                              <a:schemeClr val="tx1"/>
                            </a:solidFill>
                            <a:latin typeface="Cambria Math" panose="02040503050406030204" pitchFamily="18" charset="0"/>
                          </a:rPr>
                          <m:t>𝑃</m:t>
                        </m:r>
                        <m:d>
                          <m:dPr>
                            <m:ctrlPr>
                              <a:rPr lang="cs-CZ" sz="1500" i="1">
                                <a:solidFill>
                                  <a:schemeClr val="tx1"/>
                                </a:solidFill>
                                <a:latin typeface="Cambria Math" panose="02040503050406030204" pitchFamily="18" charset="0"/>
                              </a:rPr>
                            </m:ctrlPr>
                          </m:dPr>
                          <m:e>
                            <m:r>
                              <m:rPr>
                                <m:nor/>
                              </m:rPr>
                              <a:rPr lang="en-US" sz="1500" b="0" i="0" smtClean="0">
                                <a:solidFill>
                                  <a:schemeClr val="tx1"/>
                                </a:solidFill>
                                <a:latin typeface="Cambria Math" panose="02040503050406030204" pitchFamily="18" charset="0"/>
                              </a:rPr>
                              <m:t>Outocme</m:t>
                            </m:r>
                          </m:e>
                        </m:d>
                      </m:e>
                    </m:func>
                    <m:r>
                      <a:rPr lang="cs-CZ" sz="1500" b="0" i="1" smtClean="0">
                        <a:solidFill>
                          <a:schemeClr val="tx1"/>
                        </a:solidFill>
                        <a:latin typeface="Cambria Math" panose="02040503050406030204" pitchFamily="18" charset="0"/>
                      </a:rPr>
                      <m:t>=</m:t>
                    </m:r>
                    <m:f>
                      <m:fPr>
                        <m:ctrlPr>
                          <a:rPr lang="cs-CZ" sz="1500" b="0" i="1" smtClean="0">
                            <a:solidFill>
                              <a:schemeClr val="tx1"/>
                            </a:solidFill>
                            <a:latin typeface="Cambria Math" panose="02040503050406030204" pitchFamily="18" charset="0"/>
                          </a:rPr>
                        </m:ctrlPr>
                      </m:fPr>
                      <m:num>
                        <m:r>
                          <m:rPr>
                            <m:nor/>
                          </m:rPr>
                          <a:rPr lang="en-US" sz="1500" b="0" i="0" smtClean="0">
                            <a:solidFill>
                              <a:schemeClr val="tx1"/>
                            </a:solidFill>
                            <a:latin typeface="Cambria Math" panose="02040503050406030204" pitchFamily="18" charset="0"/>
                          </a:rPr>
                          <m:t>Outcome</m:t>
                        </m:r>
                        <m:r>
                          <a:rPr lang="cs-CZ" sz="1500" b="0" i="1" smtClean="0">
                            <a:solidFill>
                              <a:schemeClr val="tx1"/>
                            </a:solidFill>
                            <a:latin typeface="Cambria Math" panose="02040503050406030204" pitchFamily="18" charset="0"/>
                          </a:rPr>
                          <m:t> </m:t>
                        </m:r>
                      </m:num>
                      <m:den>
                        <m:r>
                          <a:rPr lang="cs-CZ" sz="1500" b="0" i="1" smtClean="0">
                            <a:solidFill>
                              <a:schemeClr val="tx1"/>
                            </a:solidFill>
                            <a:latin typeface="Cambria Math" panose="02040503050406030204" pitchFamily="18" charset="0"/>
                          </a:rPr>
                          <m:t>𝑛</m:t>
                        </m:r>
                      </m:den>
                    </m:f>
                  </m:oMath>
                </a14:m>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14:m>
                  <m:oMath xmlns:m="http://schemas.openxmlformats.org/officeDocument/2006/math">
                    <m:r>
                      <a:rPr lang="cs-CZ" sz="1500" i="1">
                        <a:solidFill>
                          <a:schemeClr val="tx1"/>
                        </a:solidFill>
                        <a:latin typeface="Cambria Math" panose="02040503050406030204" pitchFamily="18" charset="0"/>
                      </a:rPr>
                      <m:t>𝑛</m:t>
                    </m:r>
                  </m:oMath>
                </a14:m>
                <a:r>
                  <a:rPr lang="en-US" sz="1500" dirty="0">
                    <a:solidFill>
                      <a:schemeClr val="tx1"/>
                    </a:solidFill>
                    <a:latin typeface="Source Sans Pro Semibold" pitchFamily="34" charset="-18"/>
                  </a:rPr>
                  <a:t> refers to the sample size. Probability is not conventionally expressed in %.</a:t>
                </a:r>
                <a:endParaRPr lang="cs-CZ" sz="1500" dirty="0">
                  <a:solidFill>
                    <a:schemeClr val="tx1"/>
                  </a:solidFill>
                  <a:latin typeface="Source Sans Pro Semibold" pitchFamily="34" charset="-18"/>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b="-4491"/>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a:t>
            </a:fld>
            <a:endParaRPr lang="cs-CZ" dirty="0"/>
          </a:p>
        </p:txBody>
      </p:sp>
      <p:pic>
        <p:nvPicPr>
          <p:cNvPr id="12" name="Obrázek 11">
            <a:extLst>
              <a:ext uri="{FF2B5EF4-FFF2-40B4-BE49-F238E27FC236}">
                <a16:creationId xmlns:a16="http://schemas.microsoft.com/office/drawing/2014/main" id="{FD40DEAD-D779-4422-B519-92D6327C64EF}"/>
              </a:ext>
            </a:extLst>
          </p:cNvPr>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DBBEDF79-4317-493F-9C2B-CFCB38B37826}"/>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190142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8F72E504-0990-4249-A011-E55AC502B951}"/>
              </a:ext>
            </a:extLst>
          </p:cNvPr>
          <p:cNvSpPr>
            <a:spLocks noGrp="1"/>
          </p:cNvSpPr>
          <p:nvPr>
            <p:ph type="sldNum" sz="quarter" idx="12"/>
          </p:nvPr>
        </p:nvSpPr>
        <p:spPr/>
        <p:txBody>
          <a:bodyPr/>
          <a:lstStyle/>
          <a:p>
            <a:fld id="{58ACF089-6BD9-4FF9-8F05-3BF27D933551}" type="slidenum">
              <a:rPr lang="cs-CZ" smtClean="0"/>
              <a:t>6</a:t>
            </a:fld>
            <a:endParaRPr lang="cs-CZ"/>
          </a:p>
        </p:txBody>
      </p:sp>
      <p:pic>
        <p:nvPicPr>
          <p:cNvPr id="10" name="Obrázek 9">
            <a:extLst>
              <a:ext uri="{FF2B5EF4-FFF2-40B4-BE49-F238E27FC236}">
                <a16:creationId xmlns:a16="http://schemas.microsoft.com/office/drawing/2014/main" id="{3D72F283-40E8-42F1-836A-CA0106113B2D}"/>
              </a:ext>
            </a:extLst>
          </p:cNvPr>
          <p:cNvPicPr>
            <a:picLocks noChangeAspect="1"/>
          </p:cNvPicPr>
          <p:nvPr/>
        </p:nvPicPr>
        <p:blipFill>
          <a:blip r:embed="rId2"/>
          <a:stretch>
            <a:fillRect/>
          </a:stretch>
        </p:blipFill>
        <p:spPr>
          <a:xfrm>
            <a:off x="1999479" y="1219723"/>
            <a:ext cx="5024999" cy="5194525"/>
          </a:xfrm>
          <a:prstGeom prst="rect">
            <a:avLst/>
          </a:prstGeom>
        </p:spPr>
      </p:pic>
      <p:pic>
        <p:nvPicPr>
          <p:cNvPr id="8" name="Picture 6">
            <a:extLst>
              <a:ext uri="{FF2B5EF4-FFF2-40B4-BE49-F238E27FC236}">
                <a16:creationId xmlns:a16="http://schemas.microsoft.com/office/drawing/2014/main" id="{1DF8E1EB-ECA1-4502-AEF9-31985FE51A31}"/>
              </a:ext>
            </a:extLst>
          </p:cNvPr>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400633" y="6206293"/>
            <a:ext cx="205821" cy="235223"/>
          </a:xfrm>
          <a:prstGeom prst="rect">
            <a:avLst/>
          </a:prstGeom>
        </p:spPr>
      </p:pic>
      <p:pic>
        <p:nvPicPr>
          <p:cNvPr id="9" name="Obrázek 8">
            <a:extLst>
              <a:ext uri="{FF2B5EF4-FFF2-40B4-BE49-F238E27FC236}">
                <a16:creationId xmlns:a16="http://schemas.microsoft.com/office/drawing/2014/main" id="{E9415A47-CBDC-47EA-BF8C-E8E2EFDD212E}"/>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1" name="Footer Placeholder 3">
            <a:extLst>
              <a:ext uri="{FF2B5EF4-FFF2-40B4-BE49-F238E27FC236}">
                <a16:creationId xmlns:a16="http://schemas.microsoft.com/office/drawing/2014/main" id="{AE871F8A-E4A2-4643-952F-7505D33E777D}"/>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2724556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Subjective</a:t>
            </a:r>
            <a:r>
              <a:rPr lang="cs-CZ" sz="3200" dirty="0"/>
              <a:t> </a:t>
            </a:r>
            <a:r>
              <a:rPr lang="en-US" sz="3200" dirty="0"/>
              <a:t>Probability</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Used in situation where replication of studies is not possible.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Subjective probability is used in the Bayesian analysis.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Probability is no longer a relative frequency. It expresses </a:t>
            </a:r>
            <a:r>
              <a:rPr lang="cs-CZ" sz="1500" i="1" dirty="0" err="1">
                <a:solidFill>
                  <a:schemeClr val="tx1"/>
                </a:solidFill>
                <a:latin typeface="Source Sans Pro Semibold" pitchFamily="34" charset="-18"/>
              </a:rPr>
              <a:t>degree</a:t>
            </a:r>
            <a:r>
              <a:rPr lang="cs-CZ" sz="1500" i="1" dirty="0">
                <a:solidFill>
                  <a:schemeClr val="tx1"/>
                </a:solidFill>
                <a:latin typeface="Source Sans Pro Semibold" pitchFamily="34" charset="-18"/>
              </a:rPr>
              <a:t> </a:t>
            </a:r>
            <a:r>
              <a:rPr lang="cs-CZ" sz="1500" i="1" dirty="0" err="1">
                <a:solidFill>
                  <a:schemeClr val="tx1"/>
                </a:solidFill>
                <a:latin typeface="Source Sans Pro Semibold" pitchFamily="34" charset="-18"/>
              </a:rPr>
              <a:t>of</a:t>
            </a:r>
            <a:r>
              <a:rPr lang="cs-CZ" sz="1500" i="1" dirty="0">
                <a:solidFill>
                  <a:schemeClr val="tx1"/>
                </a:solidFill>
                <a:latin typeface="Source Sans Pro Semibold" pitchFamily="34" charset="-18"/>
              </a:rPr>
              <a:t> </a:t>
            </a:r>
            <a:r>
              <a:rPr lang="cs-CZ" sz="1500" i="1" dirty="0" err="1">
                <a:solidFill>
                  <a:schemeClr val="tx1"/>
                </a:solidFill>
                <a:latin typeface="Source Sans Pro Semibold" pitchFamily="34" charset="-18"/>
              </a:rPr>
              <a:t>belief</a:t>
            </a:r>
            <a:r>
              <a:rPr lang="en-US" sz="1500" i="1" dirty="0">
                <a:solidFill>
                  <a:schemeClr val="tx1"/>
                </a:solidFill>
                <a:latin typeface="Source Sans Pro Semibold" pitchFamily="34" charset="-18"/>
              </a:rPr>
              <a:t> </a:t>
            </a:r>
            <a:r>
              <a:rPr lang="en-US" sz="1500" dirty="0">
                <a:solidFill>
                  <a:schemeClr val="tx1"/>
                </a:solidFill>
                <a:latin typeface="Source Sans Pro Semibold" pitchFamily="34" charset="-18"/>
              </a:rPr>
              <a:t>of the assertion being true.</a:t>
            </a:r>
            <a:endParaRPr lang="cs-CZ" sz="15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There is no formula to compute the probability as in the previous cases. Subjective probability operates with distributions known from the </a:t>
            </a:r>
            <a:r>
              <a:rPr lang="en-US" sz="1500" dirty="0" err="1">
                <a:solidFill>
                  <a:schemeClr val="tx1"/>
                </a:solidFill>
                <a:latin typeface="Source Sans Pro Semibold" pitchFamily="34" charset="-18"/>
              </a:rPr>
              <a:t>frequentistic</a:t>
            </a:r>
            <a:r>
              <a:rPr lang="en-US" sz="1500" dirty="0">
                <a:solidFill>
                  <a:schemeClr val="tx1"/>
                </a:solidFill>
                <a:latin typeface="Source Sans Pro Semibold" pitchFamily="34" charset="-18"/>
              </a:rPr>
              <a:t> probability theory, though.</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7</a:t>
            </a:fld>
            <a:endParaRPr lang="cs-CZ"/>
          </a:p>
        </p:txBody>
      </p:sp>
      <p:pic>
        <p:nvPicPr>
          <p:cNvPr id="12" name="Obrázek 11">
            <a:extLst>
              <a:ext uri="{FF2B5EF4-FFF2-40B4-BE49-F238E27FC236}">
                <a16:creationId xmlns:a16="http://schemas.microsoft.com/office/drawing/2014/main" id="{77BF58E2-3BEE-4815-875D-EA327D6F533C}"/>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3" name="Footer Placeholder 3">
            <a:extLst>
              <a:ext uri="{FF2B5EF4-FFF2-40B4-BE49-F238E27FC236}">
                <a16:creationId xmlns:a16="http://schemas.microsoft.com/office/drawing/2014/main" id="{5FBD6DEE-1517-4C9C-8768-6F86E00710C5}"/>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737481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a:t>2. </a:t>
            </a:r>
            <a:r>
              <a:rPr lang="en-US" dirty="0"/>
              <a:t>Random Variable</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en-US" sz="2800" i="1" dirty="0">
                <a:solidFill>
                  <a:schemeClr val="tx1"/>
                </a:solidFill>
              </a:rPr>
              <a:t>Types</a:t>
            </a:r>
            <a:r>
              <a:rPr lang="cs-CZ" sz="2800" i="1" dirty="0">
                <a:solidFill>
                  <a:schemeClr val="tx1"/>
                </a:solidFill>
              </a:rPr>
              <a:t>, </a:t>
            </a:r>
            <a:r>
              <a:rPr lang="en-US" sz="2800" i="1" dirty="0">
                <a:solidFill>
                  <a:schemeClr val="tx1"/>
                </a:solidFill>
              </a:rPr>
              <a:t>Implications, In</a:t>
            </a:r>
            <a:r>
              <a:rPr lang="cs-CZ" sz="2800" i="1" dirty="0" err="1">
                <a:solidFill>
                  <a:schemeClr val="tx1"/>
                </a:solidFill>
              </a:rPr>
              <a:t>ference</a:t>
            </a:r>
            <a:endParaRPr lang="cs-CZ" sz="2800" i="1" dirty="0">
              <a:solidFill>
                <a:schemeClr val="tx1"/>
              </a:solidFill>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cs-CZ" smtClean="0"/>
              <a:t>8</a:t>
            </a:fld>
            <a:endParaRPr lang="cs-CZ"/>
          </a:p>
        </p:txBody>
      </p:sp>
      <p:pic>
        <p:nvPicPr>
          <p:cNvPr id="9" name="Obrázek 8">
            <a:extLst>
              <a:ext uri="{FF2B5EF4-FFF2-40B4-BE49-F238E27FC236}">
                <a16:creationId xmlns:a16="http://schemas.microsoft.com/office/drawing/2014/main" id="{A3B87C46-D8CE-4806-A38F-1DFF4ED3B644}"/>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0" name="Footer Placeholder 3">
            <a:extLst>
              <a:ext uri="{FF2B5EF4-FFF2-40B4-BE49-F238E27FC236}">
                <a16:creationId xmlns:a16="http://schemas.microsoft.com/office/drawing/2014/main" id="{AB02EFED-5851-4207-8799-A1D8BBFAF77D}"/>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946100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1.1 </a:t>
            </a:r>
            <a:r>
              <a:rPr lang="en-US" sz="3200" dirty="0"/>
              <a:t>Definition of Random Variable (RV)</a:t>
            </a:r>
            <a:endParaRPr lang="cs-CZ" sz="32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The set of possible outcomes of the event is stored in the </a:t>
                </a:r>
                <a14:m>
                  <m:oMath xmlns:m="http://schemas.openxmlformats.org/officeDocument/2006/math">
                    <m:r>
                      <a:rPr lang="cs-CZ" sz="1500" b="0" i="1" smtClean="0">
                        <a:solidFill>
                          <a:schemeClr val="tx1"/>
                        </a:solidFill>
                        <a:latin typeface="Cambria Math" panose="02040503050406030204" pitchFamily="18" charset="0"/>
                      </a:rPr>
                      <m:t>𝑆</m:t>
                    </m:r>
                    <m:r>
                      <a:rPr lang="cs-CZ" sz="1500" b="0" i="1" smtClean="0">
                        <a:solidFill>
                          <a:schemeClr val="tx1"/>
                        </a:solidFill>
                        <a:latin typeface="Cambria Math" panose="02040503050406030204" pitchFamily="18" charset="0"/>
                      </a:rPr>
                      <m:t>=</m:t>
                    </m:r>
                    <m:d>
                      <m:dPr>
                        <m:begChr m:val="{"/>
                        <m:endChr m:val="}"/>
                        <m:ctrlPr>
                          <a:rPr lang="cs-CZ" sz="1500" b="0" i="1" smtClean="0">
                            <a:solidFill>
                              <a:schemeClr val="tx1"/>
                            </a:solidFill>
                            <a:latin typeface="Cambria Math" panose="02040503050406030204" pitchFamily="18" charset="0"/>
                          </a:rPr>
                        </m:ctrlPr>
                      </m:dPr>
                      <m:e>
                        <m:sSub>
                          <m:sSubPr>
                            <m:ctrlPr>
                              <a:rPr lang="cs-CZ" sz="1500" b="0" i="1" smtClean="0">
                                <a:solidFill>
                                  <a:schemeClr val="tx1"/>
                                </a:solidFill>
                                <a:latin typeface="Cambria Math" panose="02040503050406030204" pitchFamily="18" charset="0"/>
                              </a:rPr>
                            </m:ctrlPr>
                          </m:sSubPr>
                          <m:e>
                            <m:r>
                              <a:rPr lang="cs-CZ" sz="1500" b="0" i="1" smtClean="0">
                                <a:solidFill>
                                  <a:schemeClr val="tx1"/>
                                </a:solidFill>
                                <a:latin typeface="Cambria Math" panose="02040503050406030204" pitchFamily="18" charset="0"/>
                              </a:rPr>
                              <m:t>𝑠</m:t>
                            </m:r>
                          </m:e>
                          <m:sub>
                            <m:r>
                              <a:rPr lang="cs-CZ" sz="1500" b="0" i="1" smtClean="0">
                                <a:solidFill>
                                  <a:schemeClr val="tx1"/>
                                </a:solidFill>
                                <a:latin typeface="Cambria Math" panose="02040503050406030204" pitchFamily="18" charset="0"/>
                              </a:rPr>
                              <m:t>1</m:t>
                            </m:r>
                          </m:sub>
                        </m:sSub>
                        <m:r>
                          <a:rPr lang="cs-CZ" sz="1500" b="0" i="1" smtClean="0">
                            <a:solidFill>
                              <a:schemeClr val="tx1"/>
                            </a:solidFill>
                            <a:latin typeface="Cambria Math" panose="02040503050406030204" pitchFamily="18" charset="0"/>
                          </a:rPr>
                          <m:t>,</m:t>
                        </m:r>
                        <m:sSub>
                          <m:sSubPr>
                            <m:ctrlPr>
                              <a:rPr lang="cs-CZ" sz="1500" i="1">
                                <a:solidFill>
                                  <a:schemeClr val="tx1"/>
                                </a:solidFill>
                                <a:latin typeface="Cambria Math" panose="02040503050406030204" pitchFamily="18" charset="0"/>
                              </a:rPr>
                            </m:ctrlPr>
                          </m:sSubPr>
                          <m:e>
                            <m:r>
                              <a:rPr lang="cs-CZ" sz="1500" b="0" i="1" smtClean="0">
                                <a:solidFill>
                                  <a:schemeClr val="tx1"/>
                                </a:solidFill>
                                <a:latin typeface="Cambria Math" panose="02040503050406030204" pitchFamily="18" charset="0"/>
                              </a:rPr>
                              <m:t> </m:t>
                            </m:r>
                            <m:r>
                              <a:rPr lang="cs-CZ" sz="1500" i="1">
                                <a:solidFill>
                                  <a:schemeClr val="tx1"/>
                                </a:solidFill>
                                <a:latin typeface="Cambria Math" panose="02040503050406030204" pitchFamily="18" charset="0"/>
                              </a:rPr>
                              <m:t>𝑠</m:t>
                            </m:r>
                          </m:e>
                          <m:sub>
                            <m:r>
                              <a:rPr lang="cs-CZ" sz="1500" b="0" i="1" smtClean="0">
                                <a:solidFill>
                                  <a:schemeClr val="tx1"/>
                                </a:solidFill>
                                <a:latin typeface="Cambria Math" panose="02040503050406030204" pitchFamily="18" charset="0"/>
                              </a:rPr>
                              <m:t>2</m:t>
                            </m:r>
                          </m:sub>
                        </m:sSub>
                        <m:r>
                          <a:rPr lang="cs-CZ" sz="1500" b="0" i="1" smtClean="0">
                            <a:solidFill>
                              <a:schemeClr val="tx1"/>
                            </a:solidFill>
                            <a:latin typeface="Cambria Math" panose="02040503050406030204" pitchFamily="18" charset="0"/>
                          </a:rPr>
                          <m:t>,…</m:t>
                        </m:r>
                      </m:e>
                    </m:d>
                    <m:r>
                      <a:rPr lang="cs-CZ" sz="1500" b="0" i="1" smtClean="0">
                        <a:solidFill>
                          <a:schemeClr val="tx1"/>
                        </a:solidFill>
                        <a:latin typeface="Cambria Math" panose="02040503050406030204" pitchFamily="18" charset="0"/>
                      </a:rPr>
                      <m:t> </m:t>
                    </m:r>
                  </m:oMath>
                </a14:m>
                <a:endParaRPr lang="cs-CZ" sz="1500" b="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Random variable is a real function which denoted in the capital letters, typically X,Y or Z</a:t>
                </a:r>
              </a:p>
              <a:p>
                <a:pPr algn="l"/>
                <a:r>
                  <a:rPr lang="en-US" sz="1500" dirty="0">
                    <a:solidFill>
                      <a:schemeClr val="tx1"/>
                    </a:solidFill>
                    <a:latin typeface="Source Sans Pro Semibold" pitchFamily="34" charset="-18"/>
                  </a:rPr>
                  <a:t>It can be written as:</a:t>
                </a:r>
                <a:endParaRPr lang="cs-CZ" sz="1500" dirty="0">
                  <a:solidFill>
                    <a:schemeClr val="tx1"/>
                  </a:solidFill>
                  <a:latin typeface="Source Sans Pro Semibold" pitchFamily="34" charset="-18"/>
                </a:endParaRPr>
              </a:p>
              <a:p>
                <a:pPr algn="l"/>
                <a14:m>
                  <m:oMathPara xmlns:m="http://schemas.openxmlformats.org/officeDocument/2006/math">
                    <m:oMathParaPr>
                      <m:jc m:val="centerGroup"/>
                    </m:oMathParaPr>
                    <m:oMath xmlns:m="http://schemas.openxmlformats.org/officeDocument/2006/math">
                      <m:d>
                        <m:dPr>
                          <m:begChr m:val="{"/>
                          <m:endChr m:val="}"/>
                          <m:ctrlPr>
                            <a:rPr lang="cs-CZ" sz="1500" i="1" smtClean="0">
                              <a:solidFill>
                                <a:schemeClr val="tx1"/>
                              </a:solidFill>
                              <a:latin typeface="Cambria Math" panose="02040503050406030204" pitchFamily="18" charset="0"/>
                            </a:rPr>
                          </m:ctrlPr>
                        </m:dPr>
                        <m:e>
                          <m:r>
                            <a:rPr lang="cs-CZ" sz="1500" b="0" i="1" smtClean="0">
                              <a:solidFill>
                                <a:schemeClr val="tx1"/>
                              </a:solidFill>
                              <a:latin typeface="Cambria Math" panose="02040503050406030204" pitchFamily="18" charset="0"/>
                            </a:rPr>
                            <m:t>𝑆</m:t>
                          </m:r>
                          <m:r>
                            <a:rPr lang="cs-CZ" sz="1500" b="0" i="1" smtClean="0">
                              <a:solidFill>
                                <a:schemeClr val="tx1"/>
                              </a:solidFill>
                              <a:latin typeface="Cambria Math" panose="02040503050406030204" pitchFamily="18" charset="0"/>
                            </a:rPr>
                            <m:t>:</m:t>
                          </m:r>
                          <m:r>
                            <a:rPr lang="cs-CZ" sz="1500" b="0" i="1" smtClean="0">
                              <a:solidFill>
                                <a:schemeClr val="tx1"/>
                              </a:solidFill>
                              <a:latin typeface="Cambria Math" panose="02040503050406030204" pitchFamily="18" charset="0"/>
                            </a:rPr>
                            <m:t>𝑋</m:t>
                          </m:r>
                          <m:d>
                            <m:dPr>
                              <m:ctrlPr>
                                <a:rPr lang="cs-CZ" sz="1500" b="0" i="1" smtClean="0">
                                  <a:solidFill>
                                    <a:schemeClr val="tx1"/>
                                  </a:solidFill>
                                  <a:latin typeface="Cambria Math" panose="02040503050406030204" pitchFamily="18" charset="0"/>
                                </a:rPr>
                              </m:ctrlPr>
                            </m:dPr>
                            <m:e>
                              <m:r>
                                <a:rPr lang="cs-CZ" sz="1500" b="0" i="1" smtClean="0">
                                  <a:solidFill>
                                    <a:schemeClr val="tx1"/>
                                  </a:solidFill>
                                  <a:latin typeface="Cambria Math" panose="02040503050406030204" pitchFamily="18" charset="0"/>
                                </a:rPr>
                                <m:t>𝑠</m:t>
                              </m:r>
                            </m:e>
                          </m:d>
                          <m:r>
                            <a:rPr lang="cs-CZ" sz="1500" b="0" i="1" smtClean="0">
                              <a:solidFill>
                                <a:schemeClr val="tx1"/>
                              </a:solidFill>
                              <a:latin typeface="Cambria Math" panose="02040503050406030204" pitchFamily="18" charset="0"/>
                            </a:rPr>
                            <m:t>=</m:t>
                          </m:r>
                          <m:r>
                            <a:rPr lang="cs-CZ" sz="1500" b="0" i="1" smtClean="0">
                              <a:solidFill>
                                <a:schemeClr val="tx1"/>
                              </a:solidFill>
                              <a:latin typeface="Cambria Math" panose="02040503050406030204" pitchFamily="18" charset="0"/>
                            </a:rPr>
                            <m:t>𝑥</m:t>
                          </m:r>
                        </m:e>
                      </m:d>
                    </m:oMath>
                  </m:oMathPara>
                </a14:m>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algn="l"/>
                <a:r>
                  <a:rPr lang="cs-CZ" sz="1500" dirty="0">
                    <a:solidFill>
                      <a:schemeClr val="tx1"/>
                    </a:solidFill>
                    <a:latin typeface="Source Sans Pro Semibold" pitchFamily="34" charset="-18"/>
                  </a:rPr>
                  <a:t>Nebo </a:t>
                </a:r>
              </a:p>
              <a:p>
                <a:pPr algn="l"/>
                <a:endParaRPr lang="cs-CZ"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Where x is a realization (outcome) of the random variable.</a:t>
                </a:r>
              </a:p>
              <a:p>
                <a:pPr algn="l"/>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Function</a:t>
                </a:r>
                <a:r>
                  <a:rPr lang="cs-CZ" sz="1500" dirty="0">
                    <a:solidFill>
                      <a:schemeClr val="tx1"/>
                    </a:solidFill>
                    <a:latin typeface="Source Sans Pro Semibold" pitchFamily="34" charset="-18"/>
                  </a:rPr>
                  <a:t> </a:t>
                </a:r>
                <a:r>
                  <a:rPr lang="cs-CZ" sz="1500" i="1" dirty="0">
                    <a:solidFill>
                      <a:schemeClr val="tx1"/>
                    </a:solidFill>
                    <a:latin typeface="Source Sans Pro Semibold" pitchFamily="34" charset="-18"/>
                  </a:rPr>
                  <a:t>f</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can be a simple sum or count of values. Functions can be more complex and might not even have a direct interpretation.  This is a case of test-statistics computed for inferential null hypothesis testing (NHST). </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b="-518"/>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9</a:t>
            </a:fld>
            <a:endParaRPr lang="cs-CZ"/>
          </a:p>
        </p:txBody>
      </p:sp>
      <p:pic>
        <p:nvPicPr>
          <p:cNvPr id="5" name="Obrázek 4">
            <a:extLst>
              <a:ext uri="{FF2B5EF4-FFF2-40B4-BE49-F238E27FC236}">
                <a16:creationId xmlns:a16="http://schemas.microsoft.com/office/drawing/2014/main" id="{13001E71-C15C-47D7-BEB7-03431184DE47}"/>
              </a:ext>
            </a:extLst>
          </p:cNvPr>
          <p:cNvPicPr>
            <a:picLocks noChangeAspect="1"/>
          </p:cNvPicPr>
          <p:nvPr/>
        </p:nvPicPr>
        <p:blipFill>
          <a:blip r:embed="rId8"/>
          <a:stretch>
            <a:fillRect/>
          </a:stretch>
        </p:blipFill>
        <p:spPr>
          <a:xfrm>
            <a:off x="3442315" y="4113076"/>
            <a:ext cx="2452687" cy="247330"/>
          </a:xfrm>
          <a:prstGeom prst="rect">
            <a:avLst/>
          </a:prstGeom>
        </p:spPr>
      </p:pic>
      <p:pic>
        <p:nvPicPr>
          <p:cNvPr id="13" name="Obrázek 12">
            <a:extLst>
              <a:ext uri="{FF2B5EF4-FFF2-40B4-BE49-F238E27FC236}">
                <a16:creationId xmlns:a16="http://schemas.microsoft.com/office/drawing/2014/main" id="{3DFEF77D-AC63-4BDA-83BE-77FDDF85D6F0}"/>
              </a:ext>
            </a:extLst>
          </p:cNvPr>
          <p:cNvPicPr/>
          <p:nvPr/>
        </p:nvPicPr>
        <p:blipFill>
          <a:blip r:embed="rId9"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15" name="Footer Placeholder 3">
            <a:extLst>
              <a:ext uri="{FF2B5EF4-FFF2-40B4-BE49-F238E27FC236}">
                <a16:creationId xmlns:a16="http://schemas.microsoft.com/office/drawing/2014/main" id="{949C85CE-9653-495F-8205-ADDCF0772171}"/>
              </a:ext>
            </a:extLst>
          </p:cNvPr>
          <p:cNvSpPr>
            <a:spLocks noGrp="1"/>
          </p:cNvSpPr>
          <p:nvPr>
            <p:ph type="ftr" sz="quarter" idx="11"/>
          </p:nvPr>
        </p:nvSpPr>
        <p:spPr>
          <a:xfrm>
            <a:off x="884312" y="6093296"/>
            <a:ext cx="2319536" cy="504056"/>
          </a:xfrm>
        </p:spPr>
        <p:txBody>
          <a:bodyPr/>
          <a:lstStyle/>
          <a:p>
            <a:pPr algn="l"/>
            <a:r>
              <a:rPr lang="cs-CZ" sz="1100" dirty="0" err="1">
                <a:solidFill>
                  <a:schemeClr val="tx1"/>
                </a:solidFill>
                <a:latin typeface="Berlin CE" pitchFamily="2" charset="0"/>
              </a:rPr>
              <a:t>Name</a:t>
            </a:r>
            <a:r>
              <a:rPr lang="cs-CZ" sz="1100" dirty="0">
                <a:solidFill>
                  <a:schemeClr val="tx1"/>
                </a:solidFill>
                <a:latin typeface="Berlin CE" pitchFamily="2" charset="0"/>
              </a:rPr>
              <a:t> Ing. Lubor Homolka, Ph.D.</a:t>
            </a:r>
          </a:p>
          <a:p>
            <a:pPr algn="l"/>
            <a:r>
              <a:rPr lang="cs-CZ" sz="1100" dirty="0" err="1">
                <a:solidFill>
                  <a:schemeClr val="tx1"/>
                </a:solidFill>
                <a:latin typeface="Berlin CE" pitchFamily="2" charset="0"/>
              </a:rPr>
              <a:t>Affiliation</a:t>
            </a:r>
            <a:r>
              <a:rPr lang="cs-CZ" sz="1100" dirty="0">
                <a:solidFill>
                  <a:schemeClr val="tx1"/>
                </a:solidFill>
                <a:latin typeface="Berlin CE" pitchFamily="2" charset="0"/>
              </a:rPr>
              <a:t> FaME TBU, ÚSKM</a:t>
            </a:r>
          </a:p>
        </p:txBody>
      </p:sp>
    </p:spTree>
    <p:extLst>
      <p:ext uri="{BB962C8B-B14F-4D97-AF65-F5344CB8AC3E}">
        <p14:creationId xmlns:p14="http://schemas.microsoft.com/office/powerpoint/2010/main" val="61169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FAE8BE0F9241ED4083F743BB03EE1D68" ma:contentTypeVersion="6" ma:contentTypeDescription="Vytvoří nový dokument" ma:contentTypeScope="" ma:versionID="412641d7bc79ac5e8535b45f858dd6ba">
  <xsd:schema xmlns:xsd="http://www.w3.org/2001/XMLSchema" xmlns:xs="http://www.w3.org/2001/XMLSchema" xmlns:p="http://schemas.microsoft.com/office/2006/metadata/properties" xmlns:ns2="8b24c481-12b6-4046-ad3b-a377fcd4f4d5" xmlns:ns3="34a0577a-2fcf-4f5f-aec4-f2eae0fecbd1" targetNamespace="http://schemas.microsoft.com/office/2006/metadata/properties" ma:root="true" ma:fieldsID="b61633c7a7497ed8415cb15dcfbb85e7" ns2:_="" ns3:_="">
    <xsd:import namespace="8b24c481-12b6-4046-ad3b-a377fcd4f4d5"/>
    <xsd:import namespace="34a0577a-2fcf-4f5f-aec4-f2eae0fec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24c481-12b6-4046-ad3b-a377fcd4f4d5" elementFormDefault="qualified">
    <xsd:import namespace="http://schemas.microsoft.com/office/2006/documentManagement/types"/>
    <xsd:import namespace="http://schemas.microsoft.com/office/infopath/2007/PartnerControls"/>
    <xsd:element name="SharedWithUsers" ma:index="8" nillable="true" ma:displayName="Sdílí se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dílené s podrobnostmi"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a0577a-2fcf-4f5f-aec4-f2eae0fecbd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B754C21-2258-4B66-AA9A-196BF69EB99E}">
  <ds:schemaRefs>
    <ds:schemaRef ds:uri="http://schemas.microsoft.com/sharepoint/v3/contenttype/forms"/>
  </ds:schemaRefs>
</ds:datastoreItem>
</file>

<file path=customXml/itemProps2.xml><?xml version="1.0" encoding="utf-8"?>
<ds:datastoreItem xmlns:ds="http://schemas.openxmlformats.org/officeDocument/2006/customXml" ds:itemID="{9202B4A5-6B04-457A-A4DB-1D5100FBAC01}">
  <ds:schemaRefs>
    <ds:schemaRef ds:uri="34a0577a-2fcf-4f5f-aec4-f2eae0fecbd1"/>
    <ds:schemaRef ds:uri="8b24c481-12b6-4046-ad3b-a377fcd4f4d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22D7251-0F19-4F4C-B0F6-E484F36D4BDE}">
  <ds:schemaRefs>
    <ds:schemaRef ds:uri="http://purl.org/dc/terms/"/>
    <ds:schemaRef ds:uri="http://schemas.openxmlformats.org/package/2006/metadata/core-properties"/>
    <ds:schemaRef ds:uri="34a0577a-2fcf-4f5f-aec4-f2eae0fecbd1"/>
    <ds:schemaRef ds:uri="http://purl.org/dc/dcmitype/"/>
    <ds:schemaRef ds:uri="8b24c481-12b6-4046-ad3b-a377fcd4f4d5"/>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2748</TotalTime>
  <Words>2106</Words>
  <Application>Microsoft Office PowerPoint</Application>
  <PresentationFormat>Předvádění na obrazovce (4:3)</PresentationFormat>
  <Paragraphs>281</Paragraphs>
  <Slides>29</Slides>
  <Notes>28</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29</vt:i4>
      </vt:variant>
    </vt:vector>
  </HeadingPairs>
  <TitlesOfParts>
    <vt:vector size="38" baseType="lpstr">
      <vt:lpstr>Arial</vt:lpstr>
      <vt:lpstr>Berlin CE</vt:lpstr>
      <vt:lpstr>Cambria Math</vt:lpstr>
      <vt:lpstr>Calibri</vt:lpstr>
      <vt:lpstr>Source sans Pro</vt:lpstr>
      <vt:lpstr>Courier New</vt:lpstr>
      <vt:lpstr>Source Sans Pro Semibold</vt:lpstr>
      <vt:lpstr>Source Sans Pro Bold</vt:lpstr>
      <vt:lpstr>Office Theme</vt:lpstr>
      <vt:lpstr>Methodology of Scientific Works</vt:lpstr>
      <vt:lpstr>1. Probability</vt:lpstr>
      <vt:lpstr>Approaches to Probability</vt:lpstr>
      <vt:lpstr>Classical Probability</vt:lpstr>
      <vt:lpstr>Standard Probability</vt:lpstr>
      <vt:lpstr>Prezentace aplikace PowerPoint</vt:lpstr>
      <vt:lpstr>Subjective Probability</vt:lpstr>
      <vt:lpstr>2. Random Variable</vt:lpstr>
      <vt:lpstr>1.1 Definition of Random Variable (RV)</vt:lpstr>
      <vt:lpstr>Random Variables</vt:lpstr>
      <vt:lpstr>Data Generation Process - Model</vt:lpstr>
      <vt:lpstr>Bernoulli Distribution</vt:lpstr>
      <vt:lpstr>Binomial Distribution</vt:lpstr>
      <vt:lpstr>Prezentace aplikace PowerPoint</vt:lpstr>
      <vt:lpstr>Normal Distribution</vt:lpstr>
      <vt:lpstr>Standard Normal Distribution N(0,1)</vt:lpstr>
      <vt:lpstr>Prezentace aplikace PowerPoint</vt:lpstr>
      <vt:lpstr>P-value</vt:lpstr>
      <vt:lpstr>Central Limit Theorem</vt:lpstr>
      <vt:lpstr>CLT Implication </vt:lpstr>
      <vt:lpstr>3. Power Sample Analysis</vt:lpstr>
      <vt:lpstr>Power Sample Analysis</vt:lpstr>
      <vt:lpstr>Effect Size (ES)</vt:lpstr>
      <vt:lpstr>Effect Size: t-test</vt:lpstr>
      <vt:lpstr>G-Power Software – Sensitivity Analysis</vt:lpstr>
      <vt:lpstr>4. Hypothesis Testing</vt:lpstr>
      <vt:lpstr>2.1 NHST and p-value</vt:lpstr>
      <vt:lpstr>2.1 NHST and Confidence Intervals</vt:lpstr>
      <vt:lpstr>2.1 NHST and Confidence Intervals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Nadpis prezentace</dc:title>
  <dc:creator>Denisa Hrušecká</dc:creator>
  <cp:lastModifiedBy>Lubor Homolka</cp:lastModifiedBy>
  <cp:revision>62</cp:revision>
  <dcterms:modified xsi:type="dcterms:W3CDTF">2018-08-30T14:52:16Z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0x010100FAE8BE0F9241ED4083F743BB03EE1D68</vt:lpwstr>
  </property>
</Properties>
</file>