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71"/>
  </p:notesMasterIdLst>
  <p:handoutMasterIdLst>
    <p:handoutMasterId r:id="rId72"/>
  </p:handoutMasterIdLst>
  <p:sldIdLst>
    <p:sldId id="256" r:id="rId2"/>
    <p:sldId id="257" r:id="rId3"/>
    <p:sldId id="269" r:id="rId4"/>
    <p:sldId id="272" r:id="rId5"/>
    <p:sldId id="323" r:id="rId6"/>
    <p:sldId id="324" r:id="rId7"/>
    <p:sldId id="334" r:id="rId8"/>
    <p:sldId id="263" r:id="rId9"/>
    <p:sldId id="352" r:id="rId10"/>
    <p:sldId id="265" r:id="rId11"/>
    <p:sldId id="348" r:id="rId12"/>
    <p:sldId id="353" r:id="rId13"/>
    <p:sldId id="267" r:id="rId14"/>
    <p:sldId id="354" r:id="rId15"/>
    <p:sldId id="355" r:id="rId16"/>
    <p:sldId id="281" r:id="rId17"/>
    <p:sldId id="275" r:id="rId18"/>
    <p:sldId id="328" r:id="rId19"/>
    <p:sldId id="287" r:id="rId20"/>
    <p:sldId id="343" r:id="rId21"/>
    <p:sldId id="276" r:id="rId22"/>
    <p:sldId id="293" r:id="rId23"/>
    <p:sldId id="294" r:id="rId24"/>
    <p:sldId id="277" r:id="rId25"/>
    <p:sldId id="333" r:id="rId26"/>
    <p:sldId id="356" r:id="rId27"/>
    <p:sldId id="330" r:id="rId28"/>
    <p:sldId id="298" r:id="rId29"/>
    <p:sldId id="299" r:id="rId30"/>
    <p:sldId id="300" r:id="rId31"/>
    <p:sldId id="278" r:id="rId32"/>
    <p:sldId id="331" r:id="rId33"/>
    <p:sldId id="332" r:id="rId34"/>
    <p:sldId id="279" r:id="rId35"/>
    <p:sldId id="282" r:id="rId36"/>
    <p:sldId id="351" r:id="rId37"/>
    <p:sldId id="337" r:id="rId38"/>
    <p:sldId id="338" r:id="rId39"/>
    <p:sldId id="304" r:id="rId40"/>
    <p:sldId id="336" r:id="rId41"/>
    <p:sldId id="307" r:id="rId42"/>
    <p:sldId id="308" r:id="rId43"/>
    <p:sldId id="309" r:id="rId44"/>
    <p:sldId id="339" r:id="rId45"/>
    <p:sldId id="340" r:id="rId46"/>
    <p:sldId id="341" r:id="rId47"/>
    <p:sldId id="327" r:id="rId48"/>
    <p:sldId id="306" r:id="rId49"/>
    <p:sldId id="311" r:id="rId50"/>
    <p:sldId id="320" r:id="rId51"/>
    <p:sldId id="321" r:id="rId52"/>
    <p:sldId id="312" r:id="rId53"/>
    <p:sldId id="345" r:id="rId54"/>
    <p:sldId id="313" r:id="rId55"/>
    <p:sldId id="314" r:id="rId56"/>
    <p:sldId id="322" r:id="rId57"/>
    <p:sldId id="346" r:id="rId58"/>
    <p:sldId id="315" r:id="rId59"/>
    <p:sldId id="316" r:id="rId60"/>
    <p:sldId id="317" r:id="rId61"/>
    <p:sldId id="318" r:id="rId62"/>
    <p:sldId id="342" r:id="rId63"/>
    <p:sldId id="349" r:id="rId64"/>
    <p:sldId id="344" r:id="rId65"/>
    <p:sldId id="347" r:id="rId66"/>
    <p:sldId id="310" r:id="rId67"/>
    <p:sldId id="291" r:id="rId68"/>
    <p:sldId id="292" r:id="rId69"/>
    <p:sldId id="350" r:id="rId70"/>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95C28"/>
    <a:srgbClr val="6427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5"/>
    <p:restoredTop sz="94678"/>
  </p:normalViewPr>
  <p:slideViewPr>
    <p:cSldViewPr>
      <p:cViewPr varScale="1">
        <p:scale>
          <a:sx n="104" d="100"/>
          <a:sy n="104" d="100"/>
        </p:scale>
        <p:origin x="1784" y="1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8E4925-2A0F-2F49-BAE2-5C4E4DD4F89B}" type="doc">
      <dgm:prSet loTypeId="urn:microsoft.com/office/officeart/2009/3/layout/StepUpProcess" loCatId="" qsTypeId="urn:microsoft.com/office/officeart/2005/8/quickstyle/simple4" qsCatId="simple" csTypeId="urn:microsoft.com/office/officeart/2005/8/colors/accent1_2" csCatId="accent1" phldr="1"/>
      <dgm:spPr/>
      <dgm:t>
        <a:bodyPr/>
        <a:lstStyle/>
        <a:p>
          <a:endParaRPr lang="en-GB"/>
        </a:p>
      </dgm:t>
    </dgm:pt>
    <dgm:pt modelId="{35383570-5BFD-394A-94C7-C57CDA215921}">
      <dgm:prSet phldrT="[Text]"/>
      <dgm:spPr/>
      <dgm:t>
        <a:bodyPr/>
        <a:lstStyle/>
        <a:p>
          <a:r>
            <a:rPr lang="en-GB" dirty="0"/>
            <a:t>   Theory</a:t>
          </a:r>
        </a:p>
      </dgm:t>
    </dgm:pt>
    <dgm:pt modelId="{0FA2E55B-8365-6B4E-B8E4-B3BE022D21B7}" type="parTrans" cxnId="{43C73A2D-91BD-8B48-82C3-3E1CA9DD8483}">
      <dgm:prSet/>
      <dgm:spPr/>
      <dgm:t>
        <a:bodyPr/>
        <a:lstStyle/>
        <a:p>
          <a:endParaRPr lang="en-GB"/>
        </a:p>
      </dgm:t>
    </dgm:pt>
    <dgm:pt modelId="{B6459521-806B-AF43-BEC5-419DA789B80C}" type="sibTrans" cxnId="{43C73A2D-91BD-8B48-82C3-3E1CA9DD8483}">
      <dgm:prSet/>
      <dgm:spPr/>
      <dgm:t>
        <a:bodyPr/>
        <a:lstStyle/>
        <a:p>
          <a:endParaRPr lang="en-GB"/>
        </a:p>
      </dgm:t>
    </dgm:pt>
    <dgm:pt modelId="{1E75A078-F959-9B41-AE4A-C66BCE19B6C0}">
      <dgm:prSet phldrT="[Text]"/>
      <dgm:spPr/>
      <dgm:t>
        <a:bodyPr/>
        <a:lstStyle/>
        <a:p>
          <a:r>
            <a:rPr lang="en-GB" dirty="0"/>
            <a:t>  Verification</a:t>
          </a:r>
        </a:p>
      </dgm:t>
    </dgm:pt>
    <dgm:pt modelId="{A17BEA85-1839-0745-97A7-6E72565679FC}" type="parTrans" cxnId="{653866E4-621F-F54F-A395-5E767FD1A36C}">
      <dgm:prSet/>
      <dgm:spPr/>
      <dgm:t>
        <a:bodyPr/>
        <a:lstStyle/>
        <a:p>
          <a:endParaRPr lang="en-GB"/>
        </a:p>
      </dgm:t>
    </dgm:pt>
    <dgm:pt modelId="{8FCCEE05-1ACA-2A4C-9449-4DBE0D3398AE}" type="sibTrans" cxnId="{653866E4-621F-F54F-A395-5E767FD1A36C}">
      <dgm:prSet/>
      <dgm:spPr/>
      <dgm:t>
        <a:bodyPr/>
        <a:lstStyle/>
        <a:p>
          <a:endParaRPr lang="en-GB"/>
        </a:p>
      </dgm:t>
    </dgm:pt>
    <dgm:pt modelId="{F1078FEA-1002-1644-B80A-D6DBC560ED3F}">
      <dgm:prSet/>
      <dgm:spPr/>
      <dgm:t>
        <a:bodyPr/>
        <a:lstStyle/>
        <a:p>
          <a:r>
            <a:rPr lang="en-GB"/>
            <a:t>Hypothesis</a:t>
          </a:r>
          <a:endParaRPr lang="en-GB" dirty="0"/>
        </a:p>
      </dgm:t>
    </dgm:pt>
    <dgm:pt modelId="{DE238F7B-BFAB-3B4C-AFEF-47705B7FB239}" type="parTrans" cxnId="{2C498F07-9149-D146-AEC2-05102F624F1C}">
      <dgm:prSet/>
      <dgm:spPr/>
      <dgm:t>
        <a:bodyPr/>
        <a:lstStyle/>
        <a:p>
          <a:endParaRPr lang="en-GB"/>
        </a:p>
      </dgm:t>
    </dgm:pt>
    <dgm:pt modelId="{9CF562CE-2B31-0F40-9529-7ACFC7C9A2D9}" type="sibTrans" cxnId="{2C498F07-9149-D146-AEC2-05102F624F1C}">
      <dgm:prSet/>
      <dgm:spPr/>
      <dgm:t>
        <a:bodyPr/>
        <a:lstStyle/>
        <a:p>
          <a:endParaRPr lang="en-GB"/>
        </a:p>
      </dgm:t>
    </dgm:pt>
    <dgm:pt modelId="{1F552216-B269-E64D-8199-91AA92ED05BB}">
      <dgm:prSet/>
      <dgm:spPr/>
      <dgm:t>
        <a:bodyPr/>
        <a:lstStyle/>
        <a:p>
          <a:endParaRPr lang="en-GB" dirty="0"/>
        </a:p>
        <a:p>
          <a:endParaRPr lang="en-GB" dirty="0"/>
        </a:p>
        <a:p>
          <a:r>
            <a:rPr lang="en-GB" dirty="0"/>
            <a:t>Data</a:t>
          </a:r>
          <a:r>
            <a:rPr lang="en-GB" baseline="0" dirty="0"/>
            <a:t> collection</a:t>
          </a:r>
          <a:endParaRPr lang="en-GB" dirty="0"/>
        </a:p>
      </dgm:t>
    </dgm:pt>
    <dgm:pt modelId="{4A4A1DBA-6BBF-4C4E-BD37-CF6436444AAD}" type="parTrans" cxnId="{66ED61EC-B8B2-054D-840F-FB2608C1EF80}">
      <dgm:prSet/>
      <dgm:spPr/>
      <dgm:t>
        <a:bodyPr/>
        <a:lstStyle/>
        <a:p>
          <a:endParaRPr lang="en-GB"/>
        </a:p>
      </dgm:t>
    </dgm:pt>
    <dgm:pt modelId="{914AB499-2EB2-3341-B537-559532C4A63E}" type="sibTrans" cxnId="{66ED61EC-B8B2-054D-840F-FB2608C1EF80}">
      <dgm:prSet/>
      <dgm:spPr/>
      <dgm:t>
        <a:bodyPr/>
        <a:lstStyle/>
        <a:p>
          <a:endParaRPr lang="en-GB"/>
        </a:p>
      </dgm:t>
    </dgm:pt>
    <dgm:pt modelId="{ECAB82DA-009B-B247-8786-7F537CC032ED}" type="pres">
      <dgm:prSet presAssocID="{BE8E4925-2A0F-2F49-BAE2-5C4E4DD4F89B}" presName="rootnode" presStyleCnt="0">
        <dgm:presLayoutVars>
          <dgm:chMax/>
          <dgm:chPref/>
          <dgm:dir/>
          <dgm:animLvl val="lvl"/>
        </dgm:presLayoutVars>
      </dgm:prSet>
      <dgm:spPr/>
    </dgm:pt>
    <dgm:pt modelId="{5B41CE4B-C2E8-3E45-B8CC-10EBF793513E}" type="pres">
      <dgm:prSet presAssocID="{35383570-5BFD-394A-94C7-C57CDA215921}" presName="composite" presStyleCnt="0"/>
      <dgm:spPr/>
    </dgm:pt>
    <dgm:pt modelId="{249F8004-D5CE-1941-8F5D-C42C2CC637CA}" type="pres">
      <dgm:prSet presAssocID="{35383570-5BFD-394A-94C7-C57CDA215921}" presName="LShape" presStyleLbl="alignNode1" presStyleIdx="0" presStyleCnt="7" custLinFactNeighborX="5508" custLinFactNeighborY="-71375"/>
      <dgm:spPr/>
    </dgm:pt>
    <dgm:pt modelId="{9916019B-DEE5-454D-8D8F-A56786A75693}" type="pres">
      <dgm:prSet presAssocID="{35383570-5BFD-394A-94C7-C57CDA215921}" presName="ParentText" presStyleLbl="revTx" presStyleIdx="0" presStyleCnt="4" custScaleY="206449">
        <dgm:presLayoutVars>
          <dgm:chMax val="0"/>
          <dgm:chPref val="0"/>
          <dgm:bulletEnabled val="1"/>
        </dgm:presLayoutVars>
      </dgm:prSet>
      <dgm:spPr/>
    </dgm:pt>
    <dgm:pt modelId="{7DC406C8-3EDE-F249-A1B6-77FC74BCA9CA}" type="pres">
      <dgm:prSet presAssocID="{35383570-5BFD-394A-94C7-C57CDA215921}" presName="Triangle" presStyleLbl="alignNode1" presStyleIdx="1" presStyleCnt="7" custLinFactX="53220" custLinFactY="-60079" custLinFactNeighborX="100000" custLinFactNeighborY="-100000"/>
      <dgm:spPr/>
    </dgm:pt>
    <dgm:pt modelId="{24684353-844F-AB42-89DC-795F876CDDD0}" type="pres">
      <dgm:prSet presAssocID="{B6459521-806B-AF43-BEC5-419DA789B80C}" presName="sibTrans" presStyleCnt="0"/>
      <dgm:spPr/>
    </dgm:pt>
    <dgm:pt modelId="{74771837-4F5D-D846-9FE7-D8854581073C}" type="pres">
      <dgm:prSet presAssocID="{B6459521-806B-AF43-BEC5-419DA789B80C}" presName="space" presStyleCnt="0"/>
      <dgm:spPr/>
    </dgm:pt>
    <dgm:pt modelId="{9282BB4C-38A6-D348-A567-BBE81F83EE59}" type="pres">
      <dgm:prSet presAssocID="{F1078FEA-1002-1644-B80A-D6DBC560ED3F}" presName="composite" presStyleCnt="0"/>
      <dgm:spPr/>
    </dgm:pt>
    <dgm:pt modelId="{7BEC6834-2664-974C-9FFB-F5C9DB6107CC}" type="pres">
      <dgm:prSet presAssocID="{F1078FEA-1002-1644-B80A-D6DBC560ED3F}" presName="LShape" presStyleLbl="alignNode1" presStyleIdx="2" presStyleCnt="7"/>
      <dgm:spPr/>
    </dgm:pt>
    <dgm:pt modelId="{E417671A-A799-AB43-BC0B-0B1A45F6CC05}" type="pres">
      <dgm:prSet presAssocID="{F1078FEA-1002-1644-B80A-D6DBC560ED3F}" presName="ParentText" presStyleLbl="revTx" presStyleIdx="1" presStyleCnt="4">
        <dgm:presLayoutVars>
          <dgm:chMax val="0"/>
          <dgm:chPref val="0"/>
          <dgm:bulletEnabled val="1"/>
        </dgm:presLayoutVars>
      </dgm:prSet>
      <dgm:spPr/>
    </dgm:pt>
    <dgm:pt modelId="{9D27AA29-B686-3F40-91E8-4420D05CAE69}" type="pres">
      <dgm:prSet presAssocID="{F1078FEA-1002-1644-B80A-D6DBC560ED3F}" presName="Triangle" presStyleLbl="alignNode1" presStyleIdx="3" presStyleCnt="7" custFlipVert="1" custFlipHor="1" custScaleX="46237" custScaleY="50217" custLinFactY="100000" custLinFactNeighborX="93290" custLinFactNeighborY="194560"/>
      <dgm:spPr/>
    </dgm:pt>
    <dgm:pt modelId="{9E89147C-BBBE-EF4E-9A02-6E64E721A7AA}" type="pres">
      <dgm:prSet presAssocID="{9CF562CE-2B31-0F40-9529-7ACFC7C9A2D9}" presName="sibTrans" presStyleCnt="0"/>
      <dgm:spPr/>
    </dgm:pt>
    <dgm:pt modelId="{9156030C-7ED2-5C49-A3BE-743647FC452C}" type="pres">
      <dgm:prSet presAssocID="{9CF562CE-2B31-0F40-9529-7ACFC7C9A2D9}" presName="space" presStyleCnt="0"/>
      <dgm:spPr/>
    </dgm:pt>
    <dgm:pt modelId="{3DD88E54-7288-2B47-83FC-F675006EC1E4}" type="pres">
      <dgm:prSet presAssocID="{1F552216-B269-E64D-8199-91AA92ED05BB}" presName="composite" presStyleCnt="0"/>
      <dgm:spPr/>
    </dgm:pt>
    <dgm:pt modelId="{40709A17-F29C-8E40-9984-16BEA7BF0090}" type="pres">
      <dgm:prSet presAssocID="{1F552216-B269-E64D-8199-91AA92ED05BB}" presName="LShape" presStyleLbl="alignNode1" presStyleIdx="4" presStyleCnt="7" custLinFactNeighborX="-8129" custLinFactNeighborY="69598"/>
      <dgm:spPr/>
    </dgm:pt>
    <dgm:pt modelId="{7F07C44B-CF1B-6C44-B469-4C4B7F34D95E}" type="pres">
      <dgm:prSet presAssocID="{1F552216-B269-E64D-8199-91AA92ED05BB}" presName="ParentText" presStyleLbl="revTx" presStyleIdx="2" presStyleCnt="4" custScaleX="119901" custScaleY="85906">
        <dgm:presLayoutVars>
          <dgm:chMax val="0"/>
          <dgm:chPref val="0"/>
          <dgm:bulletEnabled val="1"/>
        </dgm:presLayoutVars>
      </dgm:prSet>
      <dgm:spPr/>
    </dgm:pt>
    <dgm:pt modelId="{01A6DD9B-8A9B-2848-9B6F-7ED1E965807E}" type="pres">
      <dgm:prSet presAssocID="{1F552216-B269-E64D-8199-91AA92ED05BB}" presName="Triangle" presStyleLbl="alignNode1" presStyleIdx="5" presStyleCnt="7" custLinFactY="200000" custLinFactNeighborX="89284" custLinFactNeighborY="210730"/>
      <dgm:spPr/>
    </dgm:pt>
    <dgm:pt modelId="{1596DA0D-B401-8944-BA7A-90879C280772}" type="pres">
      <dgm:prSet presAssocID="{914AB499-2EB2-3341-B537-559532C4A63E}" presName="sibTrans" presStyleCnt="0"/>
      <dgm:spPr/>
    </dgm:pt>
    <dgm:pt modelId="{386E96CF-52B0-B84A-BA43-C98712D16F55}" type="pres">
      <dgm:prSet presAssocID="{914AB499-2EB2-3341-B537-559532C4A63E}" presName="space" presStyleCnt="0"/>
      <dgm:spPr/>
    </dgm:pt>
    <dgm:pt modelId="{1783BEF4-301A-0240-9E47-FDF5EFF4FB06}" type="pres">
      <dgm:prSet presAssocID="{1E75A078-F959-9B41-AE4A-C66BCE19B6C0}" presName="composite" presStyleCnt="0"/>
      <dgm:spPr/>
    </dgm:pt>
    <dgm:pt modelId="{A6B8C82E-61C9-6440-9DAE-5D3AC61FA31D}" type="pres">
      <dgm:prSet presAssocID="{1E75A078-F959-9B41-AE4A-C66BCE19B6C0}" presName="LShape" presStyleLbl="alignNode1" presStyleIdx="6" presStyleCnt="7" custLinFactY="44601" custLinFactNeighborX="-14474" custLinFactNeighborY="100000"/>
      <dgm:spPr/>
    </dgm:pt>
    <dgm:pt modelId="{22B75256-8E85-6C4B-AFDD-F83D1D79819D}" type="pres">
      <dgm:prSet presAssocID="{1E75A078-F959-9B41-AE4A-C66BCE19B6C0}" presName="ParentText" presStyleLbl="revTx" presStyleIdx="3" presStyleCnt="4" custScaleX="104313" custScaleY="92556" custLinFactY="9510" custLinFactNeighborX="-18330" custLinFactNeighborY="100000">
        <dgm:presLayoutVars>
          <dgm:chMax val="0"/>
          <dgm:chPref val="0"/>
          <dgm:bulletEnabled val="1"/>
        </dgm:presLayoutVars>
      </dgm:prSet>
      <dgm:spPr/>
    </dgm:pt>
  </dgm:ptLst>
  <dgm:cxnLst>
    <dgm:cxn modelId="{2C498F07-9149-D146-AEC2-05102F624F1C}" srcId="{BE8E4925-2A0F-2F49-BAE2-5C4E4DD4F89B}" destId="{F1078FEA-1002-1644-B80A-D6DBC560ED3F}" srcOrd="1" destOrd="0" parTransId="{DE238F7B-BFAB-3B4C-AFEF-47705B7FB239}" sibTransId="{9CF562CE-2B31-0F40-9529-7ACFC7C9A2D9}"/>
    <dgm:cxn modelId="{3305DF0B-23A6-3C45-9897-490C6410817E}" type="presOf" srcId="{35383570-5BFD-394A-94C7-C57CDA215921}" destId="{9916019B-DEE5-454D-8D8F-A56786A75693}" srcOrd="0" destOrd="0" presId="urn:microsoft.com/office/officeart/2009/3/layout/StepUpProcess"/>
    <dgm:cxn modelId="{CE0D560D-6229-8844-808D-65D59B2C8497}" type="presOf" srcId="{1F552216-B269-E64D-8199-91AA92ED05BB}" destId="{7F07C44B-CF1B-6C44-B469-4C4B7F34D95E}" srcOrd="0" destOrd="0" presId="urn:microsoft.com/office/officeart/2009/3/layout/StepUpProcess"/>
    <dgm:cxn modelId="{43C73A2D-91BD-8B48-82C3-3E1CA9DD8483}" srcId="{BE8E4925-2A0F-2F49-BAE2-5C4E4DD4F89B}" destId="{35383570-5BFD-394A-94C7-C57CDA215921}" srcOrd="0" destOrd="0" parTransId="{0FA2E55B-8365-6B4E-B8E4-B3BE022D21B7}" sibTransId="{B6459521-806B-AF43-BEC5-419DA789B80C}"/>
    <dgm:cxn modelId="{369AA97A-5EC0-794A-B7EA-74167B8C1CBC}" type="presOf" srcId="{F1078FEA-1002-1644-B80A-D6DBC560ED3F}" destId="{E417671A-A799-AB43-BC0B-0B1A45F6CC05}" srcOrd="0" destOrd="0" presId="urn:microsoft.com/office/officeart/2009/3/layout/StepUpProcess"/>
    <dgm:cxn modelId="{80A7C69F-E99C-8948-80F5-F6905724F3EF}" type="presOf" srcId="{BE8E4925-2A0F-2F49-BAE2-5C4E4DD4F89B}" destId="{ECAB82DA-009B-B247-8786-7F537CC032ED}" srcOrd="0" destOrd="0" presId="urn:microsoft.com/office/officeart/2009/3/layout/StepUpProcess"/>
    <dgm:cxn modelId="{2F2108B6-D01D-AE4F-A952-19E73472C17D}" type="presOf" srcId="{1E75A078-F959-9B41-AE4A-C66BCE19B6C0}" destId="{22B75256-8E85-6C4B-AFDD-F83D1D79819D}" srcOrd="0" destOrd="0" presId="urn:microsoft.com/office/officeart/2009/3/layout/StepUpProcess"/>
    <dgm:cxn modelId="{653866E4-621F-F54F-A395-5E767FD1A36C}" srcId="{BE8E4925-2A0F-2F49-BAE2-5C4E4DD4F89B}" destId="{1E75A078-F959-9B41-AE4A-C66BCE19B6C0}" srcOrd="3" destOrd="0" parTransId="{A17BEA85-1839-0745-97A7-6E72565679FC}" sibTransId="{8FCCEE05-1ACA-2A4C-9449-4DBE0D3398AE}"/>
    <dgm:cxn modelId="{66ED61EC-B8B2-054D-840F-FB2608C1EF80}" srcId="{BE8E4925-2A0F-2F49-BAE2-5C4E4DD4F89B}" destId="{1F552216-B269-E64D-8199-91AA92ED05BB}" srcOrd="2" destOrd="0" parTransId="{4A4A1DBA-6BBF-4C4E-BD37-CF6436444AAD}" sibTransId="{914AB499-2EB2-3341-B537-559532C4A63E}"/>
    <dgm:cxn modelId="{7CC6F25E-BDCF-774C-81C8-C68AAEAA3C08}" type="presParOf" srcId="{ECAB82DA-009B-B247-8786-7F537CC032ED}" destId="{5B41CE4B-C2E8-3E45-B8CC-10EBF793513E}" srcOrd="0" destOrd="0" presId="urn:microsoft.com/office/officeart/2009/3/layout/StepUpProcess"/>
    <dgm:cxn modelId="{12DD024C-604F-C842-83F6-48286C5B9014}" type="presParOf" srcId="{5B41CE4B-C2E8-3E45-B8CC-10EBF793513E}" destId="{249F8004-D5CE-1941-8F5D-C42C2CC637CA}" srcOrd="0" destOrd="0" presId="urn:microsoft.com/office/officeart/2009/3/layout/StepUpProcess"/>
    <dgm:cxn modelId="{3E60203A-2618-054E-BB26-04822577D161}" type="presParOf" srcId="{5B41CE4B-C2E8-3E45-B8CC-10EBF793513E}" destId="{9916019B-DEE5-454D-8D8F-A56786A75693}" srcOrd="1" destOrd="0" presId="urn:microsoft.com/office/officeart/2009/3/layout/StepUpProcess"/>
    <dgm:cxn modelId="{B9E00889-47A8-E74F-AF20-AF76C18FAB9A}" type="presParOf" srcId="{5B41CE4B-C2E8-3E45-B8CC-10EBF793513E}" destId="{7DC406C8-3EDE-F249-A1B6-77FC74BCA9CA}" srcOrd="2" destOrd="0" presId="urn:microsoft.com/office/officeart/2009/3/layout/StepUpProcess"/>
    <dgm:cxn modelId="{7CFB7AD5-11B4-6C4A-8FA1-EB63D64ED7F3}" type="presParOf" srcId="{ECAB82DA-009B-B247-8786-7F537CC032ED}" destId="{24684353-844F-AB42-89DC-795F876CDDD0}" srcOrd="1" destOrd="0" presId="urn:microsoft.com/office/officeart/2009/3/layout/StepUpProcess"/>
    <dgm:cxn modelId="{B0E23D18-D0C5-6342-8D0D-4BAB0D0B2D7C}" type="presParOf" srcId="{24684353-844F-AB42-89DC-795F876CDDD0}" destId="{74771837-4F5D-D846-9FE7-D8854581073C}" srcOrd="0" destOrd="0" presId="urn:microsoft.com/office/officeart/2009/3/layout/StepUpProcess"/>
    <dgm:cxn modelId="{6FD779E5-8839-444A-AE95-926AC3B06904}" type="presParOf" srcId="{ECAB82DA-009B-B247-8786-7F537CC032ED}" destId="{9282BB4C-38A6-D348-A567-BBE81F83EE59}" srcOrd="2" destOrd="0" presId="urn:microsoft.com/office/officeart/2009/3/layout/StepUpProcess"/>
    <dgm:cxn modelId="{4FD1FF1F-312B-DD49-923B-EA0C6C0C347B}" type="presParOf" srcId="{9282BB4C-38A6-D348-A567-BBE81F83EE59}" destId="{7BEC6834-2664-974C-9FFB-F5C9DB6107CC}" srcOrd="0" destOrd="0" presId="urn:microsoft.com/office/officeart/2009/3/layout/StepUpProcess"/>
    <dgm:cxn modelId="{B6AB8E51-1CE4-9443-BD58-C20263614232}" type="presParOf" srcId="{9282BB4C-38A6-D348-A567-BBE81F83EE59}" destId="{E417671A-A799-AB43-BC0B-0B1A45F6CC05}" srcOrd="1" destOrd="0" presId="urn:microsoft.com/office/officeart/2009/3/layout/StepUpProcess"/>
    <dgm:cxn modelId="{B9B62713-0A9C-0E48-8141-18AABAE6760A}" type="presParOf" srcId="{9282BB4C-38A6-D348-A567-BBE81F83EE59}" destId="{9D27AA29-B686-3F40-91E8-4420D05CAE69}" srcOrd="2" destOrd="0" presId="urn:microsoft.com/office/officeart/2009/3/layout/StepUpProcess"/>
    <dgm:cxn modelId="{A1188047-0D49-D743-80E7-3D18BF09D5E7}" type="presParOf" srcId="{ECAB82DA-009B-B247-8786-7F537CC032ED}" destId="{9E89147C-BBBE-EF4E-9A02-6E64E721A7AA}" srcOrd="3" destOrd="0" presId="urn:microsoft.com/office/officeart/2009/3/layout/StepUpProcess"/>
    <dgm:cxn modelId="{CA6F4C76-D6DF-AD4B-81F0-07F8F7B25A20}" type="presParOf" srcId="{9E89147C-BBBE-EF4E-9A02-6E64E721A7AA}" destId="{9156030C-7ED2-5C49-A3BE-743647FC452C}" srcOrd="0" destOrd="0" presId="urn:microsoft.com/office/officeart/2009/3/layout/StepUpProcess"/>
    <dgm:cxn modelId="{E352E07A-8DFC-9D41-9B9C-D6B9A102A8C6}" type="presParOf" srcId="{ECAB82DA-009B-B247-8786-7F537CC032ED}" destId="{3DD88E54-7288-2B47-83FC-F675006EC1E4}" srcOrd="4" destOrd="0" presId="urn:microsoft.com/office/officeart/2009/3/layout/StepUpProcess"/>
    <dgm:cxn modelId="{835B9F2D-FF61-7B46-A070-4F2AE2104B70}" type="presParOf" srcId="{3DD88E54-7288-2B47-83FC-F675006EC1E4}" destId="{40709A17-F29C-8E40-9984-16BEA7BF0090}" srcOrd="0" destOrd="0" presId="urn:microsoft.com/office/officeart/2009/3/layout/StepUpProcess"/>
    <dgm:cxn modelId="{66884D87-E752-0148-84DD-1EAE68E44CC8}" type="presParOf" srcId="{3DD88E54-7288-2B47-83FC-F675006EC1E4}" destId="{7F07C44B-CF1B-6C44-B469-4C4B7F34D95E}" srcOrd="1" destOrd="0" presId="urn:microsoft.com/office/officeart/2009/3/layout/StepUpProcess"/>
    <dgm:cxn modelId="{F866A381-6D00-C040-9212-89716120D0B9}" type="presParOf" srcId="{3DD88E54-7288-2B47-83FC-F675006EC1E4}" destId="{01A6DD9B-8A9B-2848-9B6F-7ED1E965807E}" srcOrd="2" destOrd="0" presId="urn:microsoft.com/office/officeart/2009/3/layout/StepUpProcess"/>
    <dgm:cxn modelId="{31E1DF07-9308-5F44-9B56-A99B606B06DD}" type="presParOf" srcId="{ECAB82DA-009B-B247-8786-7F537CC032ED}" destId="{1596DA0D-B401-8944-BA7A-90879C280772}" srcOrd="5" destOrd="0" presId="urn:microsoft.com/office/officeart/2009/3/layout/StepUpProcess"/>
    <dgm:cxn modelId="{5BFBEB43-8BFE-4549-8F2C-8D35918DFB2A}" type="presParOf" srcId="{1596DA0D-B401-8944-BA7A-90879C280772}" destId="{386E96CF-52B0-B84A-BA43-C98712D16F55}" srcOrd="0" destOrd="0" presId="urn:microsoft.com/office/officeart/2009/3/layout/StepUpProcess"/>
    <dgm:cxn modelId="{5BFC5E10-F5CA-CE4F-8557-9982AF85D4C2}" type="presParOf" srcId="{ECAB82DA-009B-B247-8786-7F537CC032ED}" destId="{1783BEF4-301A-0240-9E47-FDF5EFF4FB06}" srcOrd="6" destOrd="0" presId="urn:microsoft.com/office/officeart/2009/3/layout/StepUpProcess"/>
    <dgm:cxn modelId="{C3B4F7C4-287F-C941-91FE-38968A11C38F}" type="presParOf" srcId="{1783BEF4-301A-0240-9E47-FDF5EFF4FB06}" destId="{A6B8C82E-61C9-6440-9DAE-5D3AC61FA31D}" srcOrd="0" destOrd="0" presId="urn:microsoft.com/office/officeart/2009/3/layout/StepUpProcess"/>
    <dgm:cxn modelId="{694D412A-DF7F-BE44-91E5-5867B4E49057}" type="presParOf" srcId="{1783BEF4-301A-0240-9E47-FDF5EFF4FB06}" destId="{22B75256-8E85-6C4B-AFDD-F83D1D79819D}" srcOrd="1" destOrd="0" presId="urn:microsoft.com/office/officeart/2009/3/layout/StepUp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7CC4B9D-CB2F-414B-9DD2-779B931DDA84}" type="doc">
      <dgm:prSet loTypeId="urn:microsoft.com/office/officeart/2009/3/layout/StepUpProcess" loCatId="" qsTypeId="urn:microsoft.com/office/officeart/2005/8/quickstyle/simple4" qsCatId="simple" csTypeId="urn:microsoft.com/office/officeart/2005/8/colors/accent1_2" csCatId="accent1" phldr="1"/>
      <dgm:spPr/>
      <dgm:t>
        <a:bodyPr/>
        <a:lstStyle/>
        <a:p>
          <a:endParaRPr lang="en-GB"/>
        </a:p>
      </dgm:t>
    </dgm:pt>
    <dgm:pt modelId="{734B13ED-2EEA-694E-927C-6A6E51287BE8}">
      <dgm:prSet phldrT="[Text]"/>
      <dgm:spPr/>
      <dgm:t>
        <a:bodyPr/>
        <a:lstStyle/>
        <a:p>
          <a:r>
            <a:rPr lang="en-GB" dirty="0"/>
            <a:t>Data</a:t>
          </a:r>
          <a:r>
            <a:rPr lang="en-GB" baseline="0" dirty="0"/>
            <a:t> collection</a:t>
          </a:r>
          <a:endParaRPr lang="en-GB" dirty="0"/>
        </a:p>
      </dgm:t>
    </dgm:pt>
    <dgm:pt modelId="{3CEB5001-3BFD-4E4C-A607-1D0C31B60ECE}" type="parTrans" cxnId="{C8E579C4-CF77-F84C-9CEA-BB67CD55364E}">
      <dgm:prSet/>
      <dgm:spPr/>
      <dgm:t>
        <a:bodyPr/>
        <a:lstStyle/>
        <a:p>
          <a:endParaRPr lang="en-GB"/>
        </a:p>
      </dgm:t>
    </dgm:pt>
    <dgm:pt modelId="{E796979F-2B95-DD44-AD5B-8795052D95A2}" type="sibTrans" cxnId="{C8E579C4-CF77-F84C-9CEA-BB67CD55364E}">
      <dgm:prSet/>
      <dgm:spPr/>
      <dgm:t>
        <a:bodyPr/>
        <a:lstStyle/>
        <a:p>
          <a:endParaRPr lang="en-GB"/>
        </a:p>
      </dgm:t>
    </dgm:pt>
    <dgm:pt modelId="{6D215010-43AC-5943-A9AE-654CEEEF9DAF}">
      <dgm:prSet phldrT="[Text]"/>
      <dgm:spPr/>
      <dgm:t>
        <a:bodyPr/>
        <a:lstStyle/>
        <a:p>
          <a:r>
            <a:rPr lang="en-GB" dirty="0"/>
            <a:t>Tentative hypothesis</a:t>
          </a:r>
        </a:p>
      </dgm:t>
    </dgm:pt>
    <dgm:pt modelId="{E3DE0D27-591B-A042-8BAA-09E9A3719996}" type="parTrans" cxnId="{414DCBDD-3693-9148-9EDC-4FB5CE559220}">
      <dgm:prSet/>
      <dgm:spPr/>
      <dgm:t>
        <a:bodyPr/>
        <a:lstStyle/>
        <a:p>
          <a:endParaRPr lang="en-GB"/>
        </a:p>
      </dgm:t>
    </dgm:pt>
    <dgm:pt modelId="{59DBB082-14EE-F243-A9D4-F18C5531FA0A}" type="sibTrans" cxnId="{414DCBDD-3693-9148-9EDC-4FB5CE559220}">
      <dgm:prSet/>
      <dgm:spPr/>
      <dgm:t>
        <a:bodyPr/>
        <a:lstStyle/>
        <a:p>
          <a:endParaRPr lang="en-GB"/>
        </a:p>
      </dgm:t>
    </dgm:pt>
    <dgm:pt modelId="{7E0E15AA-2020-8E4D-B35D-CB70BAF49554}">
      <dgm:prSet phldrT="[Text]"/>
      <dgm:spPr/>
      <dgm:t>
        <a:bodyPr/>
        <a:lstStyle/>
        <a:p>
          <a:r>
            <a:rPr lang="en-GB" dirty="0"/>
            <a:t>Theory</a:t>
          </a:r>
        </a:p>
      </dgm:t>
    </dgm:pt>
    <dgm:pt modelId="{3BB3E776-7A13-3445-BBF2-67EE6CEA316B}" type="parTrans" cxnId="{C94FB330-CE7C-0440-9B55-FE58753D3B13}">
      <dgm:prSet/>
      <dgm:spPr/>
      <dgm:t>
        <a:bodyPr/>
        <a:lstStyle/>
        <a:p>
          <a:endParaRPr lang="en-GB"/>
        </a:p>
      </dgm:t>
    </dgm:pt>
    <dgm:pt modelId="{C3AF6941-B44A-0E44-AA8B-E5DBBE156FB7}" type="sibTrans" cxnId="{C94FB330-CE7C-0440-9B55-FE58753D3B13}">
      <dgm:prSet/>
      <dgm:spPr/>
      <dgm:t>
        <a:bodyPr/>
        <a:lstStyle/>
        <a:p>
          <a:endParaRPr lang="en-GB"/>
        </a:p>
      </dgm:t>
    </dgm:pt>
    <dgm:pt modelId="{3FA85D41-44E8-554F-BE3B-2FC47D9058D6}">
      <dgm:prSet/>
      <dgm:spPr/>
      <dgm:t>
        <a:bodyPr/>
        <a:lstStyle/>
        <a:p>
          <a:r>
            <a:rPr lang="en-GB" dirty="0"/>
            <a:t>Pattern</a:t>
          </a:r>
        </a:p>
      </dgm:t>
    </dgm:pt>
    <dgm:pt modelId="{155B8AE0-D58D-EE49-A880-136E103F3DC1}" type="parTrans" cxnId="{671440CD-F01C-3545-8B64-078C09F1B26E}">
      <dgm:prSet/>
      <dgm:spPr/>
      <dgm:t>
        <a:bodyPr/>
        <a:lstStyle/>
        <a:p>
          <a:endParaRPr lang="en-GB"/>
        </a:p>
      </dgm:t>
    </dgm:pt>
    <dgm:pt modelId="{5FBC8380-2542-3D4A-A72D-4EF1306CE259}" type="sibTrans" cxnId="{671440CD-F01C-3545-8B64-078C09F1B26E}">
      <dgm:prSet/>
      <dgm:spPr/>
      <dgm:t>
        <a:bodyPr/>
        <a:lstStyle/>
        <a:p>
          <a:endParaRPr lang="en-GB"/>
        </a:p>
      </dgm:t>
    </dgm:pt>
    <dgm:pt modelId="{8EF47D32-F732-1D4B-8542-167B153790AA}" type="pres">
      <dgm:prSet presAssocID="{07CC4B9D-CB2F-414B-9DD2-779B931DDA84}" presName="rootnode" presStyleCnt="0">
        <dgm:presLayoutVars>
          <dgm:chMax/>
          <dgm:chPref/>
          <dgm:dir/>
          <dgm:animLvl val="lvl"/>
        </dgm:presLayoutVars>
      </dgm:prSet>
      <dgm:spPr/>
    </dgm:pt>
    <dgm:pt modelId="{0C3A70B1-736C-1F49-B4A4-E6345D034DCE}" type="pres">
      <dgm:prSet presAssocID="{734B13ED-2EEA-694E-927C-6A6E51287BE8}" presName="composite" presStyleCnt="0"/>
      <dgm:spPr/>
    </dgm:pt>
    <dgm:pt modelId="{D486619D-86A0-954A-B3B4-62BA7613659D}" type="pres">
      <dgm:prSet presAssocID="{734B13ED-2EEA-694E-927C-6A6E51287BE8}" presName="LShape" presStyleLbl="alignNode1" presStyleIdx="0" presStyleCnt="7"/>
      <dgm:spPr/>
    </dgm:pt>
    <dgm:pt modelId="{E303796D-0ED7-E24F-B7DE-0747B726585D}" type="pres">
      <dgm:prSet presAssocID="{734B13ED-2EEA-694E-927C-6A6E51287BE8}" presName="ParentText" presStyleLbl="revTx" presStyleIdx="0" presStyleCnt="4">
        <dgm:presLayoutVars>
          <dgm:chMax val="0"/>
          <dgm:chPref val="0"/>
          <dgm:bulletEnabled val="1"/>
        </dgm:presLayoutVars>
      </dgm:prSet>
      <dgm:spPr/>
    </dgm:pt>
    <dgm:pt modelId="{FB696F0B-DC66-4F4E-B4F8-953B0E123A08}" type="pres">
      <dgm:prSet presAssocID="{734B13ED-2EEA-694E-927C-6A6E51287BE8}" presName="Triangle" presStyleLbl="alignNode1" presStyleIdx="1" presStyleCnt="7"/>
      <dgm:spPr/>
    </dgm:pt>
    <dgm:pt modelId="{8499B25F-9D37-9E4C-B9E0-92E248CAC4FE}" type="pres">
      <dgm:prSet presAssocID="{E796979F-2B95-DD44-AD5B-8795052D95A2}" presName="sibTrans" presStyleCnt="0"/>
      <dgm:spPr/>
    </dgm:pt>
    <dgm:pt modelId="{1DC95460-250D-5748-90F3-28072AE625A5}" type="pres">
      <dgm:prSet presAssocID="{E796979F-2B95-DD44-AD5B-8795052D95A2}" presName="space" presStyleCnt="0"/>
      <dgm:spPr/>
    </dgm:pt>
    <dgm:pt modelId="{0CEE1EEE-F711-DC47-B549-09432AC213B6}" type="pres">
      <dgm:prSet presAssocID="{3FA85D41-44E8-554F-BE3B-2FC47D9058D6}" presName="composite" presStyleCnt="0"/>
      <dgm:spPr/>
    </dgm:pt>
    <dgm:pt modelId="{C878AE4D-3754-0C4A-BC95-F86BAB0A4A22}" type="pres">
      <dgm:prSet presAssocID="{3FA85D41-44E8-554F-BE3B-2FC47D9058D6}" presName="LShape" presStyleLbl="alignNode1" presStyleIdx="2" presStyleCnt="7"/>
      <dgm:spPr/>
    </dgm:pt>
    <dgm:pt modelId="{9964010C-9FED-1E44-9E27-45B014BDF938}" type="pres">
      <dgm:prSet presAssocID="{3FA85D41-44E8-554F-BE3B-2FC47D9058D6}" presName="ParentText" presStyleLbl="revTx" presStyleIdx="1" presStyleCnt="4">
        <dgm:presLayoutVars>
          <dgm:chMax val="0"/>
          <dgm:chPref val="0"/>
          <dgm:bulletEnabled val="1"/>
        </dgm:presLayoutVars>
      </dgm:prSet>
      <dgm:spPr/>
    </dgm:pt>
    <dgm:pt modelId="{55D5282F-42CE-B443-B86E-DAC68937B0D7}" type="pres">
      <dgm:prSet presAssocID="{3FA85D41-44E8-554F-BE3B-2FC47D9058D6}" presName="Triangle" presStyleLbl="alignNode1" presStyleIdx="3" presStyleCnt="7"/>
      <dgm:spPr/>
    </dgm:pt>
    <dgm:pt modelId="{2C415D86-8E01-954C-9FE6-6596C6AB5D56}" type="pres">
      <dgm:prSet presAssocID="{5FBC8380-2542-3D4A-A72D-4EF1306CE259}" presName="sibTrans" presStyleCnt="0"/>
      <dgm:spPr/>
    </dgm:pt>
    <dgm:pt modelId="{4B31B1DC-34FB-E14A-9647-DA46A1D8C2DE}" type="pres">
      <dgm:prSet presAssocID="{5FBC8380-2542-3D4A-A72D-4EF1306CE259}" presName="space" presStyleCnt="0"/>
      <dgm:spPr/>
    </dgm:pt>
    <dgm:pt modelId="{F4CEB10B-8193-4047-A39F-7C2351C49799}" type="pres">
      <dgm:prSet presAssocID="{6D215010-43AC-5943-A9AE-654CEEEF9DAF}" presName="composite" presStyleCnt="0"/>
      <dgm:spPr/>
    </dgm:pt>
    <dgm:pt modelId="{DA864156-EB8D-0D42-9A77-C5F56A248FFF}" type="pres">
      <dgm:prSet presAssocID="{6D215010-43AC-5943-A9AE-654CEEEF9DAF}" presName="LShape" presStyleLbl="alignNode1" presStyleIdx="4" presStyleCnt="7"/>
      <dgm:spPr/>
    </dgm:pt>
    <dgm:pt modelId="{8C5D0FCC-FB6E-FD49-8D49-0EB7D509917A}" type="pres">
      <dgm:prSet presAssocID="{6D215010-43AC-5943-A9AE-654CEEEF9DAF}" presName="ParentText" presStyleLbl="revTx" presStyleIdx="2" presStyleCnt="4">
        <dgm:presLayoutVars>
          <dgm:chMax val="0"/>
          <dgm:chPref val="0"/>
          <dgm:bulletEnabled val="1"/>
        </dgm:presLayoutVars>
      </dgm:prSet>
      <dgm:spPr/>
    </dgm:pt>
    <dgm:pt modelId="{21D83D89-A789-7344-BB54-C6192ACD4719}" type="pres">
      <dgm:prSet presAssocID="{6D215010-43AC-5943-A9AE-654CEEEF9DAF}" presName="Triangle" presStyleLbl="alignNode1" presStyleIdx="5" presStyleCnt="7"/>
      <dgm:spPr/>
    </dgm:pt>
    <dgm:pt modelId="{30B1BE23-9912-F34F-B6B1-FBCDEC6214D5}" type="pres">
      <dgm:prSet presAssocID="{59DBB082-14EE-F243-A9D4-F18C5531FA0A}" presName="sibTrans" presStyleCnt="0"/>
      <dgm:spPr/>
    </dgm:pt>
    <dgm:pt modelId="{2B69F2A8-5C4C-894A-9347-F97A0CF7ED4D}" type="pres">
      <dgm:prSet presAssocID="{59DBB082-14EE-F243-A9D4-F18C5531FA0A}" presName="space" presStyleCnt="0"/>
      <dgm:spPr/>
    </dgm:pt>
    <dgm:pt modelId="{40A9D01D-868F-E242-AFFB-F097045A6174}" type="pres">
      <dgm:prSet presAssocID="{7E0E15AA-2020-8E4D-B35D-CB70BAF49554}" presName="composite" presStyleCnt="0"/>
      <dgm:spPr/>
    </dgm:pt>
    <dgm:pt modelId="{2A2E0C13-BDDF-5B42-BE04-B68255553A20}" type="pres">
      <dgm:prSet presAssocID="{7E0E15AA-2020-8E4D-B35D-CB70BAF49554}" presName="LShape" presStyleLbl="alignNode1" presStyleIdx="6" presStyleCnt="7"/>
      <dgm:spPr/>
    </dgm:pt>
    <dgm:pt modelId="{CEA0D314-E79C-B345-888D-A7D53642197C}" type="pres">
      <dgm:prSet presAssocID="{7E0E15AA-2020-8E4D-B35D-CB70BAF49554}" presName="ParentText" presStyleLbl="revTx" presStyleIdx="3" presStyleCnt="4">
        <dgm:presLayoutVars>
          <dgm:chMax val="0"/>
          <dgm:chPref val="0"/>
          <dgm:bulletEnabled val="1"/>
        </dgm:presLayoutVars>
      </dgm:prSet>
      <dgm:spPr/>
    </dgm:pt>
  </dgm:ptLst>
  <dgm:cxnLst>
    <dgm:cxn modelId="{C94FB330-CE7C-0440-9B55-FE58753D3B13}" srcId="{07CC4B9D-CB2F-414B-9DD2-779B931DDA84}" destId="{7E0E15AA-2020-8E4D-B35D-CB70BAF49554}" srcOrd="3" destOrd="0" parTransId="{3BB3E776-7A13-3445-BBF2-67EE6CEA316B}" sibTransId="{C3AF6941-B44A-0E44-AA8B-E5DBBE156FB7}"/>
    <dgm:cxn modelId="{2B094650-94A4-BE4F-9EB3-AEC3CDC7756F}" type="presOf" srcId="{6D215010-43AC-5943-A9AE-654CEEEF9DAF}" destId="{8C5D0FCC-FB6E-FD49-8D49-0EB7D509917A}" srcOrd="0" destOrd="0" presId="urn:microsoft.com/office/officeart/2009/3/layout/StepUpProcess"/>
    <dgm:cxn modelId="{199A3688-78BF-E646-A70A-25C56D9B1D73}" type="presOf" srcId="{7E0E15AA-2020-8E4D-B35D-CB70BAF49554}" destId="{CEA0D314-E79C-B345-888D-A7D53642197C}" srcOrd="0" destOrd="0" presId="urn:microsoft.com/office/officeart/2009/3/layout/StepUpProcess"/>
    <dgm:cxn modelId="{F886BF93-73CF-C547-8B50-5DE5629AF5B1}" type="presOf" srcId="{3FA85D41-44E8-554F-BE3B-2FC47D9058D6}" destId="{9964010C-9FED-1E44-9E27-45B014BDF938}" srcOrd="0" destOrd="0" presId="urn:microsoft.com/office/officeart/2009/3/layout/StepUpProcess"/>
    <dgm:cxn modelId="{C8E579C4-CF77-F84C-9CEA-BB67CD55364E}" srcId="{07CC4B9D-CB2F-414B-9DD2-779B931DDA84}" destId="{734B13ED-2EEA-694E-927C-6A6E51287BE8}" srcOrd="0" destOrd="0" parTransId="{3CEB5001-3BFD-4E4C-A607-1D0C31B60ECE}" sibTransId="{E796979F-2B95-DD44-AD5B-8795052D95A2}"/>
    <dgm:cxn modelId="{671440CD-F01C-3545-8B64-078C09F1B26E}" srcId="{07CC4B9D-CB2F-414B-9DD2-779B931DDA84}" destId="{3FA85D41-44E8-554F-BE3B-2FC47D9058D6}" srcOrd="1" destOrd="0" parTransId="{155B8AE0-D58D-EE49-A880-136E103F3DC1}" sibTransId="{5FBC8380-2542-3D4A-A72D-4EF1306CE259}"/>
    <dgm:cxn modelId="{C2972AD8-DC49-3544-9BA4-3D9E5A8B0FE5}" type="presOf" srcId="{734B13ED-2EEA-694E-927C-6A6E51287BE8}" destId="{E303796D-0ED7-E24F-B7DE-0747B726585D}" srcOrd="0" destOrd="0" presId="urn:microsoft.com/office/officeart/2009/3/layout/StepUpProcess"/>
    <dgm:cxn modelId="{414DCBDD-3693-9148-9EDC-4FB5CE559220}" srcId="{07CC4B9D-CB2F-414B-9DD2-779B931DDA84}" destId="{6D215010-43AC-5943-A9AE-654CEEEF9DAF}" srcOrd="2" destOrd="0" parTransId="{E3DE0D27-591B-A042-8BAA-09E9A3719996}" sibTransId="{59DBB082-14EE-F243-A9D4-F18C5531FA0A}"/>
    <dgm:cxn modelId="{FD44EEDF-F8E8-9444-9997-0C9F5D6D2683}" type="presOf" srcId="{07CC4B9D-CB2F-414B-9DD2-779B931DDA84}" destId="{8EF47D32-F732-1D4B-8542-167B153790AA}" srcOrd="0" destOrd="0" presId="urn:microsoft.com/office/officeart/2009/3/layout/StepUpProcess"/>
    <dgm:cxn modelId="{CC050238-E874-1844-A100-9AB4FEF183ED}" type="presParOf" srcId="{8EF47D32-F732-1D4B-8542-167B153790AA}" destId="{0C3A70B1-736C-1F49-B4A4-E6345D034DCE}" srcOrd="0" destOrd="0" presId="urn:microsoft.com/office/officeart/2009/3/layout/StepUpProcess"/>
    <dgm:cxn modelId="{070FDCBE-0C87-CB49-B68B-CC597D794DE0}" type="presParOf" srcId="{0C3A70B1-736C-1F49-B4A4-E6345D034DCE}" destId="{D486619D-86A0-954A-B3B4-62BA7613659D}" srcOrd="0" destOrd="0" presId="urn:microsoft.com/office/officeart/2009/3/layout/StepUpProcess"/>
    <dgm:cxn modelId="{2C650BE6-0DD1-C549-9EB0-87BF5C540E52}" type="presParOf" srcId="{0C3A70B1-736C-1F49-B4A4-E6345D034DCE}" destId="{E303796D-0ED7-E24F-B7DE-0747B726585D}" srcOrd="1" destOrd="0" presId="urn:microsoft.com/office/officeart/2009/3/layout/StepUpProcess"/>
    <dgm:cxn modelId="{1AE1D3F7-340D-DF48-9CC8-DA31FF4A1FB0}" type="presParOf" srcId="{0C3A70B1-736C-1F49-B4A4-E6345D034DCE}" destId="{FB696F0B-DC66-4F4E-B4F8-953B0E123A08}" srcOrd="2" destOrd="0" presId="urn:microsoft.com/office/officeart/2009/3/layout/StepUpProcess"/>
    <dgm:cxn modelId="{2405D3B0-0464-6642-A26F-C13AD3FBEA5F}" type="presParOf" srcId="{8EF47D32-F732-1D4B-8542-167B153790AA}" destId="{8499B25F-9D37-9E4C-B9E0-92E248CAC4FE}" srcOrd="1" destOrd="0" presId="urn:microsoft.com/office/officeart/2009/3/layout/StepUpProcess"/>
    <dgm:cxn modelId="{4EB66C36-695D-E14A-9427-128679054400}" type="presParOf" srcId="{8499B25F-9D37-9E4C-B9E0-92E248CAC4FE}" destId="{1DC95460-250D-5748-90F3-28072AE625A5}" srcOrd="0" destOrd="0" presId="urn:microsoft.com/office/officeart/2009/3/layout/StepUpProcess"/>
    <dgm:cxn modelId="{D4F4EE97-CD7E-C04C-8B66-C49A8B3298D1}" type="presParOf" srcId="{8EF47D32-F732-1D4B-8542-167B153790AA}" destId="{0CEE1EEE-F711-DC47-B549-09432AC213B6}" srcOrd="2" destOrd="0" presId="urn:microsoft.com/office/officeart/2009/3/layout/StepUpProcess"/>
    <dgm:cxn modelId="{4CF37AD2-ED4F-0B48-9A29-B45B3B3A5D04}" type="presParOf" srcId="{0CEE1EEE-F711-DC47-B549-09432AC213B6}" destId="{C878AE4D-3754-0C4A-BC95-F86BAB0A4A22}" srcOrd="0" destOrd="0" presId="urn:microsoft.com/office/officeart/2009/3/layout/StepUpProcess"/>
    <dgm:cxn modelId="{0074E3F5-4600-1F4A-99AD-398B9C00F74D}" type="presParOf" srcId="{0CEE1EEE-F711-DC47-B549-09432AC213B6}" destId="{9964010C-9FED-1E44-9E27-45B014BDF938}" srcOrd="1" destOrd="0" presId="urn:microsoft.com/office/officeart/2009/3/layout/StepUpProcess"/>
    <dgm:cxn modelId="{9A93055D-929C-3442-B8DC-70062670330A}" type="presParOf" srcId="{0CEE1EEE-F711-DC47-B549-09432AC213B6}" destId="{55D5282F-42CE-B443-B86E-DAC68937B0D7}" srcOrd="2" destOrd="0" presId="urn:microsoft.com/office/officeart/2009/3/layout/StepUpProcess"/>
    <dgm:cxn modelId="{6D193FA2-3615-DC42-AE7B-C9F262B77EA8}" type="presParOf" srcId="{8EF47D32-F732-1D4B-8542-167B153790AA}" destId="{2C415D86-8E01-954C-9FE6-6596C6AB5D56}" srcOrd="3" destOrd="0" presId="urn:microsoft.com/office/officeart/2009/3/layout/StepUpProcess"/>
    <dgm:cxn modelId="{F0661CB3-5A33-F948-9DFE-0C4BC6ABA453}" type="presParOf" srcId="{2C415D86-8E01-954C-9FE6-6596C6AB5D56}" destId="{4B31B1DC-34FB-E14A-9647-DA46A1D8C2DE}" srcOrd="0" destOrd="0" presId="urn:microsoft.com/office/officeart/2009/3/layout/StepUpProcess"/>
    <dgm:cxn modelId="{C8161109-5154-E444-8D6A-12E1BDA6AE2D}" type="presParOf" srcId="{8EF47D32-F732-1D4B-8542-167B153790AA}" destId="{F4CEB10B-8193-4047-A39F-7C2351C49799}" srcOrd="4" destOrd="0" presId="urn:microsoft.com/office/officeart/2009/3/layout/StepUpProcess"/>
    <dgm:cxn modelId="{96687B22-8673-314A-8962-D01D6C43459E}" type="presParOf" srcId="{F4CEB10B-8193-4047-A39F-7C2351C49799}" destId="{DA864156-EB8D-0D42-9A77-C5F56A248FFF}" srcOrd="0" destOrd="0" presId="urn:microsoft.com/office/officeart/2009/3/layout/StepUpProcess"/>
    <dgm:cxn modelId="{BA6AB61D-374F-F142-8116-4D979F98EB95}" type="presParOf" srcId="{F4CEB10B-8193-4047-A39F-7C2351C49799}" destId="{8C5D0FCC-FB6E-FD49-8D49-0EB7D509917A}" srcOrd="1" destOrd="0" presId="urn:microsoft.com/office/officeart/2009/3/layout/StepUpProcess"/>
    <dgm:cxn modelId="{32BC67F5-70B3-0648-AC0A-44F49872D660}" type="presParOf" srcId="{F4CEB10B-8193-4047-A39F-7C2351C49799}" destId="{21D83D89-A789-7344-BB54-C6192ACD4719}" srcOrd="2" destOrd="0" presId="urn:microsoft.com/office/officeart/2009/3/layout/StepUpProcess"/>
    <dgm:cxn modelId="{CA0D65C0-E88D-044D-8D53-5A8E32512D67}" type="presParOf" srcId="{8EF47D32-F732-1D4B-8542-167B153790AA}" destId="{30B1BE23-9912-F34F-B6B1-FBCDEC6214D5}" srcOrd="5" destOrd="0" presId="urn:microsoft.com/office/officeart/2009/3/layout/StepUpProcess"/>
    <dgm:cxn modelId="{C8083A84-EC9F-564A-BF75-BE1AE9D627ED}" type="presParOf" srcId="{30B1BE23-9912-F34F-B6B1-FBCDEC6214D5}" destId="{2B69F2A8-5C4C-894A-9347-F97A0CF7ED4D}" srcOrd="0" destOrd="0" presId="urn:microsoft.com/office/officeart/2009/3/layout/StepUpProcess"/>
    <dgm:cxn modelId="{FC10E493-DC55-FE45-8F82-1235DF182006}" type="presParOf" srcId="{8EF47D32-F732-1D4B-8542-167B153790AA}" destId="{40A9D01D-868F-E242-AFFB-F097045A6174}" srcOrd="6" destOrd="0" presId="urn:microsoft.com/office/officeart/2009/3/layout/StepUpProcess"/>
    <dgm:cxn modelId="{7F52498D-479F-8A46-B6FA-D100FB8DE6D7}" type="presParOf" srcId="{40A9D01D-868F-E242-AFFB-F097045A6174}" destId="{2A2E0C13-BDDF-5B42-BE04-B68255553A20}" srcOrd="0" destOrd="0" presId="urn:microsoft.com/office/officeart/2009/3/layout/StepUpProcess"/>
    <dgm:cxn modelId="{C50EAE81-11FF-F040-B8D2-E0773FBE4B85}" type="presParOf" srcId="{40A9D01D-868F-E242-AFFB-F097045A6174}" destId="{CEA0D314-E79C-B345-888D-A7D53642197C}" srcOrd="1" destOrd="0" presId="urn:microsoft.com/office/officeart/2009/3/layout/StepUp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B5CC1E-8C9A-7740-80C0-364C1E3EECCC}" type="doc">
      <dgm:prSet loTypeId="urn:microsoft.com/office/officeart/2005/8/layout/cycle7" loCatId="" qsTypeId="urn:microsoft.com/office/officeart/2005/8/quickstyle/simple4" qsCatId="simple" csTypeId="urn:microsoft.com/office/officeart/2005/8/colors/accent1_2" csCatId="accent1" phldr="1"/>
      <dgm:spPr/>
      <dgm:t>
        <a:bodyPr/>
        <a:lstStyle/>
        <a:p>
          <a:endParaRPr lang="en-GB"/>
        </a:p>
      </dgm:t>
    </dgm:pt>
    <dgm:pt modelId="{2E0CD615-B013-D848-B97F-4BDC778487CB}">
      <dgm:prSet phldrT="[Text]"/>
      <dgm:spPr/>
      <dgm:t>
        <a:bodyPr/>
        <a:lstStyle/>
        <a:p>
          <a:r>
            <a:rPr lang="en-GB" dirty="0"/>
            <a:t> Assumptions</a:t>
          </a:r>
        </a:p>
      </dgm:t>
    </dgm:pt>
    <dgm:pt modelId="{46AA0CC0-92E0-7C47-8966-D6DE92ADE5F4}" type="parTrans" cxnId="{7A8E5D99-3A33-2344-BD82-611676AEB9C3}">
      <dgm:prSet/>
      <dgm:spPr/>
      <dgm:t>
        <a:bodyPr/>
        <a:lstStyle/>
        <a:p>
          <a:endParaRPr lang="en-GB"/>
        </a:p>
      </dgm:t>
    </dgm:pt>
    <dgm:pt modelId="{1C63B191-33D9-184B-B842-626AB0D88EDF}" type="sibTrans" cxnId="{7A8E5D99-3A33-2344-BD82-611676AEB9C3}">
      <dgm:prSet/>
      <dgm:spPr/>
      <dgm:t>
        <a:bodyPr/>
        <a:lstStyle/>
        <a:p>
          <a:endParaRPr lang="en-GB"/>
        </a:p>
      </dgm:t>
    </dgm:pt>
    <dgm:pt modelId="{564378BE-E25A-214C-8F94-DEB21B854560}">
      <dgm:prSet phldrT="[Text]"/>
      <dgm:spPr/>
      <dgm:t>
        <a:bodyPr/>
        <a:lstStyle/>
        <a:p>
          <a:r>
            <a:rPr lang="en-GB" dirty="0"/>
            <a:t>Research philosophies</a:t>
          </a:r>
        </a:p>
      </dgm:t>
    </dgm:pt>
    <dgm:pt modelId="{84A933C1-D56A-3042-A5C9-604D455BAC24}" type="parTrans" cxnId="{DA637015-D288-B645-A116-02C69EA25F49}">
      <dgm:prSet/>
      <dgm:spPr/>
      <dgm:t>
        <a:bodyPr/>
        <a:lstStyle/>
        <a:p>
          <a:endParaRPr lang="en-GB"/>
        </a:p>
      </dgm:t>
    </dgm:pt>
    <dgm:pt modelId="{43CB6A91-2805-DE48-B1F1-A4113B9C4093}" type="sibTrans" cxnId="{DA637015-D288-B645-A116-02C69EA25F49}">
      <dgm:prSet/>
      <dgm:spPr/>
      <dgm:t>
        <a:bodyPr/>
        <a:lstStyle/>
        <a:p>
          <a:endParaRPr lang="en-GB"/>
        </a:p>
      </dgm:t>
    </dgm:pt>
    <dgm:pt modelId="{420CF574-1B85-BC40-A764-AD692603EB3D}">
      <dgm:prSet phldrT="[Text]"/>
      <dgm:spPr/>
      <dgm:t>
        <a:bodyPr/>
        <a:lstStyle/>
        <a:p>
          <a:r>
            <a:rPr lang="en-GB" dirty="0"/>
            <a:t>Research design</a:t>
          </a:r>
        </a:p>
      </dgm:t>
    </dgm:pt>
    <dgm:pt modelId="{B37642D2-068C-1F4F-8265-4720E72398FC}" type="parTrans" cxnId="{4138B9FC-51E1-584D-A8A2-2F76FB1A13DA}">
      <dgm:prSet/>
      <dgm:spPr/>
      <dgm:t>
        <a:bodyPr/>
        <a:lstStyle/>
        <a:p>
          <a:endParaRPr lang="en-GB"/>
        </a:p>
      </dgm:t>
    </dgm:pt>
    <dgm:pt modelId="{DBD830EC-DE41-5747-AB98-85F1CAD5F896}" type="sibTrans" cxnId="{4138B9FC-51E1-584D-A8A2-2F76FB1A13DA}">
      <dgm:prSet/>
      <dgm:spPr/>
      <dgm:t>
        <a:bodyPr/>
        <a:lstStyle/>
        <a:p>
          <a:endParaRPr lang="en-GB"/>
        </a:p>
      </dgm:t>
    </dgm:pt>
    <dgm:pt modelId="{46C6A7CA-1FF7-FB45-9011-270375E7769A}" type="pres">
      <dgm:prSet presAssocID="{DEB5CC1E-8C9A-7740-80C0-364C1E3EECCC}" presName="Name0" presStyleCnt="0">
        <dgm:presLayoutVars>
          <dgm:dir/>
          <dgm:resizeHandles val="exact"/>
        </dgm:presLayoutVars>
      </dgm:prSet>
      <dgm:spPr/>
    </dgm:pt>
    <dgm:pt modelId="{65727229-CC75-964C-9D8B-A77696F42164}" type="pres">
      <dgm:prSet presAssocID="{2E0CD615-B013-D848-B97F-4BDC778487CB}" presName="node" presStyleLbl="node1" presStyleIdx="0" presStyleCnt="3" custRadScaleRad="143508" custRadScaleInc="-77222">
        <dgm:presLayoutVars>
          <dgm:bulletEnabled val="1"/>
        </dgm:presLayoutVars>
      </dgm:prSet>
      <dgm:spPr/>
    </dgm:pt>
    <dgm:pt modelId="{BCD34E6F-FD69-B543-B8B1-2AECB7C9DB9E}" type="pres">
      <dgm:prSet presAssocID="{1C63B191-33D9-184B-B842-626AB0D88EDF}" presName="sibTrans" presStyleLbl="sibTrans2D1" presStyleIdx="0" presStyleCnt="3"/>
      <dgm:spPr/>
    </dgm:pt>
    <dgm:pt modelId="{00333261-006A-6942-A1E4-637BC07A87FD}" type="pres">
      <dgm:prSet presAssocID="{1C63B191-33D9-184B-B842-626AB0D88EDF}" presName="connectorText" presStyleLbl="sibTrans2D1" presStyleIdx="0" presStyleCnt="3"/>
      <dgm:spPr/>
    </dgm:pt>
    <dgm:pt modelId="{181E08B6-E07E-AC4B-99D5-060BF3D2F785}" type="pres">
      <dgm:prSet presAssocID="{564378BE-E25A-214C-8F94-DEB21B854560}" presName="node" presStyleLbl="node1" presStyleIdx="1" presStyleCnt="3" custRadScaleRad="144152" custRadScaleInc="-120341">
        <dgm:presLayoutVars>
          <dgm:bulletEnabled val="1"/>
        </dgm:presLayoutVars>
      </dgm:prSet>
      <dgm:spPr/>
    </dgm:pt>
    <dgm:pt modelId="{50756E65-CCB9-814F-B26E-4A33648A39DB}" type="pres">
      <dgm:prSet presAssocID="{43CB6A91-2805-DE48-B1F1-A4113B9C4093}" presName="sibTrans" presStyleLbl="sibTrans2D1" presStyleIdx="1" presStyleCnt="3"/>
      <dgm:spPr/>
    </dgm:pt>
    <dgm:pt modelId="{D1BA896A-C8F5-8643-A529-6C75D80CFC86}" type="pres">
      <dgm:prSet presAssocID="{43CB6A91-2805-DE48-B1F1-A4113B9C4093}" presName="connectorText" presStyleLbl="sibTrans2D1" presStyleIdx="1" presStyleCnt="3"/>
      <dgm:spPr/>
    </dgm:pt>
    <dgm:pt modelId="{960B6B80-59C7-D349-908E-201862A7B9D3}" type="pres">
      <dgm:prSet presAssocID="{420CF574-1B85-BC40-A764-AD692603EB3D}" presName="node" presStyleLbl="node1" presStyleIdx="2" presStyleCnt="3" custRadScaleRad="46088" custRadScaleInc="-93015">
        <dgm:presLayoutVars>
          <dgm:bulletEnabled val="1"/>
        </dgm:presLayoutVars>
      </dgm:prSet>
      <dgm:spPr/>
    </dgm:pt>
    <dgm:pt modelId="{21C98F3B-30FF-DC42-99F9-2CE4DEC3AB07}" type="pres">
      <dgm:prSet presAssocID="{DBD830EC-DE41-5747-AB98-85F1CAD5F896}" presName="sibTrans" presStyleLbl="sibTrans2D1" presStyleIdx="2" presStyleCnt="3"/>
      <dgm:spPr/>
    </dgm:pt>
    <dgm:pt modelId="{D643DE98-F758-3647-B570-F2142E76ECEA}" type="pres">
      <dgm:prSet presAssocID="{DBD830EC-DE41-5747-AB98-85F1CAD5F896}" presName="connectorText" presStyleLbl="sibTrans2D1" presStyleIdx="2" presStyleCnt="3"/>
      <dgm:spPr/>
    </dgm:pt>
  </dgm:ptLst>
  <dgm:cxnLst>
    <dgm:cxn modelId="{E088B50A-3DCC-EC48-B44E-0A54847D642C}" type="presOf" srcId="{564378BE-E25A-214C-8F94-DEB21B854560}" destId="{181E08B6-E07E-AC4B-99D5-060BF3D2F785}" srcOrd="0" destOrd="0" presId="urn:microsoft.com/office/officeart/2005/8/layout/cycle7"/>
    <dgm:cxn modelId="{B39C7F0E-29DB-2545-9791-5D627801AF45}" type="presOf" srcId="{DBD830EC-DE41-5747-AB98-85F1CAD5F896}" destId="{D643DE98-F758-3647-B570-F2142E76ECEA}" srcOrd="1" destOrd="0" presId="urn:microsoft.com/office/officeart/2005/8/layout/cycle7"/>
    <dgm:cxn modelId="{18056013-BD59-5B47-AA07-9A1C1FCAAD91}" type="presOf" srcId="{1C63B191-33D9-184B-B842-626AB0D88EDF}" destId="{BCD34E6F-FD69-B543-B8B1-2AECB7C9DB9E}" srcOrd="0" destOrd="0" presId="urn:microsoft.com/office/officeart/2005/8/layout/cycle7"/>
    <dgm:cxn modelId="{DA637015-D288-B645-A116-02C69EA25F49}" srcId="{DEB5CC1E-8C9A-7740-80C0-364C1E3EECCC}" destId="{564378BE-E25A-214C-8F94-DEB21B854560}" srcOrd="1" destOrd="0" parTransId="{84A933C1-D56A-3042-A5C9-604D455BAC24}" sibTransId="{43CB6A91-2805-DE48-B1F1-A4113B9C4093}"/>
    <dgm:cxn modelId="{2FCCA621-8C2A-3A49-9F0F-F491D66C4B17}" type="presOf" srcId="{420CF574-1B85-BC40-A764-AD692603EB3D}" destId="{960B6B80-59C7-D349-908E-201862A7B9D3}" srcOrd="0" destOrd="0" presId="urn:microsoft.com/office/officeart/2005/8/layout/cycle7"/>
    <dgm:cxn modelId="{EFB5B836-1BAC-6240-9037-6F975CCF695E}" type="presOf" srcId="{2E0CD615-B013-D848-B97F-4BDC778487CB}" destId="{65727229-CC75-964C-9D8B-A77696F42164}" srcOrd="0" destOrd="0" presId="urn:microsoft.com/office/officeart/2005/8/layout/cycle7"/>
    <dgm:cxn modelId="{2D647970-6574-384E-8502-6EC53F7BBF70}" type="presOf" srcId="{1C63B191-33D9-184B-B842-626AB0D88EDF}" destId="{00333261-006A-6942-A1E4-637BC07A87FD}" srcOrd="1" destOrd="0" presId="urn:microsoft.com/office/officeart/2005/8/layout/cycle7"/>
    <dgm:cxn modelId="{636F6084-963B-F246-B942-E55C5536B798}" type="presOf" srcId="{43CB6A91-2805-DE48-B1F1-A4113B9C4093}" destId="{D1BA896A-C8F5-8643-A529-6C75D80CFC86}" srcOrd="1" destOrd="0" presId="urn:microsoft.com/office/officeart/2005/8/layout/cycle7"/>
    <dgm:cxn modelId="{74383089-6EAB-FE40-B65B-B81850C55249}" type="presOf" srcId="{DEB5CC1E-8C9A-7740-80C0-364C1E3EECCC}" destId="{46C6A7CA-1FF7-FB45-9011-270375E7769A}" srcOrd="0" destOrd="0" presId="urn:microsoft.com/office/officeart/2005/8/layout/cycle7"/>
    <dgm:cxn modelId="{BE2FC989-7E02-AA46-BA78-FB77B785968A}" type="presOf" srcId="{DBD830EC-DE41-5747-AB98-85F1CAD5F896}" destId="{21C98F3B-30FF-DC42-99F9-2CE4DEC3AB07}" srcOrd="0" destOrd="0" presId="urn:microsoft.com/office/officeart/2005/8/layout/cycle7"/>
    <dgm:cxn modelId="{7A8E5D99-3A33-2344-BD82-611676AEB9C3}" srcId="{DEB5CC1E-8C9A-7740-80C0-364C1E3EECCC}" destId="{2E0CD615-B013-D848-B97F-4BDC778487CB}" srcOrd="0" destOrd="0" parTransId="{46AA0CC0-92E0-7C47-8966-D6DE92ADE5F4}" sibTransId="{1C63B191-33D9-184B-B842-626AB0D88EDF}"/>
    <dgm:cxn modelId="{85FC32F0-E99E-E549-8423-2B9394A6C2EC}" type="presOf" srcId="{43CB6A91-2805-DE48-B1F1-A4113B9C4093}" destId="{50756E65-CCB9-814F-B26E-4A33648A39DB}" srcOrd="0" destOrd="0" presId="urn:microsoft.com/office/officeart/2005/8/layout/cycle7"/>
    <dgm:cxn modelId="{4138B9FC-51E1-584D-A8A2-2F76FB1A13DA}" srcId="{DEB5CC1E-8C9A-7740-80C0-364C1E3EECCC}" destId="{420CF574-1B85-BC40-A764-AD692603EB3D}" srcOrd="2" destOrd="0" parTransId="{B37642D2-068C-1F4F-8265-4720E72398FC}" sibTransId="{DBD830EC-DE41-5747-AB98-85F1CAD5F896}"/>
    <dgm:cxn modelId="{62D4FE21-D6AD-CA44-818E-5CFCA1F021CD}" type="presParOf" srcId="{46C6A7CA-1FF7-FB45-9011-270375E7769A}" destId="{65727229-CC75-964C-9D8B-A77696F42164}" srcOrd="0" destOrd="0" presId="urn:microsoft.com/office/officeart/2005/8/layout/cycle7"/>
    <dgm:cxn modelId="{B84E314F-2AB3-F746-95DE-A948907BBA53}" type="presParOf" srcId="{46C6A7CA-1FF7-FB45-9011-270375E7769A}" destId="{BCD34E6F-FD69-B543-B8B1-2AECB7C9DB9E}" srcOrd="1" destOrd="0" presId="urn:microsoft.com/office/officeart/2005/8/layout/cycle7"/>
    <dgm:cxn modelId="{FF64C112-FE16-6642-973F-901B642CFDF3}" type="presParOf" srcId="{BCD34E6F-FD69-B543-B8B1-2AECB7C9DB9E}" destId="{00333261-006A-6942-A1E4-637BC07A87FD}" srcOrd="0" destOrd="0" presId="urn:microsoft.com/office/officeart/2005/8/layout/cycle7"/>
    <dgm:cxn modelId="{C18ACFC8-ED1D-3B45-9AD7-71C24BA0B38B}" type="presParOf" srcId="{46C6A7CA-1FF7-FB45-9011-270375E7769A}" destId="{181E08B6-E07E-AC4B-99D5-060BF3D2F785}" srcOrd="2" destOrd="0" presId="urn:microsoft.com/office/officeart/2005/8/layout/cycle7"/>
    <dgm:cxn modelId="{82DB4AA3-8CEF-2546-A28D-EFA3F4C86635}" type="presParOf" srcId="{46C6A7CA-1FF7-FB45-9011-270375E7769A}" destId="{50756E65-CCB9-814F-B26E-4A33648A39DB}" srcOrd="3" destOrd="0" presId="urn:microsoft.com/office/officeart/2005/8/layout/cycle7"/>
    <dgm:cxn modelId="{D979DEB6-C18F-0945-B77A-1B0DBCE16B00}" type="presParOf" srcId="{50756E65-CCB9-814F-B26E-4A33648A39DB}" destId="{D1BA896A-C8F5-8643-A529-6C75D80CFC86}" srcOrd="0" destOrd="0" presId="urn:microsoft.com/office/officeart/2005/8/layout/cycle7"/>
    <dgm:cxn modelId="{244B4A97-C4F1-024C-AE62-4FDFDBEFB0F3}" type="presParOf" srcId="{46C6A7CA-1FF7-FB45-9011-270375E7769A}" destId="{960B6B80-59C7-D349-908E-201862A7B9D3}" srcOrd="4" destOrd="0" presId="urn:microsoft.com/office/officeart/2005/8/layout/cycle7"/>
    <dgm:cxn modelId="{9E4B6EED-F766-7D49-91BB-748D7C017A7A}" type="presParOf" srcId="{46C6A7CA-1FF7-FB45-9011-270375E7769A}" destId="{21C98F3B-30FF-DC42-99F9-2CE4DEC3AB07}" srcOrd="5" destOrd="0" presId="urn:microsoft.com/office/officeart/2005/8/layout/cycle7"/>
    <dgm:cxn modelId="{FD7CB677-612F-7A44-A301-F8B982731BBF}" type="presParOf" srcId="{21C98F3B-30FF-DC42-99F9-2CE4DEC3AB07}" destId="{D643DE98-F758-3647-B570-F2142E76ECEA}" srcOrd="0" destOrd="0" presId="urn:microsoft.com/office/officeart/2005/8/layout/cycle7"/>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9F8004-D5CE-1941-8F5D-C42C2CC637CA}">
      <dsp:nvSpPr>
        <dsp:cNvPr id="0" name=""/>
        <dsp:cNvSpPr/>
      </dsp:nvSpPr>
      <dsp:spPr>
        <a:xfrm rot="5400000">
          <a:off x="376070" y="176840"/>
          <a:ext cx="744812" cy="1239351"/>
        </a:xfrm>
        <a:prstGeom prst="corner">
          <a:avLst>
            <a:gd name="adj1" fmla="val 16120"/>
            <a:gd name="adj2" fmla="val 1611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9916019B-DEE5-454D-8D8F-A56786A75693}">
      <dsp:nvSpPr>
        <dsp:cNvPr id="0" name=""/>
        <dsp:cNvSpPr/>
      </dsp:nvSpPr>
      <dsp:spPr>
        <a:xfrm>
          <a:off x="183478" y="556736"/>
          <a:ext cx="1118893" cy="2024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n-GB" sz="1300" kern="1200" dirty="0"/>
            <a:t>   Theory</a:t>
          </a:r>
        </a:p>
      </dsp:txBody>
      <dsp:txXfrm>
        <a:off x="183478" y="556736"/>
        <a:ext cx="1118893" cy="2024802"/>
      </dsp:txXfrm>
    </dsp:sp>
    <dsp:sp modelId="{7DC406C8-3EDE-F249-A1B6-77FC74BCA9CA}">
      <dsp:nvSpPr>
        <dsp:cNvPr id="0" name=""/>
        <dsp:cNvSpPr/>
      </dsp:nvSpPr>
      <dsp:spPr>
        <a:xfrm>
          <a:off x="1414726" y="279262"/>
          <a:ext cx="211112" cy="211112"/>
        </a:xfrm>
        <a:prstGeom prst="triangle">
          <a:avLst>
            <a:gd name="adj" fmla="val 1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7BEC6834-2664-974C-9FFB-F5C9DB6107CC}">
      <dsp:nvSpPr>
        <dsp:cNvPr id="0" name=""/>
        <dsp:cNvSpPr/>
      </dsp:nvSpPr>
      <dsp:spPr>
        <a:xfrm rot="5400000">
          <a:off x="1677551" y="309034"/>
          <a:ext cx="744812" cy="1239351"/>
        </a:xfrm>
        <a:prstGeom prst="corner">
          <a:avLst>
            <a:gd name="adj1" fmla="val 16120"/>
            <a:gd name="adj2" fmla="val 1611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E417671A-A799-AB43-BC0B-0B1A45F6CC05}">
      <dsp:nvSpPr>
        <dsp:cNvPr id="0" name=""/>
        <dsp:cNvSpPr/>
      </dsp:nvSpPr>
      <dsp:spPr>
        <a:xfrm>
          <a:off x="1553223" y="679333"/>
          <a:ext cx="1118893" cy="9807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n-GB" sz="1300" kern="1200"/>
            <a:t>Hypothesis</a:t>
          </a:r>
          <a:endParaRPr lang="en-GB" sz="1300" kern="1200" dirty="0"/>
        </a:p>
      </dsp:txBody>
      <dsp:txXfrm>
        <a:off x="1553223" y="679333"/>
        <a:ext cx="1118893" cy="980775"/>
      </dsp:txXfrm>
    </dsp:sp>
    <dsp:sp modelId="{9D27AA29-B686-3F40-91E8-4420D05CAE69}">
      <dsp:nvSpPr>
        <dsp:cNvPr id="0" name=""/>
        <dsp:cNvSpPr/>
      </dsp:nvSpPr>
      <dsp:spPr>
        <a:xfrm flipH="1" flipV="1">
          <a:off x="2714701" y="892192"/>
          <a:ext cx="97611" cy="106014"/>
        </a:xfrm>
        <a:prstGeom prst="triangle">
          <a:avLst>
            <a:gd name="adj" fmla="val 1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40709A17-F29C-8E40-9984-16BEA7BF0090}">
      <dsp:nvSpPr>
        <dsp:cNvPr id="0" name=""/>
        <dsp:cNvSpPr/>
      </dsp:nvSpPr>
      <dsp:spPr>
        <a:xfrm rot="5400000">
          <a:off x="2946548" y="610129"/>
          <a:ext cx="744812" cy="1239351"/>
        </a:xfrm>
        <a:prstGeom prst="corner">
          <a:avLst>
            <a:gd name="adj1" fmla="val 16120"/>
            <a:gd name="adj2" fmla="val 1611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7F07C44B-CF1B-6C44-B469-4C4B7F34D95E}">
      <dsp:nvSpPr>
        <dsp:cNvPr id="0" name=""/>
        <dsp:cNvSpPr/>
      </dsp:nvSpPr>
      <dsp:spPr>
        <a:xfrm>
          <a:off x="2811632" y="531168"/>
          <a:ext cx="1341564" cy="8425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endParaRPr lang="en-GB" sz="1300" kern="1200" dirty="0"/>
        </a:p>
        <a:p>
          <a:pPr marL="0" lvl="0" indent="0" algn="l" defTabSz="577850">
            <a:lnSpc>
              <a:spcPct val="90000"/>
            </a:lnSpc>
            <a:spcBef>
              <a:spcPct val="0"/>
            </a:spcBef>
            <a:spcAft>
              <a:spcPct val="35000"/>
            </a:spcAft>
            <a:buNone/>
          </a:pPr>
          <a:endParaRPr lang="en-GB" sz="1300" kern="1200" dirty="0"/>
        </a:p>
        <a:p>
          <a:pPr marL="0" lvl="0" indent="0" algn="l" defTabSz="577850">
            <a:lnSpc>
              <a:spcPct val="90000"/>
            </a:lnSpc>
            <a:spcBef>
              <a:spcPct val="0"/>
            </a:spcBef>
            <a:spcAft>
              <a:spcPct val="35000"/>
            </a:spcAft>
            <a:buNone/>
          </a:pPr>
          <a:r>
            <a:rPr lang="en-GB" sz="1300" kern="1200" dirty="0"/>
            <a:t>Data</a:t>
          </a:r>
          <a:r>
            <a:rPr lang="en-GB" sz="1300" kern="1200" baseline="0" dirty="0"/>
            <a:t> collection</a:t>
          </a:r>
          <a:endParaRPr lang="en-GB" sz="1300" kern="1200" dirty="0"/>
        </a:p>
      </dsp:txBody>
      <dsp:txXfrm>
        <a:off x="2811632" y="531168"/>
        <a:ext cx="1341564" cy="842545"/>
      </dsp:txXfrm>
    </dsp:sp>
    <dsp:sp modelId="{01A6DD9B-8A9B-2848-9B6F-7ED1E965807E}">
      <dsp:nvSpPr>
        <dsp:cNvPr id="0" name=""/>
        <dsp:cNvSpPr/>
      </dsp:nvSpPr>
      <dsp:spPr>
        <a:xfrm>
          <a:off x="4019238" y="867612"/>
          <a:ext cx="211112" cy="211112"/>
        </a:xfrm>
        <a:prstGeom prst="triangle">
          <a:avLst>
            <a:gd name="adj" fmla="val 1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A6B8C82E-61C9-6440-9DAE-5D3AC61FA31D}">
      <dsp:nvSpPr>
        <dsp:cNvPr id="0" name=""/>
        <dsp:cNvSpPr/>
      </dsp:nvSpPr>
      <dsp:spPr>
        <a:xfrm rot="5400000">
          <a:off x="4237656" y="866320"/>
          <a:ext cx="744812" cy="1239351"/>
        </a:xfrm>
        <a:prstGeom prst="corner">
          <a:avLst>
            <a:gd name="adj1" fmla="val 16120"/>
            <a:gd name="adj2" fmla="val 1611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22B75256-8E85-6C4B-AFDD-F83D1D79819D}">
      <dsp:nvSpPr>
        <dsp:cNvPr id="0" name=""/>
        <dsp:cNvSpPr/>
      </dsp:nvSpPr>
      <dsp:spPr>
        <a:xfrm>
          <a:off x="4063490" y="1270165"/>
          <a:ext cx="1167151" cy="9077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n-GB" sz="1300" kern="1200" dirty="0"/>
            <a:t>  Verification</a:t>
          </a:r>
        </a:p>
      </dsp:txBody>
      <dsp:txXfrm>
        <a:off x="4063490" y="1270165"/>
        <a:ext cx="1167151" cy="9077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86619D-86A0-954A-B3B4-62BA7613659D}">
      <dsp:nvSpPr>
        <dsp:cNvPr id="0" name=""/>
        <dsp:cNvSpPr/>
      </dsp:nvSpPr>
      <dsp:spPr>
        <a:xfrm rot="5400000">
          <a:off x="876498" y="688812"/>
          <a:ext cx="666056" cy="1108303"/>
        </a:xfrm>
        <a:prstGeom prst="corner">
          <a:avLst>
            <a:gd name="adj1" fmla="val 16120"/>
            <a:gd name="adj2" fmla="val 1611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E303796D-0ED7-E24F-B7DE-0747B726585D}">
      <dsp:nvSpPr>
        <dsp:cNvPr id="0" name=""/>
        <dsp:cNvSpPr/>
      </dsp:nvSpPr>
      <dsp:spPr>
        <a:xfrm>
          <a:off x="765317" y="1019956"/>
          <a:ext cx="1000582" cy="8770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n-GB" sz="1500" kern="1200" dirty="0"/>
            <a:t>Data</a:t>
          </a:r>
          <a:r>
            <a:rPr lang="en-GB" sz="1500" kern="1200" baseline="0" dirty="0"/>
            <a:t> collection</a:t>
          </a:r>
          <a:endParaRPr lang="en-GB" sz="1500" kern="1200" dirty="0"/>
        </a:p>
      </dsp:txBody>
      <dsp:txXfrm>
        <a:off x="765317" y="1019956"/>
        <a:ext cx="1000582" cy="877069"/>
      </dsp:txXfrm>
    </dsp:sp>
    <dsp:sp modelId="{FB696F0B-DC66-4F4E-B4F8-953B0E123A08}">
      <dsp:nvSpPr>
        <dsp:cNvPr id="0" name=""/>
        <dsp:cNvSpPr/>
      </dsp:nvSpPr>
      <dsp:spPr>
        <a:xfrm>
          <a:off x="1577110" y="607218"/>
          <a:ext cx="188789" cy="188789"/>
        </a:xfrm>
        <a:prstGeom prst="triangle">
          <a:avLst>
            <a:gd name="adj" fmla="val 1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C878AE4D-3754-0C4A-BC95-F86BAB0A4A22}">
      <dsp:nvSpPr>
        <dsp:cNvPr id="0" name=""/>
        <dsp:cNvSpPr/>
      </dsp:nvSpPr>
      <dsp:spPr>
        <a:xfrm rot="5400000">
          <a:off x="2101406" y="385708"/>
          <a:ext cx="666056" cy="1108303"/>
        </a:xfrm>
        <a:prstGeom prst="corner">
          <a:avLst>
            <a:gd name="adj1" fmla="val 16120"/>
            <a:gd name="adj2" fmla="val 1611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9964010C-9FED-1E44-9E27-45B014BDF938}">
      <dsp:nvSpPr>
        <dsp:cNvPr id="0" name=""/>
        <dsp:cNvSpPr/>
      </dsp:nvSpPr>
      <dsp:spPr>
        <a:xfrm>
          <a:off x="1990225" y="716852"/>
          <a:ext cx="1000582" cy="8770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n-GB" sz="1500" kern="1200" dirty="0"/>
            <a:t>Pattern</a:t>
          </a:r>
        </a:p>
      </dsp:txBody>
      <dsp:txXfrm>
        <a:off x="1990225" y="716852"/>
        <a:ext cx="1000582" cy="877069"/>
      </dsp:txXfrm>
    </dsp:sp>
    <dsp:sp modelId="{55D5282F-42CE-B443-B86E-DAC68937B0D7}">
      <dsp:nvSpPr>
        <dsp:cNvPr id="0" name=""/>
        <dsp:cNvSpPr/>
      </dsp:nvSpPr>
      <dsp:spPr>
        <a:xfrm>
          <a:off x="2802018" y="304113"/>
          <a:ext cx="188789" cy="188789"/>
        </a:xfrm>
        <a:prstGeom prst="triangle">
          <a:avLst>
            <a:gd name="adj" fmla="val 1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DA864156-EB8D-0D42-9A77-C5F56A248FFF}">
      <dsp:nvSpPr>
        <dsp:cNvPr id="0" name=""/>
        <dsp:cNvSpPr/>
      </dsp:nvSpPr>
      <dsp:spPr>
        <a:xfrm rot="5400000">
          <a:off x="3326315" y="82603"/>
          <a:ext cx="666056" cy="1108303"/>
        </a:xfrm>
        <a:prstGeom prst="corner">
          <a:avLst>
            <a:gd name="adj1" fmla="val 16120"/>
            <a:gd name="adj2" fmla="val 1611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8C5D0FCC-FB6E-FD49-8D49-0EB7D509917A}">
      <dsp:nvSpPr>
        <dsp:cNvPr id="0" name=""/>
        <dsp:cNvSpPr/>
      </dsp:nvSpPr>
      <dsp:spPr>
        <a:xfrm>
          <a:off x="3215133" y="413747"/>
          <a:ext cx="1000582" cy="8770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n-GB" sz="1500" kern="1200" dirty="0"/>
            <a:t>Tentative hypothesis</a:t>
          </a:r>
        </a:p>
      </dsp:txBody>
      <dsp:txXfrm>
        <a:off x="3215133" y="413747"/>
        <a:ext cx="1000582" cy="877069"/>
      </dsp:txXfrm>
    </dsp:sp>
    <dsp:sp modelId="{21D83D89-A789-7344-BB54-C6192ACD4719}">
      <dsp:nvSpPr>
        <dsp:cNvPr id="0" name=""/>
        <dsp:cNvSpPr/>
      </dsp:nvSpPr>
      <dsp:spPr>
        <a:xfrm>
          <a:off x="4026927" y="1008"/>
          <a:ext cx="188789" cy="188789"/>
        </a:xfrm>
        <a:prstGeom prst="triangle">
          <a:avLst>
            <a:gd name="adj" fmla="val 1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2A2E0C13-BDDF-5B42-BE04-B68255553A20}">
      <dsp:nvSpPr>
        <dsp:cNvPr id="0" name=""/>
        <dsp:cNvSpPr/>
      </dsp:nvSpPr>
      <dsp:spPr>
        <a:xfrm rot="5400000">
          <a:off x="4551223" y="-220501"/>
          <a:ext cx="666056" cy="1108303"/>
        </a:xfrm>
        <a:prstGeom prst="corner">
          <a:avLst>
            <a:gd name="adj1" fmla="val 16120"/>
            <a:gd name="adj2" fmla="val 1611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CEA0D314-E79C-B345-888D-A7D53642197C}">
      <dsp:nvSpPr>
        <dsp:cNvPr id="0" name=""/>
        <dsp:cNvSpPr/>
      </dsp:nvSpPr>
      <dsp:spPr>
        <a:xfrm>
          <a:off x="4440042" y="110642"/>
          <a:ext cx="1000582" cy="8770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n-GB" sz="1500" kern="1200" dirty="0"/>
            <a:t>Theory</a:t>
          </a:r>
        </a:p>
      </dsp:txBody>
      <dsp:txXfrm>
        <a:off x="4440042" y="110642"/>
        <a:ext cx="1000582" cy="87706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727229-CC75-964C-9D8B-A77696F42164}">
      <dsp:nvSpPr>
        <dsp:cNvPr id="0" name=""/>
        <dsp:cNvSpPr/>
      </dsp:nvSpPr>
      <dsp:spPr>
        <a:xfrm>
          <a:off x="702780" y="14503"/>
          <a:ext cx="1574601" cy="787300"/>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 Assumptions</a:t>
          </a:r>
        </a:p>
      </dsp:txBody>
      <dsp:txXfrm>
        <a:off x="725839" y="37562"/>
        <a:ext cx="1528483" cy="741182"/>
      </dsp:txXfrm>
    </dsp:sp>
    <dsp:sp modelId="{BCD34E6F-FD69-B543-B8B1-2AECB7C9DB9E}">
      <dsp:nvSpPr>
        <dsp:cNvPr id="0" name=""/>
        <dsp:cNvSpPr/>
      </dsp:nvSpPr>
      <dsp:spPr>
        <a:xfrm rot="36705">
          <a:off x="2435929" y="287249"/>
          <a:ext cx="1268739" cy="275555"/>
        </a:xfrm>
        <a:prstGeom prst="lef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2518596" y="342360"/>
        <a:ext cx="1103406" cy="165333"/>
      </dsp:txXfrm>
    </dsp:sp>
    <dsp:sp modelId="{181E08B6-E07E-AC4B-99D5-060BF3D2F785}">
      <dsp:nvSpPr>
        <dsp:cNvPr id="0" name=""/>
        <dsp:cNvSpPr/>
      </dsp:nvSpPr>
      <dsp:spPr>
        <a:xfrm>
          <a:off x="3863215" y="48249"/>
          <a:ext cx="1574601" cy="787300"/>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Research philosophies</a:t>
          </a:r>
        </a:p>
      </dsp:txBody>
      <dsp:txXfrm>
        <a:off x="3886274" y="71308"/>
        <a:ext cx="1528483" cy="741182"/>
      </dsp:txXfrm>
    </dsp:sp>
    <dsp:sp modelId="{50756E65-CCB9-814F-B26E-4A33648A39DB}">
      <dsp:nvSpPr>
        <dsp:cNvPr id="0" name=""/>
        <dsp:cNvSpPr/>
      </dsp:nvSpPr>
      <dsp:spPr>
        <a:xfrm rot="7658652">
          <a:off x="3189614" y="1375685"/>
          <a:ext cx="1268739" cy="275555"/>
        </a:xfrm>
        <a:prstGeom prst="lef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rot="10800000">
        <a:off x="3272280" y="1430796"/>
        <a:ext cx="1103406" cy="165333"/>
      </dsp:txXfrm>
    </dsp:sp>
    <dsp:sp modelId="{960B6B80-59C7-D349-908E-201862A7B9D3}">
      <dsp:nvSpPr>
        <dsp:cNvPr id="0" name=""/>
        <dsp:cNvSpPr/>
      </dsp:nvSpPr>
      <dsp:spPr>
        <a:xfrm>
          <a:off x="2210151" y="2191375"/>
          <a:ext cx="1574601" cy="787300"/>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Research design</a:t>
          </a:r>
        </a:p>
      </dsp:txBody>
      <dsp:txXfrm>
        <a:off x="2233210" y="2214434"/>
        <a:ext cx="1528483" cy="741182"/>
      </dsp:txXfrm>
    </dsp:sp>
    <dsp:sp modelId="{21C98F3B-30FF-DC42-99F9-2CE4DEC3AB07}">
      <dsp:nvSpPr>
        <dsp:cNvPr id="0" name=""/>
        <dsp:cNvSpPr/>
      </dsp:nvSpPr>
      <dsp:spPr>
        <a:xfrm rot="14117965">
          <a:off x="1609396" y="1358812"/>
          <a:ext cx="1268739" cy="275555"/>
        </a:xfrm>
        <a:prstGeom prst="lef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rot="10800000">
        <a:off x="1692062" y="1413923"/>
        <a:ext cx="1103406" cy="165333"/>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D9B9CC-48FD-46F0-BE95-57B0AFA539FB}" type="datetimeFigureOut">
              <a:rPr lang="cs-CZ" smtClean="0"/>
              <a:t>11.09.19</a:t>
            </a:fld>
            <a:endParaRPr lang="cs-CZ"/>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D3BCD96-B447-4F8F-BF20-EC3D773D7213}" type="slidenum">
              <a:rPr lang="cs-CZ" smtClean="0"/>
              <a:t>‹#›</a:t>
            </a:fld>
            <a:endParaRPr lang="cs-CZ"/>
          </a:p>
        </p:txBody>
      </p:sp>
    </p:spTree>
    <p:extLst>
      <p:ext uri="{BB962C8B-B14F-4D97-AF65-F5344CB8AC3E}">
        <p14:creationId xmlns:p14="http://schemas.microsoft.com/office/powerpoint/2010/main" val="74211921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B19B4E-FAE7-4854-9018-49E74BACA333}" type="datetimeFigureOut">
              <a:rPr lang="cs-CZ" smtClean="0"/>
              <a:t>11.09.19</a:t>
            </a:fld>
            <a:endParaRPr lang="cs-C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F94D59-967E-455B-94A7-AB61284CF9E1}" type="slidenum">
              <a:rPr lang="cs-CZ" smtClean="0"/>
              <a:t>‹#›</a:t>
            </a:fld>
            <a:endParaRPr lang="cs-CZ"/>
          </a:p>
        </p:txBody>
      </p:sp>
    </p:spTree>
    <p:extLst>
      <p:ext uri="{BB962C8B-B14F-4D97-AF65-F5344CB8AC3E}">
        <p14:creationId xmlns:p14="http://schemas.microsoft.com/office/powerpoint/2010/main" val="70375134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96253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8778692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1615208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5149731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7561234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554059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7225979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8848867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7740330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6980435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4207404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96253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2537588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325497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2578118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697256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6261693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3960716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4509845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8874006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98724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273754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7008623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0841288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0331057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5905930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7933176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7006217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4284836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1942488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12554852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460623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298477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93402972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3121639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47309007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0860644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11525647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42905867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1661449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81026788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98429479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0318805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735443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06751939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78663747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5849819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00685551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26573585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22626992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14527354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6034871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15229556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6292781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6814575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64392922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0916449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88583644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14234165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1869915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0534471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5313827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7193173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cs-C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cs-CZ"/>
          </a:p>
        </p:txBody>
      </p:sp>
      <p:sp>
        <p:nvSpPr>
          <p:cNvPr id="4" name="Date Placeholder 3"/>
          <p:cNvSpPr>
            <a:spLocks noGrp="1"/>
          </p:cNvSpPr>
          <p:nvPr>
            <p:ph type="dt" sz="half" idx="10"/>
          </p:nvPr>
        </p:nvSpPr>
        <p:spPr/>
        <p:txBody>
          <a:bodyPr/>
          <a:lstStyle/>
          <a:p>
            <a:fld id="{23875B3E-C2A7-4926-97EA-B74A56821623}" type="datetime1">
              <a:rPr lang="cs-CZ" smtClean="0"/>
              <a:t>11.09.19</a:t>
            </a:fld>
            <a:endParaRPr lang="cs-CZ"/>
          </a:p>
        </p:txBody>
      </p:sp>
      <p:sp>
        <p:nvSpPr>
          <p:cNvPr id="5" name="Footer Placeholder 4"/>
          <p:cNvSpPr>
            <a:spLocks noGrp="1"/>
          </p:cNvSpPr>
          <p:nvPr>
            <p:ph type="ftr" sz="quarter" idx="11"/>
          </p:nvPr>
        </p:nvSpPr>
        <p:spPr/>
        <p:txBody>
          <a:bodyPr/>
          <a:lstStyle/>
          <a:p>
            <a:r>
              <a:rPr lang="cs-CZ"/>
              <a:t>Name Affiliation</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790348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9CAF45D8-E216-4097-9D67-DF0773CB89E1}" type="datetime1">
              <a:rPr lang="cs-CZ" smtClean="0"/>
              <a:t>11.09.19</a:t>
            </a:fld>
            <a:endParaRPr lang="cs-CZ"/>
          </a:p>
        </p:txBody>
      </p:sp>
      <p:sp>
        <p:nvSpPr>
          <p:cNvPr id="5" name="Footer Placeholder 4"/>
          <p:cNvSpPr>
            <a:spLocks noGrp="1"/>
          </p:cNvSpPr>
          <p:nvPr>
            <p:ph type="ftr" sz="quarter" idx="11"/>
          </p:nvPr>
        </p:nvSpPr>
        <p:spPr/>
        <p:txBody>
          <a:bodyPr/>
          <a:lstStyle/>
          <a:p>
            <a:r>
              <a:rPr lang="cs-CZ"/>
              <a:t>Name Affiliation</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05186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cs-C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2AC34600-3876-45E2-BA45-C68484133225}" type="datetime1">
              <a:rPr lang="cs-CZ" smtClean="0"/>
              <a:t>11.09.19</a:t>
            </a:fld>
            <a:endParaRPr lang="cs-CZ"/>
          </a:p>
        </p:txBody>
      </p:sp>
      <p:sp>
        <p:nvSpPr>
          <p:cNvPr id="5" name="Footer Placeholder 4"/>
          <p:cNvSpPr>
            <a:spLocks noGrp="1"/>
          </p:cNvSpPr>
          <p:nvPr>
            <p:ph type="ftr" sz="quarter" idx="11"/>
          </p:nvPr>
        </p:nvSpPr>
        <p:spPr/>
        <p:txBody>
          <a:bodyPr/>
          <a:lstStyle/>
          <a:p>
            <a:r>
              <a:rPr lang="cs-CZ"/>
              <a:t>Name Affiliation</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632259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EE78A3C8-69A1-4A4B-8C07-FEB580693FA1}" type="datetime1">
              <a:rPr lang="cs-CZ" smtClean="0"/>
              <a:t>11.09.19</a:t>
            </a:fld>
            <a:endParaRPr lang="cs-CZ"/>
          </a:p>
        </p:txBody>
      </p:sp>
      <p:sp>
        <p:nvSpPr>
          <p:cNvPr id="5" name="Footer Placeholder 4"/>
          <p:cNvSpPr>
            <a:spLocks noGrp="1"/>
          </p:cNvSpPr>
          <p:nvPr>
            <p:ph type="ftr" sz="quarter" idx="11"/>
          </p:nvPr>
        </p:nvSpPr>
        <p:spPr/>
        <p:txBody>
          <a:bodyPr/>
          <a:lstStyle/>
          <a:p>
            <a:r>
              <a:rPr lang="cs-CZ"/>
              <a:t>Name Affiliation</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894198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cs-C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67541F3-236D-4F43-A4C2-75E3448B2B2E}" type="datetime1">
              <a:rPr lang="cs-CZ" smtClean="0"/>
              <a:t>11.09.19</a:t>
            </a:fld>
            <a:endParaRPr lang="cs-CZ"/>
          </a:p>
        </p:txBody>
      </p:sp>
      <p:sp>
        <p:nvSpPr>
          <p:cNvPr id="5" name="Footer Placeholder 4"/>
          <p:cNvSpPr>
            <a:spLocks noGrp="1"/>
          </p:cNvSpPr>
          <p:nvPr>
            <p:ph type="ftr" sz="quarter" idx="11"/>
          </p:nvPr>
        </p:nvSpPr>
        <p:spPr/>
        <p:txBody>
          <a:bodyPr/>
          <a:lstStyle/>
          <a:p>
            <a:r>
              <a:rPr lang="cs-CZ"/>
              <a:t>Name Affiliation</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733593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p:cNvSpPr>
            <a:spLocks noGrp="1"/>
          </p:cNvSpPr>
          <p:nvPr>
            <p:ph type="dt" sz="half" idx="10"/>
          </p:nvPr>
        </p:nvSpPr>
        <p:spPr/>
        <p:txBody>
          <a:bodyPr/>
          <a:lstStyle/>
          <a:p>
            <a:fld id="{CCF7FD09-0BCF-4236-B645-3C4C57B6B543}" type="datetime1">
              <a:rPr lang="cs-CZ" smtClean="0"/>
              <a:t>11.09.19</a:t>
            </a:fld>
            <a:endParaRPr lang="cs-CZ"/>
          </a:p>
        </p:txBody>
      </p:sp>
      <p:sp>
        <p:nvSpPr>
          <p:cNvPr id="6" name="Footer Placeholder 5"/>
          <p:cNvSpPr>
            <a:spLocks noGrp="1"/>
          </p:cNvSpPr>
          <p:nvPr>
            <p:ph type="ftr" sz="quarter" idx="11"/>
          </p:nvPr>
        </p:nvSpPr>
        <p:spPr/>
        <p:txBody>
          <a:bodyPr/>
          <a:lstStyle/>
          <a:p>
            <a:r>
              <a:rPr lang="cs-CZ"/>
              <a:t>Name Affiliation</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4044592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cs-C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p:cNvSpPr>
            <a:spLocks noGrp="1"/>
          </p:cNvSpPr>
          <p:nvPr>
            <p:ph type="dt" sz="half" idx="10"/>
          </p:nvPr>
        </p:nvSpPr>
        <p:spPr/>
        <p:txBody>
          <a:bodyPr/>
          <a:lstStyle/>
          <a:p>
            <a:fld id="{F1B357AF-FB3E-4F0B-B07E-B42BA8A221E2}" type="datetime1">
              <a:rPr lang="cs-CZ" smtClean="0"/>
              <a:t>11.09.19</a:t>
            </a:fld>
            <a:endParaRPr lang="cs-CZ"/>
          </a:p>
        </p:txBody>
      </p:sp>
      <p:sp>
        <p:nvSpPr>
          <p:cNvPr id="8" name="Footer Placeholder 7"/>
          <p:cNvSpPr>
            <a:spLocks noGrp="1"/>
          </p:cNvSpPr>
          <p:nvPr>
            <p:ph type="ftr" sz="quarter" idx="11"/>
          </p:nvPr>
        </p:nvSpPr>
        <p:spPr/>
        <p:txBody>
          <a:bodyPr/>
          <a:lstStyle/>
          <a:p>
            <a:r>
              <a:rPr lang="cs-CZ"/>
              <a:t>Name Affiliation</a:t>
            </a:r>
          </a:p>
        </p:txBody>
      </p:sp>
      <p:sp>
        <p:nvSpPr>
          <p:cNvPr id="9" name="Slide Number Placeholder 8"/>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769947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Date Placeholder 2"/>
          <p:cNvSpPr>
            <a:spLocks noGrp="1"/>
          </p:cNvSpPr>
          <p:nvPr>
            <p:ph type="dt" sz="half" idx="10"/>
          </p:nvPr>
        </p:nvSpPr>
        <p:spPr/>
        <p:txBody>
          <a:bodyPr/>
          <a:lstStyle/>
          <a:p>
            <a:fld id="{045DAD4E-6A75-4327-9D03-E6EC14BCF29F}" type="datetime1">
              <a:rPr lang="cs-CZ" smtClean="0"/>
              <a:t>11.09.19</a:t>
            </a:fld>
            <a:endParaRPr lang="cs-CZ"/>
          </a:p>
        </p:txBody>
      </p:sp>
      <p:sp>
        <p:nvSpPr>
          <p:cNvPr id="4" name="Footer Placeholder 3"/>
          <p:cNvSpPr>
            <a:spLocks noGrp="1"/>
          </p:cNvSpPr>
          <p:nvPr>
            <p:ph type="ftr" sz="quarter" idx="11"/>
          </p:nvPr>
        </p:nvSpPr>
        <p:spPr/>
        <p:txBody>
          <a:bodyPr/>
          <a:lstStyle/>
          <a:p>
            <a:r>
              <a:rPr lang="cs-CZ"/>
              <a:t>Name Affiliation</a:t>
            </a:r>
          </a:p>
        </p:txBody>
      </p:sp>
      <p:sp>
        <p:nvSpPr>
          <p:cNvPr id="5" name="Slide Number Placeholder 4"/>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029724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C10658-D992-4FF9-BB74-6D7B1B7521A0}" type="datetime1">
              <a:rPr lang="cs-CZ" smtClean="0"/>
              <a:t>11.09.19</a:t>
            </a:fld>
            <a:endParaRPr lang="cs-CZ"/>
          </a:p>
        </p:txBody>
      </p:sp>
      <p:sp>
        <p:nvSpPr>
          <p:cNvPr id="3" name="Footer Placeholder 2"/>
          <p:cNvSpPr>
            <a:spLocks noGrp="1"/>
          </p:cNvSpPr>
          <p:nvPr>
            <p:ph type="ftr" sz="quarter" idx="11"/>
          </p:nvPr>
        </p:nvSpPr>
        <p:spPr/>
        <p:txBody>
          <a:bodyPr/>
          <a:lstStyle/>
          <a:p>
            <a:r>
              <a:rPr lang="cs-CZ"/>
              <a:t>Name Affiliation</a:t>
            </a:r>
          </a:p>
        </p:txBody>
      </p:sp>
      <p:sp>
        <p:nvSpPr>
          <p:cNvPr id="4" name="Slide Number Placeholder 3"/>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087976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cs-C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C37787F-99A4-464E-ABD6-391C03386EE5}" type="datetime1">
              <a:rPr lang="cs-CZ" smtClean="0"/>
              <a:t>11.09.19</a:t>
            </a:fld>
            <a:endParaRPr lang="cs-CZ"/>
          </a:p>
        </p:txBody>
      </p:sp>
      <p:sp>
        <p:nvSpPr>
          <p:cNvPr id="6" name="Footer Placeholder 5"/>
          <p:cNvSpPr>
            <a:spLocks noGrp="1"/>
          </p:cNvSpPr>
          <p:nvPr>
            <p:ph type="ftr" sz="quarter" idx="11"/>
          </p:nvPr>
        </p:nvSpPr>
        <p:spPr/>
        <p:txBody>
          <a:bodyPr/>
          <a:lstStyle/>
          <a:p>
            <a:r>
              <a:rPr lang="cs-CZ"/>
              <a:t>Name Affiliation</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537677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cs-C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9FA2EB5-0ADD-4A68-B6CA-A42FE77E7F17}" type="datetime1">
              <a:rPr lang="cs-CZ" smtClean="0"/>
              <a:t>11.09.19</a:t>
            </a:fld>
            <a:endParaRPr lang="cs-CZ"/>
          </a:p>
        </p:txBody>
      </p:sp>
      <p:sp>
        <p:nvSpPr>
          <p:cNvPr id="6" name="Footer Placeholder 5"/>
          <p:cNvSpPr>
            <a:spLocks noGrp="1"/>
          </p:cNvSpPr>
          <p:nvPr>
            <p:ph type="ftr" sz="quarter" idx="11"/>
          </p:nvPr>
        </p:nvSpPr>
        <p:spPr/>
        <p:txBody>
          <a:bodyPr/>
          <a:lstStyle/>
          <a:p>
            <a:r>
              <a:rPr lang="cs-CZ"/>
              <a:t>Name Affiliation</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186815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FE510C-8930-43AC-A24A-6C83A5190266}" type="datetime1">
              <a:rPr lang="cs-CZ" smtClean="0"/>
              <a:t>11.09.19</a:t>
            </a:fld>
            <a:endParaRPr lang="cs-C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a:t>Name Affiliation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ACF089-6BD9-4FF9-8F05-3BF27D933551}" type="slidenum">
              <a:rPr lang="cs-CZ" smtClean="0"/>
              <a:t>‹#›</a:t>
            </a:fld>
            <a:endParaRPr lang="cs-CZ"/>
          </a:p>
        </p:txBody>
      </p:sp>
    </p:spTree>
    <p:extLst>
      <p:ext uri="{BB962C8B-B14F-4D97-AF65-F5344CB8AC3E}">
        <p14:creationId xmlns:p14="http://schemas.microsoft.com/office/powerpoint/2010/main" val="91940574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38.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image" Target="../media/image2.png"/><Relationship Id="rId7" Type="http://schemas.openxmlformats.org/officeDocument/2006/relationships/diagramData" Target="../diagrams/data1.xml"/><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3.jpeg"/><Relationship Id="rId11" Type="http://schemas.microsoft.com/office/2007/relationships/diagramDrawing" Target="../diagrams/drawing1.xml"/><Relationship Id="rId5" Type="http://schemas.openxmlformats.org/officeDocument/2006/relationships/image" Target="../media/image4.png"/><Relationship Id="rId10" Type="http://schemas.openxmlformats.org/officeDocument/2006/relationships/diagramColors" Target="../diagrams/colors1.xml"/><Relationship Id="rId4" Type="http://schemas.microsoft.com/office/2007/relationships/hdphoto" Target="../media/hdphoto2.wdp"/><Relationship Id="rId9" Type="http://schemas.openxmlformats.org/officeDocument/2006/relationships/diagramQuickStyle" Target="../diagrams/quickStyle1.xml"/></Relationships>
</file>

<file path=ppt/slides/_rels/slide39.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image" Target="../media/image2.png"/><Relationship Id="rId7" Type="http://schemas.openxmlformats.org/officeDocument/2006/relationships/diagramData" Target="../diagrams/data2.xml"/><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3.jpeg"/><Relationship Id="rId11" Type="http://schemas.microsoft.com/office/2007/relationships/diagramDrawing" Target="../diagrams/drawing2.xml"/><Relationship Id="rId5" Type="http://schemas.openxmlformats.org/officeDocument/2006/relationships/image" Target="../media/image4.png"/><Relationship Id="rId10" Type="http://schemas.openxmlformats.org/officeDocument/2006/relationships/diagramColors" Target="../diagrams/colors2.xml"/><Relationship Id="rId4" Type="http://schemas.microsoft.com/office/2007/relationships/hdphoto" Target="../media/hdphoto2.wdp"/><Relationship Id="rId9"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46.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image" Target="../media/image2.png"/><Relationship Id="rId7" Type="http://schemas.openxmlformats.org/officeDocument/2006/relationships/diagramData" Target="../diagrams/data3.xml"/><Relationship Id="rId2" Type="http://schemas.openxmlformats.org/officeDocument/2006/relationships/notesSlide" Target="../notesSlides/notesSlide46.xml"/><Relationship Id="rId1" Type="http://schemas.openxmlformats.org/officeDocument/2006/relationships/slideLayout" Target="../slideLayouts/slideLayout1.xml"/><Relationship Id="rId6" Type="http://schemas.openxmlformats.org/officeDocument/2006/relationships/image" Target="../media/image3.jpeg"/><Relationship Id="rId11" Type="http://schemas.microsoft.com/office/2007/relationships/diagramDrawing" Target="../diagrams/drawing3.xml"/><Relationship Id="rId5" Type="http://schemas.openxmlformats.org/officeDocument/2006/relationships/image" Target="../media/image4.png"/><Relationship Id="rId10" Type="http://schemas.openxmlformats.org/officeDocument/2006/relationships/diagramColors" Target="../diagrams/colors3.xml"/><Relationship Id="rId4" Type="http://schemas.microsoft.com/office/2007/relationships/hdphoto" Target="../media/hdphoto2.wdp"/><Relationship Id="rId9" Type="http://schemas.openxmlformats.org/officeDocument/2006/relationships/diagramQuickStyle" Target="../diagrams/quickStyle3.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0.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3.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4.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5.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6.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7.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8.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9.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0.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3.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6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respectproject.org/code/respect_code.pdf" TargetMode="External"/><Relationship Id="rId1" Type="http://schemas.openxmlformats.org/officeDocument/2006/relationships/slideLayout" Target="../slideLayouts/slideLayout2.xml"/><Relationship Id="rId5" Type="http://schemas.openxmlformats.org/officeDocument/2006/relationships/image" Target="../media/image3.jpeg"/><Relationship Id="rId4" Type="http://schemas.microsoft.com/office/2007/relationships/hdphoto" Target="../media/hdphoto2.wdp"/></Relationships>
</file>

<file path=ppt/slides/_rels/slide6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2783787" y="1463669"/>
            <a:ext cx="3456384" cy="3456384"/>
          </a:xfrm>
          <a:prstGeom prst="rect">
            <a:avLst/>
          </a:prstGeom>
        </p:spPr>
      </p:pic>
      <p:sp>
        <p:nvSpPr>
          <p:cNvPr id="2" name="Title 1"/>
          <p:cNvSpPr>
            <a:spLocks noGrp="1"/>
          </p:cNvSpPr>
          <p:nvPr>
            <p:ph type="ctrTitle"/>
          </p:nvPr>
        </p:nvSpPr>
        <p:spPr>
          <a:xfrm>
            <a:off x="685800" y="2276872"/>
            <a:ext cx="7772400" cy="1470025"/>
          </a:xfrm>
        </p:spPr>
        <p:txBody>
          <a:bodyPr>
            <a:normAutofit fontScale="90000"/>
          </a:bodyPr>
          <a:lstStyle/>
          <a:p>
            <a:r>
              <a:rPr lang="en-US" b="1" dirty="0"/>
              <a:t>Research Methodology: </a:t>
            </a:r>
            <a:br>
              <a:rPr lang="en-US" b="1" dirty="0"/>
            </a:br>
            <a:r>
              <a:rPr lang="en-US" sz="3600" b="1" dirty="0"/>
              <a:t>Research Philosophies, Approaches and Research Design</a:t>
            </a:r>
          </a:p>
        </p:txBody>
      </p:sp>
      <p:sp>
        <p:nvSpPr>
          <p:cNvPr id="4" name="Footer Placeholder 3"/>
          <p:cNvSpPr>
            <a:spLocks noGrp="1"/>
          </p:cNvSpPr>
          <p:nvPr>
            <p:ph type="ftr" sz="quarter" idx="11"/>
          </p:nvPr>
        </p:nvSpPr>
        <p:spPr>
          <a:xfrm>
            <a:off x="884312" y="6093296"/>
            <a:ext cx="2823592"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5">
            <a:extLst>
              <a:ext uri="{BEBA8EAE-BF5A-486C-A8C5-ECC9F3942E4B}">
                <a14:imgProps xmlns:a14="http://schemas.microsoft.com/office/drawing/2010/main">
                  <a14:imgLayer r:embed="rId6">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13" name="Obrázek 12"/>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5" name="Zástupný symbol pro číslo snímku 4"/>
          <p:cNvSpPr>
            <a:spLocks noGrp="1"/>
          </p:cNvSpPr>
          <p:nvPr>
            <p:ph type="sldNum" sz="quarter" idx="12"/>
          </p:nvPr>
        </p:nvSpPr>
        <p:spPr/>
        <p:txBody>
          <a:bodyPr/>
          <a:lstStyle/>
          <a:p>
            <a:fld id="{58ACF089-6BD9-4FF9-8F05-3BF27D933551}" type="slidenum">
              <a:rPr lang="en-US" smtClean="0"/>
              <a:t>1</a:t>
            </a:fld>
            <a:endParaRPr lang="en-US"/>
          </a:p>
        </p:txBody>
      </p:sp>
      <p:sp>
        <p:nvSpPr>
          <p:cNvPr id="14" name="TextovéPole 13"/>
          <p:cNvSpPr txBox="1"/>
          <p:nvPr/>
        </p:nvSpPr>
        <p:spPr>
          <a:xfrm>
            <a:off x="1632254" y="5013176"/>
            <a:ext cx="5759450" cy="307777"/>
          </a:xfrm>
          <a:prstGeom prst="rect">
            <a:avLst/>
          </a:prstGeom>
          <a:noFill/>
        </p:spPr>
        <p:txBody>
          <a:bodyPr wrap="square" rtlCol="0">
            <a:spAutoFit/>
          </a:bodyPr>
          <a:lstStyle/>
          <a:p>
            <a:pPr algn="ctr"/>
            <a:r>
              <a:rPr lang="en-US" sz="1400"/>
              <a:t>Strategic project of TBU in Zlín, reg. no. CZ.02.2.69/0.0/0.0/16_015/0002204</a:t>
            </a:r>
          </a:p>
        </p:txBody>
      </p:sp>
    </p:spTree>
    <p:extLst>
      <p:ext uri="{BB962C8B-B14F-4D97-AF65-F5344CB8AC3E}">
        <p14:creationId xmlns:p14="http://schemas.microsoft.com/office/powerpoint/2010/main" val="21485078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1.3 Business and management research (cont.)</a:t>
            </a:r>
          </a:p>
        </p:txBody>
      </p:sp>
      <p:sp>
        <p:nvSpPr>
          <p:cNvPr id="3" name="Subtitle 2"/>
          <p:cNvSpPr>
            <a:spLocks noGrp="1"/>
          </p:cNvSpPr>
          <p:nvPr>
            <p:ph type="subTitle" idx="1"/>
          </p:nvPr>
        </p:nvSpPr>
        <p:spPr>
          <a:xfrm>
            <a:off x="539552" y="2132856"/>
            <a:ext cx="7981078" cy="3705844"/>
          </a:xfrm>
        </p:spPr>
        <p:txBody>
          <a:bodyPr>
            <a:noAutofit/>
          </a:bodyPr>
          <a:lstStyle/>
          <a:p>
            <a:pPr algn="just"/>
            <a:r>
              <a:rPr lang="en-GB" sz="2000" dirty="0">
                <a:solidFill>
                  <a:schemeClr val="tx1"/>
                </a:solidFill>
              </a:rPr>
              <a:t>Gibbons et al. (1994) - the concepts of Mode 1 and Mode 2 knowledge creation:</a:t>
            </a:r>
          </a:p>
          <a:p>
            <a:pPr algn="just"/>
            <a:endParaRPr lang="en-GB" sz="2000" dirty="0">
              <a:solidFill>
                <a:schemeClr val="tx1"/>
              </a:solidFill>
            </a:endParaRPr>
          </a:p>
          <a:p>
            <a:pPr marL="342900" indent="-342900" algn="just">
              <a:buFont typeface="Wingdings" pitchFamily="2" charset="2"/>
              <a:buChar char="Ø"/>
            </a:pPr>
            <a:r>
              <a:rPr lang="en-GB" sz="2400" dirty="0">
                <a:solidFill>
                  <a:schemeClr val="tx1"/>
                </a:solidFill>
              </a:rPr>
              <a:t>	</a:t>
            </a:r>
            <a:r>
              <a:rPr lang="en-GB" sz="2400" b="1" i="1" dirty="0">
                <a:solidFill>
                  <a:srgbClr val="0070C0"/>
                </a:solidFill>
              </a:rPr>
              <a:t>Mode 1</a:t>
            </a:r>
            <a:r>
              <a:rPr lang="en-GB" sz="2400" i="1" dirty="0">
                <a:solidFill>
                  <a:srgbClr val="0070C0"/>
                </a:solidFill>
              </a:rPr>
              <a:t> knowledge creation </a:t>
            </a:r>
          </a:p>
          <a:p>
            <a:pPr algn="just"/>
            <a:endParaRPr lang="en-GB" sz="2400" i="1" dirty="0">
              <a:solidFill>
                <a:srgbClr val="0070C0"/>
              </a:solidFill>
            </a:endParaRPr>
          </a:p>
          <a:p>
            <a:pPr algn="just"/>
            <a:r>
              <a:rPr lang="en-GB" sz="2000" dirty="0">
                <a:solidFill>
                  <a:schemeClr val="tx1"/>
                </a:solidFill>
              </a:rPr>
              <a:t>-  </a:t>
            </a:r>
            <a:r>
              <a:rPr lang="en-GB" sz="2400" dirty="0">
                <a:solidFill>
                  <a:schemeClr val="tx1"/>
                </a:solidFill>
              </a:rPr>
              <a:t>emphasises research in which the questions are set and </a:t>
            </a:r>
            <a:r>
              <a:rPr lang="en-GB" sz="2400" dirty="0">
                <a:solidFill>
                  <a:srgbClr val="FF0000"/>
                </a:solidFill>
              </a:rPr>
              <a:t>solved by academic interests</a:t>
            </a:r>
            <a:r>
              <a:rPr lang="en-GB" sz="2400" dirty="0">
                <a:solidFill>
                  <a:schemeClr val="tx1"/>
                </a:solidFill>
              </a:rPr>
              <a:t>, </a:t>
            </a:r>
            <a:r>
              <a:rPr lang="en-GB" sz="2400" dirty="0">
                <a:solidFill>
                  <a:srgbClr val="00B0F0"/>
                </a:solidFill>
              </a:rPr>
              <a:t>emphasising a fundamental </a:t>
            </a:r>
            <a:r>
              <a:rPr lang="en-GB" sz="2400" dirty="0">
                <a:solidFill>
                  <a:schemeClr val="tx1"/>
                </a:solidFill>
              </a:rPr>
              <a:t>rather than applied </a:t>
            </a:r>
            <a:r>
              <a:rPr lang="en-GB" sz="2400" dirty="0">
                <a:solidFill>
                  <a:srgbClr val="00B0F0"/>
                </a:solidFill>
              </a:rPr>
              <a:t>nature</a:t>
            </a:r>
            <a:r>
              <a:rPr lang="en-GB" sz="2400" dirty="0">
                <a:solidFill>
                  <a:schemeClr val="tx1"/>
                </a:solidFill>
              </a:rPr>
              <a:t>, where there is </a:t>
            </a:r>
            <a:r>
              <a:rPr lang="en-GB" sz="2400" dirty="0">
                <a:solidFill>
                  <a:srgbClr val="00B0F0"/>
                </a:solidFill>
              </a:rPr>
              <a:t>little if any focus on utilisation of the research by practitioners. </a:t>
            </a:r>
          </a:p>
          <a:p>
            <a:pPr algn="just"/>
            <a:r>
              <a:rPr lang="en-GB" sz="2400" dirty="0">
                <a:solidFill>
                  <a:schemeClr val="tx1"/>
                </a:solidFill>
              </a:rPr>
              <a:t>	</a:t>
            </a:r>
          </a:p>
          <a:p>
            <a:pPr algn="just"/>
            <a:endParaRPr lang="en-GB" sz="2000" dirty="0">
              <a:solidFill>
                <a:schemeClr val="tx1"/>
              </a:solidFill>
            </a:endParaRPr>
          </a:p>
          <a:p>
            <a:pPr algn="just"/>
            <a:endParaRPr lang="en-GB"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10</a:t>
            </a:fld>
            <a:endParaRPr lang="en-US"/>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940543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1.3 Business and management research (cont.)</a:t>
            </a:r>
          </a:p>
        </p:txBody>
      </p:sp>
      <p:sp>
        <p:nvSpPr>
          <p:cNvPr id="3" name="Subtitle 2"/>
          <p:cNvSpPr>
            <a:spLocks noGrp="1"/>
          </p:cNvSpPr>
          <p:nvPr>
            <p:ph type="subTitle" idx="1"/>
          </p:nvPr>
        </p:nvSpPr>
        <p:spPr>
          <a:xfrm>
            <a:off x="539552" y="2132856"/>
            <a:ext cx="7981078" cy="3705844"/>
          </a:xfrm>
        </p:spPr>
        <p:txBody>
          <a:bodyPr>
            <a:noAutofit/>
          </a:bodyPr>
          <a:lstStyle/>
          <a:p>
            <a:pPr algn="just"/>
            <a:r>
              <a:rPr lang="en-GB" sz="2400" i="1" dirty="0">
                <a:solidFill>
                  <a:srgbClr val="0070C0"/>
                </a:solidFill>
              </a:rPr>
              <a:t> </a:t>
            </a:r>
          </a:p>
          <a:p>
            <a:pPr marL="285750" indent="-285750" algn="just">
              <a:buFont typeface="Wingdings" pitchFamily="2" charset="2"/>
              <a:buChar char="Ø"/>
            </a:pPr>
            <a:r>
              <a:rPr lang="en-GB" sz="2400" b="1" i="1" dirty="0">
                <a:solidFill>
                  <a:srgbClr val="0070C0"/>
                </a:solidFill>
              </a:rPr>
              <a:t>Mode 2</a:t>
            </a:r>
            <a:r>
              <a:rPr lang="en-GB" sz="2400" i="1" dirty="0">
                <a:solidFill>
                  <a:srgbClr val="0070C0"/>
                </a:solidFill>
              </a:rPr>
              <a:t> knowledge creation </a:t>
            </a:r>
          </a:p>
          <a:p>
            <a:pPr algn="just"/>
            <a:endParaRPr lang="en-GB" sz="2400" i="1" dirty="0">
              <a:solidFill>
                <a:srgbClr val="0070C0"/>
              </a:solidFill>
            </a:endParaRPr>
          </a:p>
          <a:p>
            <a:pPr algn="just"/>
            <a:r>
              <a:rPr lang="en-GB" sz="2000" dirty="0">
                <a:solidFill>
                  <a:schemeClr val="tx1"/>
                </a:solidFill>
              </a:rPr>
              <a:t>- </a:t>
            </a:r>
            <a:r>
              <a:rPr lang="en-GB" sz="2400" dirty="0">
                <a:solidFill>
                  <a:schemeClr val="tx1"/>
                </a:solidFill>
              </a:rPr>
              <a:t>emphasises a context for research </a:t>
            </a:r>
            <a:r>
              <a:rPr lang="en-GB" sz="2400" dirty="0">
                <a:solidFill>
                  <a:srgbClr val="FF0000"/>
                </a:solidFill>
              </a:rPr>
              <a:t>governed by the world of practice</a:t>
            </a:r>
            <a:r>
              <a:rPr lang="en-GB" sz="2400" dirty="0">
                <a:solidFill>
                  <a:schemeClr val="tx1"/>
                </a:solidFill>
              </a:rPr>
              <a:t>, highlighting the importance of collaboration both with and between practitioners and </a:t>
            </a:r>
            <a:r>
              <a:rPr lang="en-GB" sz="2400" dirty="0">
                <a:solidFill>
                  <a:srgbClr val="00B0F0"/>
                </a:solidFill>
              </a:rPr>
              <a:t>the need for the production of practical relevant knowledge</a:t>
            </a:r>
            <a:r>
              <a:rPr lang="en-GB" sz="2400" dirty="0">
                <a:solidFill>
                  <a:schemeClr val="tx1"/>
                </a:solidFill>
              </a:rPr>
              <a:t>. </a:t>
            </a:r>
          </a:p>
          <a:p>
            <a:pPr algn="just"/>
            <a:endParaRPr lang="en-GB" sz="2000" dirty="0">
              <a:solidFill>
                <a:schemeClr val="tx1"/>
              </a:solidFill>
            </a:endParaRPr>
          </a:p>
          <a:p>
            <a:pPr algn="just"/>
            <a:endParaRPr lang="en-GB" sz="2000" dirty="0">
              <a:solidFill>
                <a:schemeClr val="tx1"/>
              </a:solidFill>
            </a:endParaRPr>
          </a:p>
          <a:p>
            <a:pPr algn="just"/>
            <a:endParaRPr lang="en-GB" sz="2000" dirty="0">
              <a:solidFill>
                <a:schemeClr val="tx1"/>
              </a:solidFill>
            </a:endParaRPr>
          </a:p>
          <a:p>
            <a:pPr algn="just"/>
            <a:endParaRPr lang="en-GB"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11</a:t>
            </a:fld>
            <a:endParaRPr lang="en-US"/>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819550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1.3 Business and management research (cont.)</a:t>
            </a:r>
          </a:p>
        </p:txBody>
      </p:sp>
      <p:sp>
        <p:nvSpPr>
          <p:cNvPr id="3" name="Subtitle 2"/>
          <p:cNvSpPr>
            <a:spLocks noGrp="1"/>
          </p:cNvSpPr>
          <p:nvPr>
            <p:ph type="subTitle" idx="1"/>
          </p:nvPr>
        </p:nvSpPr>
        <p:spPr>
          <a:xfrm>
            <a:off x="539552" y="2132856"/>
            <a:ext cx="7981078" cy="3705844"/>
          </a:xfrm>
        </p:spPr>
        <p:txBody>
          <a:bodyPr>
            <a:noAutofit/>
          </a:bodyPr>
          <a:lstStyle/>
          <a:p>
            <a:pPr algn="just"/>
            <a:endParaRPr lang="en-GB" sz="2000" dirty="0">
              <a:solidFill>
                <a:schemeClr val="tx1"/>
              </a:solidFill>
            </a:endParaRPr>
          </a:p>
          <a:p>
            <a:pPr algn="just"/>
            <a:r>
              <a:rPr lang="en-GB" sz="2400" dirty="0">
                <a:solidFill>
                  <a:schemeClr val="tx1"/>
                </a:solidFill>
              </a:rPr>
              <a:t>Starkey </a:t>
            </a:r>
            <a:r>
              <a:rPr lang="en-US" sz="2400" dirty="0">
                <a:solidFill>
                  <a:schemeClr val="tx1"/>
                </a:solidFill>
              </a:rPr>
              <a:t>&amp;</a:t>
            </a:r>
            <a:r>
              <a:rPr lang="en-GB" sz="2400" dirty="0">
                <a:solidFill>
                  <a:schemeClr val="tx1"/>
                </a:solidFill>
              </a:rPr>
              <a:t> Madan (2001) observe that research within the Mode 2 approach offers a way of bringing the supply side of knowledge represented by universities together with the demand side represented by businesses and </a:t>
            </a:r>
            <a:r>
              <a:rPr lang="en-GB" sz="2400" dirty="0">
                <a:solidFill>
                  <a:srgbClr val="FF0000"/>
                </a:solidFill>
              </a:rPr>
              <a:t>overcoming the double hurdle</a:t>
            </a:r>
            <a:r>
              <a:rPr lang="en-GB" sz="2400" dirty="0">
                <a:solidFill>
                  <a:schemeClr val="tx1"/>
                </a:solidFill>
              </a:rPr>
              <a:t>.</a:t>
            </a:r>
          </a:p>
          <a:p>
            <a:pPr algn="just"/>
            <a:endParaRPr lang="en-GB" sz="2400" dirty="0">
              <a:solidFill>
                <a:schemeClr val="tx1"/>
              </a:solidFill>
            </a:endParaRPr>
          </a:p>
          <a:p>
            <a:pPr algn="just"/>
            <a:endParaRPr lang="en-GB" sz="2400" dirty="0">
              <a:solidFill>
                <a:schemeClr val="tx1"/>
              </a:solidFill>
            </a:endParaRPr>
          </a:p>
          <a:p>
            <a:pPr algn="just"/>
            <a:endParaRPr lang="en-GB"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12</a:t>
            </a:fld>
            <a:endParaRPr lang="en-US"/>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4797121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1.3 Business and management research (cont.)</a:t>
            </a:r>
          </a:p>
        </p:txBody>
      </p:sp>
      <p:sp>
        <p:nvSpPr>
          <p:cNvPr id="3" name="Subtitle 2"/>
          <p:cNvSpPr>
            <a:spLocks noGrp="1"/>
          </p:cNvSpPr>
          <p:nvPr>
            <p:ph type="subTitle" idx="1"/>
          </p:nvPr>
        </p:nvSpPr>
        <p:spPr>
          <a:xfrm>
            <a:off x="539552" y="2132856"/>
            <a:ext cx="7981078" cy="3705844"/>
          </a:xfrm>
        </p:spPr>
        <p:txBody>
          <a:bodyPr>
            <a:noAutofit/>
          </a:bodyPr>
          <a:lstStyle/>
          <a:p>
            <a:pPr algn="just"/>
            <a:r>
              <a:rPr lang="en-GB" sz="2400" dirty="0">
                <a:solidFill>
                  <a:schemeClr val="tx1"/>
                </a:solidFill>
              </a:rPr>
              <a:t>Van De </a:t>
            </a:r>
            <a:r>
              <a:rPr lang="en-GB" sz="2400" dirty="0" err="1">
                <a:solidFill>
                  <a:schemeClr val="tx1"/>
                </a:solidFill>
              </a:rPr>
              <a:t>Ven</a:t>
            </a:r>
            <a:r>
              <a:rPr lang="en-GB" sz="2400" dirty="0">
                <a:solidFill>
                  <a:schemeClr val="tx1"/>
                </a:solidFill>
              </a:rPr>
              <a:t> </a:t>
            </a:r>
            <a:r>
              <a:rPr lang="en-US" sz="2400" dirty="0">
                <a:solidFill>
                  <a:schemeClr val="tx1"/>
                </a:solidFill>
              </a:rPr>
              <a:t>&amp;</a:t>
            </a:r>
            <a:r>
              <a:rPr lang="en-GB" sz="2400" dirty="0">
                <a:solidFill>
                  <a:schemeClr val="tx1"/>
                </a:solidFill>
              </a:rPr>
              <a:t> Johnson (2006) examine three related ways in which the gap between theory and practice has been framed:</a:t>
            </a:r>
          </a:p>
          <a:p>
            <a:pPr algn="just"/>
            <a:endParaRPr lang="en-GB" sz="2400" dirty="0">
              <a:solidFill>
                <a:schemeClr val="tx1"/>
              </a:solidFill>
            </a:endParaRPr>
          </a:p>
          <a:p>
            <a:pPr algn="just"/>
            <a:r>
              <a:rPr lang="en-GB" sz="2400" dirty="0">
                <a:solidFill>
                  <a:schemeClr val="tx1"/>
                </a:solidFill>
              </a:rPr>
              <a:t>1.</a:t>
            </a:r>
            <a:r>
              <a:rPr lang="en-GB" sz="2400" dirty="0">
                <a:solidFill>
                  <a:srgbClr val="00B0F0"/>
                </a:solidFill>
              </a:rPr>
              <a:t> knowledge transfer problem</a:t>
            </a:r>
            <a:r>
              <a:rPr lang="en-GB" sz="2400" dirty="0">
                <a:solidFill>
                  <a:schemeClr val="tx1"/>
                </a:solidFill>
              </a:rPr>
              <a:t> - practitioners fail to adopt the findings of research in fields, such as management because the knowledge is produced in a form that cannot be readily applied in practical contexts.</a:t>
            </a:r>
          </a:p>
          <a:p>
            <a:pPr marL="342900" indent="-342900" algn="just">
              <a:buAutoNum type="arabicPeriod"/>
            </a:pPr>
            <a:endParaRPr lang="en-GB" sz="2400" dirty="0">
              <a:solidFill>
                <a:schemeClr val="tx1"/>
              </a:solidFill>
            </a:endParaRPr>
          </a:p>
          <a:p>
            <a:pPr algn="just"/>
            <a:endParaRPr lang="en-GB" sz="2000" dirty="0">
              <a:solidFill>
                <a:schemeClr val="tx1"/>
              </a:solidFill>
            </a:endParaRPr>
          </a:p>
          <a:p>
            <a:pPr algn="just"/>
            <a:endParaRPr lang="en-GB"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13</a:t>
            </a:fld>
            <a:endParaRPr lang="en-US"/>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1205684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1.3 Business and management research (cont.)</a:t>
            </a:r>
          </a:p>
        </p:txBody>
      </p:sp>
      <p:sp>
        <p:nvSpPr>
          <p:cNvPr id="3" name="Subtitle 2"/>
          <p:cNvSpPr>
            <a:spLocks noGrp="1"/>
          </p:cNvSpPr>
          <p:nvPr>
            <p:ph type="subTitle" idx="1"/>
          </p:nvPr>
        </p:nvSpPr>
        <p:spPr>
          <a:xfrm>
            <a:off x="539552" y="2132856"/>
            <a:ext cx="7981078" cy="3705844"/>
          </a:xfrm>
        </p:spPr>
        <p:txBody>
          <a:bodyPr>
            <a:noAutofit/>
          </a:bodyPr>
          <a:lstStyle/>
          <a:p>
            <a:pPr algn="just"/>
            <a:endParaRPr lang="en-GB" sz="1600" dirty="0">
              <a:solidFill>
                <a:schemeClr val="tx1"/>
              </a:solidFill>
            </a:endParaRPr>
          </a:p>
          <a:p>
            <a:pPr algn="just"/>
            <a:r>
              <a:rPr lang="en-GB" sz="2000" dirty="0">
                <a:solidFill>
                  <a:schemeClr val="tx1"/>
                </a:solidFill>
              </a:rPr>
              <a:t>2. </a:t>
            </a:r>
            <a:r>
              <a:rPr lang="en-GB" sz="2000" dirty="0">
                <a:solidFill>
                  <a:srgbClr val="00B0F0"/>
                </a:solidFill>
              </a:rPr>
              <a:t>knowledge of theory and practice as distinct kinds of knowledge </a:t>
            </a:r>
            <a:r>
              <a:rPr lang="en-GB" sz="2000" dirty="0">
                <a:solidFill>
                  <a:schemeClr val="tx1"/>
                </a:solidFill>
              </a:rPr>
              <a:t>- each reflects a different fundamental approach for addressing different questions. </a:t>
            </a:r>
          </a:p>
          <a:p>
            <a:pPr algn="just"/>
            <a:endParaRPr lang="en-GB" sz="2000" dirty="0">
              <a:solidFill>
                <a:schemeClr val="tx1"/>
              </a:solidFill>
            </a:endParaRPr>
          </a:p>
          <a:p>
            <a:pPr algn="just"/>
            <a:r>
              <a:rPr lang="en-GB" sz="2000" dirty="0">
                <a:solidFill>
                  <a:schemeClr val="tx1"/>
                </a:solidFill>
              </a:rPr>
              <a:t>3. the gap between theory and practice is a knowledge production problem which questions the traditional mode of research practised in business and professional schools and has led to the proposal that </a:t>
            </a:r>
            <a:r>
              <a:rPr lang="en-GB" sz="2000" dirty="0">
                <a:solidFill>
                  <a:srgbClr val="00B0F0"/>
                </a:solidFill>
              </a:rPr>
              <a:t>a key defining characteristic of management research is its applied nature</a:t>
            </a:r>
            <a:r>
              <a:rPr lang="en-GB" sz="2000" dirty="0">
                <a:solidFill>
                  <a:schemeClr val="tx1"/>
                </a:solidFill>
              </a:rPr>
              <a:t>.</a:t>
            </a:r>
          </a:p>
          <a:p>
            <a:pPr algn="just"/>
            <a:endParaRPr lang="en-GB" sz="2000" dirty="0">
              <a:solidFill>
                <a:schemeClr val="tx1"/>
              </a:solidFill>
            </a:endParaRPr>
          </a:p>
          <a:p>
            <a:pPr algn="just"/>
            <a:endParaRPr lang="en-GB"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14</a:t>
            </a:fld>
            <a:endParaRPr lang="en-US"/>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7946137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1.3 Business and management research (cont.)</a:t>
            </a:r>
          </a:p>
        </p:txBody>
      </p:sp>
      <p:sp>
        <p:nvSpPr>
          <p:cNvPr id="3" name="Subtitle 2"/>
          <p:cNvSpPr>
            <a:spLocks noGrp="1"/>
          </p:cNvSpPr>
          <p:nvPr>
            <p:ph type="subTitle" idx="1"/>
          </p:nvPr>
        </p:nvSpPr>
        <p:spPr>
          <a:xfrm>
            <a:off x="539552" y="2132856"/>
            <a:ext cx="7981078" cy="3705844"/>
          </a:xfrm>
        </p:spPr>
        <p:txBody>
          <a:bodyPr>
            <a:noAutofit/>
          </a:bodyPr>
          <a:lstStyle/>
          <a:p>
            <a:pPr lvl="0" algn="l"/>
            <a:r>
              <a:rPr lang="en-GB" sz="2400" dirty="0">
                <a:solidFill>
                  <a:schemeClr val="tx1"/>
                </a:solidFill>
              </a:rPr>
              <a:t>- covers following sub-areas pertaining to the social relationships:</a:t>
            </a:r>
          </a:p>
          <a:p>
            <a:pPr marL="342900" lvl="0" indent="-342900" algn="l">
              <a:buFont typeface="Arial" panose="020B0604020202020204" pitchFamily="34" charset="0"/>
              <a:buChar char="•"/>
            </a:pPr>
            <a:r>
              <a:rPr lang="en-GB" sz="2000" i="1" dirty="0">
                <a:solidFill>
                  <a:schemeClr val="tx1"/>
                </a:solidFill>
              </a:rPr>
              <a:t>Economics</a:t>
            </a:r>
            <a:endParaRPr lang="cs-CZ" sz="2000" i="1" dirty="0">
              <a:solidFill>
                <a:schemeClr val="tx1"/>
              </a:solidFill>
            </a:endParaRPr>
          </a:p>
          <a:p>
            <a:pPr marL="342900" lvl="0" indent="-342900" algn="l">
              <a:buFont typeface="Arial" panose="020B0604020202020204" pitchFamily="34" charset="0"/>
              <a:buChar char="•"/>
            </a:pPr>
            <a:r>
              <a:rPr lang="en-GB" sz="2000" i="1" dirty="0">
                <a:solidFill>
                  <a:schemeClr val="tx1"/>
                </a:solidFill>
              </a:rPr>
              <a:t>Management</a:t>
            </a:r>
            <a:endParaRPr lang="cs-CZ" sz="2000" i="1" dirty="0">
              <a:solidFill>
                <a:schemeClr val="tx1"/>
              </a:solidFill>
            </a:endParaRPr>
          </a:p>
          <a:p>
            <a:pPr marL="342900" lvl="0" indent="-342900" algn="l">
              <a:buFont typeface="Arial" panose="020B0604020202020204" pitchFamily="34" charset="0"/>
              <a:buChar char="•"/>
            </a:pPr>
            <a:r>
              <a:rPr lang="en-GB" sz="2000" i="1" dirty="0">
                <a:solidFill>
                  <a:schemeClr val="tx1"/>
                </a:solidFill>
              </a:rPr>
              <a:t>Human resource management</a:t>
            </a:r>
            <a:endParaRPr lang="cs-CZ" sz="2000" i="1" dirty="0">
              <a:solidFill>
                <a:schemeClr val="tx1"/>
              </a:solidFill>
            </a:endParaRPr>
          </a:p>
          <a:p>
            <a:pPr marL="342900" lvl="0" indent="-342900" algn="l">
              <a:buFont typeface="Arial" panose="020B0604020202020204" pitchFamily="34" charset="0"/>
              <a:buChar char="•"/>
            </a:pPr>
            <a:r>
              <a:rPr lang="en-GB" sz="2000" i="1" dirty="0">
                <a:solidFill>
                  <a:schemeClr val="tx1"/>
                </a:solidFill>
              </a:rPr>
              <a:t>Finance </a:t>
            </a:r>
            <a:endParaRPr lang="cs-CZ" sz="2000" i="1" dirty="0">
              <a:solidFill>
                <a:schemeClr val="tx1"/>
              </a:solidFill>
            </a:endParaRPr>
          </a:p>
          <a:p>
            <a:pPr marL="342900" lvl="0" indent="-342900" algn="l">
              <a:buFont typeface="Arial" panose="020B0604020202020204" pitchFamily="34" charset="0"/>
              <a:buChar char="•"/>
            </a:pPr>
            <a:r>
              <a:rPr lang="en-GB" sz="2000" i="1" dirty="0">
                <a:solidFill>
                  <a:schemeClr val="tx1"/>
                </a:solidFill>
              </a:rPr>
              <a:t>Accountancy</a:t>
            </a:r>
            <a:endParaRPr lang="cs-CZ" sz="2000" i="1" dirty="0">
              <a:solidFill>
                <a:schemeClr val="tx1"/>
              </a:solidFill>
            </a:endParaRPr>
          </a:p>
          <a:p>
            <a:pPr marL="342900" lvl="0" indent="-342900" algn="l">
              <a:buFont typeface="Arial" panose="020B0604020202020204" pitchFamily="34" charset="0"/>
              <a:buChar char="•"/>
            </a:pPr>
            <a:r>
              <a:rPr lang="en-GB" sz="2000" i="1" dirty="0">
                <a:solidFill>
                  <a:schemeClr val="tx1"/>
                </a:solidFill>
              </a:rPr>
              <a:t>Marketing</a:t>
            </a:r>
            <a:endParaRPr lang="cs-CZ" sz="2000" i="1" dirty="0">
              <a:solidFill>
                <a:schemeClr val="tx1"/>
              </a:solidFill>
            </a:endParaRPr>
          </a:p>
          <a:p>
            <a:pPr marL="342900" lvl="0" indent="-342900" algn="l">
              <a:buFont typeface="Arial" panose="020B0604020202020204" pitchFamily="34" charset="0"/>
              <a:buChar char="•"/>
            </a:pPr>
            <a:r>
              <a:rPr lang="en-GB" sz="2000" i="1" dirty="0">
                <a:solidFill>
                  <a:schemeClr val="tx1"/>
                </a:solidFill>
              </a:rPr>
              <a:t>Organizational studies</a:t>
            </a:r>
            <a:endParaRPr lang="cs-CZ" sz="2000" i="1" dirty="0">
              <a:solidFill>
                <a:schemeClr val="tx1"/>
              </a:solidFill>
            </a:endParaRPr>
          </a:p>
          <a:p>
            <a:pPr algn="just"/>
            <a:endParaRPr lang="en-GB" sz="2000" dirty="0">
              <a:solidFill>
                <a:schemeClr val="tx1"/>
              </a:solidFill>
            </a:endParaRPr>
          </a:p>
          <a:p>
            <a:pPr algn="just"/>
            <a:endParaRPr lang="en-GB"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15</a:t>
            </a:fld>
            <a:endParaRPr lang="en-US"/>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5353458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1" y="1277620"/>
            <a:ext cx="8640960" cy="1008112"/>
          </a:xfrm>
        </p:spPr>
        <p:txBody>
          <a:bodyPr>
            <a:normAutofit/>
          </a:bodyPr>
          <a:lstStyle/>
          <a:p>
            <a:pPr algn="l"/>
            <a:r>
              <a:rPr lang="en-US" sz="2800" b="1" dirty="0"/>
              <a:t>1.4 </a:t>
            </a:r>
            <a:r>
              <a:rPr lang="en-GB" altLang="cs-CZ" sz="2800" b="1" dirty="0"/>
              <a:t>Methodology of research and hierarchy of research</a:t>
            </a:r>
            <a:endParaRPr lang="en-GB" sz="2800" b="1" dirty="0"/>
          </a:p>
        </p:txBody>
      </p:sp>
      <p:sp>
        <p:nvSpPr>
          <p:cNvPr id="3" name="Subtitle 2"/>
          <p:cNvSpPr>
            <a:spLocks noGrp="1"/>
          </p:cNvSpPr>
          <p:nvPr>
            <p:ph type="subTitle" idx="1"/>
          </p:nvPr>
        </p:nvSpPr>
        <p:spPr>
          <a:xfrm>
            <a:off x="539552" y="2132856"/>
            <a:ext cx="7981078" cy="3744416"/>
          </a:xfrm>
        </p:spPr>
        <p:txBody>
          <a:bodyPr>
            <a:noAutofit/>
          </a:bodyPr>
          <a:lstStyle/>
          <a:p>
            <a:pPr algn="just"/>
            <a:endParaRPr lang="en-GB" sz="1800" dirty="0">
              <a:solidFill>
                <a:schemeClr val="tx1"/>
              </a:solidFill>
            </a:endParaRPr>
          </a:p>
          <a:p>
            <a:pPr marL="285750" indent="-285750" algn="just">
              <a:buFont typeface="Arial" charset="0"/>
              <a:buChar char="•"/>
            </a:pPr>
            <a:r>
              <a:rPr lang="en-GB" altLang="cs-CZ" sz="2400" dirty="0">
                <a:solidFill>
                  <a:schemeClr val="tx1"/>
                </a:solidFill>
              </a:rPr>
              <a:t>examines methods and research processes</a:t>
            </a:r>
          </a:p>
          <a:p>
            <a:pPr algn="just"/>
            <a:endParaRPr lang="en-GB" altLang="cs-CZ" sz="2400" dirty="0">
              <a:solidFill>
                <a:schemeClr val="tx1"/>
              </a:solidFill>
            </a:endParaRPr>
          </a:p>
          <a:p>
            <a:pPr marL="285750" indent="-285750" algn="just">
              <a:buFont typeface="Arial" charset="0"/>
              <a:buChar char="•"/>
            </a:pPr>
            <a:r>
              <a:rPr lang="en-GB" altLang="cs-CZ" sz="2400" dirty="0">
                <a:solidFill>
                  <a:schemeClr val="tx1"/>
                </a:solidFill>
              </a:rPr>
              <a:t>facilitates the choice of research methods and a guide on how to use the selected methods in scientific research</a:t>
            </a:r>
          </a:p>
          <a:p>
            <a:pPr marL="285750" indent="-285750" algn="just">
              <a:buFont typeface="Arial" charset="0"/>
              <a:buChar char="•"/>
            </a:pPr>
            <a:endParaRPr lang="en-GB" altLang="cs-CZ" sz="2400" dirty="0">
              <a:solidFill>
                <a:schemeClr val="tx1"/>
              </a:solidFill>
            </a:endParaRPr>
          </a:p>
          <a:p>
            <a:pPr marL="285750" indent="-285750" algn="just">
              <a:buFont typeface="Arial" charset="0"/>
              <a:buChar char="•"/>
            </a:pPr>
            <a:r>
              <a:rPr lang="en-GB" altLang="cs-CZ" sz="2400" dirty="0">
                <a:solidFill>
                  <a:schemeClr val="tx1"/>
                </a:solidFill>
              </a:rPr>
              <a:t>is essential for the orientation in the system of research work and for correct interpretation of the research results</a:t>
            </a:r>
          </a:p>
          <a:p>
            <a:pPr marL="285750" indent="-285750" algn="just">
              <a:buFont typeface="Arial" charset="0"/>
              <a:buChar char="•"/>
            </a:pPr>
            <a:endParaRPr lang="en-GB"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16</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5" name="TextBox 4"/>
          <p:cNvSpPr txBox="1"/>
          <p:nvPr/>
        </p:nvSpPr>
        <p:spPr>
          <a:xfrm>
            <a:off x="4073236" y="3449782"/>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2727800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en-US" sz="3200" b="1" dirty="0"/>
              <a:t>1.4 </a:t>
            </a:r>
            <a:r>
              <a:rPr lang="en-GB" altLang="cs-CZ" sz="3200" b="1" dirty="0"/>
              <a:t>Methodology of research and hierarchy of research (cont.)</a:t>
            </a:r>
            <a:endParaRPr lang="en-US" sz="3200" b="1" dirty="0"/>
          </a:p>
        </p:txBody>
      </p:sp>
      <p:sp>
        <p:nvSpPr>
          <p:cNvPr id="3" name="Subtitle 2"/>
          <p:cNvSpPr>
            <a:spLocks noGrp="1"/>
          </p:cNvSpPr>
          <p:nvPr>
            <p:ph type="subTitle" idx="1"/>
          </p:nvPr>
        </p:nvSpPr>
        <p:spPr>
          <a:xfrm>
            <a:off x="539552" y="2285732"/>
            <a:ext cx="7981078" cy="3591540"/>
          </a:xfrm>
        </p:spPr>
        <p:txBody>
          <a:bodyPr>
            <a:noAutofit/>
          </a:bodyPr>
          <a:lstStyle/>
          <a:p>
            <a:pPr algn="just">
              <a:defRPr/>
            </a:pPr>
            <a:r>
              <a:rPr lang="en-GB" sz="1600" dirty="0">
                <a:solidFill>
                  <a:srgbClr val="00B0F0"/>
                </a:solidFill>
              </a:rPr>
              <a:t>Research paradigms (research philosophies)</a:t>
            </a:r>
            <a:r>
              <a:rPr lang="en-GB" sz="1600" dirty="0">
                <a:solidFill>
                  <a:schemeClr val="tx1"/>
                </a:solidFill>
              </a:rPr>
              <a:t>: </a:t>
            </a:r>
          </a:p>
          <a:p>
            <a:pPr algn="just">
              <a:defRPr/>
            </a:pPr>
            <a:r>
              <a:rPr lang="en-GB" sz="1600" dirty="0">
                <a:solidFill>
                  <a:schemeClr val="tx1"/>
                </a:solidFill>
              </a:rPr>
              <a:t>		Positivism x Realism x </a:t>
            </a:r>
            <a:r>
              <a:rPr lang="en-GB" sz="1600" dirty="0" err="1">
                <a:solidFill>
                  <a:schemeClr val="tx1"/>
                </a:solidFill>
              </a:rPr>
              <a:t>Interpretivism</a:t>
            </a:r>
            <a:r>
              <a:rPr lang="en-GB" sz="1600" dirty="0">
                <a:solidFill>
                  <a:schemeClr val="tx1"/>
                </a:solidFill>
              </a:rPr>
              <a:t> x Pragmatism</a:t>
            </a:r>
          </a:p>
          <a:p>
            <a:pPr algn="just">
              <a:defRPr/>
            </a:pPr>
            <a:r>
              <a:rPr lang="en-GB" sz="1600" dirty="0">
                <a:solidFill>
                  <a:schemeClr val="tx1"/>
                </a:solidFill>
              </a:rPr>
              <a:t>	</a:t>
            </a:r>
          </a:p>
          <a:p>
            <a:pPr algn="just">
              <a:defRPr/>
            </a:pPr>
            <a:r>
              <a:rPr lang="en-GB" sz="1600" dirty="0">
                <a:solidFill>
                  <a:schemeClr val="tx1"/>
                </a:solidFill>
              </a:rPr>
              <a:t>	</a:t>
            </a:r>
            <a:r>
              <a:rPr lang="en-GB" sz="1600" dirty="0">
                <a:solidFill>
                  <a:srgbClr val="00B0F0"/>
                </a:solidFill>
              </a:rPr>
              <a:t>Research approaches</a:t>
            </a:r>
            <a:r>
              <a:rPr lang="en-GB" sz="1600" dirty="0">
                <a:solidFill>
                  <a:schemeClr val="tx1"/>
                </a:solidFill>
              </a:rPr>
              <a:t>: Qualitative (Inductive) x Quantitative (Deductive)</a:t>
            </a:r>
          </a:p>
          <a:p>
            <a:pPr algn="just">
              <a:defRPr/>
            </a:pPr>
            <a:r>
              <a:rPr lang="en-GB" sz="1600" dirty="0">
                <a:solidFill>
                  <a:schemeClr val="tx1"/>
                </a:solidFill>
              </a:rPr>
              <a:t>		</a:t>
            </a:r>
          </a:p>
          <a:p>
            <a:pPr algn="just">
              <a:defRPr/>
            </a:pPr>
            <a:r>
              <a:rPr lang="en-GB" sz="1600" dirty="0">
                <a:solidFill>
                  <a:schemeClr val="tx1"/>
                </a:solidFill>
              </a:rPr>
              <a:t>		</a:t>
            </a:r>
            <a:r>
              <a:rPr lang="en-GB" sz="1600" dirty="0">
                <a:solidFill>
                  <a:srgbClr val="00B0F0"/>
                </a:solidFill>
              </a:rPr>
              <a:t>Research methods (strategies):</a:t>
            </a:r>
            <a:r>
              <a:rPr lang="en-GB" sz="1600" dirty="0">
                <a:solidFill>
                  <a:schemeClr val="tx1"/>
                </a:solidFill>
              </a:rPr>
              <a:t> Survey, Case study, Delphi, 						Grounded theory, Action research, 					Ethnography, Historical research</a:t>
            </a:r>
          </a:p>
          <a:p>
            <a:pPr algn="just">
              <a:defRPr/>
            </a:pPr>
            <a:r>
              <a:rPr lang="en-GB" sz="1600" dirty="0">
                <a:solidFill>
                  <a:schemeClr val="tx1"/>
                </a:solidFill>
              </a:rPr>
              <a:t>			</a:t>
            </a:r>
            <a:r>
              <a:rPr lang="en-GB" sz="1600" dirty="0">
                <a:solidFill>
                  <a:srgbClr val="00B0F0"/>
                </a:solidFill>
              </a:rPr>
              <a:t>Research techniques  (data collection techniques) : 						</a:t>
            </a:r>
            <a:r>
              <a:rPr lang="en-GB" sz="1600" dirty="0">
                <a:solidFill>
                  <a:schemeClr val="tx1"/>
                </a:solidFill>
              </a:rPr>
              <a:t>Questionnaire, Interview, 			</a:t>
            </a:r>
            <a:r>
              <a:rPr lang="en-GB" sz="1600" dirty="0">
                <a:solidFill>
                  <a:srgbClr val="00B0F0"/>
                </a:solidFill>
              </a:rPr>
              <a:t> </a:t>
            </a:r>
            <a:r>
              <a:rPr lang="en-GB" sz="1600" dirty="0">
                <a:solidFill>
                  <a:schemeClr val="tx1"/>
                </a:solidFill>
              </a:rPr>
              <a:t>		 	Observation, Experiment				</a:t>
            </a:r>
            <a:r>
              <a:rPr lang="en-GB" sz="1600" dirty="0">
                <a:solidFill>
                  <a:srgbClr val="00B0F0"/>
                </a:solidFill>
              </a:rPr>
              <a:t>Research instruments: </a:t>
            </a:r>
            <a:r>
              <a:rPr lang="en-GB" sz="1600" dirty="0">
                <a:solidFill>
                  <a:schemeClr val="tx1"/>
                </a:solidFill>
              </a:rPr>
              <a:t>Human, Websites, 							Pencil,</a:t>
            </a:r>
            <a:r>
              <a:rPr lang="is-IS" sz="1600" dirty="0">
                <a:solidFill>
                  <a:schemeClr val="tx1"/>
                </a:solidFill>
              </a:rPr>
              <a:t>…</a:t>
            </a:r>
            <a:endParaRPr lang="en-GB" sz="1800" dirty="0">
              <a:solidFill>
                <a:schemeClr val="tx1"/>
              </a:solidFill>
            </a:endParaRPr>
          </a:p>
          <a:p>
            <a:pPr algn="just">
              <a:defRPr/>
            </a:pPr>
            <a:r>
              <a:rPr lang="en-GB" sz="1600" dirty="0">
                <a:solidFill>
                  <a:schemeClr val="tx1"/>
                </a:solidFill>
              </a:rPr>
              <a:t>			</a:t>
            </a:r>
          </a:p>
          <a:p>
            <a:pPr algn="just">
              <a:defRPr/>
            </a:pPr>
            <a:r>
              <a:rPr lang="en-GB" sz="1600" dirty="0">
                <a:solidFill>
                  <a:schemeClr val="tx1"/>
                </a:solidFill>
              </a:rPr>
              <a:t>					(Pickard, 2013, adapted)</a:t>
            </a:r>
          </a:p>
          <a:p>
            <a:pPr algn="just"/>
            <a:r>
              <a:rPr lang="en-GB" altLang="cs-CZ" sz="1800" dirty="0">
                <a:solidFill>
                  <a:schemeClr val="tx1"/>
                </a:solidFill>
              </a:rPr>
              <a:t>	</a:t>
            </a:r>
          </a:p>
          <a:p>
            <a:pPr algn="just"/>
            <a:endParaRPr lang="en-GB" altLang="cs-CZ" sz="1800" dirty="0">
              <a:solidFill>
                <a:schemeClr val="tx1"/>
              </a:solidFill>
            </a:endParaRPr>
          </a:p>
          <a:p>
            <a:pPr algn="just"/>
            <a:endParaRPr lang="en-GB" sz="1800" dirty="0">
              <a:solidFill>
                <a:schemeClr val="tx1"/>
              </a:solidFill>
            </a:endParaRPr>
          </a:p>
          <a:p>
            <a:pPr algn="just"/>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17</a:t>
            </a:fld>
            <a:endParaRPr lang="en-US" dirty="0"/>
          </a:p>
        </p:txBody>
      </p:sp>
      <p:pic>
        <p:nvPicPr>
          <p:cNvPr id="14" name="Obrázek 13"/>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4567879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lstStyle/>
          <a:p>
            <a:r>
              <a:rPr lang="en-US" b="1" dirty="0"/>
              <a:t>2. Research Paradigms - Philosophies</a:t>
            </a:r>
          </a:p>
        </p:txBody>
      </p:sp>
      <p:sp>
        <p:nvSpPr>
          <p:cNvPr id="4" name="Footer Placeholder 3"/>
          <p:cNvSpPr>
            <a:spLocks noGrp="1"/>
          </p:cNvSpPr>
          <p:nvPr>
            <p:ph type="ftr" sz="quarter" idx="11"/>
          </p:nvPr>
        </p:nvSpPr>
        <p:spPr>
          <a:xfrm>
            <a:off x="884312" y="6093296"/>
            <a:ext cx="2751584"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18</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8235519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524495" cy="1287284"/>
          </a:xfrm>
        </p:spPr>
        <p:txBody>
          <a:bodyPr>
            <a:normAutofit fontScale="90000"/>
          </a:bodyPr>
          <a:lstStyle/>
          <a:p>
            <a:pPr lvl="1" algn="l" rtl="0">
              <a:spcBef>
                <a:spcPct val="0"/>
              </a:spcBef>
            </a:pPr>
            <a:r>
              <a:rPr lang="en-US" sz="3100" b="1" dirty="0">
                <a:latin typeface="+mn-lt"/>
              </a:rPr>
              <a:t>2.1 Introduction to research paradigms (philosophies)</a:t>
            </a:r>
            <a:br>
              <a:rPr lang="en-US" sz="1600" b="1" dirty="0"/>
            </a:br>
            <a:endParaRPr lang="en-US" sz="4000" b="1" dirty="0"/>
          </a:p>
        </p:txBody>
      </p:sp>
      <p:sp>
        <p:nvSpPr>
          <p:cNvPr id="3" name="Subtitle 2"/>
          <p:cNvSpPr>
            <a:spLocks noGrp="1"/>
          </p:cNvSpPr>
          <p:nvPr>
            <p:ph type="subTitle" idx="1"/>
          </p:nvPr>
        </p:nvSpPr>
        <p:spPr>
          <a:xfrm>
            <a:off x="539552" y="2348880"/>
            <a:ext cx="7981078" cy="3528392"/>
          </a:xfrm>
        </p:spPr>
        <p:txBody>
          <a:bodyPr>
            <a:noAutofit/>
          </a:bodyPr>
          <a:lstStyle/>
          <a:p>
            <a:pPr algn="just">
              <a:defRPr/>
            </a:pPr>
            <a:r>
              <a:rPr lang="en-GB" altLang="cs-CZ" sz="2000" dirty="0">
                <a:solidFill>
                  <a:schemeClr val="tx1"/>
                </a:solidFill>
              </a:rPr>
              <a:t>Kuhn: „…</a:t>
            </a:r>
            <a:r>
              <a:rPr lang="en-GB" altLang="cs-CZ" sz="2000" i="1" dirty="0">
                <a:solidFill>
                  <a:schemeClr val="tx1"/>
                </a:solidFill>
              </a:rPr>
              <a:t>the entire constellation of beliefs, values, techniques shared by members of a given community</a:t>
            </a:r>
            <a:r>
              <a:rPr lang="en-GB" altLang="cs-CZ" sz="2000" dirty="0">
                <a:solidFill>
                  <a:schemeClr val="tx1"/>
                </a:solidFill>
              </a:rPr>
              <a:t>“ (1970, p. 146) </a:t>
            </a:r>
            <a:r>
              <a:rPr lang="en-GB" sz="2000" dirty="0">
                <a:solidFill>
                  <a:schemeClr val="tx1"/>
                </a:solidFill>
              </a:rPr>
              <a:t>and they “</a:t>
            </a:r>
            <a:r>
              <a:rPr lang="en-GB" sz="2000" i="1" dirty="0">
                <a:solidFill>
                  <a:schemeClr val="tx1"/>
                </a:solidFill>
              </a:rPr>
              <a:t>provide the concrete puzzle solution or exemplar of how to solve a scientific problem</a:t>
            </a:r>
            <a:r>
              <a:rPr lang="en-GB" sz="2000" dirty="0">
                <a:solidFill>
                  <a:schemeClr val="tx1"/>
                </a:solidFill>
              </a:rPr>
              <a:t> (Seale, 1998, p.12). </a:t>
            </a:r>
            <a:endParaRPr lang="en-GB" altLang="cs-CZ" sz="2000" dirty="0">
              <a:solidFill>
                <a:schemeClr val="tx1"/>
              </a:solidFill>
            </a:endParaRPr>
          </a:p>
          <a:p>
            <a:pPr algn="just">
              <a:defRPr/>
            </a:pPr>
            <a:r>
              <a:rPr lang="en-GB" altLang="cs-CZ" sz="2000" dirty="0" err="1">
                <a:solidFill>
                  <a:schemeClr val="tx1"/>
                </a:solidFill>
              </a:rPr>
              <a:t>Guba</a:t>
            </a:r>
            <a:r>
              <a:rPr lang="en-GB" altLang="cs-CZ" sz="2000" dirty="0">
                <a:solidFill>
                  <a:schemeClr val="tx1"/>
                </a:solidFill>
              </a:rPr>
              <a:t>: </a:t>
            </a:r>
            <a:r>
              <a:rPr lang="en-GB" altLang="cs-CZ" sz="2000" i="1" dirty="0">
                <a:solidFill>
                  <a:schemeClr val="tx1"/>
                </a:solidFill>
              </a:rPr>
              <a:t>„…basic set of belief that guide action“ </a:t>
            </a:r>
            <a:r>
              <a:rPr lang="en-GB" altLang="cs-CZ" sz="2000" dirty="0">
                <a:solidFill>
                  <a:schemeClr val="tx1"/>
                </a:solidFill>
              </a:rPr>
              <a:t>(1990, p. 17)</a:t>
            </a:r>
          </a:p>
          <a:p>
            <a:pPr algn="just">
              <a:defRPr/>
            </a:pPr>
            <a:endParaRPr lang="en-GB" altLang="cs-CZ" sz="2000" dirty="0">
              <a:solidFill>
                <a:schemeClr val="tx1"/>
              </a:solidFill>
            </a:endParaRPr>
          </a:p>
          <a:p>
            <a:pPr algn="just">
              <a:defRPr/>
            </a:pPr>
            <a:r>
              <a:rPr lang="en-GB" altLang="cs-CZ" sz="2000" dirty="0">
                <a:solidFill>
                  <a:srgbClr val="00B0F0"/>
                </a:solidFill>
              </a:rPr>
              <a:t>Research philosophy </a:t>
            </a:r>
            <a:r>
              <a:rPr lang="en-GB" altLang="cs-CZ" sz="2000" dirty="0">
                <a:solidFill>
                  <a:schemeClr val="tx1"/>
                </a:solidFill>
              </a:rPr>
              <a:t>contains important assumptions about the view on the world – </a:t>
            </a:r>
            <a:r>
              <a:rPr lang="en-GB" altLang="cs-CZ" sz="2000" dirty="0">
                <a:solidFill>
                  <a:srgbClr val="00B0F0"/>
                </a:solidFill>
              </a:rPr>
              <a:t>underpin research strategy and methods.</a:t>
            </a:r>
          </a:p>
          <a:p>
            <a:pPr algn="just">
              <a:buFontTx/>
              <a:buChar char="-"/>
              <a:defRPr/>
            </a:pPr>
            <a:endParaRPr lang="en-GB" altLang="cs-CZ" sz="2000" dirty="0">
              <a:solidFill>
                <a:schemeClr val="tx1"/>
              </a:solidFill>
            </a:endParaRPr>
          </a:p>
          <a:p>
            <a:pPr algn="just">
              <a:defRPr/>
            </a:pPr>
            <a:endParaRPr lang="en-GB" sz="1600" dirty="0">
              <a:solidFill>
                <a:schemeClr val="tx1"/>
              </a:solidFill>
            </a:endParaRPr>
          </a:p>
          <a:p>
            <a:pPr algn="just"/>
            <a:r>
              <a:rPr lang="en-GB" altLang="cs-CZ" sz="1800" dirty="0">
                <a:solidFill>
                  <a:schemeClr val="tx1"/>
                </a:solidFill>
              </a:rPr>
              <a:t>	</a:t>
            </a:r>
          </a:p>
          <a:p>
            <a:pPr algn="just"/>
            <a:endParaRPr lang="en-GB" altLang="cs-CZ" sz="1800" dirty="0">
              <a:solidFill>
                <a:schemeClr val="tx1"/>
              </a:solidFill>
            </a:endParaRPr>
          </a:p>
          <a:p>
            <a:pPr algn="just"/>
            <a:endParaRPr lang="en-GB" sz="1800" dirty="0">
              <a:solidFill>
                <a:schemeClr val="tx1"/>
              </a:solidFill>
            </a:endParaRPr>
          </a:p>
          <a:p>
            <a:pPr algn="just"/>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19</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7197030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lstStyle/>
          <a:p>
            <a:r>
              <a:rPr lang="en-US" b="1" dirty="0"/>
              <a:t>1. The Nature of Science and  Research</a:t>
            </a:r>
          </a:p>
        </p:txBody>
      </p:sp>
      <p:sp>
        <p:nvSpPr>
          <p:cNvPr id="4" name="Footer Placeholder 3"/>
          <p:cNvSpPr>
            <a:spLocks noGrp="1"/>
          </p:cNvSpPr>
          <p:nvPr>
            <p:ph type="ftr" sz="quarter" idx="11"/>
          </p:nvPr>
        </p:nvSpPr>
        <p:spPr>
          <a:xfrm>
            <a:off x="884312" y="6093296"/>
            <a:ext cx="2679576"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2</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0281587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524495" cy="1287284"/>
          </a:xfrm>
        </p:spPr>
        <p:txBody>
          <a:bodyPr>
            <a:normAutofit fontScale="90000"/>
          </a:bodyPr>
          <a:lstStyle/>
          <a:p>
            <a:pPr lvl="1" algn="l" rtl="0">
              <a:spcBef>
                <a:spcPct val="0"/>
              </a:spcBef>
            </a:pPr>
            <a:r>
              <a:rPr lang="en-US" sz="3100" b="1" dirty="0">
                <a:latin typeface="+mn-lt"/>
              </a:rPr>
              <a:t>2.1 Introduction to research paradigms (philosophies)</a:t>
            </a:r>
            <a:br>
              <a:rPr lang="en-US" sz="1600" b="1" dirty="0"/>
            </a:br>
            <a:endParaRPr lang="en-US" sz="4000" b="1" dirty="0"/>
          </a:p>
        </p:txBody>
      </p:sp>
      <p:sp>
        <p:nvSpPr>
          <p:cNvPr id="3" name="Subtitle 2"/>
          <p:cNvSpPr>
            <a:spLocks noGrp="1"/>
          </p:cNvSpPr>
          <p:nvPr>
            <p:ph type="subTitle" idx="1"/>
          </p:nvPr>
        </p:nvSpPr>
        <p:spPr>
          <a:xfrm>
            <a:off x="539552" y="2348880"/>
            <a:ext cx="7981078" cy="3528392"/>
          </a:xfrm>
        </p:spPr>
        <p:txBody>
          <a:bodyPr>
            <a:noAutofit/>
          </a:bodyPr>
          <a:lstStyle/>
          <a:p>
            <a:pPr algn="just">
              <a:defRPr/>
            </a:pPr>
            <a:r>
              <a:rPr lang="en-GB" altLang="cs-CZ" sz="2400" dirty="0">
                <a:solidFill>
                  <a:schemeClr val="tx1"/>
                </a:solidFill>
              </a:rPr>
              <a:t>Three questions to define paradigm:</a:t>
            </a:r>
          </a:p>
          <a:p>
            <a:pPr marL="457200" indent="-457200" algn="just">
              <a:buFont typeface="Wingdings" pitchFamily="2" charset="2"/>
              <a:buAutoNum type="arabicPeriod"/>
              <a:defRPr/>
            </a:pPr>
            <a:r>
              <a:rPr lang="en-GB" altLang="cs-CZ" sz="2400" i="1" dirty="0">
                <a:solidFill>
                  <a:srgbClr val="00B0F0"/>
                </a:solidFill>
              </a:rPr>
              <a:t>What is the nature of reality? </a:t>
            </a:r>
            <a:r>
              <a:rPr lang="en-GB" altLang="cs-CZ" sz="2400" i="1" dirty="0">
                <a:solidFill>
                  <a:schemeClr val="tx1"/>
                </a:solidFill>
              </a:rPr>
              <a:t>(</a:t>
            </a:r>
            <a:r>
              <a:rPr lang="en-GB" altLang="cs-CZ" sz="2400" i="1" dirty="0">
                <a:solidFill>
                  <a:srgbClr val="FF0000"/>
                </a:solidFill>
              </a:rPr>
              <a:t>ontological question</a:t>
            </a:r>
            <a:r>
              <a:rPr lang="en-GB" altLang="cs-CZ" sz="2400" i="1" dirty="0">
                <a:solidFill>
                  <a:schemeClr val="tx1"/>
                </a:solidFill>
              </a:rPr>
              <a:t>)</a:t>
            </a:r>
          </a:p>
          <a:p>
            <a:pPr algn="just">
              <a:defRPr/>
            </a:pPr>
            <a:endParaRPr lang="en-GB" altLang="cs-CZ" sz="2400" i="1" dirty="0">
              <a:solidFill>
                <a:schemeClr val="tx1"/>
              </a:solidFill>
            </a:endParaRPr>
          </a:p>
          <a:p>
            <a:pPr algn="just">
              <a:defRPr/>
            </a:pPr>
            <a:r>
              <a:rPr lang="en-GB" altLang="cs-CZ" sz="2400" i="1" dirty="0">
                <a:solidFill>
                  <a:srgbClr val="00B0F0"/>
                </a:solidFill>
              </a:rPr>
              <a:t>2. What is the nature of the relationship between the knower and the known? </a:t>
            </a:r>
            <a:r>
              <a:rPr lang="en-GB" altLang="cs-CZ" sz="2400" i="1" dirty="0">
                <a:solidFill>
                  <a:schemeClr val="tx1"/>
                </a:solidFill>
              </a:rPr>
              <a:t>(</a:t>
            </a:r>
            <a:r>
              <a:rPr lang="en-GB" altLang="cs-CZ" sz="2400" i="1" dirty="0">
                <a:solidFill>
                  <a:srgbClr val="FF0000"/>
                </a:solidFill>
              </a:rPr>
              <a:t>epistemological question</a:t>
            </a:r>
            <a:r>
              <a:rPr lang="en-GB" altLang="cs-CZ" sz="2400" i="1" dirty="0">
                <a:solidFill>
                  <a:schemeClr val="tx1"/>
                </a:solidFill>
              </a:rPr>
              <a:t>)</a:t>
            </a:r>
          </a:p>
          <a:p>
            <a:pPr marL="457200" indent="-457200" algn="just">
              <a:buFont typeface="Wingdings" pitchFamily="2" charset="2"/>
              <a:buAutoNum type="arabicPeriod"/>
              <a:defRPr/>
            </a:pPr>
            <a:endParaRPr lang="en-GB" altLang="cs-CZ" sz="2400" i="1" dirty="0">
              <a:solidFill>
                <a:schemeClr val="tx1"/>
              </a:solidFill>
            </a:endParaRPr>
          </a:p>
          <a:p>
            <a:pPr algn="just">
              <a:defRPr/>
            </a:pPr>
            <a:r>
              <a:rPr lang="en-GB" altLang="cs-CZ" sz="2400" i="1" dirty="0">
                <a:solidFill>
                  <a:srgbClr val="00B0F0"/>
                </a:solidFill>
              </a:rPr>
              <a:t>3. How can we come to know it? </a:t>
            </a:r>
            <a:r>
              <a:rPr lang="en-GB" altLang="cs-CZ" sz="2400" i="1" dirty="0">
                <a:solidFill>
                  <a:schemeClr val="tx1"/>
                </a:solidFill>
              </a:rPr>
              <a:t>(</a:t>
            </a:r>
            <a:r>
              <a:rPr lang="en-GB" altLang="cs-CZ" sz="2400" i="1" dirty="0">
                <a:solidFill>
                  <a:srgbClr val="FF0000"/>
                </a:solidFill>
              </a:rPr>
              <a:t>methodological question</a:t>
            </a:r>
            <a:r>
              <a:rPr lang="en-GB" altLang="cs-CZ" sz="2400" i="1" dirty="0">
                <a:solidFill>
                  <a:schemeClr val="tx1"/>
                </a:solidFill>
              </a:rPr>
              <a:t>)</a:t>
            </a:r>
          </a:p>
          <a:p>
            <a:pPr algn="just">
              <a:defRPr/>
            </a:pPr>
            <a:endParaRPr lang="en-GB" altLang="cs-CZ" sz="2400" dirty="0">
              <a:solidFill>
                <a:schemeClr val="tx1"/>
              </a:solidFill>
            </a:endParaRPr>
          </a:p>
          <a:p>
            <a:pPr algn="just">
              <a:defRPr/>
            </a:pPr>
            <a:endParaRPr lang="en-GB" sz="1600" dirty="0">
              <a:solidFill>
                <a:schemeClr val="tx1"/>
              </a:solidFill>
            </a:endParaRPr>
          </a:p>
          <a:p>
            <a:pPr algn="just"/>
            <a:r>
              <a:rPr lang="en-GB" altLang="cs-CZ" sz="1800" dirty="0">
                <a:solidFill>
                  <a:schemeClr val="tx1"/>
                </a:solidFill>
              </a:rPr>
              <a:t>	</a:t>
            </a:r>
          </a:p>
          <a:p>
            <a:pPr algn="just"/>
            <a:endParaRPr lang="en-GB" altLang="cs-CZ" sz="1800" dirty="0">
              <a:solidFill>
                <a:schemeClr val="tx1"/>
              </a:solidFill>
            </a:endParaRPr>
          </a:p>
          <a:p>
            <a:pPr algn="just"/>
            <a:endParaRPr lang="en-GB" sz="1800" dirty="0">
              <a:solidFill>
                <a:schemeClr val="tx1"/>
              </a:solidFill>
            </a:endParaRPr>
          </a:p>
          <a:p>
            <a:pPr algn="just"/>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20</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1249895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631999" cy="1008112"/>
          </a:xfrm>
        </p:spPr>
        <p:txBody>
          <a:bodyPr>
            <a:normAutofit/>
          </a:bodyPr>
          <a:lstStyle/>
          <a:p>
            <a:pPr algn="l"/>
            <a:r>
              <a:rPr lang="en-US" sz="2800" b="1" dirty="0"/>
              <a:t>2.1 Introduction to research paradigms (philosophies) (cont.)</a:t>
            </a:r>
          </a:p>
        </p:txBody>
      </p:sp>
      <p:sp>
        <p:nvSpPr>
          <p:cNvPr id="3" name="Subtitle 2"/>
          <p:cNvSpPr>
            <a:spLocks noGrp="1"/>
          </p:cNvSpPr>
          <p:nvPr>
            <p:ph type="subTitle" idx="1"/>
          </p:nvPr>
        </p:nvSpPr>
        <p:spPr>
          <a:xfrm>
            <a:off x="539552" y="2132856"/>
            <a:ext cx="7981078" cy="3744416"/>
          </a:xfrm>
        </p:spPr>
        <p:txBody>
          <a:bodyPr>
            <a:noAutofit/>
          </a:bodyPr>
          <a:lstStyle/>
          <a:p>
            <a:pPr algn="just"/>
            <a:endParaRPr lang="en-GB" altLang="cs-CZ" sz="1800" dirty="0">
              <a:solidFill>
                <a:schemeClr val="tx1"/>
              </a:solidFill>
            </a:endParaRPr>
          </a:p>
          <a:p>
            <a:pPr algn="just"/>
            <a:endParaRPr lang="en-GB" altLang="cs-CZ" sz="2400" b="1" dirty="0">
              <a:solidFill>
                <a:schemeClr val="tx1"/>
              </a:solidFill>
            </a:endParaRPr>
          </a:p>
          <a:p>
            <a:pPr algn="just"/>
            <a:r>
              <a:rPr lang="en-GB" altLang="cs-CZ" sz="2400" b="1" dirty="0">
                <a:solidFill>
                  <a:schemeClr val="tx1"/>
                </a:solidFill>
              </a:rPr>
              <a:t>Ontology</a:t>
            </a:r>
            <a:r>
              <a:rPr lang="en-GB" altLang="cs-CZ" sz="2400" dirty="0">
                <a:solidFill>
                  <a:schemeClr val="tx1"/>
                </a:solidFill>
              </a:rPr>
              <a:t> (from Greek </a:t>
            </a:r>
            <a:r>
              <a:rPr lang="en-GB" altLang="cs-CZ" sz="2400" i="1" dirty="0" err="1">
                <a:solidFill>
                  <a:schemeClr val="tx1"/>
                </a:solidFill>
              </a:rPr>
              <a:t>ontos</a:t>
            </a:r>
            <a:r>
              <a:rPr lang="en-GB" altLang="cs-CZ" sz="2400" i="1" dirty="0">
                <a:solidFill>
                  <a:schemeClr val="tx1"/>
                </a:solidFill>
              </a:rPr>
              <a:t> </a:t>
            </a:r>
            <a:r>
              <a:rPr lang="en-GB" sz="2400" dirty="0">
                <a:solidFill>
                  <a:schemeClr val="tx1"/>
                </a:solidFill>
              </a:rPr>
              <a:t>meaning ‘being', and </a:t>
            </a:r>
            <a:r>
              <a:rPr lang="en-GB" sz="2400" i="1" dirty="0">
                <a:solidFill>
                  <a:schemeClr val="tx1"/>
                </a:solidFill>
              </a:rPr>
              <a:t>logos</a:t>
            </a:r>
            <a:r>
              <a:rPr lang="en-GB" sz="2400" dirty="0">
                <a:solidFill>
                  <a:schemeClr val="tx1"/>
                </a:solidFill>
              </a:rPr>
              <a:t>, meaning 'logical discourse') </a:t>
            </a:r>
            <a:r>
              <a:rPr lang="cs-CZ" sz="2400" dirty="0">
                <a:solidFill>
                  <a:schemeClr val="tx1"/>
                </a:solidFill>
              </a:rPr>
              <a:t>-</a:t>
            </a:r>
            <a:r>
              <a:rPr lang="cs-CZ" sz="2400" dirty="0"/>
              <a:t> </a:t>
            </a:r>
            <a:r>
              <a:rPr lang="en-GB" sz="2400" dirty="0">
                <a:solidFill>
                  <a:schemeClr val="tx1"/>
                </a:solidFill>
              </a:rPr>
              <a:t>nature of being, becoming, existence, reality</a:t>
            </a:r>
            <a:endParaRPr lang="en-GB" sz="2400" dirty="0"/>
          </a:p>
          <a:p>
            <a:r>
              <a:rPr lang="en-GB" altLang="cs-CZ" sz="2400" dirty="0">
                <a:solidFill>
                  <a:srgbClr val="FF0000"/>
                </a:solidFill>
              </a:rPr>
              <a:t>What is the nature of reality?</a:t>
            </a:r>
            <a:r>
              <a:rPr lang="en-GB" altLang="cs-CZ" sz="2400" dirty="0"/>
              <a:t>  </a:t>
            </a:r>
          </a:p>
          <a:p>
            <a:r>
              <a:rPr lang="en-GB" sz="2400" i="1" dirty="0">
                <a:solidFill>
                  <a:srgbClr val="00B0F0"/>
                </a:solidFill>
              </a:rPr>
              <a:t>The researcher’s view of the nature of reality or being</a:t>
            </a:r>
          </a:p>
          <a:p>
            <a:pPr algn="just"/>
            <a:endParaRPr lang="en-GB" sz="2400" b="1" dirty="0">
              <a:solidFill>
                <a:schemeClr val="tx1"/>
              </a:solidFill>
            </a:endParaRPr>
          </a:p>
          <a:p>
            <a:pPr algn="just"/>
            <a:endParaRPr lang="en-GB" sz="1800" dirty="0">
              <a:solidFill>
                <a:srgbClr val="FF0000"/>
              </a:solidFill>
            </a:endParaRPr>
          </a:p>
          <a:p>
            <a:pPr algn="just"/>
            <a:endParaRPr lang="en-GB"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21</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3634872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9" y="1277620"/>
            <a:ext cx="8640960" cy="1008112"/>
          </a:xfrm>
        </p:spPr>
        <p:txBody>
          <a:bodyPr>
            <a:normAutofit/>
          </a:bodyPr>
          <a:lstStyle/>
          <a:p>
            <a:pPr algn="l"/>
            <a:r>
              <a:rPr lang="en-US" sz="2800" b="1" dirty="0"/>
              <a:t>2.1 Introduction to research paradigms (philosophies) (cont.)</a:t>
            </a:r>
          </a:p>
        </p:txBody>
      </p:sp>
      <p:sp>
        <p:nvSpPr>
          <p:cNvPr id="3" name="Subtitle 2"/>
          <p:cNvSpPr>
            <a:spLocks noGrp="1"/>
          </p:cNvSpPr>
          <p:nvPr>
            <p:ph type="subTitle" idx="1"/>
          </p:nvPr>
        </p:nvSpPr>
        <p:spPr>
          <a:xfrm>
            <a:off x="539552" y="2132856"/>
            <a:ext cx="7981078" cy="3744416"/>
          </a:xfrm>
        </p:spPr>
        <p:txBody>
          <a:bodyPr>
            <a:noAutofit/>
          </a:bodyPr>
          <a:lstStyle/>
          <a:p>
            <a:pPr algn="just"/>
            <a:endParaRPr lang="en-GB" altLang="cs-CZ" sz="1800" b="1" dirty="0">
              <a:solidFill>
                <a:schemeClr val="tx1"/>
              </a:solidFill>
            </a:endParaRPr>
          </a:p>
          <a:p>
            <a:pPr algn="just"/>
            <a:r>
              <a:rPr lang="en-GB" sz="2400" b="1" dirty="0">
                <a:solidFill>
                  <a:schemeClr val="tx1"/>
                </a:solidFill>
              </a:rPr>
              <a:t>Epistemology </a:t>
            </a:r>
            <a:r>
              <a:rPr lang="en-GB" sz="2400" dirty="0">
                <a:solidFill>
                  <a:schemeClr val="tx1"/>
                </a:solidFill>
              </a:rPr>
              <a:t>- (from Greek </a:t>
            </a:r>
            <a:r>
              <a:rPr lang="en-GB" sz="2400" i="1" dirty="0" err="1">
                <a:solidFill>
                  <a:schemeClr val="tx1"/>
                </a:solidFill>
              </a:rPr>
              <a:t>epistēmē</a:t>
            </a:r>
            <a:r>
              <a:rPr lang="en-GB" sz="2400" dirty="0">
                <a:solidFill>
                  <a:schemeClr val="tx1"/>
                </a:solidFill>
              </a:rPr>
              <a:t>, meaning 'knowledge', and </a:t>
            </a:r>
            <a:r>
              <a:rPr lang="en-GB" sz="2400" i="1" dirty="0">
                <a:solidFill>
                  <a:schemeClr val="tx1"/>
                </a:solidFill>
              </a:rPr>
              <a:t>logos</a:t>
            </a:r>
            <a:r>
              <a:rPr lang="en-GB" sz="2400" dirty="0">
                <a:solidFill>
                  <a:schemeClr val="tx1"/>
                </a:solidFill>
              </a:rPr>
              <a:t>) -  concerned with the theory of knowledge</a:t>
            </a:r>
          </a:p>
          <a:p>
            <a:pPr algn="just"/>
            <a:endParaRPr lang="en-GB" altLang="cs-CZ" sz="2400" dirty="0">
              <a:solidFill>
                <a:srgbClr val="FF0000"/>
              </a:solidFill>
            </a:endParaRPr>
          </a:p>
          <a:p>
            <a:r>
              <a:rPr lang="en-GB" altLang="cs-CZ" sz="2400" dirty="0">
                <a:solidFill>
                  <a:srgbClr val="FF0000"/>
                </a:solidFill>
              </a:rPr>
              <a:t>What is acceptable knowledge in a particular field of study? </a:t>
            </a:r>
            <a:r>
              <a:rPr lang="en-GB" altLang="cs-CZ" sz="2400" dirty="0">
                <a:solidFill>
                  <a:srgbClr val="00B0F0"/>
                </a:solidFill>
              </a:rPr>
              <a:t>- </a:t>
            </a:r>
            <a:r>
              <a:rPr lang="en-GB" sz="2400" i="1" dirty="0">
                <a:solidFill>
                  <a:srgbClr val="00B0F0"/>
                </a:solidFill>
              </a:rPr>
              <a:t>The researcher’s view regarding what constitutes acceptable knowledge</a:t>
            </a:r>
          </a:p>
          <a:p>
            <a:pPr algn="just"/>
            <a:endParaRPr lang="en-GB" sz="1800" b="1" dirty="0">
              <a:solidFill>
                <a:schemeClr val="tx1"/>
              </a:solidFill>
            </a:endParaRPr>
          </a:p>
          <a:p>
            <a:pPr algn="just"/>
            <a:endParaRPr lang="en-GB"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22</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6193442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9" y="1277620"/>
            <a:ext cx="8640960" cy="1008112"/>
          </a:xfrm>
        </p:spPr>
        <p:txBody>
          <a:bodyPr>
            <a:normAutofit/>
          </a:bodyPr>
          <a:lstStyle/>
          <a:p>
            <a:pPr algn="l"/>
            <a:r>
              <a:rPr lang="en-US" sz="2800" b="1" dirty="0"/>
              <a:t>2.1 Introduction to research paradigms (philosophies) (cont.)</a:t>
            </a:r>
          </a:p>
        </p:txBody>
      </p:sp>
      <p:sp>
        <p:nvSpPr>
          <p:cNvPr id="3" name="Subtitle 2"/>
          <p:cNvSpPr>
            <a:spLocks noGrp="1"/>
          </p:cNvSpPr>
          <p:nvPr>
            <p:ph type="subTitle" idx="1"/>
          </p:nvPr>
        </p:nvSpPr>
        <p:spPr>
          <a:xfrm>
            <a:off x="539552" y="2132856"/>
            <a:ext cx="7981078" cy="3744416"/>
          </a:xfrm>
        </p:spPr>
        <p:txBody>
          <a:bodyPr>
            <a:noAutofit/>
          </a:bodyPr>
          <a:lstStyle/>
          <a:p>
            <a:pPr algn="just"/>
            <a:endParaRPr lang="en-GB" sz="1800" b="1" dirty="0">
              <a:solidFill>
                <a:schemeClr val="tx1"/>
              </a:solidFill>
            </a:endParaRPr>
          </a:p>
          <a:p>
            <a:pPr algn="just"/>
            <a:r>
              <a:rPr lang="en-GB" sz="2400" b="1" dirty="0">
                <a:solidFill>
                  <a:schemeClr val="tx1"/>
                </a:solidFill>
              </a:rPr>
              <a:t>Axiology</a:t>
            </a:r>
            <a:r>
              <a:rPr lang="en-GB" sz="2400" dirty="0">
                <a:solidFill>
                  <a:schemeClr val="tx1"/>
                </a:solidFill>
              </a:rPr>
              <a:t> </a:t>
            </a:r>
            <a:r>
              <a:rPr lang="en-GB" sz="2400" dirty="0">
                <a:solidFill>
                  <a:srgbClr val="002060"/>
                </a:solidFill>
              </a:rPr>
              <a:t>(from Greek </a:t>
            </a:r>
            <a:r>
              <a:rPr lang="en-GB" sz="2400" i="1" dirty="0" err="1">
                <a:solidFill>
                  <a:srgbClr val="002060"/>
                </a:solidFill>
              </a:rPr>
              <a:t>axia</a:t>
            </a:r>
            <a:r>
              <a:rPr lang="en-GB" sz="2400" dirty="0">
                <a:solidFill>
                  <a:srgbClr val="002060"/>
                </a:solidFill>
              </a:rPr>
              <a:t> meaning </a:t>
            </a:r>
            <a:r>
              <a:rPr lang="en-GB" sz="2400" dirty="0">
                <a:solidFill>
                  <a:schemeClr val="tx1"/>
                </a:solidFill>
              </a:rPr>
              <a:t>'</a:t>
            </a:r>
            <a:r>
              <a:rPr lang="en-GB" sz="2400" dirty="0">
                <a:solidFill>
                  <a:srgbClr val="002060"/>
                </a:solidFill>
              </a:rPr>
              <a:t>value, worth</a:t>
            </a:r>
            <a:r>
              <a:rPr lang="en-GB" sz="2400" dirty="0">
                <a:solidFill>
                  <a:schemeClr val="tx1"/>
                </a:solidFill>
              </a:rPr>
              <a:t>'</a:t>
            </a:r>
            <a:r>
              <a:rPr lang="en-GB" sz="2400" dirty="0">
                <a:solidFill>
                  <a:srgbClr val="002060"/>
                </a:solidFill>
              </a:rPr>
              <a:t>; and  </a:t>
            </a:r>
            <a:r>
              <a:rPr lang="en-GB" sz="2400" i="1" dirty="0">
                <a:solidFill>
                  <a:srgbClr val="002060"/>
                </a:solidFill>
              </a:rPr>
              <a:t>-logos</a:t>
            </a:r>
            <a:r>
              <a:rPr lang="en-GB" sz="2400" dirty="0">
                <a:solidFill>
                  <a:srgbClr val="002060"/>
                </a:solidFill>
              </a:rPr>
              <a:t>) is the philosophical study of value </a:t>
            </a:r>
          </a:p>
          <a:p>
            <a:pPr algn="just"/>
            <a:endParaRPr lang="en-GB" sz="2400" i="1" dirty="0">
              <a:solidFill>
                <a:srgbClr val="00B0F0"/>
              </a:solidFill>
            </a:endParaRPr>
          </a:p>
          <a:p>
            <a:r>
              <a:rPr lang="en-GB" sz="2400" i="1" dirty="0">
                <a:solidFill>
                  <a:srgbClr val="00B0F0"/>
                </a:solidFill>
              </a:rPr>
              <a:t>The researcher’s view of the role of values in research</a:t>
            </a:r>
          </a:p>
          <a:p>
            <a:pPr algn="just"/>
            <a:endParaRPr lang="en-GB" sz="1800" dirty="0">
              <a:solidFill>
                <a:srgbClr val="FF0000"/>
              </a:solidFill>
            </a:endParaRPr>
          </a:p>
          <a:p>
            <a:pPr algn="just"/>
            <a:endParaRPr lang="en-GB"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23</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9258663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9" y="1277620"/>
            <a:ext cx="8640960" cy="1008112"/>
          </a:xfrm>
        </p:spPr>
        <p:txBody>
          <a:bodyPr>
            <a:normAutofit/>
          </a:bodyPr>
          <a:lstStyle/>
          <a:p>
            <a:pPr algn="l"/>
            <a:r>
              <a:rPr lang="en-US" sz="2800" b="1" dirty="0"/>
              <a:t>2.1 Introduction to research paradigms (philosophies) (cont.)</a:t>
            </a:r>
          </a:p>
        </p:txBody>
      </p:sp>
      <p:sp>
        <p:nvSpPr>
          <p:cNvPr id="3" name="Subtitle 2"/>
          <p:cNvSpPr>
            <a:spLocks noGrp="1"/>
          </p:cNvSpPr>
          <p:nvPr>
            <p:ph type="subTitle" idx="1"/>
          </p:nvPr>
        </p:nvSpPr>
        <p:spPr>
          <a:xfrm>
            <a:off x="539552" y="2420888"/>
            <a:ext cx="7981078" cy="3456384"/>
          </a:xfrm>
        </p:spPr>
        <p:txBody>
          <a:bodyPr>
            <a:noAutofit/>
          </a:bodyPr>
          <a:lstStyle/>
          <a:p>
            <a:pPr algn="just"/>
            <a:r>
              <a:rPr lang="en-GB" sz="2400" dirty="0">
                <a:solidFill>
                  <a:srgbClr val="0070C0"/>
                </a:solidFill>
              </a:rPr>
              <a:t>Business and management:</a:t>
            </a:r>
          </a:p>
          <a:p>
            <a:pPr marL="285750" indent="-285750" algn="just">
              <a:buFontTx/>
              <a:buChar char="-"/>
            </a:pPr>
            <a:r>
              <a:rPr lang="en-GB" sz="2400" dirty="0">
                <a:solidFill>
                  <a:schemeClr val="tx1"/>
                </a:solidFill>
              </a:rPr>
              <a:t>emerged as a academic discipline in 20</a:t>
            </a:r>
            <a:r>
              <a:rPr lang="en-GB" sz="2400" baseline="30000" dirty="0">
                <a:solidFill>
                  <a:schemeClr val="tx1"/>
                </a:solidFill>
              </a:rPr>
              <a:t>th</a:t>
            </a:r>
            <a:r>
              <a:rPr lang="en-GB" sz="2400" dirty="0">
                <a:solidFill>
                  <a:schemeClr val="tx1"/>
                </a:solidFill>
              </a:rPr>
              <a:t> century, </a:t>
            </a:r>
            <a:endParaRPr lang="cs-CZ" sz="2400" dirty="0">
              <a:solidFill>
                <a:schemeClr val="tx1"/>
              </a:solidFill>
            </a:endParaRPr>
          </a:p>
          <a:p>
            <a:pPr marL="285750" indent="-285750" algn="just">
              <a:buFontTx/>
              <a:buChar char="-"/>
            </a:pPr>
            <a:r>
              <a:rPr lang="en-GB" sz="2400" dirty="0">
                <a:solidFill>
                  <a:schemeClr val="tx1"/>
                </a:solidFill>
              </a:rPr>
              <a:t>it drew its theoretical base from a mixture of disciplines in the social sciences, natural sciences, humanities and of organisational practice</a:t>
            </a:r>
          </a:p>
          <a:p>
            <a:pPr marL="285750" indent="-285750" algn="just">
              <a:buFontTx/>
              <a:buChar char="-"/>
            </a:pPr>
            <a:r>
              <a:rPr lang="en-GB" sz="2400" dirty="0">
                <a:solidFill>
                  <a:schemeClr val="tx1"/>
                </a:solidFill>
              </a:rPr>
              <a:t>it resulted in the coexistence of multiple research philosophies, approaches and methodologies. </a:t>
            </a:r>
          </a:p>
          <a:p>
            <a:pPr lvl="2" algn="just"/>
            <a:r>
              <a:rPr lang="en-GB" dirty="0">
                <a:solidFill>
                  <a:schemeClr val="tx1"/>
                </a:solidFill>
              </a:rPr>
              <a:t>			</a:t>
            </a:r>
            <a:r>
              <a:rPr lang="en-GB" sz="1600" dirty="0">
                <a:solidFill>
                  <a:schemeClr val="tx1"/>
                </a:solidFill>
              </a:rPr>
              <a:t>(</a:t>
            </a:r>
            <a:r>
              <a:rPr lang="en-GB" altLang="cs-CZ" sz="1600" dirty="0">
                <a:solidFill>
                  <a:schemeClr val="tx1"/>
                </a:solidFill>
              </a:rPr>
              <a:t>Saunders et al., 2016, adapted)</a:t>
            </a:r>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24</a:t>
            </a:fld>
            <a:endParaRPr lang="en-US" dirty="0"/>
          </a:p>
        </p:txBody>
      </p:sp>
      <p:pic>
        <p:nvPicPr>
          <p:cNvPr id="14" name="Obrázek 13"/>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22955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9" y="1277620"/>
            <a:ext cx="8640960" cy="1008112"/>
          </a:xfrm>
        </p:spPr>
        <p:txBody>
          <a:bodyPr>
            <a:normAutofit/>
          </a:bodyPr>
          <a:lstStyle/>
          <a:p>
            <a:pPr algn="l"/>
            <a:r>
              <a:rPr lang="en-US" sz="2800" b="1" dirty="0"/>
              <a:t>2.1 Introduction to research paradigms (philosophies) (cont.)</a:t>
            </a:r>
          </a:p>
        </p:txBody>
      </p:sp>
      <p:sp>
        <p:nvSpPr>
          <p:cNvPr id="3" name="Subtitle 2"/>
          <p:cNvSpPr>
            <a:spLocks noGrp="1"/>
          </p:cNvSpPr>
          <p:nvPr>
            <p:ph type="subTitle" idx="1"/>
          </p:nvPr>
        </p:nvSpPr>
        <p:spPr>
          <a:xfrm>
            <a:off x="539552" y="2285732"/>
            <a:ext cx="7981078" cy="3591540"/>
          </a:xfrm>
        </p:spPr>
        <p:txBody>
          <a:bodyPr>
            <a:noAutofit/>
          </a:bodyPr>
          <a:lstStyle/>
          <a:p>
            <a:pPr algn="just"/>
            <a:endParaRPr lang="en-GB" sz="2000" dirty="0">
              <a:solidFill>
                <a:schemeClr val="tx1"/>
              </a:solidFill>
            </a:endParaRPr>
          </a:p>
          <a:p>
            <a:pPr algn="just"/>
            <a:r>
              <a:rPr lang="en-GB" sz="2400" dirty="0">
                <a:solidFill>
                  <a:schemeClr val="tx1"/>
                </a:solidFill>
              </a:rPr>
              <a:t>From the </a:t>
            </a:r>
            <a:r>
              <a:rPr lang="en-GB" sz="2400" b="1" dirty="0">
                <a:solidFill>
                  <a:srgbClr val="00B0F0"/>
                </a:solidFill>
              </a:rPr>
              <a:t>objectivist</a:t>
            </a:r>
            <a:r>
              <a:rPr lang="en-GB" sz="2400" dirty="0">
                <a:solidFill>
                  <a:srgbClr val="00B0F0"/>
                </a:solidFill>
              </a:rPr>
              <a:t> </a:t>
            </a:r>
            <a:r>
              <a:rPr lang="en-GB" sz="2400" dirty="0">
                <a:solidFill>
                  <a:schemeClr val="tx1"/>
                </a:solidFill>
              </a:rPr>
              <a:t>point of view:</a:t>
            </a:r>
          </a:p>
          <a:p>
            <a:pPr marL="285750" indent="-285750" algn="just">
              <a:buFontTx/>
              <a:buChar char="-"/>
            </a:pPr>
            <a:r>
              <a:rPr lang="en-GB" sz="2400" dirty="0">
                <a:solidFill>
                  <a:schemeClr val="tx1"/>
                </a:solidFill>
              </a:rPr>
              <a:t>social entities exist independent of social actors</a:t>
            </a:r>
          </a:p>
          <a:p>
            <a:pPr marL="285750" indent="-285750" algn="just">
              <a:buFontTx/>
              <a:buChar char="-"/>
            </a:pPr>
            <a:r>
              <a:rPr lang="en-GB" sz="2400" dirty="0">
                <a:solidFill>
                  <a:schemeClr val="tx1"/>
                </a:solidFill>
              </a:rPr>
              <a:t>it makes sense to study them in the same way as a natural scientist would study nature </a:t>
            </a:r>
          </a:p>
          <a:p>
            <a:pPr marL="285750" indent="-285750" algn="just">
              <a:buFontTx/>
              <a:buChar char="-"/>
            </a:pPr>
            <a:r>
              <a:rPr lang="en-GB" sz="2400" dirty="0">
                <a:solidFill>
                  <a:schemeClr val="tx1"/>
                </a:solidFill>
              </a:rPr>
              <a:t>management is an objective entity, it could be studied through the medium of observable, measurable facts.</a:t>
            </a:r>
            <a:endParaRPr lang="en-US" sz="2400" dirty="0">
              <a:solidFill>
                <a:schemeClr val="tx1"/>
              </a:solidFill>
            </a:endParaRPr>
          </a:p>
          <a:p>
            <a:pPr lvl="2" algn="just"/>
            <a:r>
              <a:rPr lang="en-GB" sz="1800" dirty="0">
                <a:solidFill>
                  <a:schemeClr val="tx1"/>
                </a:solidFill>
              </a:rPr>
              <a:t>			</a:t>
            </a:r>
          </a:p>
          <a:p>
            <a:pPr lvl="2" algn="just"/>
            <a:r>
              <a:rPr lang="en-GB" sz="1600" dirty="0">
                <a:solidFill>
                  <a:schemeClr val="tx1"/>
                </a:solidFill>
              </a:rPr>
              <a:t>			(</a:t>
            </a:r>
            <a:r>
              <a:rPr lang="en-GB" altLang="cs-CZ" sz="1600" dirty="0">
                <a:solidFill>
                  <a:schemeClr val="tx1"/>
                </a:solidFill>
              </a:rPr>
              <a:t>Saunders et al., 2009, adapted)</a:t>
            </a:r>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25</a:t>
            </a:fld>
            <a:endParaRPr lang="en-US" dirty="0"/>
          </a:p>
        </p:txBody>
      </p:sp>
      <p:pic>
        <p:nvPicPr>
          <p:cNvPr id="14" name="Obrázek 13"/>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5274835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9" y="1277620"/>
            <a:ext cx="8640960" cy="1008112"/>
          </a:xfrm>
        </p:spPr>
        <p:txBody>
          <a:bodyPr>
            <a:normAutofit/>
          </a:bodyPr>
          <a:lstStyle/>
          <a:p>
            <a:pPr algn="l"/>
            <a:r>
              <a:rPr lang="en-US" sz="2800" b="1" dirty="0"/>
              <a:t>2.1 Introduction to research paradigms (philosophies) (cont.)</a:t>
            </a:r>
          </a:p>
        </p:txBody>
      </p:sp>
      <p:sp>
        <p:nvSpPr>
          <p:cNvPr id="3" name="Subtitle 2"/>
          <p:cNvSpPr>
            <a:spLocks noGrp="1"/>
          </p:cNvSpPr>
          <p:nvPr>
            <p:ph type="subTitle" idx="1"/>
          </p:nvPr>
        </p:nvSpPr>
        <p:spPr>
          <a:xfrm>
            <a:off x="539552" y="2285732"/>
            <a:ext cx="7981078" cy="3591540"/>
          </a:xfrm>
        </p:spPr>
        <p:txBody>
          <a:bodyPr>
            <a:noAutofit/>
          </a:bodyPr>
          <a:lstStyle/>
          <a:p>
            <a:pPr algn="just"/>
            <a:endParaRPr lang="en-GB" sz="2400" dirty="0">
              <a:solidFill>
                <a:schemeClr val="tx1"/>
              </a:solidFill>
            </a:endParaRPr>
          </a:p>
          <a:p>
            <a:pPr algn="just"/>
            <a:r>
              <a:rPr lang="en-GB" sz="2400" dirty="0">
                <a:solidFill>
                  <a:schemeClr val="tx1"/>
                </a:solidFill>
              </a:rPr>
              <a:t>From the </a:t>
            </a:r>
            <a:r>
              <a:rPr lang="en-GB" sz="2400" b="1" dirty="0">
                <a:solidFill>
                  <a:srgbClr val="00B0F0"/>
                </a:solidFill>
              </a:rPr>
              <a:t>subjectivist</a:t>
            </a:r>
            <a:r>
              <a:rPr lang="en-GB" sz="2400" dirty="0">
                <a:solidFill>
                  <a:schemeClr val="tx1"/>
                </a:solidFill>
              </a:rPr>
              <a:t> point of view:</a:t>
            </a:r>
          </a:p>
          <a:p>
            <a:pPr marL="285750" indent="-285750" algn="just">
              <a:buFontTx/>
              <a:buChar char="-"/>
            </a:pPr>
            <a:r>
              <a:rPr lang="en-GB" sz="2400" dirty="0">
                <a:solidFill>
                  <a:schemeClr val="tx1"/>
                </a:solidFill>
              </a:rPr>
              <a:t>social reality is made from the perceptions and consequent actions of social actors</a:t>
            </a:r>
          </a:p>
          <a:p>
            <a:pPr marL="285750" indent="-285750" algn="just">
              <a:buFontTx/>
              <a:buChar char="-"/>
            </a:pPr>
            <a:r>
              <a:rPr lang="en-GB" sz="2400" dirty="0">
                <a:solidFill>
                  <a:schemeClr val="tx1"/>
                </a:solidFill>
              </a:rPr>
              <a:t>assumptions of humanities are incorporated.</a:t>
            </a:r>
            <a:endParaRPr lang="en-US" sz="2400" dirty="0">
              <a:solidFill>
                <a:schemeClr val="tx1"/>
              </a:solidFill>
            </a:endParaRPr>
          </a:p>
          <a:p>
            <a:pPr lvl="2" algn="just"/>
            <a:r>
              <a:rPr lang="en-GB" sz="1800" dirty="0">
                <a:solidFill>
                  <a:schemeClr val="tx1"/>
                </a:solidFill>
              </a:rPr>
              <a:t>			</a:t>
            </a:r>
          </a:p>
          <a:p>
            <a:pPr lvl="2" algn="just"/>
            <a:r>
              <a:rPr lang="en-GB" sz="1600" dirty="0">
                <a:solidFill>
                  <a:schemeClr val="tx1"/>
                </a:solidFill>
              </a:rPr>
              <a:t>			(</a:t>
            </a:r>
            <a:r>
              <a:rPr lang="en-GB" altLang="cs-CZ" sz="1600" dirty="0">
                <a:solidFill>
                  <a:schemeClr val="tx1"/>
                </a:solidFill>
              </a:rPr>
              <a:t>Saunders et al., 2009, adapted)</a:t>
            </a:r>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26</a:t>
            </a:fld>
            <a:endParaRPr lang="en-US" dirty="0"/>
          </a:p>
        </p:txBody>
      </p:sp>
      <p:pic>
        <p:nvPicPr>
          <p:cNvPr id="14" name="Obrázek 13"/>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6518796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9" y="1277620"/>
            <a:ext cx="8640960" cy="1008112"/>
          </a:xfrm>
        </p:spPr>
        <p:txBody>
          <a:bodyPr>
            <a:normAutofit/>
          </a:bodyPr>
          <a:lstStyle/>
          <a:p>
            <a:pPr algn="l"/>
            <a:r>
              <a:rPr lang="en-US" sz="2800" b="1" dirty="0"/>
              <a:t>2.1 Introduction to research paradigms (philosophies)</a:t>
            </a:r>
          </a:p>
        </p:txBody>
      </p:sp>
      <p:sp>
        <p:nvSpPr>
          <p:cNvPr id="3" name="Subtitle 2"/>
          <p:cNvSpPr>
            <a:spLocks noGrp="1"/>
          </p:cNvSpPr>
          <p:nvPr>
            <p:ph type="subTitle" idx="1"/>
          </p:nvPr>
        </p:nvSpPr>
        <p:spPr>
          <a:xfrm>
            <a:off x="539552" y="2132856"/>
            <a:ext cx="7981078" cy="3744416"/>
          </a:xfrm>
        </p:spPr>
        <p:txBody>
          <a:bodyPr>
            <a:noAutofit/>
          </a:bodyPr>
          <a:lstStyle/>
          <a:p>
            <a:endParaRPr lang="en-US" sz="1800" dirty="0"/>
          </a:p>
          <a:p>
            <a:pPr algn="just"/>
            <a:r>
              <a:rPr lang="en-GB" sz="1800" b="1" dirty="0">
                <a:solidFill>
                  <a:srgbClr val="00B0F0"/>
                </a:solidFill>
              </a:rPr>
              <a:t>Realism</a:t>
            </a:r>
            <a:r>
              <a:rPr lang="en-GB" sz="1800" dirty="0">
                <a:solidFill>
                  <a:srgbClr val="00B0F0"/>
                </a:solidFill>
              </a:rPr>
              <a:t> </a:t>
            </a:r>
            <a:r>
              <a:rPr lang="en-GB" sz="1800" dirty="0">
                <a:solidFill>
                  <a:schemeClr val="tx1"/>
                </a:solidFill>
              </a:rPr>
              <a:t>– objects have an existence independent of the human mind</a:t>
            </a:r>
          </a:p>
          <a:p>
            <a:pPr marL="742950" lvl="1" indent="-285750" algn="just">
              <a:buFont typeface="Arial" charset="0"/>
              <a:buChar char="•"/>
            </a:pPr>
            <a:r>
              <a:rPr lang="en-GB" sz="1800" i="1" dirty="0">
                <a:solidFill>
                  <a:schemeClr val="tx1"/>
                </a:solidFill>
              </a:rPr>
              <a:t>Direct realism </a:t>
            </a:r>
            <a:r>
              <a:rPr lang="en-GB" sz="1800" dirty="0">
                <a:solidFill>
                  <a:schemeClr val="tx1"/>
                </a:solidFill>
              </a:rPr>
              <a:t>- what you see is what you get</a:t>
            </a:r>
          </a:p>
          <a:p>
            <a:pPr marL="742950" lvl="1" indent="-285750" algn="just">
              <a:buFont typeface="Arial" charset="0"/>
              <a:buChar char="•"/>
            </a:pPr>
            <a:r>
              <a:rPr lang="en-GB" sz="1800" i="1" dirty="0">
                <a:solidFill>
                  <a:schemeClr val="tx1"/>
                </a:solidFill>
              </a:rPr>
              <a:t>Critical realism </a:t>
            </a:r>
            <a:r>
              <a:rPr lang="en-GB" sz="1800" dirty="0">
                <a:solidFill>
                  <a:schemeClr val="tx1"/>
                </a:solidFill>
              </a:rPr>
              <a:t>– what we experienced are sensations, the images of the things in the real word, not the things directly</a:t>
            </a:r>
          </a:p>
          <a:p>
            <a:pPr marL="1200150" lvl="2" indent="-285750" algn="just">
              <a:buFont typeface="Arial" charset="0"/>
              <a:buChar char="•"/>
            </a:pPr>
            <a:r>
              <a:rPr lang="en-GB" sz="1800" dirty="0">
                <a:solidFill>
                  <a:schemeClr val="tx1"/>
                </a:solidFill>
              </a:rPr>
              <a:t>the social world is constantly changing – it is much more in line with the purpose of business and management research which is often to understand the reason for phenomena as a precursor to recommending change</a:t>
            </a:r>
          </a:p>
          <a:p>
            <a:pPr lvl="2" algn="just"/>
            <a:r>
              <a:rPr lang="en-GB" sz="1800" dirty="0">
                <a:solidFill>
                  <a:schemeClr val="tx1"/>
                </a:solidFill>
              </a:rPr>
              <a:t>			</a:t>
            </a:r>
          </a:p>
          <a:p>
            <a:pPr lvl="2" algn="just"/>
            <a:r>
              <a:rPr lang="en-GB" sz="1600" dirty="0">
                <a:solidFill>
                  <a:schemeClr val="tx1"/>
                </a:solidFill>
              </a:rPr>
              <a:t>	(Sekaran </a:t>
            </a:r>
            <a:r>
              <a:rPr lang="en-US" sz="1600" dirty="0">
                <a:solidFill>
                  <a:schemeClr val="tx1"/>
                </a:solidFill>
              </a:rPr>
              <a:t>&amp; Bougie, 2016, </a:t>
            </a:r>
            <a:r>
              <a:rPr lang="en-GB" altLang="cs-CZ" sz="1600" dirty="0">
                <a:solidFill>
                  <a:schemeClr val="tx1"/>
                </a:solidFill>
              </a:rPr>
              <a:t>Saunders et al., 2009, adapted)</a:t>
            </a:r>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27</a:t>
            </a:fld>
            <a:endParaRPr lang="en-US" dirty="0"/>
          </a:p>
        </p:txBody>
      </p:sp>
      <p:pic>
        <p:nvPicPr>
          <p:cNvPr id="14" name="Obrázek 13"/>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2135740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1" y="1052736"/>
            <a:ext cx="8712968" cy="859515"/>
          </a:xfrm>
        </p:spPr>
        <p:txBody>
          <a:bodyPr>
            <a:noAutofit/>
          </a:bodyPr>
          <a:lstStyle/>
          <a:p>
            <a:pPr algn="l"/>
            <a:r>
              <a:rPr lang="en-US" sz="2400" b="1" dirty="0"/>
              <a:t>2.1.1 Major research paradigms (research philosophies)</a:t>
            </a:r>
          </a:p>
        </p:txBody>
      </p:sp>
      <p:sp>
        <p:nvSpPr>
          <p:cNvPr id="3" name="Subtitle 2"/>
          <p:cNvSpPr>
            <a:spLocks noGrp="1"/>
          </p:cNvSpPr>
          <p:nvPr>
            <p:ph type="subTitle" idx="1"/>
          </p:nvPr>
        </p:nvSpPr>
        <p:spPr>
          <a:xfrm>
            <a:off x="539552" y="1700808"/>
            <a:ext cx="7981078" cy="4176464"/>
          </a:xfrm>
        </p:spPr>
        <p:txBody>
          <a:bodyPr>
            <a:noAutofit/>
          </a:bodyPr>
          <a:lstStyle/>
          <a:p>
            <a:pPr marL="0" lvl="2" algn="just"/>
            <a:r>
              <a:rPr lang="en-GB" sz="2000" b="1" dirty="0">
                <a:solidFill>
                  <a:srgbClr val="FF0000"/>
                </a:solidFill>
              </a:rPr>
              <a:t>Positivism</a:t>
            </a:r>
            <a:r>
              <a:rPr lang="en-GB" sz="1600" b="1" dirty="0">
                <a:solidFill>
                  <a:srgbClr val="FF0000"/>
                </a:solidFill>
              </a:rPr>
              <a:t> </a:t>
            </a:r>
          </a:p>
          <a:p>
            <a:pPr marL="0" lvl="2" algn="just"/>
            <a:r>
              <a:rPr lang="en-GB" sz="1600" i="1" dirty="0">
                <a:solidFill>
                  <a:srgbClr val="00B050"/>
                </a:solidFill>
              </a:rPr>
              <a:t>Ontology:</a:t>
            </a:r>
            <a:r>
              <a:rPr lang="en-GB" sz="1600" dirty="0">
                <a:solidFill>
                  <a:schemeClr val="tx1"/>
                </a:solidFill>
              </a:rPr>
              <a:t> working with an observable social reality, reality is external, objective and independent of social actors, one true reality</a:t>
            </a:r>
          </a:p>
          <a:p>
            <a:pPr algn="l"/>
            <a:r>
              <a:rPr lang="en-GB" sz="1600" i="1" dirty="0">
                <a:solidFill>
                  <a:srgbClr val="00B050"/>
                </a:solidFill>
              </a:rPr>
              <a:t>Epistemology</a:t>
            </a:r>
            <a:r>
              <a:rPr lang="en-GB" sz="1400" i="1" dirty="0">
                <a:solidFill>
                  <a:schemeClr val="tx1"/>
                </a:solidFill>
              </a:rPr>
              <a:t>:</a:t>
            </a:r>
            <a:r>
              <a:rPr lang="en-GB" sz="1400" dirty="0">
                <a:solidFill>
                  <a:schemeClr val="tx1"/>
                </a:solidFill>
              </a:rPr>
              <a:t> </a:t>
            </a:r>
            <a:r>
              <a:rPr lang="en-GB" sz="1600" dirty="0">
                <a:solidFill>
                  <a:schemeClr val="tx1"/>
                </a:solidFill>
              </a:rPr>
              <a:t>only observable phenomena can provide credible data, measurable facts, focus on causality and law like generalisations, reducing phenomena to the simplest elements. Causal explanation and prediction as contribution. The investigator and investigated are independent of each other.</a:t>
            </a:r>
          </a:p>
          <a:p>
            <a:pPr algn="l"/>
            <a:r>
              <a:rPr lang="en-GB" sz="1600" i="1" dirty="0">
                <a:solidFill>
                  <a:srgbClr val="00B050"/>
                </a:solidFill>
              </a:rPr>
              <a:t>Axiology</a:t>
            </a:r>
            <a:r>
              <a:rPr lang="en-GB" sz="1600" i="1" dirty="0">
                <a:solidFill>
                  <a:schemeClr val="tx1"/>
                </a:solidFill>
              </a:rPr>
              <a:t>:</a:t>
            </a:r>
            <a:r>
              <a:rPr lang="en-GB" sz="1600" dirty="0">
                <a:solidFill>
                  <a:schemeClr val="tx1"/>
                </a:solidFill>
              </a:rPr>
              <a:t> research is undertaken in a value-free way, the researcher is independent of the data and maintains an objective stance.</a:t>
            </a:r>
            <a:endParaRPr lang="en-GB" sz="1600" i="1" dirty="0">
              <a:solidFill>
                <a:schemeClr val="tx1"/>
              </a:solidFill>
            </a:endParaRPr>
          </a:p>
          <a:p>
            <a:pPr algn="l"/>
            <a:r>
              <a:rPr lang="en-GB" sz="1600" i="1" dirty="0">
                <a:solidFill>
                  <a:srgbClr val="00B050"/>
                </a:solidFill>
              </a:rPr>
              <a:t>Methodological stance</a:t>
            </a:r>
            <a:r>
              <a:rPr lang="en-GB" sz="1600" i="1" dirty="0">
                <a:solidFill>
                  <a:schemeClr val="tx1"/>
                </a:solidFill>
              </a:rPr>
              <a:t>: </a:t>
            </a:r>
            <a:r>
              <a:rPr lang="en-GB" sz="1600" dirty="0">
                <a:solidFill>
                  <a:schemeClr val="tx1"/>
                </a:solidFill>
              </a:rPr>
              <a:t>typically deductive, hypotheses testing, variables identified before the investigation. Typically quantitative methods of analysis. </a:t>
            </a:r>
          </a:p>
          <a:p>
            <a:pPr algn="l"/>
            <a:r>
              <a:rPr lang="en-GB" sz="1600" i="1" dirty="0">
                <a:solidFill>
                  <a:srgbClr val="00B050"/>
                </a:solidFill>
              </a:rPr>
              <a:t>Data collection techniques: </a:t>
            </a:r>
            <a:r>
              <a:rPr lang="en-GB" sz="1600" dirty="0">
                <a:solidFill>
                  <a:schemeClr val="tx1"/>
                </a:solidFill>
              </a:rPr>
              <a:t>highly structured, large samples, measurement, quantitative.</a:t>
            </a:r>
          </a:p>
          <a:p>
            <a:pPr algn="l"/>
            <a:r>
              <a:rPr lang="en-GB" sz="1600" i="1" dirty="0">
                <a:solidFill>
                  <a:srgbClr val="00B050"/>
                </a:solidFill>
              </a:rPr>
              <a:t>Purpose</a:t>
            </a:r>
            <a:r>
              <a:rPr lang="en-GB" sz="1600" i="1" dirty="0">
                <a:solidFill>
                  <a:schemeClr val="tx1"/>
                </a:solidFill>
              </a:rPr>
              <a:t>:</a:t>
            </a:r>
            <a:r>
              <a:rPr lang="en-GB" sz="1600" dirty="0">
                <a:solidFill>
                  <a:schemeClr val="tx1"/>
                </a:solidFill>
              </a:rPr>
              <a:t> prediction/control/explanation. Framing of general laws.	</a:t>
            </a:r>
          </a:p>
          <a:p>
            <a:pPr algn="l"/>
            <a:r>
              <a:rPr lang="en-GB" sz="1200" dirty="0">
                <a:solidFill>
                  <a:schemeClr val="tx1"/>
                </a:solidFill>
              </a:rPr>
              <a:t>	(Sekaran </a:t>
            </a:r>
            <a:r>
              <a:rPr lang="en-US" sz="1200" dirty="0">
                <a:solidFill>
                  <a:schemeClr val="tx1"/>
                </a:solidFill>
              </a:rPr>
              <a:t>&amp; Bougie, 2016, </a:t>
            </a:r>
            <a:r>
              <a:rPr lang="en-GB" altLang="cs-CZ" sz="1200" dirty="0">
                <a:solidFill>
                  <a:schemeClr val="tx1"/>
                </a:solidFill>
              </a:rPr>
              <a:t>Saunders et al. 2016, Lincoln </a:t>
            </a:r>
            <a:r>
              <a:rPr lang="en-US" sz="1200" dirty="0">
                <a:solidFill>
                  <a:schemeClr val="tx1"/>
                </a:solidFill>
              </a:rPr>
              <a:t>&amp;</a:t>
            </a:r>
            <a:r>
              <a:rPr lang="en-GB" altLang="cs-CZ" sz="1200" dirty="0">
                <a:solidFill>
                  <a:schemeClr val="tx1"/>
                </a:solidFill>
              </a:rPr>
              <a:t> </a:t>
            </a:r>
            <a:r>
              <a:rPr lang="en-GB" altLang="cs-CZ" sz="1200" dirty="0" err="1">
                <a:solidFill>
                  <a:schemeClr val="tx1"/>
                </a:solidFill>
              </a:rPr>
              <a:t>Guba</a:t>
            </a:r>
            <a:r>
              <a:rPr lang="en-GB" altLang="cs-CZ" sz="1200" dirty="0">
                <a:solidFill>
                  <a:schemeClr val="tx1"/>
                </a:solidFill>
              </a:rPr>
              <a:t>, 1985, Pickard, 2013, adapted)</a:t>
            </a:r>
            <a:endParaRPr lang="en-GB" sz="12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dirty="0" err="1">
                <a:solidFill>
                  <a:schemeClr val="bg1"/>
                </a:solidFill>
                <a:latin typeface="Berlin CE" pitchFamily="2" charset="0"/>
              </a:rPr>
              <a:t>fhs.utb.cz</a:t>
            </a:r>
            <a:endParaRPr lang="en-US" sz="1100" dirty="0">
              <a:solidFill>
                <a:schemeClr val="bg1"/>
              </a:solidFill>
              <a:latin typeface="Berlin CE" pitchFamily="2" charset="0"/>
            </a:endParaRP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28</a:t>
            </a:fld>
            <a:endParaRPr lang="en-US" dirty="0"/>
          </a:p>
        </p:txBody>
      </p:sp>
      <p:pic>
        <p:nvPicPr>
          <p:cNvPr id="14" name="Obrázek 13"/>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6865282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9" y="1052736"/>
            <a:ext cx="8640960" cy="859515"/>
          </a:xfrm>
        </p:spPr>
        <p:txBody>
          <a:bodyPr>
            <a:normAutofit/>
          </a:bodyPr>
          <a:lstStyle/>
          <a:p>
            <a:pPr algn="l"/>
            <a:r>
              <a:rPr lang="en-US" sz="2400" b="1" dirty="0"/>
              <a:t>2.1.1 Major research paradigms (research philosophies)</a:t>
            </a:r>
          </a:p>
        </p:txBody>
      </p:sp>
      <p:sp>
        <p:nvSpPr>
          <p:cNvPr id="3" name="Subtitle 2"/>
          <p:cNvSpPr>
            <a:spLocks noGrp="1"/>
          </p:cNvSpPr>
          <p:nvPr>
            <p:ph type="subTitle" idx="1"/>
          </p:nvPr>
        </p:nvSpPr>
        <p:spPr>
          <a:xfrm>
            <a:off x="539552" y="1772816"/>
            <a:ext cx="7981078" cy="4104456"/>
          </a:xfrm>
        </p:spPr>
        <p:txBody>
          <a:bodyPr>
            <a:noAutofit/>
          </a:bodyPr>
          <a:lstStyle/>
          <a:p>
            <a:pPr marL="0" lvl="2" algn="just"/>
            <a:r>
              <a:rPr lang="en-GB" sz="2000" b="1" dirty="0">
                <a:solidFill>
                  <a:srgbClr val="FF0000"/>
                </a:solidFill>
              </a:rPr>
              <a:t>Post-positivism</a:t>
            </a:r>
            <a:r>
              <a:rPr lang="en-GB" sz="1600" b="1" dirty="0">
                <a:solidFill>
                  <a:srgbClr val="FF0000"/>
                </a:solidFill>
              </a:rPr>
              <a:t> </a:t>
            </a:r>
            <a:r>
              <a:rPr lang="en-GB" sz="1600" dirty="0">
                <a:solidFill>
                  <a:schemeClr val="tx1"/>
                </a:solidFill>
              </a:rPr>
              <a:t>(one of the common form of post-positivism is </a:t>
            </a:r>
            <a:r>
              <a:rPr lang="en-GB" sz="1600" b="1" dirty="0">
                <a:solidFill>
                  <a:srgbClr val="FF0000"/>
                </a:solidFill>
              </a:rPr>
              <a:t>critical realism</a:t>
            </a:r>
            <a:r>
              <a:rPr lang="en-GB" sz="1600" dirty="0">
                <a:solidFill>
                  <a:schemeClr val="tx1"/>
                </a:solidFill>
              </a:rPr>
              <a:t>)</a:t>
            </a:r>
          </a:p>
          <a:p>
            <a:pPr marL="0" lvl="2" algn="just"/>
            <a:r>
              <a:rPr lang="en-GB" sz="1600" i="1" dirty="0">
                <a:solidFill>
                  <a:srgbClr val="00B050"/>
                </a:solidFill>
              </a:rPr>
              <a:t>Ontology:</a:t>
            </a:r>
            <a:r>
              <a:rPr lang="en-GB" sz="1600" dirty="0">
                <a:solidFill>
                  <a:schemeClr val="tx1"/>
                </a:solidFill>
              </a:rPr>
              <a:t> post-positivists believe that reality exists (like positivists do), though they are convinced that it can be known only imperfectly</a:t>
            </a:r>
            <a:r>
              <a:rPr lang="en-GB" sz="1600" baseline="30000" dirty="0">
                <a:solidFill>
                  <a:schemeClr val="tx1"/>
                </a:solidFill>
              </a:rPr>
              <a:t> . </a:t>
            </a:r>
            <a:r>
              <a:rPr lang="en-GB" sz="1600" dirty="0">
                <a:solidFill>
                  <a:schemeClr val="tx1"/>
                </a:solidFill>
              </a:rPr>
              <a:t>These imperfections are the result of human fallibility.</a:t>
            </a:r>
          </a:p>
          <a:p>
            <a:pPr marL="0" lvl="2" algn="just"/>
            <a:r>
              <a:rPr lang="en-GB" sz="1600" i="1" dirty="0">
                <a:solidFill>
                  <a:srgbClr val="00B050"/>
                </a:solidFill>
              </a:rPr>
              <a:t>Epistemology</a:t>
            </a:r>
            <a:r>
              <a:rPr lang="en-GB" sz="1400" i="1" dirty="0">
                <a:solidFill>
                  <a:schemeClr val="tx1"/>
                </a:solidFill>
              </a:rPr>
              <a:t>:</a:t>
            </a:r>
            <a:r>
              <a:rPr lang="en-GB" sz="1400" dirty="0">
                <a:solidFill>
                  <a:schemeClr val="tx1"/>
                </a:solidFill>
              </a:rPr>
              <a:t> </a:t>
            </a:r>
            <a:r>
              <a:rPr lang="en-GB" sz="1600" dirty="0">
                <a:solidFill>
                  <a:schemeClr val="tx1"/>
                </a:solidFill>
              </a:rPr>
              <a:t>acceptance that independence is not possible, but objectivity is seen as the goal and demonstrated by external verification.</a:t>
            </a:r>
          </a:p>
          <a:p>
            <a:pPr marL="0" lvl="2" algn="just"/>
            <a:r>
              <a:rPr lang="en-GB" sz="1600" i="1" dirty="0">
                <a:solidFill>
                  <a:srgbClr val="00B050"/>
                </a:solidFill>
              </a:rPr>
              <a:t>Axiology</a:t>
            </a:r>
            <a:r>
              <a:rPr lang="en-GB" sz="1600" i="1" dirty="0">
                <a:solidFill>
                  <a:schemeClr val="tx1"/>
                </a:solidFill>
              </a:rPr>
              <a:t>:</a:t>
            </a:r>
            <a:r>
              <a:rPr lang="en-GB" sz="1600" dirty="0">
                <a:solidFill>
                  <a:schemeClr val="tx1"/>
                </a:solidFill>
              </a:rPr>
              <a:t> bias is undesired but inevitable, and therefore, the investigator must work to detect and try to correct it. </a:t>
            </a:r>
          </a:p>
          <a:p>
            <a:pPr marL="0" lvl="2" algn="just"/>
            <a:r>
              <a:rPr lang="en-GB" sz="1600" i="1" dirty="0">
                <a:solidFill>
                  <a:srgbClr val="00B050"/>
                </a:solidFill>
              </a:rPr>
              <a:t>Methodological stance</a:t>
            </a:r>
            <a:r>
              <a:rPr lang="en-GB" sz="1600" i="1" dirty="0">
                <a:solidFill>
                  <a:schemeClr val="tx1"/>
                </a:solidFill>
              </a:rPr>
              <a:t>: </a:t>
            </a:r>
            <a:r>
              <a:rPr lang="en-GB" sz="1600" dirty="0">
                <a:solidFill>
                  <a:schemeClr val="tx1"/>
                </a:solidFill>
              </a:rPr>
              <a:t>hypotheses testing but more emphasis placed on the context. Quantitative and qualitative. Analysis by variables.</a:t>
            </a:r>
          </a:p>
          <a:p>
            <a:pPr marL="0" lvl="2" algn="just"/>
            <a:r>
              <a:rPr lang="en-GB" sz="1600" i="1" dirty="0">
                <a:solidFill>
                  <a:srgbClr val="00B050"/>
                </a:solidFill>
              </a:rPr>
              <a:t>Data collection techniques: </a:t>
            </a:r>
            <a:r>
              <a:rPr lang="en-GB" sz="1600" dirty="0">
                <a:solidFill>
                  <a:schemeClr val="tx1"/>
                </a:solidFill>
              </a:rPr>
              <a:t>must fit the subject matter, quantitative or qualitative</a:t>
            </a:r>
          </a:p>
          <a:p>
            <a:pPr algn="l"/>
            <a:r>
              <a:rPr lang="en-GB" sz="1600" i="1" dirty="0">
                <a:solidFill>
                  <a:srgbClr val="00B050"/>
                </a:solidFill>
              </a:rPr>
              <a:t>Purpose</a:t>
            </a:r>
            <a:r>
              <a:rPr lang="en-GB" sz="1600" i="1" dirty="0">
                <a:solidFill>
                  <a:schemeClr val="tx1"/>
                </a:solidFill>
              </a:rPr>
              <a:t>: </a:t>
            </a:r>
            <a:r>
              <a:rPr lang="en-GB" sz="1600" dirty="0">
                <a:solidFill>
                  <a:schemeClr val="tx1"/>
                </a:solidFill>
              </a:rPr>
              <a:t>prediction/control/explanation. Generalizations.</a:t>
            </a:r>
            <a:endParaRPr lang="en-GB" sz="1200" dirty="0">
              <a:solidFill>
                <a:schemeClr val="tx1"/>
              </a:solidFill>
            </a:endParaRPr>
          </a:p>
          <a:p>
            <a:pPr algn="l"/>
            <a:endParaRPr lang="en-GB" sz="1200" dirty="0">
              <a:solidFill>
                <a:schemeClr val="tx1"/>
              </a:solidFill>
            </a:endParaRPr>
          </a:p>
          <a:p>
            <a:pPr algn="l"/>
            <a:r>
              <a:rPr lang="en-GB" sz="1200" dirty="0">
                <a:solidFill>
                  <a:schemeClr val="tx1"/>
                </a:solidFill>
              </a:rPr>
              <a:t>(</a:t>
            </a:r>
            <a:r>
              <a:rPr lang="en-GB" sz="1200" dirty="0" err="1">
                <a:solidFill>
                  <a:schemeClr val="tx1"/>
                </a:solidFill>
              </a:rPr>
              <a:t>Sekaran</a:t>
            </a:r>
            <a:r>
              <a:rPr lang="en-GB" sz="1200" dirty="0">
                <a:solidFill>
                  <a:schemeClr val="tx1"/>
                </a:solidFill>
              </a:rPr>
              <a:t> </a:t>
            </a:r>
            <a:r>
              <a:rPr lang="en-US" sz="1200" dirty="0">
                <a:solidFill>
                  <a:schemeClr val="tx1"/>
                </a:solidFill>
              </a:rPr>
              <a:t>&amp; Bougie, 2016, </a:t>
            </a:r>
            <a:r>
              <a:rPr lang="en-GB" altLang="cs-CZ" sz="1200" dirty="0">
                <a:solidFill>
                  <a:schemeClr val="tx1"/>
                </a:solidFill>
              </a:rPr>
              <a:t>Saunders et al. 2016, </a:t>
            </a:r>
            <a:r>
              <a:rPr lang="en-GB" altLang="cs-CZ" sz="1200" dirty="0" err="1">
                <a:solidFill>
                  <a:schemeClr val="tx1"/>
                </a:solidFill>
              </a:rPr>
              <a:t>Trochim</a:t>
            </a:r>
            <a:r>
              <a:rPr lang="en-GB" altLang="cs-CZ" sz="1200" dirty="0">
                <a:solidFill>
                  <a:schemeClr val="tx1"/>
                </a:solidFill>
              </a:rPr>
              <a:t> </a:t>
            </a:r>
            <a:r>
              <a:rPr lang="en-US" sz="1200" dirty="0">
                <a:solidFill>
                  <a:schemeClr val="tx1"/>
                </a:solidFill>
              </a:rPr>
              <a:t>&amp;</a:t>
            </a:r>
            <a:r>
              <a:rPr lang="en-GB" altLang="cs-CZ" sz="1200" dirty="0">
                <a:solidFill>
                  <a:schemeClr val="tx1"/>
                </a:solidFill>
              </a:rPr>
              <a:t> Donnelly, 2008, Lincoln </a:t>
            </a:r>
            <a:r>
              <a:rPr lang="en-US" sz="1200" dirty="0">
                <a:solidFill>
                  <a:schemeClr val="tx1"/>
                </a:solidFill>
              </a:rPr>
              <a:t>&amp;</a:t>
            </a:r>
            <a:r>
              <a:rPr lang="en-GB" altLang="cs-CZ" sz="1200" dirty="0">
                <a:solidFill>
                  <a:schemeClr val="tx1"/>
                </a:solidFill>
              </a:rPr>
              <a:t> </a:t>
            </a:r>
            <a:r>
              <a:rPr lang="en-GB" altLang="cs-CZ" sz="1200" dirty="0" err="1">
                <a:solidFill>
                  <a:schemeClr val="tx1"/>
                </a:solidFill>
              </a:rPr>
              <a:t>Guba</a:t>
            </a:r>
            <a:r>
              <a:rPr lang="en-GB" altLang="cs-CZ" sz="1200" dirty="0">
                <a:solidFill>
                  <a:schemeClr val="tx1"/>
                </a:solidFill>
              </a:rPr>
              <a:t>, 1985, Pickard, 2013, adapted)</a:t>
            </a:r>
            <a:endParaRPr lang="en-GB" sz="12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dirty="0" err="1">
                <a:solidFill>
                  <a:schemeClr val="bg1"/>
                </a:solidFill>
                <a:latin typeface="Berlin CE" pitchFamily="2" charset="0"/>
              </a:rPr>
              <a:t>fhs.utb.cz</a:t>
            </a:r>
            <a:endParaRPr lang="en-US" sz="1100" dirty="0">
              <a:solidFill>
                <a:schemeClr val="bg1"/>
              </a:solidFill>
              <a:latin typeface="Berlin CE" pitchFamily="2" charset="0"/>
            </a:endParaRP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29</a:t>
            </a:fld>
            <a:endParaRPr lang="en-US" dirty="0"/>
          </a:p>
        </p:txBody>
      </p:sp>
      <p:pic>
        <p:nvPicPr>
          <p:cNvPr id="14" name="Obrázek 13"/>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444791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1.1 Science</a:t>
            </a:r>
          </a:p>
        </p:txBody>
      </p:sp>
      <p:sp>
        <p:nvSpPr>
          <p:cNvPr id="3" name="Subtitle 2"/>
          <p:cNvSpPr>
            <a:spLocks noGrp="1"/>
          </p:cNvSpPr>
          <p:nvPr>
            <p:ph type="subTitle" idx="1"/>
          </p:nvPr>
        </p:nvSpPr>
        <p:spPr>
          <a:xfrm>
            <a:off x="539552" y="1844824"/>
            <a:ext cx="7981078" cy="4032448"/>
          </a:xfrm>
        </p:spPr>
        <p:txBody>
          <a:bodyPr>
            <a:noAutofit/>
          </a:bodyPr>
          <a:lstStyle/>
          <a:p>
            <a:pPr algn="just"/>
            <a:endParaRPr lang="en-GB" sz="1600" dirty="0">
              <a:solidFill>
                <a:schemeClr val="tx1"/>
              </a:solidFill>
            </a:endParaRPr>
          </a:p>
          <a:p>
            <a:pPr marL="285750" indent="-285750" algn="just">
              <a:buFontTx/>
              <a:buChar char="-"/>
              <a:defRPr/>
            </a:pPr>
            <a:r>
              <a:rPr lang="en-GB" sz="1600" dirty="0">
                <a:solidFill>
                  <a:schemeClr val="tx1"/>
                </a:solidFill>
              </a:rPr>
              <a:t>A systematic way of exploring reality</a:t>
            </a:r>
          </a:p>
          <a:p>
            <a:pPr marL="742950" lvl="1" indent="-285750" algn="just">
              <a:buFontTx/>
              <a:buChar char="-"/>
              <a:defRPr/>
            </a:pPr>
            <a:r>
              <a:rPr lang="en-GB" sz="1600" dirty="0">
                <a:solidFill>
                  <a:schemeClr val="tx1"/>
                </a:solidFill>
              </a:rPr>
              <a:t>builds and organizes knowledge in the form of testable explanations and predictions about the universe</a:t>
            </a:r>
          </a:p>
          <a:p>
            <a:pPr marL="742950" lvl="1" indent="-285750" algn="just">
              <a:buFontTx/>
              <a:buChar char="-"/>
              <a:defRPr/>
            </a:pPr>
            <a:r>
              <a:rPr lang="en-GB" sz="1600" dirty="0">
                <a:solidFill>
                  <a:schemeClr val="tx1"/>
                </a:solidFill>
              </a:rPr>
              <a:t>explored objects can be subjects, events, people </a:t>
            </a:r>
          </a:p>
          <a:p>
            <a:pPr marL="742950" lvl="1" indent="-285750" algn="just">
              <a:buFontTx/>
              <a:buChar char="-"/>
              <a:defRPr/>
            </a:pPr>
            <a:endParaRPr lang="en-GB" sz="1600" dirty="0">
              <a:solidFill>
                <a:schemeClr val="tx1"/>
              </a:solidFill>
            </a:endParaRPr>
          </a:p>
          <a:p>
            <a:pPr lvl="1" algn="just">
              <a:defRPr/>
            </a:pPr>
            <a:r>
              <a:rPr lang="en-GB" sz="1600" dirty="0">
                <a:solidFill>
                  <a:srgbClr val="FF0000"/>
                </a:solidFill>
              </a:rPr>
              <a:t>Natural sciences</a:t>
            </a:r>
          </a:p>
          <a:p>
            <a:pPr marL="742950" lvl="1" indent="-285750" algn="l">
              <a:buFont typeface="Arial" panose="020B0604020202020204" pitchFamily="34" charset="0"/>
              <a:buChar char="•"/>
              <a:defRPr/>
            </a:pPr>
            <a:r>
              <a:rPr lang="en-GB" sz="1600" i="1" dirty="0">
                <a:solidFill>
                  <a:schemeClr val="tx1"/>
                </a:solidFill>
              </a:rPr>
              <a:t> Physical sciences</a:t>
            </a:r>
          </a:p>
          <a:p>
            <a:pPr marL="742950" lvl="1" indent="-285750" algn="l">
              <a:buFont typeface="Arial" panose="020B0604020202020204" pitchFamily="34" charset="0"/>
              <a:buChar char="•"/>
              <a:defRPr/>
            </a:pPr>
            <a:r>
              <a:rPr lang="en-GB" sz="1600" i="1" dirty="0">
                <a:solidFill>
                  <a:schemeClr val="tx1"/>
                </a:solidFill>
              </a:rPr>
              <a:t> Life sciences</a:t>
            </a:r>
          </a:p>
          <a:p>
            <a:pPr lvl="1" algn="l">
              <a:defRPr/>
            </a:pPr>
            <a:r>
              <a:rPr lang="en-GB" sz="1600" dirty="0">
                <a:solidFill>
                  <a:srgbClr val="FF0000"/>
                </a:solidFill>
              </a:rPr>
              <a:t>Social sciences and humanities</a:t>
            </a:r>
          </a:p>
          <a:p>
            <a:pPr algn="just">
              <a:defRPr/>
            </a:pPr>
            <a:endParaRPr lang="en-GB" sz="1600" dirty="0">
              <a:solidFill>
                <a:schemeClr val="tx1"/>
              </a:solidFill>
            </a:endParaRPr>
          </a:p>
          <a:p>
            <a:pPr marL="285750" indent="-285750" algn="just">
              <a:buFontTx/>
              <a:buChar char="-"/>
              <a:defRPr/>
            </a:pPr>
            <a:r>
              <a:rPr lang="en-GB" sz="1600" dirty="0">
                <a:solidFill>
                  <a:schemeClr val="tx1"/>
                </a:solidFill>
              </a:rPr>
              <a:t>these differ in principles, subjects, methods and terminology</a:t>
            </a:r>
          </a:p>
          <a:p>
            <a:pPr marL="285750" indent="-285750" algn="just">
              <a:buFontTx/>
              <a:buChar char="-"/>
              <a:defRPr/>
            </a:pPr>
            <a:r>
              <a:rPr lang="en-GB" sz="1600" dirty="0">
                <a:solidFill>
                  <a:schemeClr val="tx1"/>
                </a:solidFill>
              </a:rPr>
              <a:t>the task of a scientist - to discover things that would otherwise be unaware, unnoticed or unconscious</a:t>
            </a: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3</a:t>
            </a:fld>
            <a:endParaRPr lang="en-US"/>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8749640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9" y="1052736"/>
            <a:ext cx="8640960" cy="859515"/>
          </a:xfrm>
        </p:spPr>
        <p:txBody>
          <a:bodyPr>
            <a:normAutofit/>
          </a:bodyPr>
          <a:lstStyle/>
          <a:p>
            <a:pPr algn="l"/>
            <a:r>
              <a:rPr lang="en-US" sz="2400" b="1" dirty="0"/>
              <a:t>2.1.1 Major research paradigms (research philosophies)</a:t>
            </a:r>
          </a:p>
        </p:txBody>
      </p:sp>
      <p:sp>
        <p:nvSpPr>
          <p:cNvPr id="3" name="Subtitle 2"/>
          <p:cNvSpPr>
            <a:spLocks noGrp="1"/>
          </p:cNvSpPr>
          <p:nvPr>
            <p:ph type="subTitle" idx="1"/>
          </p:nvPr>
        </p:nvSpPr>
        <p:spPr>
          <a:xfrm>
            <a:off x="539552" y="1772816"/>
            <a:ext cx="7981078" cy="4104456"/>
          </a:xfrm>
        </p:spPr>
        <p:txBody>
          <a:bodyPr>
            <a:noAutofit/>
          </a:bodyPr>
          <a:lstStyle/>
          <a:p>
            <a:pPr marL="0" lvl="2" algn="just"/>
            <a:r>
              <a:rPr lang="en-GB" sz="2000" b="1" dirty="0" err="1">
                <a:solidFill>
                  <a:srgbClr val="FF0000"/>
                </a:solidFill>
              </a:rPr>
              <a:t>Interpretivism</a:t>
            </a:r>
            <a:r>
              <a:rPr lang="en-GB" sz="1600" b="1" dirty="0">
                <a:solidFill>
                  <a:srgbClr val="FF0000"/>
                </a:solidFill>
              </a:rPr>
              <a:t> </a:t>
            </a:r>
            <a:endParaRPr lang="en-GB" sz="1600" dirty="0">
              <a:solidFill>
                <a:schemeClr val="tx1"/>
              </a:solidFill>
            </a:endParaRPr>
          </a:p>
          <a:p>
            <a:pPr marL="0" lvl="2" algn="just"/>
            <a:r>
              <a:rPr lang="en-GB" sz="1400" i="1" dirty="0">
                <a:solidFill>
                  <a:srgbClr val="00B050"/>
                </a:solidFill>
              </a:rPr>
              <a:t>Ontology:</a:t>
            </a:r>
            <a:r>
              <a:rPr lang="en-GB" sz="1400" dirty="0">
                <a:solidFill>
                  <a:schemeClr val="tx1"/>
                </a:solidFill>
              </a:rPr>
              <a:t> belief in multiple, complex, constructed realities that cannot exist outside the social context that create them. Realities vary in nature and are time and context bound. Flux of processes, experience, practices.</a:t>
            </a:r>
          </a:p>
          <a:p>
            <a:pPr marL="0" lvl="2" algn="just"/>
            <a:r>
              <a:rPr lang="en-GB" sz="1400" i="1" dirty="0">
                <a:solidFill>
                  <a:srgbClr val="00B050"/>
                </a:solidFill>
              </a:rPr>
              <a:t>Epistemology</a:t>
            </a:r>
            <a:r>
              <a:rPr lang="en-GB" sz="1400" i="1" dirty="0">
                <a:solidFill>
                  <a:schemeClr val="tx1"/>
                </a:solidFill>
              </a:rPr>
              <a:t>: </a:t>
            </a:r>
            <a:r>
              <a:rPr lang="en-GB" sz="1400" dirty="0">
                <a:solidFill>
                  <a:schemeClr val="tx1"/>
                </a:solidFill>
              </a:rPr>
              <a:t>the results of the investigation are a product of interaction between the subject and the investigator. What can be known is a result of the interaction. Focus on narratives, stories, perceptions and interpretations. New understandings and worldviews as contribution.</a:t>
            </a:r>
          </a:p>
          <a:p>
            <a:pPr algn="l"/>
            <a:r>
              <a:rPr lang="en-GB" sz="1400" i="1" dirty="0">
                <a:solidFill>
                  <a:srgbClr val="00B050"/>
                </a:solidFill>
              </a:rPr>
              <a:t>Axiology</a:t>
            </a:r>
            <a:r>
              <a:rPr lang="en-GB" sz="1400" i="1" dirty="0">
                <a:solidFill>
                  <a:schemeClr val="tx1"/>
                </a:solidFill>
              </a:rPr>
              <a:t>:</a:t>
            </a:r>
            <a:r>
              <a:rPr lang="en-GB" sz="1400" dirty="0">
                <a:solidFill>
                  <a:schemeClr val="tx1"/>
                </a:solidFill>
              </a:rPr>
              <a:t> research is value bound, the researcher is part of what is being researched, cannot be separated and so will be subjective. Researcher reflexive.</a:t>
            </a:r>
          </a:p>
          <a:p>
            <a:pPr algn="l"/>
            <a:r>
              <a:rPr lang="en-GB" sz="1400" i="1" dirty="0">
                <a:solidFill>
                  <a:srgbClr val="00B050"/>
                </a:solidFill>
              </a:rPr>
              <a:t>Methodological stance</a:t>
            </a:r>
            <a:r>
              <a:rPr lang="en-GB" sz="1400" i="1" dirty="0">
                <a:solidFill>
                  <a:schemeClr val="tx1"/>
                </a:solidFill>
              </a:rPr>
              <a:t>: </a:t>
            </a:r>
            <a:r>
              <a:rPr lang="en-GB" sz="1400" dirty="0">
                <a:solidFill>
                  <a:schemeClr val="tx1"/>
                </a:solidFill>
              </a:rPr>
              <a:t>typically inductive, the researcher has to adopt an empathetic stance, the challenge is to enter the social world of research subjects and understand their world from their point of view. The investor interacts with the object of interaction. Qualitative, analysis by case.</a:t>
            </a:r>
          </a:p>
          <a:p>
            <a:pPr algn="l"/>
            <a:r>
              <a:rPr lang="en-GB" sz="1400" i="1" dirty="0">
                <a:solidFill>
                  <a:srgbClr val="00B050"/>
                </a:solidFill>
              </a:rPr>
              <a:t>Data collection techniques: </a:t>
            </a:r>
            <a:r>
              <a:rPr lang="en-GB" sz="1400" dirty="0">
                <a:solidFill>
                  <a:schemeClr val="tx1"/>
                </a:solidFill>
              </a:rPr>
              <a:t>small samples, in-depth investigations, qualitative methods of analysis, but a range of data can be interpreted.</a:t>
            </a:r>
          </a:p>
          <a:p>
            <a:pPr algn="l"/>
            <a:r>
              <a:rPr lang="en-GB" sz="1400" i="1" dirty="0">
                <a:solidFill>
                  <a:srgbClr val="00B050"/>
                </a:solidFill>
              </a:rPr>
              <a:t>Purpose</a:t>
            </a:r>
            <a:r>
              <a:rPr lang="en-GB" sz="1400" i="1" dirty="0">
                <a:solidFill>
                  <a:schemeClr val="tx1"/>
                </a:solidFill>
              </a:rPr>
              <a:t>: </a:t>
            </a:r>
            <a:r>
              <a:rPr lang="en-GB" sz="1400" dirty="0">
                <a:solidFill>
                  <a:schemeClr val="tx1"/>
                </a:solidFill>
              </a:rPr>
              <a:t>understanding/reconstruction. Transfer of findings.</a:t>
            </a:r>
          </a:p>
          <a:p>
            <a:pPr algn="l"/>
            <a:endParaRPr lang="en-GB" sz="1200" dirty="0">
              <a:solidFill>
                <a:schemeClr val="tx1"/>
              </a:solidFill>
            </a:endParaRPr>
          </a:p>
          <a:p>
            <a:pPr algn="l"/>
            <a:r>
              <a:rPr lang="en-GB" sz="1200" dirty="0">
                <a:solidFill>
                  <a:schemeClr val="tx1"/>
                </a:solidFill>
              </a:rPr>
              <a:t>	(Sekaran </a:t>
            </a:r>
            <a:r>
              <a:rPr lang="en-US" sz="1200" dirty="0">
                <a:solidFill>
                  <a:schemeClr val="tx1"/>
                </a:solidFill>
              </a:rPr>
              <a:t>&amp; Bougie, 2016, </a:t>
            </a:r>
            <a:r>
              <a:rPr lang="en-GB" altLang="cs-CZ" sz="1200" dirty="0">
                <a:solidFill>
                  <a:schemeClr val="tx1"/>
                </a:solidFill>
              </a:rPr>
              <a:t>Saunders et al. 2016, Lincoln </a:t>
            </a:r>
            <a:r>
              <a:rPr lang="en-US" sz="1200" dirty="0">
                <a:solidFill>
                  <a:schemeClr val="tx1"/>
                </a:solidFill>
              </a:rPr>
              <a:t>&amp;</a:t>
            </a:r>
            <a:r>
              <a:rPr lang="en-GB" altLang="cs-CZ" sz="1200" dirty="0">
                <a:solidFill>
                  <a:schemeClr val="tx1"/>
                </a:solidFill>
              </a:rPr>
              <a:t> </a:t>
            </a:r>
            <a:r>
              <a:rPr lang="en-GB" altLang="cs-CZ" sz="1200" dirty="0" err="1">
                <a:solidFill>
                  <a:schemeClr val="tx1"/>
                </a:solidFill>
              </a:rPr>
              <a:t>Guba</a:t>
            </a:r>
            <a:r>
              <a:rPr lang="en-GB" altLang="cs-CZ" sz="1200" dirty="0">
                <a:solidFill>
                  <a:schemeClr val="tx1"/>
                </a:solidFill>
              </a:rPr>
              <a:t>, 1985, Pickard, 2013, adapted)</a:t>
            </a:r>
            <a:endParaRPr lang="en-GB" sz="12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14" name="Obrázek 13"/>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2975327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19" y="1277620"/>
            <a:ext cx="8640961" cy="1008112"/>
          </a:xfrm>
        </p:spPr>
        <p:txBody>
          <a:bodyPr>
            <a:normAutofit/>
          </a:bodyPr>
          <a:lstStyle/>
          <a:p>
            <a:pPr algn="l"/>
            <a:r>
              <a:rPr lang="en-US" sz="2400" b="1" dirty="0"/>
              <a:t>2.1.1 Major research paradigms (research philosophies)</a:t>
            </a:r>
          </a:p>
        </p:txBody>
      </p:sp>
      <p:sp>
        <p:nvSpPr>
          <p:cNvPr id="3" name="Subtitle 2"/>
          <p:cNvSpPr>
            <a:spLocks noGrp="1"/>
          </p:cNvSpPr>
          <p:nvPr>
            <p:ph type="subTitle" idx="1"/>
          </p:nvPr>
        </p:nvSpPr>
        <p:spPr>
          <a:xfrm>
            <a:off x="539552" y="2132856"/>
            <a:ext cx="7981078" cy="3744416"/>
          </a:xfrm>
        </p:spPr>
        <p:txBody>
          <a:bodyPr>
            <a:noAutofit/>
          </a:bodyPr>
          <a:lstStyle/>
          <a:p>
            <a:pPr algn="just"/>
            <a:r>
              <a:rPr lang="en-GB" altLang="cs-CZ" sz="2000" b="1" dirty="0">
                <a:solidFill>
                  <a:srgbClr val="FF0000"/>
                </a:solidFill>
              </a:rPr>
              <a:t>Pragmatism</a:t>
            </a:r>
            <a:r>
              <a:rPr lang="en-GB" altLang="cs-CZ" sz="2000" dirty="0">
                <a:solidFill>
                  <a:schemeClr val="tx1"/>
                </a:solidFill>
              </a:rPr>
              <a:t>: do you have to adopt one position?</a:t>
            </a:r>
          </a:p>
          <a:p>
            <a:pPr algn="just"/>
            <a:r>
              <a:rPr lang="en-GB" sz="1800" i="1" dirty="0">
                <a:solidFill>
                  <a:srgbClr val="00B050"/>
                </a:solidFill>
              </a:rPr>
              <a:t>Ontology: </a:t>
            </a:r>
            <a:r>
              <a:rPr lang="en-GB" sz="1800" dirty="0">
                <a:solidFill>
                  <a:schemeClr val="tx1"/>
                </a:solidFill>
              </a:rPr>
              <a:t>complex, rich, external reality is the practical consequence of ideas, flux of processes, experience and practices</a:t>
            </a:r>
          </a:p>
          <a:p>
            <a:pPr algn="just"/>
            <a:r>
              <a:rPr lang="en-GB" sz="1800" i="1" dirty="0">
                <a:solidFill>
                  <a:srgbClr val="00B050"/>
                </a:solidFill>
              </a:rPr>
              <a:t>Epistemology</a:t>
            </a:r>
            <a:r>
              <a:rPr lang="en-GB" sz="1800" i="1" dirty="0">
                <a:solidFill>
                  <a:schemeClr val="tx1"/>
                </a:solidFill>
              </a:rPr>
              <a:t>:</a:t>
            </a:r>
            <a:r>
              <a:rPr lang="en-GB" sz="1800" dirty="0">
                <a:solidFill>
                  <a:schemeClr val="tx1"/>
                </a:solidFill>
              </a:rPr>
              <a:t> true theories and knowledge are those that enable a successful action, focus on problems, practices, relevance, problem solving and informed future practice as contribution </a:t>
            </a:r>
          </a:p>
          <a:p>
            <a:pPr algn="just"/>
            <a:r>
              <a:rPr lang="en-GB" sz="1800" i="1" dirty="0">
                <a:solidFill>
                  <a:srgbClr val="00B050"/>
                </a:solidFill>
              </a:rPr>
              <a:t>Axiology</a:t>
            </a:r>
            <a:r>
              <a:rPr lang="en-GB" sz="1800" dirty="0">
                <a:solidFill>
                  <a:srgbClr val="002060"/>
                </a:solidFill>
              </a:rPr>
              <a:t>: </a:t>
            </a:r>
            <a:r>
              <a:rPr lang="en-GB" sz="1800" dirty="0">
                <a:solidFill>
                  <a:schemeClr val="tx1"/>
                </a:solidFill>
              </a:rPr>
              <a:t>values play an important role in interpreting results, the researcher adopts both objective and subjective points of view, researcher reflexive.</a:t>
            </a:r>
          </a:p>
          <a:p>
            <a:pPr algn="just"/>
            <a:r>
              <a:rPr lang="en-GB" sz="1800" i="1" dirty="0">
                <a:solidFill>
                  <a:srgbClr val="00B050"/>
                </a:solidFill>
              </a:rPr>
              <a:t>Methodological stance</a:t>
            </a:r>
            <a:r>
              <a:rPr lang="en-GB" sz="1800" i="1" dirty="0">
                <a:solidFill>
                  <a:schemeClr val="tx1"/>
                </a:solidFill>
              </a:rPr>
              <a:t> and </a:t>
            </a:r>
            <a:r>
              <a:rPr lang="en-GB" sz="1800" i="1" dirty="0">
                <a:solidFill>
                  <a:srgbClr val="00B050"/>
                </a:solidFill>
              </a:rPr>
              <a:t>data collection techniques: </a:t>
            </a:r>
            <a:r>
              <a:rPr lang="en-GB" sz="1800" dirty="0">
                <a:solidFill>
                  <a:schemeClr val="tx1"/>
                </a:solidFill>
              </a:rPr>
              <a:t>mixed or multiple method designs, quantitative and qualitative, action research, emphasis on practical solutions and outcomes</a:t>
            </a:r>
            <a:endParaRPr lang="en-GB" altLang="cs-CZ" sz="1800" dirty="0">
              <a:solidFill>
                <a:schemeClr val="tx1"/>
              </a:solidFill>
            </a:endParaRPr>
          </a:p>
          <a:p>
            <a:pPr marL="0" lvl="2" algn="just"/>
            <a:r>
              <a:rPr lang="en-GB" sz="2000" dirty="0">
                <a:solidFill>
                  <a:schemeClr val="tx1"/>
                </a:solidFill>
              </a:rPr>
              <a:t>		</a:t>
            </a:r>
            <a:r>
              <a:rPr lang="en-GB" sz="1600" dirty="0">
                <a:solidFill>
                  <a:schemeClr val="tx1"/>
                </a:solidFill>
              </a:rPr>
              <a:t>(Sekaran </a:t>
            </a:r>
            <a:r>
              <a:rPr lang="en-US" sz="1600" dirty="0">
                <a:solidFill>
                  <a:schemeClr val="tx1"/>
                </a:solidFill>
              </a:rPr>
              <a:t>&amp; Bougie, 2016,</a:t>
            </a:r>
            <a:r>
              <a:rPr lang="en-GB" sz="1600" dirty="0">
                <a:solidFill>
                  <a:schemeClr val="tx1"/>
                </a:solidFill>
              </a:rPr>
              <a:t> </a:t>
            </a:r>
            <a:r>
              <a:rPr lang="en-GB" altLang="cs-CZ" sz="1600" dirty="0">
                <a:solidFill>
                  <a:schemeClr val="tx1"/>
                </a:solidFill>
              </a:rPr>
              <a:t>Saunders et al. 2016, adapted)</a:t>
            </a:r>
            <a:endParaRPr lang="en-GB" sz="1600" dirty="0">
              <a:solidFill>
                <a:schemeClr val="tx1"/>
              </a:solidFill>
            </a:endParaRPr>
          </a:p>
          <a:p>
            <a:pPr algn="just"/>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31</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3072404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2.1.2 The research philosophies - summary</a:t>
            </a:r>
          </a:p>
        </p:txBody>
      </p:sp>
      <p:sp>
        <p:nvSpPr>
          <p:cNvPr id="3" name="Subtitle 2"/>
          <p:cNvSpPr>
            <a:spLocks noGrp="1"/>
          </p:cNvSpPr>
          <p:nvPr>
            <p:ph type="subTitle" idx="1"/>
          </p:nvPr>
        </p:nvSpPr>
        <p:spPr>
          <a:xfrm>
            <a:off x="539552" y="2132856"/>
            <a:ext cx="7981078" cy="3744416"/>
          </a:xfrm>
        </p:spPr>
        <p:txBody>
          <a:bodyPr>
            <a:noAutofit/>
          </a:bodyPr>
          <a:lstStyle/>
          <a:p>
            <a:pPr algn="just"/>
            <a:r>
              <a:rPr lang="en-US" sz="1800" dirty="0" err="1">
                <a:solidFill>
                  <a:schemeClr val="tx1"/>
                </a:solidFill>
              </a:rPr>
              <a:t>Easterby</a:t>
            </a:r>
            <a:r>
              <a:rPr lang="en-US" sz="1800" dirty="0">
                <a:solidFill>
                  <a:schemeClr val="tx1"/>
                </a:solidFill>
              </a:rPr>
              <a:t>-Smith et al. (2011) suggest the </a:t>
            </a:r>
            <a:r>
              <a:rPr lang="en-US" sz="1800" b="1" dirty="0">
                <a:solidFill>
                  <a:srgbClr val="00B0F0"/>
                </a:solidFill>
              </a:rPr>
              <a:t>positivist approach </a:t>
            </a:r>
            <a:r>
              <a:rPr lang="en-US" sz="1800" dirty="0">
                <a:solidFill>
                  <a:schemeClr val="tx1"/>
                </a:solidFill>
              </a:rPr>
              <a:t>where you are able to:</a:t>
            </a:r>
          </a:p>
          <a:p>
            <a:pPr algn="just">
              <a:buFont typeface="Arial" charset="0"/>
              <a:buChar char="•"/>
            </a:pPr>
            <a:r>
              <a:rPr lang="en-US" sz="1800" dirty="0">
                <a:solidFill>
                  <a:schemeClr val="tx1"/>
                </a:solidFill>
              </a:rPr>
              <a:t> stay independent of what is being observed</a:t>
            </a:r>
          </a:p>
          <a:p>
            <a:pPr algn="just">
              <a:buFont typeface="Arial" charset="0"/>
              <a:buChar char="•"/>
            </a:pPr>
            <a:r>
              <a:rPr lang="en-US" sz="1800" dirty="0">
                <a:solidFill>
                  <a:schemeClr val="tx1"/>
                </a:solidFill>
              </a:rPr>
              <a:t> decide how and what to study from objective criteria and not personal bias</a:t>
            </a:r>
          </a:p>
          <a:p>
            <a:pPr algn="just">
              <a:buFont typeface="Arial" charset="0"/>
              <a:buChar char="•"/>
            </a:pPr>
            <a:r>
              <a:rPr lang="en-US" sz="1800" dirty="0">
                <a:solidFill>
                  <a:schemeClr val="tx1"/>
                </a:solidFill>
              </a:rPr>
              <a:t> be able to hypothesize first, then deduct observations to prove or disprove the hypothesis</a:t>
            </a:r>
          </a:p>
          <a:p>
            <a:pPr algn="just">
              <a:buFont typeface="Arial" charset="0"/>
              <a:buChar char="•"/>
            </a:pPr>
            <a:r>
              <a:rPr lang="en-US" sz="1800" dirty="0">
                <a:solidFill>
                  <a:schemeClr val="tx1"/>
                </a:solidFill>
              </a:rPr>
              <a:t> operationalize concepts in order to measure facts quantitatively</a:t>
            </a:r>
          </a:p>
          <a:p>
            <a:pPr algn="just">
              <a:buFont typeface="Arial" charset="0"/>
              <a:buChar char="•"/>
            </a:pPr>
            <a:r>
              <a:rPr lang="en-US" sz="1800" dirty="0">
                <a:solidFill>
                  <a:schemeClr val="tx1"/>
                </a:solidFill>
              </a:rPr>
              <a:t> reduce concepts and problems to the simplest possible elements in order to understand them </a:t>
            </a:r>
          </a:p>
          <a:p>
            <a:pPr algn="just">
              <a:buFont typeface="Arial" charset="0"/>
              <a:buChar char="•"/>
            </a:pPr>
            <a:r>
              <a:rPr lang="en-US" sz="1800" dirty="0">
                <a:solidFill>
                  <a:schemeClr val="tx1"/>
                </a:solidFill>
              </a:rPr>
              <a:t> gain a sufficient sample size in order to generalize </a:t>
            </a:r>
          </a:p>
          <a:p>
            <a:pPr algn="just">
              <a:buFont typeface="Arial" charset="0"/>
              <a:buChar char="•"/>
            </a:pPr>
            <a:r>
              <a:rPr lang="en-US" sz="1800" dirty="0">
                <a:solidFill>
                  <a:schemeClr val="tx1"/>
                </a:solidFill>
              </a:rPr>
              <a:t> carry out the cross sectional analysis in order to identify regularities</a:t>
            </a:r>
          </a:p>
          <a:p>
            <a:pPr algn="just"/>
            <a:endParaRPr lang="en-GB" sz="18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32</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82730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2.1.2 The research philosophies – summary (cont.)</a:t>
            </a:r>
          </a:p>
        </p:txBody>
      </p:sp>
      <p:sp>
        <p:nvSpPr>
          <p:cNvPr id="3" name="Subtitle 2"/>
          <p:cNvSpPr>
            <a:spLocks noGrp="1"/>
          </p:cNvSpPr>
          <p:nvPr>
            <p:ph type="subTitle" idx="1"/>
          </p:nvPr>
        </p:nvSpPr>
        <p:spPr>
          <a:xfrm>
            <a:off x="539552" y="2132856"/>
            <a:ext cx="7981078" cy="3744416"/>
          </a:xfrm>
        </p:spPr>
        <p:txBody>
          <a:bodyPr>
            <a:noAutofit/>
          </a:bodyPr>
          <a:lstStyle/>
          <a:p>
            <a:pPr algn="just"/>
            <a:endParaRPr lang="en-US" sz="2000" dirty="0">
              <a:solidFill>
                <a:schemeClr val="tx1"/>
              </a:solidFill>
            </a:endParaRPr>
          </a:p>
          <a:p>
            <a:pPr algn="just"/>
            <a:r>
              <a:rPr lang="en-US" sz="2000" dirty="0" err="1">
                <a:solidFill>
                  <a:schemeClr val="tx1"/>
                </a:solidFill>
              </a:rPr>
              <a:t>Easterby</a:t>
            </a:r>
            <a:r>
              <a:rPr lang="en-US" sz="2000" dirty="0">
                <a:solidFill>
                  <a:schemeClr val="tx1"/>
                </a:solidFill>
              </a:rPr>
              <a:t>-Smith et al. (2011) suggest the </a:t>
            </a:r>
            <a:r>
              <a:rPr lang="en-US" sz="2000" b="1" dirty="0">
                <a:solidFill>
                  <a:srgbClr val="00B0F0"/>
                </a:solidFill>
              </a:rPr>
              <a:t>interpretivist approach </a:t>
            </a:r>
            <a:r>
              <a:rPr lang="en-US" sz="2000" dirty="0">
                <a:solidFill>
                  <a:schemeClr val="tx1"/>
                </a:solidFill>
              </a:rPr>
              <a:t>if:</a:t>
            </a:r>
          </a:p>
          <a:p>
            <a:pPr marL="342900" indent="-342900" algn="just">
              <a:buFont typeface="Arial" charset="0"/>
              <a:buChar char="•"/>
            </a:pPr>
            <a:r>
              <a:rPr lang="en-US" sz="2000" dirty="0">
                <a:solidFill>
                  <a:schemeClr val="tx1"/>
                </a:solidFill>
              </a:rPr>
              <a:t>you can understand and explain why people have different experience or maps of the world rather than search for external causes and fundamental laws to explain </a:t>
            </a:r>
            <a:r>
              <a:rPr lang="en-GB" sz="2000" dirty="0">
                <a:solidFill>
                  <a:schemeClr val="tx1"/>
                </a:solidFill>
              </a:rPr>
              <a:t>their behaviour</a:t>
            </a:r>
          </a:p>
          <a:p>
            <a:pPr algn="just"/>
            <a:endParaRPr lang="en-GB" sz="2000" dirty="0">
              <a:solidFill>
                <a:schemeClr val="tx1"/>
              </a:solidFill>
            </a:endParaRPr>
          </a:p>
          <a:p>
            <a:pPr algn="just"/>
            <a:r>
              <a:rPr lang="en-GB" sz="2000" dirty="0">
                <a:solidFill>
                  <a:schemeClr val="tx1"/>
                </a:solidFill>
              </a:rPr>
              <a:t>Highly appropriate in the case of business and management research (particularly in organisational behaviour, marketing, HRM)</a:t>
            </a:r>
          </a:p>
          <a:p>
            <a:pPr algn="just"/>
            <a:endParaRPr lang="en-GB" sz="18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33</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5943325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2.1.2 The research philosophies – summary (cont.)</a:t>
            </a:r>
          </a:p>
        </p:txBody>
      </p:sp>
      <p:sp>
        <p:nvSpPr>
          <p:cNvPr id="3" name="Subtitle 2"/>
          <p:cNvSpPr>
            <a:spLocks noGrp="1"/>
          </p:cNvSpPr>
          <p:nvPr>
            <p:ph type="subTitle" idx="1"/>
          </p:nvPr>
        </p:nvSpPr>
        <p:spPr>
          <a:xfrm>
            <a:off x="539552" y="2132856"/>
            <a:ext cx="7981078" cy="3744416"/>
          </a:xfrm>
        </p:spPr>
        <p:txBody>
          <a:bodyPr>
            <a:noAutofit/>
          </a:bodyPr>
          <a:lstStyle/>
          <a:p>
            <a:pPr algn="just"/>
            <a:endParaRPr lang="en-GB" altLang="cs-CZ" sz="2000" dirty="0">
              <a:solidFill>
                <a:schemeClr val="tx1"/>
              </a:solidFill>
            </a:endParaRPr>
          </a:p>
          <a:p>
            <a:pPr algn="just"/>
            <a:r>
              <a:rPr lang="en-GB" altLang="cs-CZ" sz="2000" dirty="0">
                <a:solidFill>
                  <a:schemeClr val="tx1"/>
                </a:solidFill>
              </a:rPr>
              <a:t>According to Bryant (2011) - for </a:t>
            </a:r>
            <a:r>
              <a:rPr lang="en-GB" altLang="cs-CZ" sz="2000" dirty="0">
                <a:solidFill>
                  <a:srgbClr val="FF0000"/>
                </a:solidFill>
              </a:rPr>
              <a:t>epistemological issues </a:t>
            </a:r>
            <a:r>
              <a:rPr lang="en-GB" altLang="cs-CZ" sz="2000" dirty="0">
                <a:solidFill>
                  <a:schemeClr val="tx1"/>
                </a:solidFill>
              </a:rPr>
              <a:t>and subsequently, in actually performing research, it is important that these issues are concerned with:</a:t>
            </a:r>
          </a:p>
          <a:p>
            <a:pPr marL="342900" indent="-342900" algn="just">
              <a:buFontTx/>
              <a:buChar char="-"/>
            </a:pPr>
            <a:r>
              <a:rPr lang="en-GB" altLang="cs-CZ" sz="2000" dirty="0">
                <a:solidFill>
                  <a:srgbClr val="00B0F0"/>
                </a:solidFill>
              </a:rPr>
              <a:t>types and quality of data</a:t>
            </a:r>
            <a:endParaRPr lang="en-GB" altLang="cs-CZ" sz="2000" dirty="0">
              <a:solidFill>
                <a:schemeClr val="tx1"/>
              </a:solidFill>
            </a:endParaRPr>
          </a:p>
          <a:p>
            <a:pPr marL="342900" indent="-342900" algn="just">
              <a:buFontTx/>
              <a:buChar char="-"/>
            </a:pPr>
            <a:r>
              <a:rPr lang="en-GB" altLang="cs-CZ" sz="2000" dirty="0">
                <a:solidFill>
                  <a:srgbClr val="00B0F0"/>
                </a:solidFill>
              </a:rPr>
              <a:t>the nature of evidence</a:t>
            </a:r>
            <a:endParaRPr lang="en-GB" altLang="cs-CZ" sz="2000" dirty="0">
              <a:solidFill>
                <a:schemeClr val="tx1"/>
              </a:solidFill>
            </a:endParaRPr>
          </a:p>
          <a:p>
            <a:pPr marL="342900" indent="-342900" algn="just">
              <a:buFontTx/>
              <a:buChar char="-"/>
            </a:pPr>
            <a:r>
              <a:rPr lang="en-GB" altLang="cs-CZ" sz="2000" dirty="0">
                <a:solidFill>
                  <a:srgbClr val="00B0F0"/>
                </a:solidFill>
              </a:rPr>
              <a:t>processes of analysis</a:t>
            </a:r>
            <a:endParaRPr lang="en-GB" altLang="cs-CZ" sz="2000" dirty="0">
              <a:solidFill>
                <a:schemeClr val="tx1"/>
              </a:solidFill>
            </a:endParaRPr>
          </a:p>
          <a:p>
            <a:pPr marL="342900" indent="-342900" algn="just">
              <a:buFontTx/>
              <a:buChar char="-"/>
            </a:pPr>
            <a:r>
              <a:rPr lang="en-GB" altLang="cs-CZ" sz="2000" dirty="0">
                <a:solidFill>
                  <a:srgbClr val="00B0F0"/>
                </a:solidFill>
              </a:rPr>
              <a:t>reliability of sources</a:t>
            </a:r>
            <a:endParaRPr lang="en-GB" altLang="cs-CZ" sz="2000" dirty="0">
              <a:solidFill>
                <a:schemeClr val="tx1"/>
              </a:solidFill>
            </a:endParaRPr>
          </a:p>
          <a:p>
            <a:br>
              <a:rPr lang="en-GB" sz="2000" dirty="0"/>
            </a:b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34</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9231556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2.1.2 The research philosophies – summary (cont.)</a:t>
            </a:r>
          </a:p>
        </p:txBody>
      </p:sp>
      <p:sp>
        <p:nvSpPr>
          <p:cNvPr id="3" name="Subtitle 2"/>
          <p:cNvSpPr>
            <a:spLocks noGrp="1"/>
          </p:cNvSpPr>
          <p:nvPr>
            <p:ph type="subTitle" idx="1"/>
          </p:nvPr>
        </p:nvSpPr>
        <p:spPr>
          <a:xfrm>
            <a:off x="539552" y="2132856"/>
            <a:ext cx="7981078" cy="3744416"/>
          </a:xfrm>
        </p:spPr>
        <p:txBody>
          <a:bodyPr>
            <a:noAutofit/>
          </a:bodyPr>
          <a:lstStyle/>
          <a:p>
            <a:pPr algn="just"/>
            <a:endParaRPr lang="en-GB" sz="2000" dirty="0">
              <a:solidFill>
                <a:srgbClr val="FF0000"/>
              </a:solidFill>
            </a:endParaRPr>
          </a:p>
          <a:p>
            <a:pPr algn="just"/>
            <a:r>
              <a:rPr lang="en-GB" sz="2000" dirty="0">
                <a:solidFill>
                  <a:srgbClr val="FF0000"/>
                </a:solidFill>
              </a:rPr>
              <a:t>Positivist</a:t>
            </a:r>
            <a:r>
              <a:rPr lang="en-GB" sz="2000" dirty="0">
                <a:solidFill>
                  <a:schemeClr val="tx1"/>
                </a:solidFill>
              </a:rPr>
              <a:t> stances - </a:t>
            </a:r>
            <a:r>
              <a:rPr lang="en-GB" sz="2000" dirty="0">
                <a:solidFill>
                  <a:srgbClr val="FF0000"/>
                </a:solidFill>
              </a:rPr>
              <a:t>deductive</a:t>
            </a:r>
            <a:r>
              <a:rPr lang="en-GB" sz="2000" dirty="0">
                <a:solidFill>
                  <a:schemeClr val="tx1"/>
                </a:solidFill>
              </a:rPr>
              <a:t> and more scientific views – </a:t>
            </a:r>
            <a:r>
              <a:rPr lang="en-GB" sz="2000" b="1" dirty="0">
                <a:solidFill>
                  <a:schemeClr val="tx1"/>
                </a:solidFill>
              </a:rPr>
              <a:t>“counting and measuring” </a:t>
            </a:r>
            <a:r>
              <a:rPr lang="en-GB" sz="2000" dirty="0">
                <a:solidFill>
                  <a:srgbClr val="FF0000"/>
                </a:solidFill>
              </a:rPr>
              <a:t>quantitative research methods</a:t>
            </a:r>
            <a:r>
              <a:rPr lang="en-GB" sz="2000" dirty="0">
                <a:solidFill>
                  <a:schemeClr val="tx1"/>
                </a:solidFill>
              </a:rPr>
              <a:t> </a:t>
            </a:r>
          </a:p>
          <a:p>
            <a:pPr algn="just"/>
            <a:endParaRPr lang="en-GB" sz="2000" dirty="0">
              <a:solidFill>
                <a:schemeClr val="tx1"/>
              </a:solidFill>
            </a:endParaRPr>
          </a:p>
          <a:p>
            <a:pPr algn="just"/>
            <a:r>
              <a:rPr lang="en-GB" sz="2000" dirty="0" err="1">
                <a:solidFill>
                  <a:srgbClr val="00B0F0"/>
                </a:solidFill>
              </a:rPr>
              <a:t>Interpretivist</a:t>
            </a:r>
            <a:r>
              <a:rPr lang="en-GB" sz="2000" dirty="0">
                <a:solidFill>
                  <a:srgbClr val="00B0F0"/>
                </a:solidFill>
              </a:rPr>
              <a:t> </a:t>
            </a:r>
            <a:r>
              <a:rPr lang="en-GB" sz="2000" dirty="0">
                <a:solidFill>
                  <a:schemeClr val="tx1"/>
                </a:solidFill>
              </a:rPr>
              <a:t>stances - </a:t>
            </a:r>
            <a:r>
              <a:rPr lang="en-GB" sz="2000" dirty="0">
                <a:solidFill>
                  <a:srgbClr val="00B0F0"/>
                </a:solidFill>
              </a:rPr>
              <a:t>inductive</a:t>
            </a:r>
            <a:r>
              <a:rPr lang="en-GB" sz="2000" dirty="0">
                <a:solidFill>
                  <a:schemeClr val="tx1"/>
                </a:solidFill>
              </a:rPr>
              <a:t> </a:t>
            </a:r>
            <a:r>
              <a:rPr lang="en-GB" sz="2000" b="1" dirty="0">
                <a:solidFill>
                  <a:schemeClr val="tx1"/>
                </a:solidFill>
              </a:rPr>
              <a:t>“deeper truth” </a:t>
            </a:r>
            <a:r>
              <a:rPr lang="en-GB" sz="2000" dirty="0">
                <a:solidFill>
                  <a:schemeClr val="tx1"/>
                </a:solidFill>
              </a:rPr>
              <a:t>reasoning views – observational </a:t>
            </a:r>
            <a:r>
              <a:rPr lang="en-GB" sz="2000" dirty="0">
                <a:solidFill>
                  <a:srgbClr val="00B0F0"/>
                </a:solidFill>
              </a:rPr>
              <a:t>qualitative research methods</a:t>
            </a:r>
            <a:r>
              <a:rPr lang="en-GB" sz="2000" dirty="0">
                <a:solidFill>
                  <a:schemeClr val="tx1"/>
                </a:solidFill>
              </a:rPr>
              <a:t> </a:t>
            </a:r>
          </a:p>
          <a:p>
            <a:pPr algn="just"/>
            <a:r>
              <a:rPr lang="en-GB" sz="2000" dirty="0">
                <a:solidFill>
                  <a:schemeClr val="tx1"/>
                </a:solidFill>
              </a:rPr>
              <a:t>				</a:t>
            </a:r>
          </a:p>
          <a:p>
            <a:pPr algn="just"/>
            <a:r>
              <a:rPr lang="en-GB" sz="2000" dirty="0">
                <a:solidFill>
                  <a:schemeClr val="tx1"/>
                </a:solidFill>
              </a:rPr>
              <a:t>				</a:t>
            </a:r>
            <a:r>
              <a:rPr lang="en-GB" sz="1600" dirty="0">
                <a:solidFill>
                  <a:schemeClr val="tx1"/>
                </a:solidFill>
              </a:rPr>
              <a:t>(Saunders et al., 2009)</a:t>
            </a:r>
          </a:p>
          <a:p>
            <a:br>
              <a:rPr lang="en-GB" sz="2000" dirty="0"/>
            </a:b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35</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4566991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lstStyle/>
          <a:p>
            <a:r>
              <a:rPr lang="en-US" b="1" dirty="0"/>
              <a:t>3. Research Approaches</a:t>
            </a:r>
          </a:p>
        </p:txBody>
      </p:sp>
      <p:sp>
        <p:nvSpPr>
          <p:cNvPr id="4" name="Footer Placeholder 3"/>
          <p:cNvSpPr>
            <a:spLocks noGrp="1"/>
          </p:cNvSpPr>
          <p:nvPr>
            <p:ph type="ftr" sz="quarter" idx="11"/>
          </p:nvPr>
        </p:nvSpPr>
        <p:spPr>
          <a:xfrm>
            <a:off x="884312" y="6093296"/>
            <a:ext cx="2751584"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36</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5977404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Research approaches</a:t>
            </a:r>
          </a:p>
        </p:txBody>
      </p:sp>
      <p:sp>
        <p:nvSpPr>
          <p:cNvPr id="3" name="Subtitle 2"/>
          <p:cNvSpPr>
            <a:spLocks noGrp="1"/>
          </p:cNvSpPr>
          <p:nvPr>
            <p:ph type="subTitle" idx="1"/>
          </p:nvPr>
        </p:nvSpPr>
        <p:spPr>
          <a:xfrm>
            <a:off x="539552" y="2132856"/>
            <a:ext cx="7981078" cy="3744416"/>
          </a:xfrm>
        </p:spPr>
        <p:txBody>
          <a:bodyPr>
            <a:noAutofit/>
          </a:bodyPr>
          <a:lstStyle/>
          <a:p>
            <a:pPr marL="0" lvl="2" algn="l"/>
            <a:endParaRPr lang="en-GB" altLang="cs-CZ" sz="2000" b="1" dirty="0">
              <a:solidFill>
                <a:schemeClr val="tx1"/>
              </a:solidFill>
            </a:endParaRPr>
          </a:p>
          <a:p>
            <a:pPr marL="0" lvl="2" algn="l"/>
            <a:r>
              <a:rPr lang="en-GB" altLang="cs-CZ" sz="2000" b="1" dirty="0">
                <a:solidFill>
                  <a:schemeClr val="tx1"/>
                </a:solidFill>
              </a:rPr>
              <a:t>Three basic research approaches </a:t>
            </a:r>
            <a:r>
              <a:rPr lang="en-GB" altLang="cs-CZ" sz="2000" dirty="0">
                <a:solidFill>
                  <a:schemeClr val="tx1"/>
                </a:solidFill>
              </a:rPr>
              <a:t>imply research and methodological choice.</a:t>
            </a:r>
            <a:endParaRPr lang="en-GB" sz="2000" dirty="0">
              <a:solidFill>
                <a:schemeClr val="tx1"/>
              </a:solidFill>
            </a:endParaRPr>
          </a:p>
          <a:p>
            <a:pPr marL="342900" lvl="2" indent="-342900" algn="l">
              <a:buFontTx/>
              <a:buChar char="-"/>
            </a:pPr>
            <a:r>
              <a:rPr lang="en-GB" sz="2000" i="1" dirty="0">
                <a:solidFill>
                  <a:srgbClr val="FF0000"/>
                </a:solidFill>
              </a:rPr>
              <a:t>Deduction</a:t>
            </a:r>
          </a:p>
          <a:p>
            <a:pPr marL="342900" lvl="2" indent="-342900" algn="l">
              <a:buFontTx/>
              <a:buChar char="-"/>
            </a:pPr>
            <a:r>
              <a:rPr lang="en-GB" sz="2000" i="1" dirty="0">
                <a:solidFill>
                  <a:srgbClr val="FF0000"/>
                </a:solidFill>
              </a:rPr>
              <a:t>Induction</a:t>
            </a:r>
          </a:p>
          <a:p>
            <a:pPr marL="342900" lvl="2" indent="-342900" algn="l">
              <a:buFontTx/>
              <a:buChar char="-"/>
            </a:pPr>
            <a:r>
              <a:rPr lang="en-GB" sz="2000" i="1" dirty="0">
                <a:solidFill>
                  <a:srgbClr val="FF0000"/>
                </a:solidFill>
              </a:rPr>
              <a:t>Abduction</a:t>
            </a:r>
            <a:endParaRPr lang="en-GB" sz="2000" dirty="0">
              <a:solidFill>
                <a:schemeClr val="tx1"/>
              </a:solidFill>
            </a:endParaRPr>
          </a:p>
          <a:p>
            <a:pPr marL="0" lvl="2" algn="l"/>
            <a:endParaRPr lang="en-GB" sz="2000" b="1" dirty="0">
              <a:solidFill>
                <a:schemeClr val="tx1"/>
              </a:solidFill>
            </a:endParaRPr>
          </a:p>
          <a:p>
            <a:pPr marL="0" lvl="2" algn="l"/>
            <a:r>
              <a:rPr lang="en-GB" sz="2000" b="1" dirty="0">
                <a:solidFill>
                  <a:schemeClr val="tx1"/>
                </a:solidFill>
              </a:rPr>
              <a:t>Methodological choice </a:t>
            </a:r>
            <a:r>
              <a:rPr lang="en-GB" sz="2000" dirty="0">
                <a:solidFill>
                  <a:schemeClr val="tx1"/>
                </a:solidFill>
              </a:rPr>
              <a:t>– the use of </a:t>
            </a:r>
            <a:r>
              <a:rPr lang="en-GB" sz="2000" dirty="0">
                <a:solidFill>
                  <a:srgbClr val="FF0000"/>
                </a:solidFill>
              </a:rPr>
              <a:t>quantitative</a:t>
            </a:r>
            <a:r>
              <a:rPr lang="en-GB" sz="2000" dirty="0">
                <a:solidFill>
                  <a:schemeClr val="tx1"/>
                </a:solidFill>
              </a:rPr>
              <a:t>, </a:t>
            </a:r>
            <a:r>
              <a:rPr lang="en-GB" sz="2000" dirty="0">
                <a:solidFill>
                  <a:srgbClr val="FF0000"/>
                </a:solidFill>
              </a:rPr>
              <a:t>qualitative </a:t>
            </a:r>
            <a:r>
              <a:rPr lang="en-GB" sz="2000" dirty="0">
                <a:solidFill>
                  <a:schemeClr val="tx1"/>
                </a:solidFill>
              </a:rPr>
              <a:t>or </a:t>
            </a:r>
            <a:r>
              <a:rPr lang="en-GB" sz="2000" dirty="0">
                <a:solidFill>
                  <a:srgbClr val="FF0000"/>
                </a:solidFill>
              </a:rPr>
              <a:t>mixed</a:t>
            </a:r>
            <a:r>
              <a:rPr lang="en-GB" sz="2000" dirty="0">
                <a:solidFill>
                  <a:schemeClr val="tx1"/>
                </a:solidFill>
              </a:rPr>
              <a:t> methods research design</a:t>
            </a:r>
          </a:p>
          <a:p>
            <a:pPr marL="0" lvl="2" algn="l"/>
            <a:r>
              <a:rPr lang="en-GB" sz="2000" dirty="0">
                <a:solidFill>
                  <a:schemeClr val="tx1"/>
                </a:solidFill>
              </a:rPr>
              <a:t>					</a:t>
            </a:r>
            <a:br>
              <a:rPr lang="en-GB" sz="1400" dirty="0">
                <a:solidFill>
                  <a:schemeClr val="tx1"/>
                </a:solidFill>
              </a:rPr>
            </a:br>
            <a:endParaRPr lang="en-GB" altLang="cs-CZ" sz="14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37</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3052487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Research approaches (cont.)</a:t>
            </a:r>
          </a:p>
        </p:txBody>
      </p:sp>
      <p:sp>
        <p:nvSpPr>
          <p:cNvPr id="3" name="Subtitle 2"/>
          <p:cNvSpPr>
            <a:spLocks noGrp="1"/>
          </p:cNvSpPr>
          <p:nvPr>
            <p:ph type="subTitle" idx="1"/>
          </p:nvPr>
        </p:nvSpPr>
        <p:spPr>
          <a:xfrm>
            <a:off x="539552" y="2132856"/>
            <a:ext cx="7981078" cy="3744416"/>
          </a:xfrm>
        </p:spPr>
        <p:txBody>
          <a:bodyPr>
            <a:noAutofit/>
          </a:bodyPr>
          <a:lstStyle/>
          <a:p>
            <a:pPr algn="l"/>
            <a:r>
              <a:rPr lang="en-GB" sz="2000" b="1" dirty="0">
                <a:solidFill>
                  <a:srgbClr val="FF0000"/>
                </a:solidFill>
              </a:rPr>
              <a:t>1) Deduction</a:t>
            </a:r>
            <a:r>
              <a:rPr lang="en-GB" sz="2000" dirty="0">
                <a:solidFill>
                  <a:srgbClr val="FF0000"/>
                </a:solidFill>
              </a:rPr>
              <a:t> </a:t>
            </a:r>
            <a:r>
              <a:rPr lang="en-GB" sz="2000" dirty="0">
                <a:solidFill>
                  <a:schemeClr val="tx1"/>
                </a:solidFill>
              </a:rPr>
              <a:t>– from the more general to the more specific</a:t>
            </a:r>
          </a:p>
          <a:p>
            <a:pPr algn="l"/>
            <a:r>
              <a:rPr lang="en-GB" sz="2000" dirty="0">
                <a:solidFill>
                  <a:schemeClr val="tx1"/>
                </a:solidFill>
              </a:rPr>
              <a:t>If research starts with theory, often developed from reading of academic literature and the researcher designs a research strategy to test the theory, the </a:t>
            </a:r>
            <a:r>
              <a:rPr lang="en-GB" sz="2000" b="1" dirty="0">
                <a:solidFill>
                  <a:srgbClr val="FF0000"/>
                </a:solidFill>
              </a:rPr>
              <a:t>deductive approach</a:t>
            </a:r>
            <a:r>
              <a:rPr lang="en-GB" sz="2000" dirty="0">
                <a:solidFill>
                  <a:srgbClr val="FF0000"/>
                </a:solidFill>
              </a:rPr>
              <a:t> </a:t>
            </a:r>
            <a:r>
              <a:rPr lang="en-GB" sz="2000" dirty="0">
                <a:solidFill>
                  <a:schemeClr val="tx1"/>
                </a:solidFill>
              </a:rPr>
              <a:t>is used.</a:t>
            </a:r>
            <a:endParaRPr lang="en-US" sz="2000" dirty="0">
              <a:solidFill>
                <a:schemeClr val="tx1"/>
              </a:solidFill>
            </a:endParaRPr>
          </a:p>
          <a:p>
            <a:pPr algn="l"/>
            <a:endParaRPr lang="en-GB" altLang="cs-CZ" sz="2400" dirty="0">
              <a:solidFill>
                <a:srgbClr val="FF0000"/>
              </a:solidFill>
            </a:endParaRPr>
          </a:p>
          <a:p>
            <a:pPr algn="l"/>
            <a:endParaRPr lang="en-GB" altLang="cs-CZ" sz="2000" dirty="0">
              <a:solidFill>
                <a:srgbClr val="FF0000"/>
              </a:solidFill>
            </a:endParaRPr>
          </a:p>
          <a:p>
            <a:pPr algn="l"/>
            <a:endParaRPr lang="en-GB" altLang="cs-CZ" sz="2000" dirty="0">
              <a:solidFill>
                <a:srgbClr val="FF0000"/>
              </a:solidFill>
            </a:endParaRPr>
          </a:p>
          <a:p>
            <a:pPr algn="l"/>
            <a:endParaRPr lang="en-GB" altLang="cs-CZ" sz="2000" dirty="0">
              <a:solidFill>
                <a:srgbClr val="FF0000"/>
              </a:solidFill>
            </a:endParaRPr>
          </a:p>
          <a:p>
            <a:pPr algn="l"/>
            <a:endParaRPr lang="en-GB" altLang="cs-CZ" sz="2000" dirty="0">
              <a:solidFill>
                <a:srgbClr val="FF0000"/>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38</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graphicFrame>
        <p:nvGraphicFramePr>
          <p:cNvPr id="10" name="Diagram 9"/>
          <p:cNvGraphicFramePr/>
          <p:nvPr>
            <p:extLst>
              <p:ext uri="{D42A27DB-BD31-4B8C-83A1-F6EECF244321}">
                <p14:modId xmlns:p14="http://schemas.microsoft.com/office/powerpoint/2010/main" val="1994946117"/>
              </p:ext>
            </p:extLst>
          </p:nvPr>
        </p:nvGraphicFramePr>
        <p:xfrm>
          <a:off x="2123728" y="3428999"/>
          <a:ext cx="5496272" cy="258205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3" name="Triangle 12"/>
          <p:cNvSpPr/>
          <p:nvPr/>
        </p:nvSpPr>
        <p:spPr>
          <a:xfrm>
            <a:off x="4788024" y="4017818"/>
            <a:ext cx="227856" cy="207699"/>
          </a:xfrm>
          <a:prstGeom prst="triangle">
            <a:avLst>
              <a:gd name="adj" fmla="val 100000"/>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5" name="TextBox 4"/>
          <p:cNvSpPr txBox="1"/>
          <p:nvPr/>
        </p:nvSpPr>
        <p:spPr>
          <a:xfrm>
            <a:off x="3995936" y="5445224"/>
            <a:ext cx="4176465" cy="523220"/>
          </a:xfrm>
          <a:prstGeom prst="rect">
            <a:avLst/>
          </a:prstGeom>
          <a:noFill/>
        </p:spPr>
        <p:txBody>
          <a:bodyPr wrap="square" rtlCol="0">
            <a:spAutoFit/>
          </a:bodyPr>
          <a:lstStyle/>
          <a:p>
            <a:r>
              <a:rPr lang="en-GB" sz="1400" dirty="0"/>
              <a:t> </a:t>
            </a:r>
          </a:p>
          <a:p>
            <a:r>
              <a:rPr lang="en-GB" sz="1400" dirty="0"/>
              <a:t>(</a:t>
            </a:r>
            <a:r>
              <a:rPr lang="en-GB" sz="1400" dirty="0" err="1"/>
              <a:t>Trochim</a:t>
            </a:r>
            <a:r>
              <a:rPr lang="en-GB" sz="1400" dirty="0"/>
              <a:t> </a:t>
            </a:r>
            <a:r>
              <a:rPr lang="en-US" sz="1400" dirty="0"/>
              <a:t>&amp;</a:t>
            </a:r>
            <a:r>
              <a:rPr lang="en-GB" sz="1400" dirty="0"/>
              <a:t> </a:t>
            </a:r>
            <a:r>
              <a:rPr lang="en-GB" sz="1400" dirty="0" err="1"/>
              <a:t>Donelly</a:t>
            </a:r>
            <a:r>
              <a:rPr lang="en-GB" sz="1400" dirty="0"/>
              <a:t>, 2008, adapted)</a:t>
            </a:r>
            <a:r>
              <a:rPr lang="en-US" sz="1400" dirty="0"/>
              <a:t> </a:t>
            </a:r>
            <a:endParaRPr lang="en-GB" sz="1400" dirty="0"/>
          </a:p>
        </p:txBody>
      </p:sp>
      <p:sp>
        <p:nvSpPr>
          <p:cNvPr id="15" name="TextBox 14"/>
          <p:cNvSpPr txBox="1"/>
          <p:nvPr/>
        </p:nvSpPr>
        <p:spPr>
          <a:xfrm>
            <a:off x="1072662" y="5222631"/>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0499267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Research approaches (cont.)</a:t>
            </a:r>
          </a:p>
        </p:txBody>
      </p:sp>
      <p:sp>
        <p:nvSpPr>
          <p:cNvPr id="3" name="Subtitle 2"/>
          <p:cNvSpPr>
            <a:spLocks noGrp="1"/>
          </p:cNvSpPr>
          <p:nvPr>
            <p:ph type="subTitle" idx="1"/>
          </p:nvPr>
        </p:nvSpPr>
        <p:spPr>
          <a:xfrm>
            <a:off x="539552" y="2132856"/>
            <a:ext cx="7981078" cy="3744416"/>
          </a:xfrm>
        </p:spPr>
        <p:txBody>
          <a:bodyPr>
            <a:noAutofit/>
          </a:bodyPr>
          <a:lstStyle/>
          <a:p>
            <a:pPr algn="l"/>
            <a:r>
              <a:rPr lang="en-GB" altLang="cs-CZ" sz="2000" b="1" dirty="0">
                <a:solidFill>
                  <a:srgbClr val="FF0000"/>
                </a:solidFill>
              </a:rPr>
              <a:t>2) Induction</a:t>
            </a:r>
            <a:r>
              <a:rPr lang="en-GB" altLang="cs-CZ" sz="2000" dirty="0">
                <a:solidFill>
                  <a:schemeClr val="tx1"/>
                </a:solidFill>
              </a:rPr>
              <a:t> – from a specific observation to broader generalisations and theories</a:t>
            </a:r>
            <a:r>
              <a:rPr lang="en-US" sz="2000" b="1" dirty="0">
                <a:solidFill>
                  <a:schemeClr val="tx1"/>
                </a:solidFill>
              </a:rPr>
              <a:t> </a:t>
            </a:r>
          </a:p>
          <a:p>
            <a:pPr algn="l"/>
            <a:r>
              <a:rPr lang="en-US" sz="2000" dirty="0">
                <a:solidFill>
                  <a:schemeClr val="tx1"/>
                </a:solidFill>
              </a:rPr>
              <a:t>If research starts with collecting data to explore a phenomenon and the theory is generated, the </a:t>
            </a:r>
            <a:r>
              <a:rPr lang="en-US" sz="2000" b="1" dirty="0">
                <a:solidFill>
                  <a:srgbClr val="FF0000"/>
                </a:solidFill>
              </a:rPr>
              <a:t>inductive approach </a:t>
            </a:r>
            <a:r>
              <a:rPr lang="en-US" sz="2000" dirty="0">
                <a:solidFill>
                  <a:schemeClr val="tx1"/>
                </a:solidFill>
              </a:rPr>
              <a:t>is used. </a:t>
            </a: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39</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graphicFrame>
        <p:nvGraphicFramePr>
          <p:cNvPr id="5" name="Diagram 4"/>
          <p:cNvGraphicFramePr/>
          <p:nvPr>
            <p:extLst>
              <p:ext uri="{D42A27DB-BD31-4B8C-83A1-F6EECF244321}">
                <p14:modId xmlns:p14="http://schemas.microsoft.com/office/powerpoint/2010/main" val="1916768815"/>
              </p:ext>
            </p:extLst>
          </p:nvPr>
        </p:nvGraphicFramePr>
        <p:xfrm>
          <a:off x="1524000" y="3563352"/>
          <a:ext cx="6096000" cy="189764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3" name="TextBox 12"/>
          <p:cNvSpPr txBox="1"/>
          <p:nvPr/>
        </p:nvSpPr>
        <p:spPr>
          <a:xfrm>
            <a:off x="4644007" y="5089764"/>
            <a:ext cx="4209167" cy="307777"/>
          </a:xfrm>
          <a:prstGeom prst="rect">
            <a:avLst/>
          </a:prstGeom>
          <a:noFill/>
        </p:spPr>
        <p:txBody>
          <a:bodyPr wrap="square" rtlCol="0">
            <a:spAutoFit/>
          </a:bodyPr>
          <a:lstStyle/>
          <a:p>
            <a:r>
              <a:rPr lang="en-GB" sz="1400" dirty="0"/>
              <a:t>(</a:t>
            </a:r>
            <a:r>
              <a:rPr lang="en-GB" sz="1400" dirty="0" err="1"/>
              <a:t>Trochim</a:t>
            </a:r>
            <a:r>
              <a:rPr lang="en-GB" sz="1400" dirty="0"/>
              <a:t> </a:t>
            </a:r>
            <a:r>
              <a:rPr lang="en-US" sz="1400" dirty="0"/>
              <a:t>&amp;</a:t>
            </a:r>
            <a:r>
              <a:rPr lang="en-GB" sz="1400" dirty="0"/>
              <a:t> </a:t>
            </a:r>
            <a:r>
              <a:rPr lang="en-GB" sz="1400" dirty="0" err="1"/>
              <a:t>Donelly</a:t>
            </a:r>
            <a:r>
              <a:rPr lang="en-GB" sz="1400" dirty="0"/>
              <a:t>, 2008, adapted)</a:t>
            </a:r>
          </a:p>
        </p:txBody>
      </p:sp>
    </p:spTree>
    <p:extLst>
      <p:ext uri="{BB962C8B-B14F-4D97-AF65-F5344CB8AC3E}">
        <p14:creationId xmlns:p14="http://schemas.microsoft.com/office/powerpoint/2010/main" val="4951982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1.2 Research </a:t>
            </a:r>
          </a:p>
        </p:txBody>
      </p:sp>
      <p:sp>
        <p:nvSpPr>
          <p:cNvPr id="3" name="Subtitle 2"/>
          <p:cNvSpPr>
            <a:spLocks noGrp="1"/>
          </p:cNvSpPr>
          <p:nvPr>
            <p:ph type="subTitle" idx="1"/>
          </p:nvPr>
        </p:nvSpPr>
        <p:spPr>
          <a:xfrm>
            <a:off x="539552" y="2132856"/>
            <a:ext cx="7981078" cy="3744416"/>
          </a:xfrm>
        </p:spPr>
        <p:txBody>
          <a:bodyPr>
            <a:noAutofit/>
          </a:bodyPr>
          <a:lstStyle/>
          <a:p>
            <a:pPr algn="just"/>
            <a:r>
              <a:rPr lang="en-GB" sz="1500" b="1" dirty="0">
                <a:solidFill>
                  <a:schemeClr val="tx1"/>
                </a:solidFill>
              </a:rPr>
              <a:t>Research</a:t>
            </a:r>
            <a:r>
              <a:rPr lang="en-GB" sz="1500" dirty="0">
                <a:solidFill>
                  <a:schemeClr val="tx1"/>
                </a:solidFill>
              </a:rPr>
              <a:t>  - people undertake it in order </a:t>
            </a:r>
            <a:r>
              <a:rPr lang="en-GB" sz="1500" b="1" dirty="0">
                <a:solidFill>
                  <a:srgbClr val="FF0000"/>
                </a:solidFill>
              </a:rPr>
              <a:t>to find out things </a:t>
            </a:r>
            <a:r>
              <a:rPr lang="en-GB" sz="1500" dirty="0">
                <a:solidFill>
                  <a:schemeClr val="tx1"/>
                </a:solidFill>
              </a:rPr>
              <a:t>in </a:t>
            </a:r>
            <a:r>
              <a:rPr lang="en-GB" sz="1500" b="1" dirty="0">
                <a:solidFill>
                  <a:srgbClr val="FF0000"/>
                </a:solidFill>
              </a:rPr>
              <a:t>a systematic way</a:t>
            </a:r>
            <a:r>
              <a:rPr lang="en-GB" sz="1500" dirty="0">
                <a:solidFill>
                  <a:schemeClr val="tx1"/>
                </a:solidFill>
              </a:rPr>
              <a:t>, </a:t>
            </a:r>
            <a:r>
              <a:rPr lang="en-GB" sz="1600" dirty="0">
                <a:solidFill>
                  <a:schemeClr val="tx1"/>
                </a:solidFill>
              </a:rPr>
              <a:t>thereby </a:t>
            </a:r>
            <a:r>
              <a:rPr lang="en-GB" sz="1600" b="1" dirty="0">
                <a:solidFill>
                  <a:schemeClr val="tx1"/>
                </a:solidFill>
              </a:rPr>
              <a:t>increasing their knowledge. </a:t>
            </a:r>
          </a:p>
          <a:p>
            <a:pPr algn="just"/>
            <a:endParaRPr lang="en-GB" sz="1600" dirty="0">
              <a:solidFill>
                <a:schemeClr val="tx1"/>
              </a:solidFill>
            </a:endParaRPr>
          </a:p>
          <a:p>
            <a:pPr algn="just"/>
            <a:r>
              <a:rPr lang="en-GB" sz="1600" b="1" dirty="0">
                <a:solidFill>
                  <a:srgbClr val="FF0000"/>
                </a:solidFill>
              </a:rPr>
              <a:t>’Systematic way’ </a:t>
            </a:r>
            <a:r>
              <a:rPr lang="en-GB" sz="1600" dirty="0">
                <a:solidFill>
                  <a:schemeClr val="tx1"/>
                </a:solidFill>
              </a:rPr>
              <a:t>- suggests that research is based on logical relationships and not just beliefs </a:t>
            </a:r>
          </a:p>
          <a:p>
            <a:pPr algn="just"/>
            <a:r>
              <a:rPr lang="en-GB" sz="1600" dirty="0">
                <a:solidFill>
                  <a:schemeClr val="tx1"/>
                </a:solidFill>
              </a:rPr>
              <a:t>Research involves:</a:t>
            </a:r>
          </a:p>
          <a:p>
            <a:pPr marL="285750" indent="-285750" algn="just">
              <a:buFontTx/>
              <a:buChar char="-"/>
            </a:pPr>
            <a:r>
              <a:rPr lang="en-GB" sz="1600" dirty="0">
                <a:solidFill>
                  <a:schemeClr val="tx1"/>
                </a:solidFill>
              </a:rPr>
              <a:t>an explanation of the methods used to collect the data, </a:t>
            </a:r>
          </a:p>
          <a:p>
            <a:pPr marL="285750" indent="-285750" algn="just">
              <a:buFontTx/>
              <a:buChar char="-"/>
            </a:pPr>
            <a:r>
              <a:rPr lang="en-GB" sz="1600" dirty="0">
                <a:solidFill>
                  <a:schemeClr val="tx1"/>
                </a:solidFill>
              </a:rPr>
              <a:t>arguments why the results obtained are meaningful,</a:t>
            </a:r>
          </a:p>
          <a:p>
            <a:pPr marL="285750" indent="-285750" algn="just">
              <a:buFontTx/>
              <a:buChar char="-"/>
            </a:pPr>
            <a:r>
              <a:rPr lang="en-GB" sz="1600" dirty="0">
                <a:solidFill>
                  <a:schemeClr val="tx1"/>
                </a:solidFill>
              </a:rPr>
              <a:t>Explanations any limitations that are associated with them. </a:t>
            </a:r>
          </a:p>
          <a:p>
            <a:pPr algn="just"/>
            <a:r>
              <a:rPr lang="en-GB" sz="1600" b="1" dirty="0">
                <a:solidFill>
                  <a:srgbClr val="FF0000"/>
                </a:solidFill>
              </a:rPr>
              <a:t>’ To find out things’ </a:t>
            </a:r>
            <a:r>
              <a:rPr lang="en-GB" sz="1600" dirty="0">
                <a:solidFill>
                  <a:schemeClr val="tx1"/>
                </a:solidFill>
              </a:rPr>
              <a:t>suggests there is a multiplicity of possible purposes for research. </a:t>
            </a:r>
          </a:p>
          <a:p>
            <a:pPr algn="just"/>
            <a:endParaRPr lang="en-GB" sz="1600" dirty="0">
              <a:solidFill>
                <a:schemeClr val="tx1"/>
              </a:solidFill>
            </a:endParaRPr>
          </a:p>
          <a:p>
            <a:pPr algn="just"/>
            <a:r>
              <a:rPr lang="en-GB" sz="1600" dirty="0">
                <a:solidFill>
                  <a:schemeClr val="tx1"/>
                </a:solidFill>
              </a:rPr>
              <a:t>The purposes can include describing, explaining, understanding, criticising and analysing. </a:t>
            </a:r>
          </a:p>
          <a:p>
            <a:pPr algn="just"/>
            <a:r>
              <a:rPr lang="en-GB" sz="1600" dirty="0">
                <a:solidFill>
                  <a:schemeClr val="tx1"/>
                </a:solidFill>
              </a:rPr>
              <a:t>				</a:t>
            </a:r>
            <a:r>
              <a:rPr lang="en-GB" sz="1400" dirty="0">
                <a:solidFill>
                  <a:schemeClr val="tx1"/>
                </a:solidFill>
              </a:rPr>
              <a:t>(</a:t>
            </a:r>
            <a:r>
              <a:rPr lang="en-GB" sz="1400" dirty="0" err="1">
                <a:solidFill>
                  <a:schemeClr val="tx1"/>
                </a:solidFill>
              </a:rPr>
              <a:t>Ghauri</a:t>
            </a:r>
            <a:r>
              <a:rPr lang="en-GB" sz="1400" dirty="0">
                <a:solidFill>
                  <a:schemeClr val="tx1"/>
                </a:solidFill>
              </a:rPr>
              <a:t> </a:t>
            </a:r>
            <a:r>
              <a:rPr lang="en-US" sz="1400" dirty="0">
                <a:solidFill>
                  <a:schemeClr val="tx1"/>
                </a:solidFill>
              </a:rPr>
              <a:t>&amp;</a:t>
            </a:r>
            <a:r>
              <a:rPr lang="en-GB" sz="1400" dirty="0">
                <a:solidFill>
                  <a:schemeClr val="tx1"/>
                </a:solidFill>
              </a:rPr>
              <a:t> </a:t>
            </a:r>
            <a:r>
              <a:rPr lang="en-GB" sz="1400" dirty="0" err="1">
                <a:solidFill>
                  <a:schemeClr val="tx1"/>
                </a:solidFill>
              </a:rPr>
              <a:t>Gronhaug</a:t>
            </a:r>
            <a:r>
              <a:rPr lang="en-GB" sz="1400" dirty="0">
                <a:solidFill>
                  <a:schemeClr val="tx1"/>
                </a:solidFill>
              </a:rPr>
              <a:t>, 2010, Saunders et al., 2016)</a:t>
            </a:r>
            <a:r>
              <a:rPr lang="en-US" sz="1400" dirty="0">
                <a:solidFill>
                  <a:schemeClr val="tx1"/>
                </a:solidFill>
              </a:rPr>
              <a:t> </a:t>
            </a:r>
            <a:endParaRPr lang="en-GB" sz="1400" dirty="0">
              <a:solidFill>
                <a:schemeClr val="tx1"/>
              </a:solidFill>
            </a:endParaRPr>
          </a:p>
          <a:p>
            <a:pPr algn="just"/>
            <a:endParaRPr lang="en-GB" sz="1600" dirty="0">
              <a:solidFill>
                <a:schemeClr val="tx1"/>
              </a:solidFill>
            </a:endParaRPr>
          </a:p>
          <a:p>
            <a:pPr algn="just"/>
            <a:endParaRPr lang="en-GB" sz="1600" dirty="0">
              <a:solidFill>
                <a:schemeClr val="tx1"/>
              </a:solidFill>
            </a:endParaRPr>
          </a:p>
          <a:p>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a:t>
            </a:fld>
            <a:endParaRPr lang="en-US"/>
          </a:p>
        </p:txBody>
      </p:sp>
      <p:pic>
        <p:nvPicPr>
          <p:cNvPr id="14" name="Obrázek 13"/>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893804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Research approaches (cont.)</a:t>
            </a:r>
          </a:p>
        </p:txBody>
      </p:sp>
      <p:sp>
        <p:nvSpPr>
          <p:cNvPr id="3" name="Subtitle 2"/>
          <p:cNvSpPr>
            <a:spLocks noGrp="1"/>
          </p:cNvSpPr>
          <p:nvPr>
            <p:ph type="subTitle" idx="1"/>
          </p:nvPr>
        </p:nvSpPr>
        <p:spPr>
          <a:xfrm>
            <a:off x="539552" y="2132856"/>
            <a:ext cx="7981078" cy="3744416"/>
          </a:xfrm>
        </p:spPr>
        <p:txBody>
          <a:bodyPr>
            <a:noAutofit/>
          </a:bodyPr>
          <a:lstStyle/>
          <a:p>
            <a:pPr algn="l"/>
            <a:endParaRPr lang="en-GB" altLang="cs-CZ" sz="2000" b="1" dirty="0">
              <a:solidFill>
                <a:srgbClr val="FF0000"/>
              </a:solidFill>
            </a:endParaRPr>
          </a:p>
          <a:p>
            <a:pPr algn="l"/>
            <a:r>
              <a:rPr lang="en-GB" altLang="cs-CZ" sz="2000" b="1" dirty="0">
                <a:solidFill>
                  <a:srgbClr val="FF0000"/>
                </a:solidFill>
              </a:rPr>
              <a:t>3) Abduction</a:t>
            </a:r>
            <a:r>
              <a:rPr lang="en-GB" altLang="cs-CZ" sz="2000" dirty="0">
                <a:solidFill>
                  <a:schemeClr val="tx1"/>
                </a:solidFill>
              </a:rPr>
              <a:t> – a mixed approach</a:t>
            </a:r>
          </a:p>
          <a:p>
            <a:pPr algn="l"/>
            <a:endParaRPr lang="en-GB" sz="2000" dirty="0">
              <a:solidFill>
                <a:schemeClr val="tx1"/>
              </a:solidFill>
            </a:endParaRPr>
          </a:p>
          <a:p>
            <a:pPr algn="l"/>
            <a:r>
              <a:rPr lang="en-US" sz="2000" dirty="0">
                <a:solidFill>
                  <a:schemeClr val="tx1"/>
                </a:solidFill>
              </a:rPr>
              <a:t>If research starts with collecting data to explore a phenomenon, identify themes and explain patterns to generate a new or modify an existing theory which is subsequently tested through additional data collection, the </a:t>
            </a:r>
            <a:r>
              <a:rPr lang="en-US" sz="2000" b="1" dirty="0">
                <a:solidFill>
                  <a:srgbClr val="FF0000"/>
                </a:solidFill>
              </a:rPr>
              <a:t>abductive approach </a:t>
            </a:r>
            <a:r>
              <a:rPr lang="en-US" sz="2000" dirty="0">
                <a:solidFill>
                  <a:schemeClr val="tx1"/>
                </a:solidFill>
              </a:rPr>
              <a:t>is used. </a:t>
            </a:r>
          </a:p>
          <a:p>
            <a:pPr algn="l"/>
            <a:endParaRPr lang="en-US" altLang="cs-CZ" sz="2000" dirty="0">
              <a:solidFill>
                <a:schemeClr val="tx1"/>
              </a:solidFill>
            </a:endParaRPr>
          </a:p>
          <a:p>
            <a:pPr algn="l"/>
            <a:r>
              <a:rPr lang="en-US" altLang="cs-CZ" sz="2000" dirty="0">
                <a:solidFill>
                  <a:schemeClr val="tx1"/>
                </a:solidFill>
              </a:rPr>
              <a:t>				</a:t>
            </a:r>
            <a:r>
              <a:rPr lang="en-US" altLang="cs-CZ" sz="1400" dirty="0">
                <a:solidFill>
                  <a:schemeClr val="tx1"/>
                </a:solidFill>
              </a:rPr>
              <a:t>(Saunders et al., 2016)</a:t>
            </a:r>
            <a:endParaRPr lang="en-GB" altLang="cs-CZ" sz="14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40</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5928872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Autofit/>
          </a:bodyPr>
          <a:lstStyle/>
          <a:p>
            <a:pPr algn="l"/>
            <a:br>
              <a:rPr lang="en-GB" sz="2800" b="1" dirty="0">
                <a:solidFill>
                  <a:srgbClr val="FF0000"/>
                </a:solidFill>
              </a:rPr>
            </a:br>
            <a:r>
              <a:rPr lang="en-GB" sz="2800" b="1" dirty="0">
                <a:solidFill>
                  <a:srgbClr val="FF0000"/>
                </a:solidFill>
              </a:rPr>
              <a:t>Deduction</a:t>
            </a:r>
            <a:br>
              <a:rPr lang="en-GB" sz="2800" b="1" dirty="0">
                <a:solidFill>
                  <a:srgbClr val="FF0000"/>
                </a:solidFill>
              </a:rPr>
            </a:br>
            <a:endParaRPr lang="en-US" sz="2800" b="1" dirty="0"/>
          </a:p>
        </p:txBody>
      </p:sp>
      <p:sp>
        <p:nvSpPr>
          <p:cNvPr id="3" name="Subtitle 2"/>
          <p:cNvSpPr>
            <a:spLocks noGrp="1"/>
          </p:cNvSpPr>
          <p:nvPr>
            <p:ph type="subTitle" idx="1"/>
          </p:nvPr>
        </p:nvSpPr>
        <p:spPr>
          <a:xfrm>
            <a:off x="539552" y="2132856"/>
            <a:ext cx="7981078" cy="3744416"/>
          </a:xfrm>
        </p:spPr>
        <p:txBody>
          <a:bodyPr>
            <a:noAutofit/>
          </a:bodyPr>
          <a:lstStyle/>
          <a:p>
            <a:pPr algn="l"/>
            <a:endParaRPr lang="en-GB" sz="2400" b="1" dirty="0">
              <a:solidFill>
                <a:srgbClr val="FF0000"/>
              </a:solidFill>
            </a:endParaRPr>
          </a:p>
          <a:p>
            <a:pPr algn="l"/>
            <a:r>
              <a:rPr lang="en-GB" sz="2400" i="1" dirty="0">
                <a:solidFill>
                  <a:srgbClr val="00B050"/>
                </a:solidFill>
              </a:rPr>
              <a:t>Logic:</a:t>
            </a:r>
            <a:r>
              <a:rPr lang="en-GB" sz="2400" i="1" dirty="0">
                <a:solidFill>
                  <a:schemeClr val="tx1"/>
                </a:solidFill>
              </a:rPr>
              <a:t> </a:t>
            </a:r>
            <a:r>
              <a:rPr lang="en-GB" sz="2400" dirty="0">
                <a:solidFill>
                  <a:schemeClr val="tx1"/>
                </a:solidFill>
              </a:rPr>
              <a:t>when the premises are true, the conclusion must also be true</a:t>
            </a:r>
            <a:endParaRPr lang="en-GB" sz="2400" dirty="0">
              <a:solidFill>
                <a:srgbClr val="00B050"/>
              </a:solidFill>
            </a:endParaRPr>
          </a:p>
          <a:p>
            <a:pPr algn="l"/>
            <a:r>
              <a:rPr lang="en-GB" sz="2400" i="1" dirty="0">
                <a:solidFill>
                  <a:srgbClr val="00B050"/>
                </a:solidFill>
              </a:rPr>
              <a:t>Generalizability: </a:t>
            </a:r>
            <a:r>
              <a:rPr lang="en-GB" sz="2400" dirty="0">
                <a:solidFill>
                  <a:schemeClr val="tx1"/>
                </a:solidFill>
              </a:rPr>
              <a:t>from the general to the specific</a:t>
            </a:r>
          </a:p>
          <a:p>
            <a:pPr algn="l"/>
            <a:r>
              <a:rPr lang="en-GB" sz="2400" i="1" dirty="0">
                <a:solidFill>
                  <a:srgbClr val="00B050"/>
                </a:solidFill>
              </a:rPr>
              <a:t>Use of data: </a:t>
            </a:r>
            <a:r>
              <a:rPr lang="en-GB" sz="2400" dirty="0">
                <a:solidFill>
                  <a:schemeClr val="tx1"/>
                </a:solidFill>
              </a:rPr>
              <a:t>to evaluate propositions or hypotheses related to an existing theory</a:t>
            </a:r>
          </a:p>
          <a:p>
            <a:pPr algn="l"/>
            <a:r>
              <a:rPr lang="en-GB" sz="2400" i="1" dirty="0">
                <a:solidFill>
                  <a:srgbClr val="00B050"/>
                </a:solidFill>
              </a:rPr>
              <a:t>Theory:</a:t>
            </a:r>
            <a:r>
              <a:rPr lang="en-GB" sz="2400" i="1" dirty="0">
                <a:solidFill>
                  <a:schemeClr val="tx1"/>
                </a:solidFill>
              </a:rPr>
              <a:t> </a:t>
            </a:r>
            <a:r>
              <a:rPr lang="en-GB" sz="2400" dirty="0">
                <a:solidFill>
                  <a:schemeClr val="tx1"/>
                </a:solidFill>
              </a:rPr>
              <a:t>theory falsification or verification</a:t>
            </a:r>
            <a:br>
              <a:rPr lang="en-GB" sz="2000" dirty="0"/>
            </a:b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41</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
        <p:nvSpPr>
          <p:cNvPr id="5" name="TextBox 4"/>
          <p:cNvSpPr txBox="1"/>
          <p:nvPr/>
        </p:nvSpPr>
        <p:spPr>
          <a:xfrm>
            <a:off x="4955703" y="5304340"/>
            <a:ext cx="2664297" cy="307777"/>
          </a:xfrm>
          <a:prstGeom prst="rect">
            <a:avLst/>
          </a:prstGeom>
          <a:noFill/>
        </p:spPr>
        <p:txBody>
          <a:bodyPr wrap="square" rtlCol="0">
            <a:spAutoFit/>
          </a:bodyPr>
          <a:lstStyle/>
          <a:p>
            <a:r>
              <a:rPr lang="en-GB" altLang="cs-CZ" sz="1400" dirty="0"/>
              <a:t>(Saunders et al., 2016)</a:t>
            </a:r>
            <a:endParaRPr lang="en-GB" sz="1400" dirty="0"/>
          </a:p>
        </p:txBody>
      </p:sp>
    </p:spTree>
    <p:extLst>
      <p:ext uri="{BB962C8B-B14F-4D97-AF65-F5344CB8AC3E}">
        <p14:creationId xmlns:p14="http://schemas.microsoft.com/office/powerpoint/2010/main" val="8993552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br>
              <a:rPr lang="en-GB" sz="2800" b="1" dirty="0">
                <a:solidFill>
                  <a:srgbClr val="FF0000"/>
                </a:solidFill>
              </a:rPr>
            </a:br>
            <a:r>
              <a:rPr lang="en-GB" sz="3100" b="1" dirty="0">
                <a:solidFill>
                  <a:srgbClr val="FF0000"/>
                </a:solidFill>
              </a:rPr>
              <a:t>Induction</a:t>
            </a:r>
            <a:br>
              <a:rPr lang="en-GB" sz="2800" b="1" dirty="0">
                <a:solidFill>
                  <a:srgbClr val="FF0000"/>
                </a:solidFill>
              </a:rPr>
            </a:br>
            <a:endParaRPr lang="en-US" sz="2800" b="1" dirty="0"/>
          </a:p>
        </p:txBody>
      </p:sp>
      <p:sp>
        <p:nvSpPr>
          <p:cNvPr id="3" name="Subtitle 2"/>
          <p:cNvSpPr>
            <a:spLocks noGrp="1"/>
          </p:cNvSpPr>
          <p:nvPr>
            <p:ph type="subTitle" idx="1"/>
          </p:nvPr>
        </p:nvSpPr>
        <p:spPr>
          <a:xfrm>
            <a:off x="539552" y="2132856"/>
            <a:ext cx="7981078" cy="3744416"/>
          </a:xfrm>
        </p:spPr>
        <p:txBody>
          <a:bodyPr>
            <a:noAutofit/>
          </a:bodyPr>
          <a:lstStyle/>
          <a:p>
            <a:pPr algn="l"/>
            <a:endParaRPr lang="en-GB" sz="2400" b="1" dirty="0">
              <a:solidFill>
                <a:srgbClr val="FF0000"/>
              </a:solidFill>
            </a:endParaRPr>
          </a:p>
          <a:p>
            <a:pPr algn="l"/>
            <a:r>
              <a:rPr lang="en-GB" sz="2400" i="1" dirty="0">
                <a:solidFill>
                  <a:srgbClr val="00B050"/>
                </a:solidFill>
              </a:rPr>
              <a:t>Logic: </a:t>
            </a:r>
            <a:r>
              <a:rPr lang="en-GB" sz="2400" dirty="0">
                <a:solidFill>
                  <a:schemeClr val="tx1"/>
                </a:solidFill>
              </a:rPr>
              <a:t>known premises are used to generate untested conclusions</a:t>
            </a:r>
            <a:endParaRPr lang="en-GB" sz="2400" i="1" dirty="0">
              <a:solidFill>
                <a:srgbClr val="00B050"/>
              </a:solidFill>
            </a:endParaRPr>
          </a:p>
          <a:p>
            <a:pPr algn="l"/>
            <a:r>
              <a:rPr lang="en-GB" sz="2400" i="1" dirty="0">
                <a:solidFill>
                  <a:srgbClr val="00B050"/>
                </a:solidFill>
              </a:rPr>
              <a:t>Generalizability: </a:t>
            </a:r>
            <a:r>
              <a:rPr lang="en-GB" sz="2400" dirty="0">
                <a:solidFill>
                  <a:schemeClr val="tx1"/>
                </a:solidFill>
              </a:rPr>
              <a:t>from the specific to general</a:t>
            </a:r>
          </a:p>
          <a:p>
            <a:pPr algn="l"/>
            <a:r>
              <a:rPr lang="en-GB" sz="2400" i="1" dirty="0">
                <a:solidFill>
                  <a:srgbClr val="00B050"/>
                </a:solidFill>
              </a:rPr>
              <a:t>Use of data: </a:t>
            </a:r>
            <a:r>
              <a:rPr lang="en-GB" sz="2400" dirty="0">
                <a:solidFill>
                  <a:schemeClr val="tx1"/>
                </a:solidFill>
              </a:rPr>
              <a:t>to explore a phenomenon, identify themes and patterns and create a conceptual framework</a:t>
            </a:r>
          </a:p>
          <a:p>
            <a:pPr algn="l"/>
            <a:r>
              <a:rPr lang="en-GB" sz="2400" i="1" dirty="0">
                <a:solidFill>
                  <a:srgbClr val="00B050"/>
                </a:solidFill>
              </a:rPr>
              <a:t>Theory: </a:t>
            </a:r>
            <a:r>
              <a:rPr lang="en-GB" sz="2400" dirty="0">
                <a:solidFill>
                  <a:schemeClr val="tx1"/>
                </a:solidFill>
              </a:rPr>
              <a:t>theory generation and building</a:t>
            </a:r>
            <a:br>
              <a:rPr lang="en-GB" sz="2000" i="1" dirty="0"/>
            </a:br>
            <a:endParaRPr lang="en-GB" altLang="cs-CZ" sz="2000" i="1"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42</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
        <p:nvSpPr>
          <p:cNvPr id="12" name="TextBox 11"/>
          <p:cNvSpPr txBox="1"/>
          <p:nvPr/>
        </p:nvSpPr>
        <p:spPr>
          <a:xfrm>
            <a:off x="4427984" y="5229200"/>
            <a:ext cx="2448271" cy="307777"/>
          </a:xfrm>
          <a:prstGeom prst="rect">
            <a:avLst/>
          </a:prstGeom>
          <a:noFill/>
        </p:spPr>
        <p:txBody>
          <a:bodyPr wrap="square" rtlCol="0">
            <a:spAutoFit/>
          </a:bodyPr>
          <a:lstStyle/>
          <a:p>
            <a:r>
              <a:rPr lang="en-GB" altLang="cs-CZ" sz="1400" dirty="0"/>
              <a:t>(Saunders et al., 2016)</a:t>
            </a:r>
            <a:endParaRPr lang="en-GB" sz="1400" dirty="0"/>
          </a:p>
        </p:txBody>
      </p:sp>
    </p:spTree>
    <p:extLst>
      <p:ext uri="{BB962C8B-B14F-4D97-AF65-F5344CB8AC3E}">
        <p14:creationId xmlns:p14="http://schemas.microsoft.com/office/powerpoint/2010/main" val="9322454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Autofit/>
          </a:bodyPr>
          <a:lstStyle/>
          <a:p>
            <a:pPr algn="l"/>
            <a:br>
              <a:rPr lang="en-GB" sz="2800" b="1" dirty="0">
                <a:solidFill>
                  <a:srgbClr val="FF0000"/>
                </a:solidFill>
              </a:rPr>
            </a:br>
            <a:r>
              <a:rPr lang="en-GB" sz="2800" b="1" dirty="0">
                <a:solidFill>
                  <a:srgbClr val="FF0000"/>
                </a:solidFill>
              </a:rPr>
              <a:t>Abduction</a:t>
            </a:r>
            <a:br>
              <a:rPr lang="en-GB" sz="2800" b="1" dirty="0">
                <a:solidFill>
                  <a:srgbClr val="FF0000"/>
                </a:solidFill>
              </a:rPr>
            </a:br>
            <a:endParaRPr lang="en-US" sz="2800" b="1" dirty="0"/>
          </a:p>
        </p:txBody>
      </p:sp>
      <p:sp>
        <p:nvSpPr>
          <p:cNvPr id="3" name="Subtitle 2"/>
          <p:cNvSpPr>
            <a:spLocks noGrp="1"/>
          </p:cNvSpPr>
          <p:nvPr>
            <p:ph type="subTitle" idx="1"/>
          </p:nvPr>
        </p:nvSpPr>
        <p:spPr>
          <a:xfrm>
            <a:off x="539552" y="2132856"/>
            <a:ext cx="7981078" cy="3744416"/>
          </a:xfrm>
        </p:spPr>
        <p:txBody>
          <a:bodyPr>
            <a:noAutofit/>
          </a:bodyPr>
          <a:lstStyle/>
          <a:p>
            <a:pPr algn="l"/>
            <a:r>
              <a:rPr lang="en-GB" sz="2000" i="1" dirty="0">
                <a:solidFill>
                  <a:srgbClr val="00B050"/>
                </a:solidFill>
              </a:rPr>
              <a:t>Logic: </a:t>
            </a:r>
            <a:r>
              <a:rPr lang="en-GB" sz="2000" dirty="0">
                <a:solidFill>
                  <a:schemeClr val="tx1"/>
                </a:solidFill>
              </a:rPr>
              <a:t>known premises are used to generate testable conclusions </a:t>
            </a:r>
          </a:p>
          <a:p>
            <a:pPr algn="l"/>
            <a:r>
              <a:rPr lang="en-GB" sz="2000" i="1" dirty="0">
                <a:solidFill>
                  <a:srgbClr val="00B050"/>
                </a:solidFill>
              </a:rPr>
              <a:t>Generalizability: </a:t>
            </a:r>
            <a:r>
              <a:rPr lang="en-GB" sz="2000" dirty="0">
                <a:solidFill>
                  <a:schemeClr val="tx1"/>
                </a:solidFill>
              </a:rPr>
              <a:t>from the interaction between the specific and the general</a:t>
            </a:r>
            <a:endParaRPr lang="en-GB" sz="2000" i="1" dirty="0">
              <a:solidFill>
                <a:srgbClr val="00B050"/>
              </a:solidFill>
            </a:endParaRPr>
          </a:p>
          <a:p>
            <a:pPr algn="l"/>
            <a:r>
              <a:rPr lang="en-GB" sz="2000" i="1" dirty="0">
                <a:solidFill>
                  <a:srgbClr val="00B050"/>
                </a:solidFill>
              </a:rPr>
              <a:t>Use of data: </a:t>
            </a:r>
            <a:r>
              <a:rPr lang="en-GB" sz="2000" dirty="0">
                <a:solidFill>
                  <a:schemeClr val="tx1"/>
                </a:solidFill>
              </a:rPr>
              <a:t>to explore a phenomenon, identify themes and patterns and create a conceptual framework and test this through subsequent data collection and so forth</a:t>
            </a:r>
            <a:endParaRPr lang="en-GB" sz="2000" i="1" dirty="0">
              <a:solidFill>
                <a:srgbClr val="00B050"/>
              </a:solidFill>
            </a:endParaRPr>
          </a:p>
          <a:p>
            <a:pPr algn="l"/>
            <a:r>
              <a:rPr lang="en-GB" sz="2000" i="1" dirty="0">
                <a:solidFill>
                  <a:srgbClr val="00B050"/>
                </a:solidFill>
              </a:rPr>
              <a:t>Theory:</a:t>
            </a:r>
            <a:r>
              <a:rPr lang="en-GB" sz="2000" dirty="0">
                <a:solidFill>
                  <a:schemeClr val="tx1"/>
                </a:solidFill>
              </a:rPr>
              <a:t> theory generation or modification, incorporation theory where appropriate, to build a new theory or modify the existing one</a:t>
            </a:r>
          </a:p>
          <a:p>
            <a:pPr algn="l"/>
            <a:endParaRPr lang="en-GB" sz="2400" i="1" dirty="0">
              <a:solidFill>
                <a:schemeClr val="tx1"/>
              </a:solidFill>
            </a:endParaRPr>
          </a:p>
          <a:p>
            <a:pPr algn="l"/>
            <a:br>
              <a:rPr lang="en-GB" sz="2000" i="1" dirty="0"/>
            </a:br>
            <a:endParaRPr lang="en-GB" altLang="cs-CZ" sz="2000" i="1"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43</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
        <p:nvSpPr>
          <p:cNvPr id="12" name="TextBox 11"/>
          <p:cNvSpPr txBox="1"/>
          <p:nvPr/>
        </p:nvSpPr>
        <p:spPr>
          <a:xfrm>
            <a:off x="4932040" y="5661248"/>
            <a:ext cx="2454246" cy="584775"/>
          </a:xfrm>
          <a:prstGeom prst="rect">
            <a:avLst/>
          </a:prstGeom>
          <a:noFill/>
        </p:spPr>
        <p:txBody>
          <a:bodyPr wrap="square" rtlCol="0">
            <a:spAutoFit/>
          </a:bodyPr>
          <a:lstStyle/>
          <a:p>
            <a:endParaRPr lang="en-GB" altLang="cs-CZ" dirty="0"/>
          </a:p>
          <a:p>
            <a:r>
              <a:rPr lang="en-GB" altLang="cs-CZ" sz="1400" dirty="0"/>
              <a:t>(Saunders et al., 2016)</a:t>
            </a:r>
            <a:endParaRPr lang="en-GB" sz="1400" dirty="0"/>
          </a:p>
        </p:txBody>
      </p:sp>
    </p:spTree>
    <p:extLst>
      <p:ext uri="{BB962C8B-B14F-4D97-AF65-F5344CB8AC3E}">
        <p14:creationId xmlns:p14="http://schemas.microsoft.com/office/powerpoint/2010/main" val="1850819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lstStyle/>
          <a:p>
            <a:r>
              <a:rPr lang="en-US" b="1" dirty="0"/>
              <a:t>4. Research Design</a:t>
            </a:r>
          </a:p>
        </p:txBody>
      </p:sp>
      <p:sp>
        <p:nvSpPr>
          <p:cNvPr id="4" name="Footer Placeholder 3"/>
          <p:cNvSpPr>
            <a:spLocks noGrp="1"/>
          </p:cNvSpPr>
          <p:nvPr>
            <p:ph type="ftr" sz="quarter" idx="11"/>
          </p:nvPr>
        </p:nvSpPr>
        <p:spPr>
          <a:xfrm>
            <a:off x="884312" y="6093296"/>
            <a:ext cx="2751584"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44</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49404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4.1 Choice and coherence in research design</a:t>
            </a:r>
          </a:p>
        </p:txBody>
      </p:sp>
      <p:sp>
        <p:nvSpPr>
          <p:cNvPr id="3" name="Subtitle 2"/>
          <p:cNvSpPr>
            <a:spLocks noGrp="1"/>
          </p:cNvSpPr>
          <p:nvPr>
            <p:ph type="subTitle" idx="1"/>
          </p:nvPr>
        </p:nvSpPr>
        <p:spPr>
          <a:xfrm>
            <a:off x="539552" y="2132856"/>
            <a:ext cx="7981078" cy="3744416"/>
          </a:xfrm>
        </p:spPr>
        <p:txBody>
          <a:bodyPr>
            <a:noAutofit/>
          </a:bodyPr>
          <a:lstStyle/>
          <a:p>
            <a:pPr marL="0" lvl="2" algn="l"/>
            <a:r>
              <a:rPr lang="en-US" sz="2000" b="1" dirty="0">
                <a:solidFill>
                  <a:schemeClr val="tx1"/>
                </a:solidFill>
              </a:rPr>
              <a:t>Research design </a:t>
            </a:r>
            <a:r>
              <a:rPr lang="en-US" sz="2000" dirty="0">
                <a:solidFill>
                  <a:schemeClr val="tx1"/>
                </a:solidFill>
              </a:rPr>
              <a:t>is a general plan of how to go about answering research questions, e.g. a plan for the collection, measurement, and analysis of data.</a:t>
            </a:r>
          </a:p>
          <a:p>
            <a:pPr marL="0" lvl="2" algn="l"/>
            <a:endParaRPr lang="en-GB" altLang="cs-CZ" sz="2000" b="1" dirty="0">
              <a:solidFill>
                <a:schemeClr val="tx1"/>
              </a:solidFill>
            </a:endParaRPr>
          </a:p>
          <a:p>
            <a:pPr marL="0" lvl="2" algn="l"/>
            <a:r>
              <a:rPr lang="en-GB" altLang="cs-CZ" sz="2000" b="1" dirty="0">
                <a:solidFill>
                  <a:schemeClr val="tx1"/>
                </a:solidFill>
              </a:rPr>
              <a:t>Basic research approaches - deduction, induction and abduction </a:t>
            </a:r>
            <a:r>
              <a:rPr lang="en-GB" altLang="cs-CZ" sz="2000" dirty="0">
                <a:solidFill>
                  <a:schemeClr val="tx1"/>
                </a:solidFill>
              </a:rPr>
              <a:t>imply research and methodological choice.</a:t>
            </a:r>
          </a:p>
          <a:p>
            <a:pPr marL="0" lvl="2" algn="l"/>
            <a:endParaRPr lang="en-GB" sz="2000" dirty="0">
              <a:solidFill>
                <a:schemeClr val="tx1"/>
              </a:solidFill>
            </a:endParaRPr>
          </a:p>
          <a:p>
            <a:pPr marL="0" lvl="2" algn="l"/>
            <a:r>
              <a:rPr lang="en-GB" sz="2000" b="1" dirty="0">
                <a:solidFill>
                  <a:schemeClr val="tx1"/>
                </a:solidFill>
              </a:rPr>
              <a:t>Methodological choice </a:t>
            </a:r>
            <a:r>
              <a:rPr lang="en-GB" sz="2000" dirty="0">
                <a:solidFill>
                  <a:schemeClr val="tx1"/>
                </a:solidFill>
              </a:rPr>
              <a:t>– the use of </a:t>
            </a:r>
            <a:r>
              <a:rPr lang="en-GB" sz="2000" dirty="0">
                <a:solidFill>
                  <a:srgbClr val="FF0000"/>
                </a:solidFill>
              </a:rPr>
              <a:t>quantitative</a:t>
            </a:r>
            <a:r>
              <a:rPr lang="en-GB" sz="2000" dirty="0">
                <a:solidFill>
                  <a:schemeClr val="tx1"/>
                </a:solidFill>
              </a:rPr>
              <a:t>, </a:t>
            </a:r>
            <a:r>
              <a:rPr lang="en-GB" sz="2000" dirty="0">
                <a:solidFill>
                  <a:srgbClr val="FF0000"/>
                </a:solidFill>
              </a:rPr>
              <a:t>qualitative </a:t>
            </a:r>
            <a:r>
              <a:rPr lang="en-GB" sz="2000" dirty="0">
                <a:solidFill>
                  <a:schemeClr val="tx1"/>
                </a:solidFill>
              </a:rPr>
              <a:t>or </a:t>
            </a:r>
            <a:r>
              <a:rPr lang="en-GB" sz="2000" dirty="0">
                <a:solidFill>
                  <a:srgbClr val="FF0000"/>
                </a:solidFill>
              </a:rPr>
              <a:t>mixed</a:t>
            </a:r>
            <a:r>
              <a:rPr lang="en-GB" sz="2000" dirty="0">
                <a:solidFill>
                  <a:schemeClr val="tx1"/>
                </a:solidFill>
              </a:rPr>
              <a:t> methods research design</a:t>
            </a:r>
          </a:p>
          <a:p>
            <a:pPr marL="0" lvl="2" algn="l"/>
            <a:r>
              <a:rPr lang="en-GB" sz="2000" dirty="0">
                <a:solidFill>
                  <a:schemeClr val="tx1"/>
                </a:solidFill>
              </a:rPr>
              <a:t>					</a:t>
            </a:r>
            <a:br>
              <a:rPr lang="en-GB" sz="1400" dirty="0">
                <a:solidFill>
                  <a:schemeClr val="tx1"/>
                </a:solidFill>
              </a:rPr>
            </a:br>
            <a:endParaRPr lang="en-GB" altLang="cs-CZ" sz="14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45</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4837740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4.1 Choice and coherence in research design</a:t>
            </a:r>
          </a:p>
        </p:txBody>
      </p:sp>
      <p:sp>
        <p:nvSpPr>
          <p:cNvPr id="3" name="Subtitle 2"/>
          <p:cNvSpPr>
            <a:spLocks noGrp="1"/>
          </p:cNvSpPr>
          <p:nvPr>
            <p:ph type="subTitle" idx="1"/>
          </p:nvPr>
        </p:nvSpPr>
        <p:spPr>
          <a:xfrm>
            <a:off x="539552" y="2132856"/>
            <a:ext cx="7981078" cy="3744416"/>
          </a:xfrm>
        </p:spPr>
        <p:txBody>
          <a:bodyPr>
            <a:noAutofit/>
          </a:bodyPr>
          <a:lstStyle/>
          <a:p>
            <a:pPr marL="0" lvl="2" algn="l"/>
            <a:r>
              <a:rPr lang="en-GB" sz="2000" dirty="0">
                <a:solidFill>
                  <a:schemeClr val="tx1"/>
                </a:solidFill>
              </a:rPr>
              <a:t>					</a:t>
            </a:r>
            <a:br>
              <a:rPr lang="en-GB" sz="1400" dirty="0">
                <a:solidFill>
                  <a:schemeClr val="tx1"/>
                </a:solidFill>
              </a:rPr>
            </a:br>
            <a:endParaRPr lang="en-GB" altLang="cs-CZ" sz="14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46</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graphicFrame>
        <p:nvGraphicFramePr>
          <p:cNvPr id="5" name="Diagram 4"/>
          <p:cNvGraphicFramePr/>
          <p:nvPr>
            <p:extLst>
              <p:ext uri="{D42A27DB-BD31-4B8C-83A1-F6EECF244321}">
                <p14:modId xmlns:p14="http://schemas.microsoft.com/office/powerpoint/2010/main" val="2221591798"/>
              </p:ext>
            </p:extLst>
          </p:nvPr>
        </p:nvGraphicFramePr>
        <p:xfrm>
          <a:off x="1524000" y="2132856"/>
          <a:ext cx="6096000" cy="304003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0" name="TextBox 9"/>
          <p:cNvSpPr txBox="1"/>
          <p:nvPr/>
        </p:nvSpPr>
        <p:spPr>
          <a:xfrm>
            <a:off x="2123727" y="5292436"/>
            <a:ext cx="6545079" cy="461665"/>
          </a:xfrm>
          <a:prstGeom prst="rect">
            <a:avLst/>
          </a:prstGeom>
          <a:noFill/>
        </p:spPr>
        <p:txBody>
          <a:bodyPr wrap="square" rtlCol="0">
            <a:spAutoFit/>
          </a:bodyPr>
          <a:lstStyle/>
          <a:p>
            <a:r>
              <a:rPr lang="en-GB" sz="2400" dirty="0"/>
              <a:t>Research philosophy and research design</a:t>
            </a:r>
          </a:p>
        </p:txBody>
      </p:sp>
    </p:spTree>
    <p:extLst>
      <p:ext uri="{BB962C8B-B14F-4D97-AF65-F5344CB8AC3E}">
        <p14:creationId xmlns:p14="http://schemas.microsoft.com/office/powerpoint/2010/main" val="5860754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308471" cy="1008112"/>
          </a:xfrm>
        </p:spPr>
        <p:txBody>
          <a:bodyPr>
            <a:normAutofit/>
          </a:bodyPr>
          <a:lstStyle/>
          <a:p>
            <a:pPr algn="l"/>
            <a:r>
              <a:rPr lang="en-US" sz="2800" b="1" dirty="0"/>
              <a:t>4.2 Recognizing the purpose of research design</a:t>
            </a:r>
          </a:p>
        </p:txBody>
      </p:sp>
      <p:sp>
        <p:nvSpPr>
          <p:cNvPr id="3" name="Subtitle 2"/>
          <p:cNvSpPr>
            <a:spLocks noGrp="1"/>
          </p:cNvSpPr>
          <p:nvPr>
            <p:ph type="subTitle" idx="1"/>
          </p:nvPr>
        </p:nvSpPr>
        <p:spPr>
          <a:xfrm>
            <a:off x="510309" y="2410425"/>
            <a:ext cx="7981078" cy="3541245"/>
          </a:xfrm>
        </p:spPr>
        <p:txBody>
          <a:bodyPr>
            <a:noAutofit/>
          </a:bodyPr>
          <a:lstStyle/>
          <a:p>
            <a:pPr algn="just"/>
            <a:r>
              <a:rPr lang="en-GB" altLang="cs-CZ" sz="1600" dirty="0">
                <a:solidFill>
                  <a:schemeClr val="tx1"/>
                </a:solidFill>
              </a:rPr>
              <a:t>Research can be designed to fulfil a different purpose, such as:</a:t>
            </a:r>
          </a:p>
          <a:p>
            <a:pPr marL="342900" indent="-342900" algn="just">
              <a:buFontTx/>
              <a:buChar char="-"/>
            </a:pPr>
            <a:r>
              <a:rPr lang="en-GB" altLang="cs-CZ" sz="1600" dirty="0">
                <a:solidFill>
                  <a:srgbClr val="00B0F0"/>
                </a:solidFill>
              </a:rPr>
              <a:t>exploratory study - </a:t>
            </a:r>
            <a:r>
              <a:rPr lang="en-GB" altLang="cs-CZ" sz="1600" dirty="0">
                <a:solidFill>
                  <a:schemeClr val="tx1"/>
                </a:solidFill>
              </a:rPr>
              <a:t> to develop an initial, rough understanding of some phenomenon. (What? How?)</a:t>
            </a:r>
          </a:p>
          <a:p>
            <a:pPr marL="342900" indent="-342900" algn="just">
              <a:buFontTx/>
              <a:buChar char="-"/>
            </a:pPr>
            <a:r>
              <a:rPr lang="en-GB" altLang="cs-CZ" sz="1600" dirty="0">
                <a:solidFill>
                  <a:srgbClr val="00B0F0"/>
                </a:solidFill>
              </a:rPr>
              <a:t>descriptive study </a:t>
            </a:r>
            <a:r>
              <a:rPr lang="en-GB" altLang="cs-CZ" sz="1600" dirty="0">
                <a:solidFill>
                  <a:schemeClr val="tx1"/>
                </a:solidFill>
              </a:rPr>
              <a:t>– to gain an accurate profile of events, persons or situations. The finding of which elements fall into the scope of the research and what their characteristics are. (Who? What? Where? When?...)</a:t>
            </a:r>
          </a:p>
          <a:p>
            <a:pPr marL="342900" indent="-342900" algn="just">
              <a:buFontTx/>
              <a:buChar char="-"/>
            </a:pPr>
            <a:r>
              <a:rPr lang="en-GB" altLang="cs-CZ" sz="1600" dirty="0">
                <a:solidFill>
                  <a:srgbClr val="00B0F0"/>
                </a:solidFill>
              </a:rPr>
              <a:t>explanatory study </a:t>
            </a:r>
            <a:r>
              <a:rPr lang="en-GB" altLang="cs-CZ" sz="1600" dirty="0">
                <a:solidFill>
                  <a:schemeClr val="tx1"/>
                </a:solidFill>
              </a:rPr>
              <a:t> - to establish causal relationships between variables. (Why, how and under what circumstances the phenomena do relate to each other?)</a:t>
            </a:r>
          </a:p>
          <a:p>
            <a:pPr marL="342900" indent="-342900" algn="just">
              <a:buFontTx/>
              <a:buChar char="-"/>
            </a:pPr>
            <a:r>
              <a:rPr lang="en-GB" altLang="cs-CZ" sz="1600" dirty="0">
                <a:solidFill>
                  <a:srgbClr val="00B0F0"/>
                </a:solidFill>
              </a:rPr>
              <a:t>evaluative study </a:t>
            </a:r>
            <a:r>
              <a:rPr lang="en-GB" altLang="cs-CZ" sz="1600" dirty="0">
                <a:solidFill>
                  <a:schemeClr val="tx1"/>
                </a:solidFill>
              </a:rPr>
              <a:t>– how well something works (How? What … To what extent?)</a:t>
            </a:r>
          </a:p>
          <a:p>
            <a:pPr marL="342900" indent="-342900" algn="just">
              <a:buFontTx/>
              <a:buChar char="-"/>
            </a:pPr>
            <a:endParaRPr lang="en-GB" sz="1600" dirty="0">
              <a:solidFill>
                <a:schemeClr val="tx1"/>
              </a:solidFill>
            </a:endParaRPr>
          </a:p>
          <a:p>
            <a:pPr marL="342900" indent="-342900" algn="just">
              <a:buFontTx/>
              <a:buChar char="-"/>
            </a:pPr>
            <a:r>
              <a:rPr lang="en-GB" sz="1600" dirty="0">
                <a:solidFill>
                  <a:schemeClr val="tx1"/>
                </a:solidFill>
              </a:rPr>
              <a:t>or combination of studies			</a:t>
            </a:r>
          </a:p>
          <a:p>
            <a:pPr algn="just"/>
            <a:r>
              <a:rPr lang="en-GB" sz="1600" dirty="0">
                <a:solidFill>
                  <a:schemeClr val="tx1"/>
                </a:solidFill>
              </a:rPr>
              <a:t>					(Saunders et al., 2016)</a:t>
            </a:r>
          </a:p>
          <a:p>
            <a:pPr algn="just"/>
            <a:endParaRPr lang="en-GB"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47</a:t>
            </a:fld>
            <a:endParaRPr lang="en-US"/>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1657926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4.3 Research strategies</a:t>
            </a:r>
          </a:p>
        </p:txBody>
      </p:sp>
      <p:sp>
        <p:nvSpPr>
          <p:cNvPr id="3" name="Subtitle 2"/>
          <p:cNvSpPr>
            <a:spLocks noGrp="1"/>
          </p:cNvSpPr>
          <p:nvPr>
            <p:ph type="subTitle" idx="1"/>
          </p:nvPr>
        </p:nvSpPr>
        <p:spPr>
          <a:xfrm>
            <a:off x="539552" y="2132856"/>
            <a:ext cx="7981078" cy="3744416"/>
          </a:xfrm>
        </p:spPr>
        <p:txBody>
          <a:bodyPr>
            <a:noAutofit/>
          </a:bodyPr>
          <a:lstStyle/>
          <a:p>
            <a:pPr algn="l"/>
            <a:r>
              <a:rPr lang="en-GB" sz="2000" dirty="0">
                <a:solidFill>
                  <a:schemeClr val="tx1"/>
                </a:solidFill>
              </a:rPr>
              <a:t>According to Denzin </a:t>
            </a:r>
            <a:r>
              <a:rPr lang="en-US" sz="2000" dirty="0">
                <a:solidFill>
                  <a:schemeClr val="tx1"/>
                </a:solidFill>
              </a:rPr>
              <a:t>&amp;</a:t>
            </a:r>
            <a:r>
              <a:rPr lang="en-GB" sz="2000" dirty="0">
                <a:solidFill>
                  <a:schemeClr val="tx1"/>
                </a:solidFill>
              </a:rPr>
              <a:t> Lincoln (2011), </a:t>
            </a:r>
            <a:r>
              <a:rPr lang="en-GB" sz="2000" dirty="0">
                <a:solidFill>
                  <a:srgbClr val="FF0000"/>
                </a:solidFill>
              </a:rPr>
              <a:t>research strategy </a:t>
            </a:r>
            <a:r>
              <a:rPr lang="en-GB" sz="2000" dirty="0">
                <a:solidFill>
                  <a:schemeClr val="tx1"/>
                </a:solidFill>
              </a:rPr>
              <a:t>is:</a:t>
            </a:r>
          </a:p>
          <a:p>
            <a:pPr marL="342900" indent="-342900" algn="l">
              <a:buFontTx/>
              <a:buChar char="-"/>
            </a:pPr>
            <a:r>
              <a:rPr lang="en-GB" sz="2000" dirty="0">
                <a:solidFill>
                  <a:schemeClr val="tx1"/>
                </a:solidFill>
              </a:rPr>
              <a:t>a plan of action to achieve a goal </a:t>
            </a:r>
          </a:p>
          <a:p>
            <a:pPr marL="342900" indent="-342900" algn="l">
              <a:buFontTx/>
              <a:buChar char="-"/>
            </a:pPr>
            <a:r>
              <a:rPr lang="en-GB" sz="2000" dirty="0">
                <a:solidFill>
                  <a:schemeClr val="tx1"/>
                </a:solidFill>
              </a:rPr>
              <a:t>how a researcher will go about answering her or his research question</a:t>
            </a:r>
          </a:p>
          <a:p>
            <a:pPr marL="342900" indent="-342900" algn="l">
              <a:buFontTx/>
              <a:buChar char="-"/>
            </a:pPr>
            <a:r>
              <a:rPr lang="en-GB" sz="2000" dirty="0">
                <a:solidFill>
                  <a:schemeClr val="tx1"/>
                </a:solidFill>
              </a:rPr>
              <a:t>methodological link between philosophy and subsequent choice of methods to collect and analyse data</a:t>
            </a:r>
          </a:p>
          <a:p>
            <a:pPr marL="342900" indent="-342900" algn="l">
              <a:buFontTx/>
              <a:buChar char="-"/>
            </a:pPr>
            <a:endParaRPr lang="en-GB" sz="2000" dirty="0">
              <a:solidFill>
                <a:schemeClr val="tx1"/>
              </a:solidFill>
            </a:endParaRPr>
          </a:p>
          <a:p>
            <a:r>
              <a:rPr lang="en-GB" sz="2000" i="1" dirty="0">
                <a:solidFill>
                  <a:schemeClr val="tx1"/>
                </a:solidFill>
              </a:rPr>
              <a:t>Choice of the research strategy/</a:t>
            </a:r>
            <a:r>
              <a:rPr lang="en-GB" sz="2000" i="1" dirty="0" err="1">
                <a:solidFill>
                  <a:schemeClr val="tx1"/>
                </a:solidFill>
              </a:rPr>
              <a:t>ies</a:t>
            </a:r>
            <a:r>
              <a:rPr lang="en-GB" sz="2000" i="1" dirty="0">
                <a:solidFill>
                  <a:schemeClr val="tx1"/>
                </a:solidFill>
              </a:rPr>
              <a:t> is guided by research questions and objectives</a:t>
            </a:r>
          </a:p>
          <a:p>
            <a:pPr algn="l"/>
            <a:endParaRPr lang="en-GB" sz="2000" b="1" dirty="0">
              <a:solidFill>
                <a:schemeClr val="tx1"/>
              </a:solidFill>
            </a:endParaRPr>
          </a:p>
          <a:p>
            <a:pPr algn="l"/>
            <a:r>
              <a:rPr lang="en-GB" sz="2000" dirty="0">
                <a:solidFill>
                  <a:schemeClr val="tx1"/>
                </a:solidFill>
              </a:rPr>
              <a:t>			</a:t>
            </a: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48</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81660446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4.3.1 Experiment</a:t>
            </a:r>
          </a:p>
        </p:txBody>
      </p:sp>
      <p:sp>
        <p:nvSpPr>
          <p:cNvPr id="3" name="Subtitle 2"/>
          <p:cNvSpPr>
            <a:spLocks noGrp="1"/>
          </p:cNvSpPr>
          <p:nvPr>
            <p:ph type="subTitle" idx="1"/>
          </p:nvPr>
        </p:nvSpPr>
        <p:spPr>
          <a:xfrm>
            <a:off x="539552" y="2132856"/>
            <a:ext cx="7981078" cy="3744416"/>
          </a:xfrm>
        </p:spPr>
        <p:txBody>
          <a:bodyPr>
            <a:noAutofit/>
          </a:bodyPr>
          <a:lstStyle/>
          <a:p>
            <a:pPr marL="342900" indent="-342900" algn="l">
              <a:buFontTx/>
              <a:buChar char="-"/>
            </a:pPr>
            <a:r>
              <a:rPr lang="en-GB" sz="2000" dirty="0">
                <a:solidFill>
                  <a:schemeClr val="tx1"/>
                </a:solidFill>
              </a:rPr>
              <a:t>a deductive approach to research</a:t>
            </a:r>
          </a:p>
          <a:p>
            <a:pPr marL="342900" indent="-342900" algn="l">
              <a:buFontTx/>
              <a:buChar char="-"/>
            </a:pPr>
            <a:r>
              <a:rPr lang="en-GB" sz="2000" dirty="0">
                <a:solidFill>
                  <a:schemeClr val="tx1"/>
                </a:solidFill>
              </a:rPr>
              <a:t>to study ca</a:t>
            </a:r>
            <a:r>
              <a:rPr lang="cs-CZ" sz="2000" dirty="0">
                <a:solidFill>
                  <a:schemeClr val="tx1"/>
                </a:solidFill>
              </a:rPr>
              <a:t>u</a:t>
            </a:r>
            <a:r>
              <a:rPr lang="en-GB" sz="2000" dirty="0" err="1">
                <a:solidFill>
                  <a:schemeClr val="tx1"/>
                </a:solidFill>
              </a:rPr>
              <a:t>sal</a:t>
            </a:r>
            <a:r>
              <a:rPr lang="en-GB" sz="2000" dirty="0">
                <a:solidFill>
                  <a:schemeClr val="tx1"/>
                </a:solidFill>
              </a:rPr>
              <a:t> relationships between variables</a:t>
            </a:r>
          </a:p>
          <a:p>
            <a:pPr marL="342900" indent="-342900" algn="l">
              <a:buFontTx/>
              <a:buChar char="-"/>
            </a:pPr>
            <a:r>
              <a:rPr lang="en-GB" sz="2000" dirty="0">
                <a:solidFill>
                  <a:schemeClr val="tx1"/>
                </a:solidFill>
              </a:rPr>
              <a:t>uses predictive hypotheses</a:t>
            </a:r>
          </a:p>
          <a:p>
            <a:pPr marL="342900" indent="-342900" algn="l">
              <a:buFontTx/>
              <a:buChar char="-"/>
            </a:pPr>
            <a:r>
              <a:rPr lang="en-GB" sz="2000" dirty="0">
                <a:solidFill>
                  <a:schemeClr val="tx1"/>
                </a:solidFill>
              </a:rPr>
              <a:t>a researcher manipulates the independent variable to study the effect on the dependent variable</a:t>
            </a:r>
          </a:p>
          <a:p>
            <a:pPr marL="342900" indent="-342900" algn="l">
              <a:buFontTx/>
              <a:buChar char="-"/>
            </a:pPr>
            <a:r>
              <a:rPr lang="en-GB" sz="2000" dirty="0">
                <a:solidFill>
                  <a:schemeClr val="tx1"/>
                </a:solidFill>
              </a:rPr>
              <a:t>a pre-test and post-test comparison</a:t>
            </a:r>
          </a:p>
          <a:p>
            <a:pPr marL="342900" indent="-342900" algn="l">
              <a:buFontTx/>
              <a:buChar char="-"/>
            </a:pPr>
            <a:r>
              <a:rPr lang="en-GB" sz="2000" dirty="0">
                <a:solidFill>
                  <a:schemeClr val="tx1"/>
                </a:solidFill>
              </a:rPr>
              <a:t>a laboratory or field experiment</a:t>
            </a:r>
          </a:p>
          <a:p>
            <a:pPr marL="342900" lvl="0" indent="-342900" algn="l">
              <a:buFontTx/>
              <a:buChar char="-"/>
            </a:pPr>
            <a:r>
              <a:rPr lang="en-GB" sz="2000" dirty="0">
                <a:solidFill>
                  <a:schemeClr val="tx1"/>
                </a:solidFill>
              </a:rPr>
              <a:t>trade-off between internal and external validity, to ensure both types of validity, researchers usually try first to test the </a:t>
            </a:r>
            <a:r>
              <a:rPr lang="en-GB" sz="2000" dirty="0" err="1">
                <a:solidFill>
                  <a:schemeClr val="tx1"/>
                </a:solidFill>
              </a:rPr>
              <a:t>caal</a:t>
            </a:r>
            <a:r>
              <a:rPr lang="en-GB" sz="2000" dirty="0">
                <a:solidFill>
                  <a:schemeClr val="tx1"/>
                </a:solidFill>
              </a:rPr>
              <a:t> relationships in tightly controlled artificial or lab setting, followed by a field experiment</a:t>
            </a:r>
            <a:endParaRPr lang="en-US" sz="2000" dirty="0">
              <a:solidFill>
                <a:schemeClr val="tx1"/>
              </a:solidFill>
            </a:endParaRPr>
          </a:p>
          <a:p>
            <a:pPr marL="342900" indent="-342900" algn="l">
              <a:buFontTx/>
              <a:buChar char="-"/>
            </a:pPr>
            <a:endParaRPr lang="en-GB" sz="2000" dirty="0">
              <a:solidFill>
                <a:schemeClr val="tx1"/>
              </a:solidFill>
            </a:endParaRPr>
          </a:p>
          <a:p>
            <a:pPr algn="l"/>
            <a:endParaRPr lang="en-GB" sz="2000" dirty="0">
              <a:solidFill>
                <a:schemeClr val="tx1"/>
              </a:solidFill>
            </a:endParaRPr>
          </a:p>
          <a:p>
            <a:pPr algn="l"/>
            <a:endParaRPr lang="en-GB" sz="2000" dirty="0">
              <a:solidFill>
                <a:schemeClr val="tx1"/>
              </a:solidFill>
            </a:endParaRPr>
          </a:p>
          <a:p>
            <a:pPr algn="l"/>
            <a:r>
              <a:rPr lang="en-GB" sz="2000" dirty="0">
                <a:solidFill>
                  <a:schemeClr val="tx1"/>
                </a:solidFill>
              </a:rPr>
              <a:t>			</a:t>
            </a: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49</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725970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1.3 Business and management research </a:t>
            </a:r>
          </a:p>
        </p:txBody>
      </p:sp>
      <p:sp>
        <p:nvSpPr>
          <p:cNvPr id="3" name="Subtitle 2"/>
          <p:cNvSpPr>
            <a:spLocks noGrp="1"/>
          </p:cNvSpPr>
          <p:nvPr>
            <p:ph type="subTitle" idx="1"/>
          </p:nvPr>
        </p:nvSpPr>
        <p:spPr>
          <a:xfrm>
            <a:off x="539552" y="2132856"/>
            <a:ext cx="7981078" cy="3744416"/>
          </a:xfrm>
        </p:spPr>
        <p:txBody>
          <a:bodyPr>
            <a:noAutofit/>
          </a:bodyPr>
          <a:lstStyle/>
          <a:p>
            <a:pPr algn="just"/>
            <a:r>
              <a:rPr lang="en-GB" sz="1800" b="1" dirty="0">
                <a:solidFill>
                  <a:schemeClr val="tx1"/>
                </a:solidFill>
              </a:rPr>
              <a:t>Business research - </a:t>
            </a:r>
            <a:r>
              <a:rPr lang="en-GB" sz="1800" i="1" dirty="0">
                <a:solidFill>
                  <a:schemeClr val="tx1"/>
                </a:solidFill>
              </a:rPr>
              <a:t>“a systematic and organized effort to investigate a specific problem encountered in the work setting, which needs a solution” </a:t>
            </a:r>
            <a:r>
              <a:rPr lang="en-GB" sz="1600" dirty="0">
                <a:solidFill>
                  <a:schemeClr val="tx1"/>
                </a:solidFill>
              </a:rPr>
              <a:t>					(Sekaran </a:t>
            </a:r>
            <a:r>
              <a:rPr lang="en-US" sz="1600" dirty="0">
                <a:solidFill>
                  <a:schemeClr val="tx1"/>
                </a:solidFill>
              </a:rPr>
              <a:t>&amp; Bougie, 2016, p.2)</a:t>
            </a:r>
          </a:p>
          <a:p>
            <a:pPr algn="just"/>
            <a:endParaRPr lang="en-GB" sz="1600" dirty="0">
              <a:solidFill>
                <a:schemeClr val="tx1"/>
              </a:solidFill>
            </a:endParaRPr>
          </a:p>
          <a:p>
            <a:pPr algn="just"/>
            <a:r>
              <a:rPr lang="en-GB" sz="1800" b="1" dirty="0">
                <a:solidFill>
                  <a:schemeClr val="tx1"/>
                </a:solidFill>
              </a:rPr>
              <a:t>Management</a:t>
            </a:r>
            <a:r>
              <a:rPr lang="en-GB" sz="1800" dirty="0">
                <a:solidFill>
                  <a:schemeClr val="tx1"/>
                </a:solidFill>
              </a:rPr>
              <a:t> </a:t>
            </a:r>
            <a:r>
              <a:rPr lang="en-GB" sz="1800" b="1" dirty="0">
                <a:solidFill>
                  <a:schemeClr val="tx1"/>
                </a:solidFill>
              </a:rPr>
              <a:t>and business research </a:t>
            </a:r>
            <a:r>
              <a:rPr lang="en-GB" sz="1800" dirty="0">
                <a:solidFill>
                  <a:schemeClr val="tx1"/>
                </a:solidFill>
              </a:rPr>
              <a:t>– according to </a:t>
            </a:r>
            <a:r>
              <a:rPr lang="en-GB" sz="1800" dirty="0" err="1">
                <a:solidFill>
                  <a:schemeClr val="tx1"/>
                </a:solidFill>
              </a:rPr>
              <a:t>Easterby</a:t>
            </a:r>
            <a:r>
              <a:rPr lang="en-GB" sz="1800" dirty="0">
                <a:solidFill>
                  <a:schemeClr val="tx1"/>
                </a:solidFill>
              </a:rPr>
              <a:t>-Smith et al. (2011, p.2) </a:t>
            </a:r>
            <a:r>
              <a:rPr lang="en-GB" sz="1800" i="1" dirty="0">
                <a:solidFill>
                  <a:schemeClr val="tx1"/>
                </a:solidFill>
              </a:rPr>
              <a:t>“</a:t>
            </a:r>
            <a:r>
              <a:rPr lang="is-IS" sz="1800" i="1" dirty="0">
                <a:solidFill>
                  <a:schemeClr val="tx1"/>
                </a:solidFill>
              </a:rPr>
              <a:t>…</a:t>
            </a:r>
            <a:r>
              <a:rPr lang="en-GB" sz="1800" i="1" dirty="0">
                <a:solidFill>
                  <a:schemeClr val="tx1"/>
                </a:solidFill>
              </a:rPr>
              <a:t>there is a great deal in common between two areas” </a:t>
            </a:r>
            <a:r>
              <a:rPr lang="en-GB" sz="1800" dirty="0">
                <a:solidFill>
                  <a:schemeClr val="tx1"/>
                </a:solidFill>
              </a:rPr>
              <a:t>– we can use common methods</a:t>
            </a:r>
            <a:endParaRPr lang="en-US" sz="1800" dirty="0">
              <a:solidFill>
                <a:schemeClr val="tx1"/>
              </a:solidFill>
            </a:endParaRPr>
          </a:p>
          <a:p>
            <a:pPr algn="just"/>
            <a:r>
              <a:rPr lang="en-GB" sz="1800" i="1" dirty="0">
                <a:solidFill>
                  <a:schemeClr val="tx1"/>
                </a:solidFill>
              </a:rPr>
              <a:t>Management research </a:t>
            </a:r>
            <a:r>
              <a:rPr lang="en-GB" sz="1800" dirty="0">
                <a:solidFill>
                  <a:schemeClr val="tx1"/>
                </a:solidFill>
              </a:rPr>
              <a:t>– concentrates on the nature and consequences of managerial actions covering any kinds of organizations (public, private)</a:t>
            </a:r>
          </a:p>
          <a:p>
            <a:pPr algn="just"/>
            <a:r>
              <a:rPr lang="en-GB" sz="1800" i="1" dirty="0">
                <a:solidFill>
                  <a:schemeClr val="tx1"/>
                </a:solidFill>
              </a:rPr>
              <a:t>Business research – </a:t>
            </a:r>
            <a:r>
              <a:rPr lang="en-GB" sz="1800" dirty="0">
                <a:solidFill>
                  <a:schemeClr val="tx1"/>
                </a:solidFill>
              </a:rPr>
              <a:t>focuses more on determinants of corporate performance (focus predominantly on private organisations)  </a:t>
            </a:r>
            <a:r>
              <a:rPr lang="en-GB" sz="1600" dirty="0">
                <a:solidFill>
                  <a:schemeClr val="tx1"/>
                </a:solidFill>
              </a:rPr>
              <a:t>	</a:t>
            </a:r>
          </a:p>
          <a:p>
            <a:pPr algn="just"/>
            <a:r>
              <a:rPr lang="en-GB" sz="1600" dirty="0">
                <a:solidFill>
                  <a:schemeClr val="tx1"/>
                </a:solidFill>
              </a:rPr>
              <a:t>					</a:t>
            </a:r>
            <a:r>
              <a:rPr lang="en-GB" sz="1600" dirty="0" err="1">
                <a:solidFill>
                  <a:schemeClr val="tx1"/>
                </a:solidFill>
              </a:rPr>
              <a:t>Easterby</a:t>
            </a:r>
            <a:r>
              <a:rPr lang="en-GB" sz="1600" dirty="0">
                <a:solidFill>
                  <a:schemeClr val="tx1"/>
                </a:solidFill>
              </a:rPr>
              <a:t>-Smith et al. (2011)</a:t>
            </a:r>
          </a:p>
          <a:p>
            <a:pPr algn="just"/>
            <a:endParaRPr lang="en-GB" sz="2000" dirty="0">
              <a:solidFill>
                <a:schemeClr val="tx1"/>
              </a:solidFill>
            </a:endParaRPr>
          </a:p>
          <a:p>
            <a:pPr algn="just"/>
            <a:endParaRPr lang="en-GB" sz="1800" dirty="0">
              <a:solidFill>
                <a:schemeClr val="tx1"/>
              </a:solidFill>
            </a:endParaRPr>
          </a:p>
          <a:p>
            <a:pPr algn="just"/>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5</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84817462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4.3.1 Experiment (cont.)</a:t>
            </a:r>
          </a:p>
        </p:txBody>
      </p:sp>
      <p:sp>
        <p:nvSpPr>
          <p:cNvPr id="3" name="Subtitle 2"/>
          <p:cNvSpPr>
            <a:spLocks noGrp="1"/>
          </p:cNvSpPr>
          <p:nvPr>
            <p:ph type="subTitle" idx="1"/>
          </p:nvPr>
        </p:nvSpPr>
        <p:spPr>
          <a:xfrm>
            <a:off x="539552" y="2132856"/>
            <a:ext cx="7981078" cy="3744416"/>
          </a:xfrm>
        </p:spPr>
        <p:txBody>
          <a:bodyPr>
            <a:noAutofit/>
          </a:bodyPr>
          <a:lstStyle/>
          <a:p>
            <a:pPr algn="l"/>
            <a:r>
              <a:rPr lang="en-GB" sz="2000" dirty="0">
                <a:solidFill>
                  <a:srgbClr val="00B0F0"/>
                </a:solidFill>
              </a:rPr>
              <a:t>Classical experiment</a:t>
            </a:r>
          </a:p>
          <a:p>
            <a:pPr algn="l"/>
            <a:r>
              <a:rPr lang="en-GB" sz="2000" dirty="0">
                <a:solidFill>
                  <a:schemeClr val="tx1"/>
                </a:solidFill>
              </a:rPr>
              <a:t>- a sample of participants is selected and then randomly assigned to either an experimental group (with manipulation, intervention) or to a control group (no manipulation, intervention)</a:t>
            </a:r>
          </a:p>
          <a:p>
            <a:pPr algn="l"/>
            <a:endParaRPr lang="en-GB" sz="2000" dirty="0">
              <a:solidFill>
                <a:schemeClr val="tx1"/>
              </a:solidFill>
            </a:endParaRPr>
          </a:p>
          <a:p>
            <a:pPr algn="l"/>
            <a:r>
              <a:rPr lang="en-GB" sz="2000" dirty="0">
                <a:solidFill>
                  <a:srgbClr val="00B0F0"/>
                </a:solidFill>
              </a:rPr>
              <a:t>Quasi-experiment</a:t>
            </a:r>
          </a:p>
          <a:p>
            <a:pPr marL="342900" indent="-342900" algn="l">
              <a:buFontTx/>
              <a:buChar char="-"/>
            </a:pPr>
            <a:r>
              <a:rPr lang="en-GB" sz="2000" dirty="0">
                <a:solidFill>
                  <a:schemeClr val="tx1"/>
                </a:solidFill>
              </a:rPr>
              <a:t>use of the experimental group and the control group, but the researcher will not randomly assign participants to each group (work groups exist yet)</a:t>
            </a:r>
          </a:p>
          <a:p>
            <a:pPr marL="342900" indent="-342900" algn="l">
              <a:buFontTx/>
              <a:buChar char="-"/>
            </a:pPr>
            <a:r>
              <a:rPr lang="en-GB" sz="2000" dirty="0">
                <a:solidFill>
                  <a:schemeClr val="tx1"/>
                </a:solidFill>
              </a:rPr>
              <a:t>it is possible to match pairs (according to age, occupation, grade, length of job,</a:t>
            </a:r>
            <a:r>
              <a:rPr lang="is-IS" sz="2000" dirty="0">
                <a:solidFill>
                  <a:schemeClr val="tx1"/>
                </a:solidFill>
              </a:rPr>
              <a:t>…)</a:t>
            </a:r>
            <a:endParaRPr lang="en-GB" sz="2000" dirty="0">
              <a:solidFill>
                <a:schemeClr val="tx1"/>
              </a:solidFill>
            </a:endParaRPr>
          </a:p>
          <a:p>
            <a:pPr algn="l"/>
            <a:endParaRPr lang="en-GB" sz="2000" dirty="0">
              <a:solidFill>
                <a:schemeClr val="tx1"/>
              </a:solidFill>
            </a:endParaRPr>
          </a:p>
          <a:p>
            <a:pPr algn="l"/>
            <a:r>
              <a:rPr lang="en-GB" sz="2000" dirty="0">
                <a:solidFill>
                  <a:schemeClr val="tx1"/>
                </a:solidFill>
              </a:rPr>
              <a:t>			</a:t>
            </a: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50</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5613666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4.3.1 Experiment (cont.)</a:t>
            </a:r>
          </a:p>
        </p:txBody>
      </p:sp>
      <p:sp>
        <p:nvSpPr>
          <p:cNvPr id="3" name="Subtitle 2"/>
          <p:cNvSpPr>
            <a:spLocks noGrp="1"/>
          </p:cNvSpPr>
          <p:nvPr>
            <p:ph type="subTitle" idx="1"/>
          </p:nvPr>
        </p:nvSpPr>
        <p:spPr>
          <a:xfrm>
            <a:off x="539552" y="2132856"/>
            <a:ext cx="7981078" cy="3744416"/>
          </a:xfrm>
        </p:spPr>
        <p:txBody>
          <a:bodyPr>
            <a:noAutofit/>
          </a:bodyPr>
          <a:lstStyle/>
          <a:p>
            <a:pPr algn="l"/>
            <a:r>
              <a:rPr lang="en-GB" sz="1600" b="1" dirty="0">
                <a:solidFill>
                  <a:schemeClr val="tx1"/>
                </a:solidFill>
              </a:rPr>
              <a:t>Variables </a:t>
            </a:r>
            <a:r>
              <a:rPr lang="en-GB" sz="1600" dirty="0">
                <a:solidFill>
                  <a:schemeClr val="tx1"/>
                </a:solidFill>
              </a:rPr>
              <a:t>(Saunders et al., 2016, Burns, 2000):</a:t>
            </a:r>
          </a:p>
          <a:p>
            <a:pPr marL="342900" indent="-342900" algn="l">
              <a:buFontTx/>
              <a:buChar char="-"/>
            </a:pPr>
            <a:r>
              <a:rPr lang="en-GB" sz="1600" b="1" dirty="0">
                <a:solidFill>
                  <a:srgbClr val="00B0F0"/>
                </a:solidFill>
              </a:rPr>
              <a:t>Independent</a:t>
            </a:r>
            <a:r>
              <a:rPr lang="en-GB" sz="1600" dirty="0">
                <a:solidFill>
                  <a:schemeClr val="tx1"/>
                </a:solidFill>
              </a:rPr>
              <a:t> (IV) – variable (the phenomenon or situation) that is being manipulated or changed by the researcher</a:t>
            </a:r>
          </a:p>
          <a:p>
            <a:pPr marL="342900" indent="-342900" algn="l">
              <a:buFontTx/>
              <a:buChar char="-"/>
            </a:pPr>
            <a:r>
              <a:rPr lang="en-GB" sz="1600" b="1" dirty="0">
                <a:solidFill>
                  <a:srgbClr val="00B0F0"/>
                </a:solidFill>
              </a:rPr>
              <a:t>Dependent </a:t>
            </a:r>
            <a:r>
              <a:rPr lang="en-GB" sz="1600" dirty="0">
                <a:solidFill>
                  <a:schemeClr val="tx1"/>
                </a:solidFill>
              </a:rPr>
              <a:t>(DV) – variable that may change as a result of manipulation and measured by the researcher</a:t>
            </a:r>
          </a:p>
          <a:p>
            <a:pPr marL="342900" indent="-342900" algn="l">
              <a:buFontTx/>
              <a:buChar char="-"/>
            </a:pPr>
            <a:r>
              <a:rPr lang="en-GB" sz="1600" b="1" dirty="0">
                <a:solidFill>
                  <a:srgbClr val="00B0F0"/>
                </a:solidFill>
              </a:rPr>
              <a:t>Mediating</a:t>
            </a:r>
            <a:r>
              <a:rPr lang="en-GB" sz="1600" dirty="0">
                <a:solidFill>
                  <a:schemeClr val="tx1"/>
                </a:solidFill>
              </a:rPr>
              <a:t> (MV) – variable located between the independent or dependent variables which explains the relationship between them </a:t>
            </a:r>
          </a:p>
          <a:p>
            <a:pPr algn="l"/>
            <a:r>
              <a:rPr lang="en-GB" sz="1600" dirty="0">
                <a:solidFill>
                  <a:schemeClr val="tx1"/>
                </a:solidFill>
              </a:rPr>
              <a:t>		(IV      MV      DV)</a:t>
            </a:r>
          </a:p>
          <a:p>
            <a:pPr marL="342900" indent="-342900" algn="l">
              <a:buFontTx/>
              <a:buChar char="-"/>
            </a:pPr>
            <a:r>
              <a:rPr lang="en-GB" sz="1600" b="1" dirty="0">
                <a:solidFill>
                  <a:srgbClr val="00B0F0"/>
                </a:solidFill>
              </a:rPr>
              <a:t>Moderator </a:t>
            </a:r>
            <a:r>
              <a:rPr lang="en-GB" sz="1600" dirty="0">
                <a:solidFill>
                  <a:schemeClr val="tx1"/>
                </a:solidFill>
              </a:rPr>
              <a:t>– the factor which is measured or selected by the researcher to determine whether or not it changes the relationship between the IV and DV</a:t>
            </a:r>
          </a:p>
          <a:p>
            <a:pPr marL="342900" indent="-342900" algn="l">
              <a:buFontTx/>
              <a:buChar char="-"/>
            </a:pPr>
            <a:r>
              <a:rPr lang="en-GB" sz="1600" b="1" dirty="0">
                <a:solidFill>
                  <a:srgbClr val="00B0F0"/>
                </a:solidFill>
              </a:rPr>
              <a:t>Control</a:t>
            </a:r>
            <a:r>
              <a:rPr lang="en-GB" sz="1600" dirty="0">
                <a:solidFill>
                  <a:schemeClr val="tx1"/>
                </a:solidFill>
              </a:rPr>
              <a:t> – additional observable and measurable variables that need to be constant to avoid them influencing the effect of the IV on the DV	</a:t>
            </a:r>
            <a:endParaRPr lang="en-GB" altLang="cs-CZ"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51</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
        <p:nvSpPr>
          <p:cNvPr id="5" name="Right Arrow 4"/>
          <p:cNvSpPr/>
          <p:nvPr/>
        </p:nvSpPr>
        <p:spPr>
          <a:xfrm>
            <a:off x="3203848" y="4193185"/>
            <a:ext cx="216024"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ight Arrow 9"/>
          <p:cNvSpPr/>
          <p:nvPr/>
        </p:nvSpPr>
        <p:spPr>
          <a:xfrm>
            <a:off x="2699792" y="4193185"/>
            <a:ext cx="228363"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759234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4.3.2 Survey</a:t>
            </a:r>
          </a:p>
        </p:txBody>
      </p:sp>
      <p:sp>
        <p:nvSpPr>
          <p:cNvPr id="3" name="Subtitle 2"/>
          <p:cNvSpPr>
            <a:spLocks noGrp="1"/>
          </p:cNvSpPr>
          <p:nvPr>
            <p:ph type="subTitle" idx="1"/>
          </p:nvPr>
        </p:nvSpPr>
        <p:spPr>
          <a:xfrm>
            <a:off x="539552" y="2132856"/>
            <a:ext cx="7981078" cy="3744416"/>
          </a:xfrm>
        </p:spPr>
        <p:txBody>
          <a:bodyPr>
            <a:noAutofit/>
          </a:bodyPr>
          <a:lstStyle/>
          <a:p>
            <a:pPr marL="342900" indent="-342900" algn="l">
              <a:buFontTx/>
              <a:buChar char="-"/>
            </a:pPr>
            <a:r>
              <a:rPr lang="en-GB" sz="2000" dirty="0">
                <a:solidFill>
                  <a:schemeClr val="tx1"/>
                </a:solidFill>
              </a:rPr>
              <a:t>according to Fink (2003) - a system for collecting information from or about people to describe, compare, or explain their knowledge, attitudes, behaviour</a:t>
            </a:r>
          </a:p>
          <a:p>
            <a:pPr marL="342900" indent="-342900" algn="l">
              <a:buFontTx/>
              <a:buChar char="-"/>
            </a:pPr>
            <a:endParaRPr lang="en-GB" sz="2000" dirty="0">
              <a:solidFill>
                <a:schemeClr val="tx1"/>
              </a:solidFill>
            </a:endParaRPr>
          </a:p>
          <a:p>
            <a:pPr marL="342900" indent="-342900" algn="l">
              <a:buFontTx/>
              <a:buChar char="-"/>
            </a:pPr>
            <a:r>
              <a:rPr lang="en-GB" sz="2000" dirty="0">
                <a:solidFill>
                  <a:schemeClr val="tx1"/>
                </a:solidFill>
              </a:rPr>
              <a:t>a common strategy in business and management research</a:t>
            </a:r>
          </a:p>
          <a:p>
            <a:pPr algn="l"/>
            <a:endParaRPr lang="en-GB" sz="2000" dirty="0">
              <a:solidFill>
                <a:schemeClr val="tx1"/>
              </a:solidFill>
            </a:endParaRPr>
          </a:p>
          <a:p>
            <a:pPr marL="342900" indent="-342900" algn="l">
              <a:buFontTx/>
              <a:buChar char="-"/>
            </a:pPr>
            <a:r>
              <a:rPr lang="en-GB" sz="2000" dirty="0">
                <a:solidFill>
                  <a:schemeClr val="tx1"/>
                </a:solidFill>
              </a:rPr>
              <a:t>to gather and analyse information by questioning individuals </a:t>
            </a:r>
          </a:p>
          <a:p>
            <a:pPr algn="l"/>
            <a:r>
              <a:rPr lang="en-GB" sz="2000" dirty="0">
                <a:solidFill>
                  <a:schemeClr val="tx1"/>
                </a:solidFill>
              </a:rPr>
              <a:t>(concerning consumer satisfaction, job satisfaction, the use 	of specific services, management information systems, business models, etc.)</a:t>
            </a: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52</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43354708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4.3.2 Survey (cont.)</a:t>
            </a:r>
          </a:p>
        </p:txBody>
      </p:sp>
      <p:sp>
        <p:nvSpPr>
          <p:cNvPr id="3" name="Subtitle 2"/>
          <p:cNvSpPr>
            <a:spLocks noGrp="1"/>
          </p:cNvSpPr>
          <p:nvPr>
            <p:ph type="subTitle" idx="1"/>
          </p:nvPr>
        </p:nvSpPr>
        <p:spPr>
          <a:xfrm>
            <a:off x="539552" y="2132856"/>
            <a:ext cx="7981078" cy="3744416"/>
          </a:xfrm>
        </p:spPr>
        <p:txBody>
          <a:bodyPr>
            <a:noAutofit/>
          </a:bodyPr>
          <a:lstStyle/>
          <a:p>
            <a:pPr marL="342900" indent="-342900" algn="l">
              <a:buFontTx/>
              <a:buChar char="-"/>
            </a:pPr>
            <a:r>
              <a:rPr lang="en-GB" sz="2000" dirty="0">
                <a:solidFill>
                  <a:schemeClr val="tx1"/>
                </a:solidFill>
              </a:rPr>
              <a:t>to study relationships between specific variables</a:t>
            </a:r>
          </a:p>
          <a:p>
            <a:pPr marL="342900" indent="-342900" algn="l">
              <a:buFontTx/>
              <a:buChar char="-"/>
            </a:pPr>
            <a:r>
              <a:rPr lang="en-GB" sz="2000" dirty="0">
                <a:solidFill>
                  <a:schemeClr val="tx1"/>
                </a:solidFill>
              </a:rPr>
              <a:t>the data collected can be used to suggest possible reasons for particular relationships between variables and to produce models of these relationships</a:t>
            </a:r>
          </a:p>
          <a:p>
            <a:pPr marL="342900" indent="-342900" algn="l">
              <a:buFontTx/>
              <a:buChar char="-"/>
            </a:pPr>
            <a:r>
              <a:rPr lang="en-GB" sz="2000" dirty="0">
                <a:solidFill>
                  <a:schemeClr val="tx1"/>
                </a:solidFill>
              </a:rPr>
              <a:t>tends to be used for research:</a:t>
            </a:r>
          </a:p>
          <a:p>
            <a:pPr algn="l"/>
            <a:r>
              <a:rPr lang="en-GB" sz="2000" dirty="0">
                <a:solidFill>
                  <a:schemeClr val="tx1"/>
                </a:solidFill>
              </a:rPr>
              <a:t> 	</a:t>
            </a:r>
            <a:r>
              <a:rPr lang="en-GB" sz="2000" b="1" dirty="0">
                <a:solidFill>
                  <a:srgbClr val="00B0F0"/>
                </a:solidFill>
              </a:rPr>
              <a:t>- exploratory </a:t>
            </a:r>
            <a:r>
              <a:rPr lang="en-GB" sz="2000" i="1" dirty="0">
                <a:solidFill>
                  <a:schemeClr val="tx1"/>
                </a:solidFill>
              </a:rPr>
              <a:t>(explanation of reasons, looking for 		relationships and impacts)</a:t>
            </a:r>
            <a:endParaRPr lang="en-GB" sz="2000" i="1" dirty="0">
              <a:solidFill>
                <a:srgbClr val="0070C0"/>
              </a:solidFill>
            </a:endParaRPr>
          </a:p>
          <a:p>
            <a:pPr algn="l"/>
            <a:r>
              <a:rPr lang="en-GB" sz="2000" dirty="0">
                <a:solidFill>
                  <a:srgbClr val="0070C0"/>
                </a:solidFill>
              </a:rPr>
              <a:t>	</a:t>
            </a:r>
            <a:r>
              <a:rPr lang="en-GB" sz="2000" b="1" dirty="0">
                <a:solidFill>
                  <a:srgbClr val="00B0F0"/>
                </a:solidFill>
              </a:rPr>
              <a:t>- descriptive </a:t>
            </a:r>
            <a:r>
              <a:rPr lang="en-GB" sz="2000" i="1" dirty="0">
                <a:solidFill>
                  <a:schemeClr val="tx1"/>
                </a:solidFill>
              </a:rPr>
              <a:t>(description of situation or identification of 	trends)</a:t>
            </a:r>
            <a:endParaRPr lang="en-GB" sz="2000" dirty="0">
              <a:solidFill>
                <a:srgbClr val="0070C0"/>
              </a:solidFill>
            </a:endParaRPr>
          </a:p>
          <a:p>
            <a:pPr algn="l"/>
            <a:r>
              <a:rPr lang="en-GB" sz="2000" dirty="0">
                <a:solidFill>
                  <a:schemeClr val="tx1"/>
                </a:solidFill>
              </a:rPr>
              <a:t>- survey instruments: </a:t>
            </a:r>
            <a:r>
              <a:rPr lang="en-GB" sz="2000" b="1" dirty="0">
                <a:solidFill>
                  <a:srgbClr val="00B0F0"/>
                </a:solidFill>
              </a:rPr>
              <a:t>questionnaires, interviews, structured observations</a:t>
            </a:r>
          </a:p>
          <a:p>
            <a:pPr algn="l"/>
            <a:r>
              <a:rPr lang="en-GB" sz="2000" dirty="0">
                <a:solidFill>
                  <a:schemeClr val="tx1"/>
                </a:solidFill>
              </a:rPr>
              <a:t>			</a:t>
            </a: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53</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33001628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4.3.3 Archival and documentary research</a:t>
            </a:r>
          </a:p>
        </p:txBody>
      </p:sp>
      <p:sp>
        <p:nvSpPr>
          <p:cNvPr id="3" name="Subtitle 2"/>
          <p:cNvSpPr>
            <a:spLocks noGrp="1"/>
          </p:cNvSpPr>
          <p:nvPr>
            <p:ph type="subTitle" idx="1"/>
          </p:nvPr>
        </p:nvSpPr>
        <p:spPr>
          <a:xfrm>
            <a:off x="539552" y="2132856"/>
            <a:ext cx="7981078" cy="3744416"/>
          </a:xfrm>
        </p:spPr>
        <p:txBody>
          <a:bodyPr>
            <a:noAutofit/>
          </a:bodyPr>
          <a:lstStyle/>
          <a:p>
            <a:pPr marL="342900" indent="-342900" algn="l">
              <a:buFontTx/>
              <a:buChar char="-"/>
            </a:pPr>
            <a:r>
              <a:rPr lang="en-GB" sz="1600" dirty="0">
                <a:solidFill>
                  <a:schemeClr val="tx1"/>
                </a:solidFill>
              </a:rPr>
              <a:t>to use a wide range of available data sources:</a:t>
            </a:r>
          </a:p>
          <a:p>
            <a:pPr marL="800100" lvl="1" indent="-342900" algn="l">
              <a:buFontTx/>
              <a:buChar char="-"/>
            </a:pPr>
            <a:r>
              <a:rPr lang="en-GB" sz="1600" b="1" dirty="0">
                <a:solidFill>
                  <a:srgbClr val="00B0F0"/>
                </a:solidFill>
              </a:rPr>
              <a:t>personal sources </a:t>
            </a:r>
            <a:r>
              <a:rPr lang="en-GB" sz="1600" dirty="0">
                <a:solidFill>
                  <a:schemeClr val="tx1"/>
                </a:solidFill>
              </a:rPr>
              <a:t>– letters, social media, blogs, emails, diaries, notes</a:t>
            </a:r>
          </a:p>
          <a:p>
            <a:pPr marL="800100" lvl="1" indent="-342900" algn="l">
              <a:buFontTx/>
              <a:buChar char="-"/>
            </a:pPr>
            <a:r>
              <a:rPr lang="en-GB" sz="1600" b="1" dirty="0">
                <a:solidFill>
                  <a:srgbClr val="00B0F0"/>
                </a:solidFill>
              </a:rPr>
              <a:t>organisational sources </a:t>
            </a:r>
            <a:r>
              <a:rPr lang="en-GB" sz="1600" dirty="0">
                <a:solidFill>
                  <a:schemeClr val="tx1"/>
                </a:solidFill>
              </a:rPr>
              <a:t>- annual reports, company results, financial highlights, press release, reports, contracts, strategy documents, plans </a:t>
            </a:r>
          </a:p>
          <a:p>
            <a:pPr marL="800100" lvl="1" indent="-342900" algn="l">
              <a:buFontTx/>
              <a:buChar char="-"/>
            </a:pPr>
            <a:r>
              <a:rPr lang="en-GB" sz="1600" b="1" dirty="0">
                <a:solidFill>
                  <a:srgbClr val="00B0F0"/>
                </a:solidFill>
              </a:rPr>
              <a:t>government sources </a:t>
            </a:r>
            <a:r>
              <a:rPr lang="en-GB" sz="1600" dirty="0">
                <a:solidFill>
                  <a:schemeClr val="tx1"/>
                </a:solidFill>
              </a:rPr>
              <a:t>– publications, reports, national statistics</a:t>
            </a:r>
          </a:p>
          <a:p>
            <a:pPr marL="800100" lvl="1" indent="-342900" algn="l">
              <a:buFontTx/>
              <a:buChar char="-"/>
            </a:pPr>
            <a:r>
              <a:rPr lang="en-GB" sz="1600" b="1" dirty="0">
                <a:solidFill>
                  <a:srgbClr val="00B0F0"/>
                </a:solidFill>
              </a:rPr>
              <a:t>media sources </a:t>
            </a:r>
            <a:r>
              <a:rPr lang="en-GB" sz="1600" dirty="0">
                <a:solidFill>
                  <a:schemeClr val="tx1"/>
                </a:solidFill>
              </a:rPr>
              <a:t>– printed and online articles, videos, audio sources, etc.</a:t>
            </a:r>
          </a:p>
          <a:p>
            <a:pPr algn="l"/>
            <a:endParaRPr lang="en-GB" sz="1600" dirty="0">
              <a:solidFill>
                <a:schemeClr val="tx1"/>
              </a:solidFill>
            </a:endParaRPr>
          </a:p>
          <a:p>
            <a:pPr marL="342900" lvl="1" indent="-342900" algn="l">
              <a:buFontTx/>
              <a:buChar char="-"/>
            </a:pPr>
            <a:r>
              <a:rPr lang="en-GB" sz="1600" dirty="0">
                <a:solidFill>
                  <a:schemeClr val="tx1"/>
                </a:solidFill>
              </a:rPr>
              <a:t>secondary sources (originally created for different purpose)</a:t>
            </a:r>
          </a:p>
          <a:p>
            <a:pPr marL="342900" lvl="1" indent="-342900" algn="l">
              <a:buFontTx/>
              <a:buChar char="-"/>
            </a:pPr>
            <a:r>
              <a:rPr lang="en-GB" sz="1600" dirty="0">
                <a:solidFill>
                  <a:schemeClr val="tx1"/>
                </a:solidFill>
              </a:rPr>
              <a:t>quantitative, qualitative data</a:t>
            </a:r>
          </a:p>
          <a:p>
            <a:pPr marL="342900" indent="-342900" algn="l">
              <a:buFontTx/>
              <a:buChar char="-"/>
            </a:pPr>
            <a:r>
              <a:rPr lang="en-GB" sz="1600" dirty="0">
                <a:solidFill>
                  <a:schemeClr val="tx1"/>
                </a:solidFill>
              </a:rPr>
              <a:t>documents can vary in quality, some data may be missing or not presented in consistent way,</a:t>
            </a:r>
            <a:r>
              <a:rPr lang="is-IS" sz="1600" dirty="0">
                <a:solidFill>
                  <a:schemeClr val="tx1"/>
                </a:solidFill>
              </a:rPr>
              <a:t>…</a:t>
            </a:r>
            <a:endParaRPr lang="en-GB" sz="1600" dirty="0">
              <a:solidFill>
                <a:schemeClr val="tx1"/>
              </a:solidFill>
            </a:endParaRPr>
          </a:p>
          <a:p>
            <a:pPr algn="l"/>
            <a:r>
              <a:rPr lang="en-GB" sz="2000" dirty="0">
                <a:solidFill>
                  <a:schemeClr val="tx1"/>
                </a:solidFill>
              </a:rPr>
              <a:t>			</a:t>
            </a: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54</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19053557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4.3.4 Case study</a:t>
            </a:r>
          </a:p>
        </p:txBody>
      </p:sp>
      <p:sp>
        <p:nvSpPr>
          <p:cNvPr id="3" name="Subtitle 2"/>
          <p:cNvSpPr>
            <a:spLocks noGrp="1"/>
          </p:cNvSpPr>
          <p:nvPr>
            <p:ph type="subTitle" idx="1"/>
          </p:nvPr>
        </p:nvSpPr>
        <p:spPr>
          <a:xfrm>
            <a:off x="539552" y="2132856"/>
            <a:ext cx="7981078" cy="3744416"/>
          </a:xfrm>
        </p:spPr>
        <p:txBody>
          <a:bodyPr>
            <a:noAutofit/>
          </a:bodyPr>
          <a:lstStyle/>
          <a:p>
            <a:pPr marL="342900" indent="-342900" algn="l">
              <a:buFontTx/>
              <a:buChar char="-"/>
            </a:pPr>
            <a:r>
              <a:rPr lang="en-GB" sz="2000" dirty="0">
                <a:solidFill>
                  <a:schemeClr val="tx1"/>
                </a:solidFill>
              </a:rPr>
              <a:t>investigates a contemporary phenomenon in-depth within its real-world context, especially when the boundaries between phenomenon and the context may not be clearly evident </a:t>
            </a:r>
          </a:p>
          <a:p>
            <a:pPr algn="l"/>
            <a:endParaRPr lang="en-GB" sz="2000" dirty="0">
              <a:solidFill>
                <a:schemeClr val="tx1"/>
              </a:solidFill>
            </a:endParaRPr>
          </a:p>
          <a:p>
            <a:pPr marL="342900" indent="-342900" algn="l">
              <a:buFontTx/>
              <a:buChar char="-"/>
            </a:pPr>
            <a:r>
              <a:rPr lang="en-GB" sz="2000" dirty="0">
                <a:solidFill>
                  <a:schemeClr val="tx1"/>
                </a:solidFill>
              </a:rPr>
              <a:t>a preferred method if:</a:t>
            </a:r>
          </a:p>
          <a:p>
            <a:pPr marL="800100" lvl="1" indent="-342900" algn="l">
              <a:buFontTx/>
              <a:buChar char="-"/>
            </a:pPr>
            <a:r>
              <a:rPr lang="en-GB" sz="2000" dirty="0">
                <a:solidFill>
                  <a:schemeClr val="tx1"/>
                </a:solidFill>
              </a:rPr>
              <a:t>the main research questions are “how” or “why”, </a:t>
            </a:r>
          </a:p>
          <a:p>
            <a:pPr marL="800100" lvl="1" indent="-342900" algn="l">
              <a:buFontTx/>
              <a:buChar char="-"/>
            </a:pPr>
            <a:r>
              <a:rPr lang="en-GB" sz="2000" dirty="0">
                <a:solidFill>
                  <a:schemeClr val="tx1"/>
                </a:solidFill>
              </a:rPr>
              <a:t>a researcher has little or no control over behavioural events, </a:t>
            </a:r>
          </a:p>
          <a:p>
            <a:pPr marL="800100" lvl="1" indent="-342900" algn="l">
              <a:buFontTx/>
              <a:buChar char="-"/>
            </a:pPr>
            <a:r>
              <a:rPr lang="en-GB" sz="2000" dirty="0">
                <a:solidFill>
                  <a:schemeClr val="tx1"/>
                </a:solidFill>
              </a:rPr>
              <a:t>the focus of the study is a contemporary phenomenon,</a:t>
            </a:r>
          </a:p>
          <a:p>
            <a:pPr marL="800100" lvl="1" indent="-342900" algn="l">
              <a:buFontTx/>
              <a:buChar char="-"/>
            </a:pPr>
            <a:r>
              <a:rPr lang="en-GB" sz="2000" dirty="0">
                <a:solidFill>
                  <a:schemeClr val="tx1"/>
                </a:solidFill>
              </a:rPr>
              <a:t>questions require an extensive and in-depth description of some social phenomenon</a:t>
            </a:r>
          </a:p>
          <a:p>
            <a:pPr algn="l"/>
            <a:r>
              <a:rPr lang="en-GB" sz="2000" dirty="0">
                <a:solidFill>
                  <a:schemeClr val="tx1"/>
                </a:solidFill>
              </a:rPr>
              <a:t>					</a:t>
            </a:r>
            <a:r>
              <a:rPr lang="en-GB" sz="1400" dirty="0">
                <a:solidFill>
                  <a:schemeClr val="tx1"/>
                </a:solidFill>
              </a:rPr>
              <a:t>(Yin, 2014)</a:t>
            </a:r>
          </a:p>
          <a:p>
            <a:pPr algn="l"/>
            <a:endParaRPr lang="en-GB" sz="1600" dirty="0">
              <a:solidFill>
                <a:schemeClr val="tx1"/>
              </a:solidFill>
            </a:endParaRPr>
          </a:p>
          <a:p>
            <a:pPr marL="342900" indent="-342900" algn="l">
              <a:buFontTx/>
              <a:buChar char="-"/>
            </a:pPr>
            <a:endParaRPr lang="en-GB" sz="2000" dirty="0">
              <a:solidFill>
                <a:schemeClr val="tx1"/>
              </a:solidFill>
            </a:endParaRPr>
          </a:p>
          <a:p>
            <a:pPr algn="l"/>
            <a:endParaRPr lang="en-GB" sz="2000" dirty="0">
              <a:solidFill>
                <a:schemeClr val="tx1"/>
              </a:solidFill>
            </a:endParaRPr>
          </a:p>
          <a:p>
            <a:pPr algn="l"/>
            <a:r>
              <a:rPr lang="en-GB" sz="2000" dirty="0">
                <a:solidFill>
                  <a:schemeClr val="tx1"/>
                </a:solidFill>
              </a:rPr>
              <a:t>					</a:t>
            </a: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55</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57308362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4.3.4 Case study (cont.)</a:t>
            </a:r>
          </a:p>
        </p:txBody>
      </p:sp>
      <p:sp>
        <p:nvSpPr>
          <p:cNvPr id="3" name="Subtitle 2"/>
          <p:cNvSpPr>
            <a:spLocks noGrp="1"/>
          </p:cNvSpPr>
          <p:nvPr>
            <p:ph type="subTitle" idx="1"/>
          </p:nvPr>
        </p:nvSpPr>
        <p:spPr>
          <a:xfrm>
            <a:off x="539552" y="2132856"/>
            <a:ext cx="7981078" cy="3744416"/>
          </a:xfrm>
        </p:spPr>
        <p:txBody>
          <a:bodyPr>
            <a:noAutofit/>
          </a:bodyPr>
          <a:lstStyle/>
          <a:p>
            <a:pPr marL="342900" indent="-342900" algn="l">
              <a:buFontTx/>
              <a:buChar char="-"/>
            </a:pPr>
            <a:r>
              <a:rPr lang="en-GB" sz="2400" dirty="0">
                <a:solidFill>
                  <a:schemeClr val="tx1"/>
                </a:solidFill>
              </a:rPr>
              <a:t>case subjects: a person (e.g. a manager), a group (e.g. a work team), an organisation (e.g. a business), a change process (e.g. restructuring a company), an event (e.g. an annual general meeting), etc.</a:t>
            </a:r>
          </a:p>
          <a:p>
            <a:pPr algn="l"/>
            <a:r>
              <a:rPr lang="en-GB" sz="2400" dirty="0">
                <a:solidFill>
                  <a:schemeClr val="tx1"/>
                </a:solidFill>
              </a:rPr>
              <a:t>					</a:t>
            </a:r>
            <a:r>
              <a:rPr lang="en-GB" sz="1600" dirty="0">
                <a:solidFill>
                  <a:schemeClr val="tx1"/>
                </a:solidFill>
              </a:rPr>
              <a:t>(Saunders et al., 2016)</a:t>
            </a:r>
          </a:p>
          <a:p>
            <a:pPr marL="285750" indent="-285750" algn="l">
              <a:buFontTx/>
              <a:buChar char="-"/>
            </a:pPr>
            <a:r>
              <a:rPr lang="en-GB" sz="2400" dirty="0">
                <a:solidFill>
                  <a:schemeClr val="tx1"/>
                </a:solidFill>
              </a:rPr>
              <a:t>using multiple methods of data collection</a:t>
            </a:r>
          </a:p>
          <a:p>
            <a:pPr marL="285750" indent="-285750" algn="l">
              <a:buFontTx/>
              <a:buChar char="-"/>
            </a:pPr>
            <a:r>
              <a:rPr lang="en-GB" sz="2400" dirty="0">
                <a:solidFill>
                  <a:schemeClr val="tx1"/>
                </a:solidFill>
              </a:rPr>
              <a:t>hypotheses could be developed		</a:t>
            </a:r>
          </a:p>
          <a:p>
            <a:pPr algn="l"/>
            <a:r>
              <a:rPr lang="en-GB" sz="2400" dirty="0">
                <a:solidFill>
                  <a:schemeClr val="tx1"/>
                </a:solidFill>
              </a:rPr>
              <a:t>					</a:t>
            </a:r>
            <a:r>
              <a:rPr lang="en-GB" sz="1600" dirty="0">
                <a:solidFill>
                  <a:schemeClr val="tx1"/>
                </a:solidFill>
              </a:rPr>
              <a:t>(Sekaran </a:t>
            </a:r>
            <a:r>
              <a:rPr lang="en-US" sz="1600" dirty="0">
                <a:solidFill>
                  <a:schemeClr val="tx1"/>
                </a:solidFill>
              </a:rPr>
              <a:t>&amp;</a:t>
            </a:r>
            <a:r>
              <a:rPr lang="en-GB" sz="1600" dirty="0">
                <a:solidFill>
                  <a:schemeClr val="tx1"/>
                </a:solidFill>
              </a:rPr>
              <a:t> Bougie, 2016)</a:t>
            </a:r>
          </a:p>
          <a:p>
            <a:pPr marL="742950" lvl="1" indent="-285750" algn="l">
              <a:buFontTx/>
              <a:buChar char="-"/>
            </a:pPr>
            <a:endParaRPr lang="en-GB" sz="1600" dirty="0">
              <a:solidFill>
                <a:schemeClr val="tx1"/>
              </a:solidFill>
            </a:endParaRPr>
          </a:p>
          <a:p>
            <a:pPr marL="285750" indent="-285750" algn="l">
              <a:buFontTx/>
              <a:buChar char="-"/>
            </a:pPr>
            <a:endParaRPr lang="en-GB" sz="1400" dirty="0">
              <a:solidFill>
                <a:schemeClr val="tx1"/>
              </a:solidFill>
            </a:endParaRPr>
          </a:p>
          <a:p>
            <a:pPr algn="l"/>
            <a:endParaRPr lang="en-GB" sz="1400" dirty="0">
              <a:solidFill>
                <a:schemeClr val="tx1"/>
              </a:solidFill>
            </a:endParaRPr>
          </a:p>
          <a:p>
            <a:pPr algn="l"/>
            <a:endParaRPr lang="en-GB" sz="2000" dirty="0">
              <a:solidFill>
                <a:schemeClr val="tx1"/>
              </a:solidFill>
            </a:endParaRPr>
          </a:p>
          <a:p>
            <a:pPr marL="342900" indent="-342900" algn="l">
              <a:buFontTx/>
              <a:buChar char="-"/>
            </a:pPr>
            <a:endParaRPr lang="en-GB" sz="2000" dirty="0">
              <a:solidFill>
                <a:schemeClr val="tx1"/>
              </a:solidFill>
            </a:endParaRPr>
          </a:p>
          <a:p>
            <a:pPr algn="l"/>
            <a:endParaRPr lang="en-GB" sz="2000" dirty="0">
              <a:solidFill>
                <a:schemeClr val="tx1"/>
              </a:solidFill>
            </a:endParaRPr>
          </a:p>
          <a:p>
            <a:pPr algn="l"/>
            <a:r>
              <a:rPr lang="en-GB" sz="2000" dirty="0">
                <a:solidFill>
                  <a:schemeClr val="tx1"/>
                </a:solidFill>
              </a:rPr>
              <a:t>					</a:t>
            </a: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56</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20947169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4.3.4 Case study (cont.)</a:t>
            </a:r>
          </a:p>
        </p:txBody>
      </p:sp>
      <p:sp>
        <p:nvSpPr>
          <p:cNvPr id="3" name="Subtitle 2"/>
          <p:cNvSpPr>
            <a:spLocks noGrp="1"/>
          </p:cNvSpPr>
          <p:nvPr>
            <p:ph type="subTitle" idx="1"/>
          </p:nvPr>
        </p:nvSpPr>
        <p:spPr>
          <a:xfrm>
            <a:off x="539552" y="2132856"/>
            <a:ext cx="7981078" cy="3744416"/>
          </a:xfrm>
        </p:spPr>
        <p:txBody>
          <a:bodyPr>
            <a:noAutofit/>
          </a:bodyPr>
          <a:lstStyle/>
          <a:p>
            <a:pPr algn="l"/>
            <a:endParaRPr lang="en-GB" sz="1400" dirty="0">
              <a:solidFill>
                <a:schemeClr val="tx1"/>
              </a:solidFill>
            </a:endParaRPr>
          </a:p>
          <a:p>
            <a:pPr marL="285750" indent="-285750" algn="l">
              <a:buFontTx/>
              <a:buChar char="-"/>
            </a:pPr>
            <a:r>
              <a:rPr lang="en-GB" sz="2400" dirty="0">
                <a:solidFill>
                  <a:schemeClr val="tx1"/>
                </a:solidFill>
              </a:rPr>
              <a:t>components of research design in a case study research:</a:t>
            </a:r>
          </a:p>
          <a:p>
            <a:pPr marL="800100" lvl="1" indent="-342900" algn="l">
              <a:buFont typeface="Arial" panose="020B0604020202020204" pitchFamily="34" charset="0"/>
              <a:buChar char="•"/>
            </a:pPr>
            <a:r>
              <a:rPr lang="en-GB" sz="2400" i="1" dirty="0">
                <a:solidFill>
                  <a:schemeClr val="tx1"/>
                </a:solidFill>
              </a:rPr>
              <a:t>a case study‘s questions,</a:t>
            </a:r>
          </a:p>
          <a:p>
            <a:pPr marL="800100" lvl="1" indent="-342900" algn="l">
              <a:buFont typeface="Arial" panose="020B0604020202020204" pitchFamily="34" charset="0"/>
              <a:buChar char="•"/>
            </a:pPr>
            <a:r>
              <a:rPr lang="en-GB" sz="2400" i="1" dirty="0">
                <a:solidFill>
                  <a:schemeClr val="tx1"/>
                </a:solidFill>
              </a:rPr>
              <a:t>its proposition, if any,</a:t>
            </a:r>
          </a:p>
          <a:p>
            <a:pPr marL="800100" lvl="1" indent="-342900" algn="l">
              <a:buFont typeface="Arial" panose="020B0604020202020204" pitchFamily="34" charset="0"/>
              <a:buChar char="•"/>
            </a:pPr>
            <a:r>
              <a:rPr lang="en-GB" sz="2400" i="1" dirty="0">
                <a:solidFill>
                  <a:schemeClr val="tx1"/>
                </a:solidFill>
              </a:rPr>
              <a:t>its units of analysis</a:t>
            </a:r>
          </a:p>
          <a:p>
            <a:pPr marL="800100" lvl="1" indent="-342900" algn="l">
              <a:buFont typeface="Arial" panose="020B0604020202020204" pitchFamily="34" charset="0"/>
              <a:buChar char="•"/>
            </a:pPr>
            <a:r>
              <a:rPr lang="en-GB" sz="2400" i="1" dirty="0">
                <a:solidFill>
                  <a:schemeClr val="tx1"/>
                </a:solidFill>
              </a:rPr>
              <a:t>the logic linking of the data to the propositions</a:t>
            </a:r>
          </a:p>
          <a:p>
            <a:pPr marL="800100" lvl="1" indent="-342900" algn="l">
              <a:buFont typeface="Arial" panose="020B0604020202020204" pitchFamily="34" charset="0"/>
              <a:buChar char="•"/>
            </a:pPr>
            <a:r>
              <a:rPr lang="en-GB" sz="2400" i="1" dirty="0">
                <a:solidFill>
                  <a:schemeClr val="tx1"/>
                </a:solidFill>
              </a:rPr>
              <a:t>criteria for interpreting the findings	</a:t>
            </a:r>
            <a:r>
              <a:rPr lang="en-GB" sz="2400" dirty="0">
                <a:solidFill>
                  <a:schemeClr val="tx1"/>
                </a:solidFill>
              </a:rPr>
              <a:t>	</a:t>
            </a:r>
          </a:p>
          <a:p>
            <a:pPr lvl="1" algn="l"/>
            <a:r>
              <a:rPr lang="cs-CZ" sz="2400" dirty="0">
                <a:solidFill>
                  <a:schemeClr val="tx1"/>
                </a:solidFill>
              </a:rPr>
              <a:t>						</a:t>
            </a:r>
            <a:r>
              <a:rPr lang="en-GB" sz="1600" dirty="0">
                <a:solidFill>
                  <a:schemeClr val="tx1"/>
                </a:solidFill>
              </a:rPr>
              <a:t>(Yin, 2014)</a:t>
            </a:r>
          </a:p>
          <a:p>
            <a:pPr marL="742950" lvl="1" indent="-285750" algn="l">
              <a:buFontTx/>
              <a:buChar char="-"/>
            </a:pPr>
            <a:endParaRPr lang="en-GB" sz="2400" dirty="0">
              <a:solidFill>
                <a:schemeClr val="tx1"/>
              </a:solidFill>
            </a:endParaRPr>
          </a:p>
          <a:p>
            <a:pPr marL="285750" indent="-285750" algn="l">
              <a:buFontTx/>
              <a:buChar char="-"/>
            </a:pPr>
            <a:endParaRPr lang="en-GB" sz="2400" dirty="0">
              <a:solidFill>
                <a:schemeClr val="tx1"/>
              </a:solidFill>
            </a:endParaRPr>
          </a:p>
          <a:p>
            <a:pPr algn="l"/>
            <a:endParaRPr lang="en-GB" sz="1400" dirty="0">
              <a:solidFill>
                <a:schemeClr val="tx1"/>
              </a:solidFill>
            </a:endParaRPr>
          </a:p>
          <a:p>
            <a:pPr algn="l"/>
            <a:endParaRPr lang="en-GB" sz="2000" dirty="0">
              <a:solidFill>
                <a:schemeClr val="tx1"/>
              </a:solidFill>
            </a:endParaRPr>
          </a:p>
          <a:p>
            <a:pPr marL="342900" indent="-342900" algn="l">
              <a:buFontTx/>
              <a:buChar char="-"/>
            </a:pPr>
            <a:endParaRPr lang="en-GB" sz="2000" dirty="0">
              <a:solidFill>
                <a:schemeClr val="tx1"/>
              </a:solidFill>
            </a:endParaRPr>
          </a:p>
          <a:p>
            <a:pPr algn="l"/>
            <a:endParaRPr lang="en-GB" sz="2000" dirty="0">
              <a:solidFill>
                <a:schemeClr val="tx1"/>
              </a:solidFill>
            </a:endParaRPr>
          </a:p>
          <a:p>
            <a:pPr algn="l"/>
            <a:r>
              <a:rPr lang="en-GB" sz="2000" dirty="0">
                <a:solidFill>
                  <a:schemeClr val="tx1"/>
                </a:solidFill>
              </a:rPr>
              <a:t>					</a:t>
            </a: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57</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47493830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4.3.5 Ethnography</a:t>
            </a:r>
          </a:p>
        </p:txBody>
      </p:sp>
      <p:sp>
        <p:nvSpPr>
          <p:cNvPr id="3" name="Subtitle 2"/>
          <p:cNvSpPr>
            <a:spLocks noGrp="1"/>
          </p:cNvSpPr>
          <p:nvPr>
            <p:ph type="subTitle" idx="1"/>
          </p:nvPr>
        </p:nvSpPr>
        <p:spPr>
          <a:xfrm>
            <a:off x="539552" y="2132856"/>
            <a:ext cx="7981078" cy="3744416"/>
          </a:xfrm>
        </p:spPr>
        <p:txBody>
          <a:bodyPr>
            <a:noAutofit/>
          </a:bodyPr>
          <a:lstStyle/>
          <a:p>
            <a:pPr marL="342900" indent="-342900" algn="l">
              <a:buFontTx/>
              <a:buChar char="-"/>
            </a:pPr>
            <a:r>
              <a:rPr lang="en-GB" altLang="cs-CZ" sz="1800" dirty="0">
                <a:solidFill>
                  <a:schemeClr val="tx1"/>
                </a:solidFill>
              </a:rPr>
              <a:t>to study the culture or social world of a group, </a:t>
            </a:r>
            <a:r>
              <a:rPr lang="en-GB" sz="1800" dirty="0">
                <a:solidFill>
                  <a:schemeClr val="tx1"/>
                </a:solidFill>
              </a:rPr>
              <a:t>the aim is an </a:t>
            </a:r>
            <a:r>
              <a:rPr lang="en-US" sz="1800" dirty="0">
                <a:solidFill>
                  <a:schemeClr val="tx1"/>
                </a:solidFill>
              </a:rPr>
              <a:t>explanation of </a:t>
            </a:r>
            <a:r>
              <a:rPr lang="en-GB" sz="1800" dirty="0">
                <a:solidFill>
                  <a:schemeClr val="tx1"/>
                </a:solidFill>
              </a:rPr>
              <a:t>behaviour of people </a:t>
            </a:r>
            <a:r>
              <a:rPr lang="en-US" sz="1800" dirty="0">
                <a:solidFill>
                  <a:schemeClr val="tx1"/>
                </a:solidFill>
              </a:rPr>
              <a:t>in a certain context (situation).</a:t>
            </a:r>
            <a:endParaRPr lang="en-GB" altLang="cs-CZ" sz="1800" dirty="0">
              <a:solidFill>
                <a:schemeClr val="tx1"/>
              </a:solidFill>
            </a:endParaRPr>
          </a:p>
          <a:p>
            <a:pPr marL="342900" indent="-342900" algn="l">
              <a:buFontTx/>
              <a:buChar char="-"/>
            </a:pPr>
            <a:r>
              <a:rPr lang="en-GB" altLang="cs-CZ" sz="1800" dirty="0">
                <a:solidFill>
                  <a:schemeClr val="tx1"/>
                </a:solidFill>
              </a:rPr>
              <a:t>the common use of ethnographic research  in anthropology</a:t>
            </a:r>
          </a:p>
          <a:p>
            <a:pPr marL="342900" indent="-342900" algn="l">
              <a:buFontTx/>
              <a:buChar char="-"/>
            </a:pPr>
            <a:r>
              <a:rPr lang="en-GB" altLang="cs-CZ" sz="1800" dirty="0">
                <a:solidFill>
                  <a:schemeClr val="tx1"/>
                </a:solidFill>
              </a:rPr>
              <a:t>social science research has increasingly adopted this method for interpretations of behaviour or specific events in the everyday lives (Pickard, 2013)</a:t>
            </a:r>
          </a:p>
          <a:p>
            <a:pPr marL="342900" indent="-342900" algn="l">
              <a:buFontTx/>
              <a:buChar char="-"/>
            </a:pPr>
            <a:r>
              <a:rPr lang="en-GB" sz="1800" dirty="0">
                <a:solidFill>
                  <a:schemeClr val="tx1"/>
                </a:solidFill>
              </a:rPr>
              <a:t>a</a:t>
            </a:r>
            <a:r>
              <a:rPr lang="en-US" sz="1800" dirty="0">
                <a:solidFill>
                  <a:schemeClr val="tx1"/>
                </a:solidFill>
              </a:rPr>
              <a:t> huge amount of data is collected about specific people's behavior and its context</a:t>
            </a:r>
          </a:p>
          <a:p>
            <a:pPr marL="342900" indent="-342900" algn="l">
              <a:buFontTx/>
              <a:buChar char="-"/>
            </a:pPr>
            <a:r>
              <a:rPr lang="en-US" sz="1800" dirty="0">
                <a:solidFill>
                  <a:schemeClr val="tx1"/>
                </a:solidFill>
              </a:rPr>
              <a:t>the hypothesis "emerges" during the research itself, inductive approach</a:t>
            </a:r>
          </a:p>
          <a:p>
            <a:pPr marL="342900" indent="-342900" algn="l">
              <a:buFontTx/>
              <a:buChar char="-"/>
            </a:pPr>
            <a:r>
              <a:rPr lang="en-US" sz="1800" dirty="0">
                <a:solidFill>
                  <a:schemeClr val="tx1"/>
                </a:solidFill>
              </a:rPr>
              <a:t>long-term observations or other field research techniques are used. The researcher is an external observer or a participant in the activity of the observed group.</a:t>
            </a:r>
          </a:p>
          <a:p>
            <a:pPr marL="342900" indent="-342900" algn="l">
              <a:buFontTx/>
              <a:buChar char="-"/>
            </a:pP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58</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71078250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4.3.6 Action research</a:t>
            </a:r>
          </a:p>
        </p:txBody>
      </p:sp>
      <p:sp>
        <p:nvSpPr>
          <p:cNvPr id="3" name="Subtitle 2"/>
          <p:cNvSpPr>
            <a:spLocks noGrp="1"/>
          </p:cNvSpPr>
          <p:nvPr>
            <p:ph type="subTitle" idx="1"/>
          </p:nvPr>
        </p:nvSpPr>
        <p:spPr>
          <a:xfrm>
            <a:off x="539552" y="2132856"/>
            <a:ext cx="7981078" cy="3744416"/>
          </a:xfrm>
        </p:spPr>
        <p:txBody>
          <a:bodyPr>
            <a:noAutofit/>
          </a:bodyPr>
          <a:lstStyle/>
          <a:p>
            <a:pPr marL="342900" indent="-342900" algn="l">
              <a:buFontTx/>
              <a:buChar char="-"/>
            </a:pPr>
            <a:r>
              <a:rPr lang="en-GB" sz="1800" dirty="0">
                <a:solidFill>
                  <a:schemeClr val="tx1"/>
                </a:solidFill>
              </a:rPr>
              <a:t>often undertaken by consultants to initiate change processes in organisations</a:t>
            </a:r>
          </a:p>
          <a:p>
            <a:pPr marL="342900" indent="-342900" algn="l">
              <a:buFontTx/>
              <a:buChar char="-"/>
            </a:pPr>
            <a:endParaRPr lang="en-GB" sz="1800" dirty="0">
              <a:solidFill>
                <a:schemeClr val="tx1"/>
              </a:solidFill>
            </a:endParaRPr>
          </a:p>
          <a:p>
            <a:pPr marL="342900" indent="-342900" algn="l">
              <a:buFontTx/>
              <a:buChar char="-"/>
            </a:pPr>
            <a:r>
              <a:rPr lang="en-GB" sz="1800" dirty="0">
                <a:solidFill>
                  <a:schemeClr val="tx1"/>
                </a:solidFill>
              </a:rPr>
              <a:t>aimed at effecting planned changes</a:t>
            </a:r>
          </a:p>
          <a:p>
            <a:pPr marL="342900" indent="-342900" algn="l">
              <a:buFontTx/>
              <a:buChar char="-"/>
            </a:pPr>
            <a:endParaRPr lang="en-GB" sz="1800" dirty="0">
              <a:solidFill>
                <a:schemeClr val="tx1"/>
              </a:solidFill>
            </a:endParaRPr>
          </a:p>
          <a:p>
            <a:pPr marL="342900" indent="-342900" algn="l">
              <a:buFontTx/>
              <a:buChar char="-"/>
            </a:pPr>
            <a:r>
              <a:rPr lang="en-GB" sz="1800" dirty="0">
                <a:solidFill>
                  <a:schemeClr val="tx1"/>
                </a:solidFill>
              </a:rPr>
              <a:t>the researcher begins with a problem that is identified, and gathers relevant data to provide a tentative problem solution</a:t>
            </a:r>
          </a:p>
          <a:p>
            <a:pPr marL="342900" indent="-342900" algn="l">
              <a:buFontTx/>
              <a:buChar char="-"/>
            </a:pPr>
            <a:endParaRPr lang="en-GB" sz="1800" dirty="0">
              <a:solidFill>
                <a:schemeClr val="tx1"/>
              </a:solidFill>
            </a:endParaRPr>
          </a:p>
          <a:p>
            <a:pPr marL="342900" indent="-342900" algn="l">
              <a:buFontTx/>
              <a:buChar char="-"/>
            </a:pPr>
            <a:r>
              <a:rPr lang="en-GB" sz="1800" dirty="0">
                <a:solidFill>
                  <a:schemeClr val="tx1"/>
                </a:solidFill>
              </a:rPr>
              <a:t>implementation of solution, effects of implementation are evaluated, defined and diagnosed – research continues until the problem is fully resolved</a:t>
            </a:r>
          </a:p>
          <a:p>
            <a:pPr algn="l"/>
            <a:r>
              <a:rPr lang="en-GB" sz="2000" dirty="0">
                <a:solidFill>
                  <a:schemeClr val="tx1"/>
                </a:solidFill>
              </a:rPr>
              <a:t>					 </a:t>
            </a:r>
            <a:r>
              <a:rPr lang="en-GB" sz="1400" dirty="0">
                <a:solidFill>
                  <a:schemeClr val="tx1"/>
                </a:solidFill>
              </a:rPr>
              <a:t>(Sekaran </a:t>
            </a:r>
            <a:r>
              <a:rPr lang="en-US" sz="1400" dirty="0">
                <a:solidFill>
                  <a:schemeClr val="tx1"/>
                </a:solidFill>
              </a:rPr>
              <a:t>&amp; Bougie, 2016)</a:t>
            </a:r>
            <a:endParaRPr lang="en-GB" sz="1400" dirty="0">
              <a:solidFill>
                <a:schemeClr val="tx1"/>
              </a:solidFill>
            </a:endParaRPr>
          </a:p>
          <a:p>
            <a:pPr algn="l"/>
            <a:r>
              <a:rPr lang="en-GB" sz="2000" dirty="0">
                <a:solidFill>
                  <a:schemeClr val="tx1"/>
                </a:solidFill>
              </a:rPr>
              <a:t>					</a:t>
            </a:r>
            <a:r>
              <a:rPr lang="en-GB" sz="1400" dirty="0">
                <a:solidFill>
                  <a:schemeClr val="tx1"/>
                </a:solidFill>
              </a:rPr>
              <a:t> 	</a:t>
            </a:r>
            <a:endParaRPr lang="en-GB" altLang="cs-CZ" sz="14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59</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2536702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1.3 Business and management research (cont.)</a:t>
            </a:r>
          </a:p>
        </p:txBody>
      </p:sp>
      <p:sp>
        <p:nvSpPr>
          <p:cNvPr id="3" name="Subtitle 2"/>
          <p:cNvSpPr>
            <a:spLocks noGrp="1"/>
          </p:cNvSpPr>
          <p:nvPr>
            <p:ph type="subTitle" idx="1"/>
          </p:nvPr>
        </p:nvSpPr>
        <p:spPr>
          <a:xfrm>
            <a:off x="539552" y="2132856"/>
            <a:ext cx="7981078" cy="3744416"/>
          </a:xfrm>
        </p:spPr>
        <p:txBody>
          <a:bodyPr>
            <a:noAutofit/>
          </a:bodyPr>
          <a:lstStyle/>
          <a:p>
            <a:pPr algn="just"/>
            <a:r>
              <a:rPr lang="en-GB" sz="2400" dirty="0">
                <a:solidFill>
                  <a:schemeClr val="tx1"/>
                </a:solidFill>
              </a:rPr>
              <a:t>Two types of management and business research: </a:t>
            </a:r>
            <a:endParaRPr lang="en-GB" sz="2400" b="1" dirty="0">
              <a:solidFill>
                <a:srgbClr val="FF0000"/>
              </a:solidFill>
            </a:endParaRPr>
          </a:p>
          <a:p>
            <a:pPr algn="just"/>
            <a:endParaRPr lang="en-GB" sz="2400" dirty="0">
              <a:solidFill>
                <a:srgbClr val="FF0000"/>
              </a:solidFill>
            </a:endParaRPr>
          </a:p>
          <a:p>
            <a:pPr algn="just"/>
            <a:r>
              <a:rPr lang="en-GB" sz="2400" dirty="0">
                <a:solidFill>
                  <a:srgbClr val="FF0000"/>
                </a:solidFill>
              </a:rPr>
              <a:t>Basic</a:t>
            </a:r>
            <a:r>
              <a:rPr lang="en-GB" sz="2400" dirty="0">
                <a:solidFill>
                  <a:schemeClr val="tx1"/>
                </a:solidFill>
              </a:rPr>
              <a:t> (fundamental, pure) </a:t>
            </a:r>
            <a:r>
              <a:rPr lang="en-GB" sz="2400" dirty="0">
                <a:solidFill>
                  <a:srgbClr val="FF0000"/>
                </a:solidFill>
              </a:rPr>
              <a:t>research</a:t>
            </a:r>
            <a:r>
              <a:rPr lang="en-GB" sz="2400" dirty="0">
                <a:solidFill>
                  <a:schemeClr val="tx1"/>
                </a:solidFill>
              </a:rPr>
              <a:t> - chiefly to make a contribution to existing knowledge</a:t>
            </a:r>
          </a:p>
          <a:p>
            <a:pPr algn="just"/>
            <a:endParaRPr lang="en-GB" sz="2400" dirty="0">
              <a:solidFill>
                <a:srgbClr val="FF0000"/>
              </a:solidFill>
            </a:endParaRPr>
          </a:p>
          <a:p>
            <a:pPr algn="just"/>
            <a:r>
              <a:rPr lang="en-GB" sz="2400" dirty="0">
                <a:solidFill>
                  <a:srgbClr val="FF0000"/>
                </a:solidFill>
              </a:rPr>
              <a:t>Applied research</a:t>
            </a:r>
            <a:r>
              <a:rPr lang="en-GB" sz="2400" dirty="0">
                <a:solidFill>
                  <a:schemeClr val="tx1"/>
                </a:solidFill>
              </a:rPr>
              <a:t> -</a:t>
            </a:r>
            <a:r>
              <a:rPr lang="en-GB" sz="2400" dirty="0">
                <a:solidFill>
                  <a:srgbClr val="FF0000"/>
                </a:solidFill>
              </a:rPr>
              <a:t> </a:t>
            </a:r>
            <a:r>
              <a:rPr lang="en-GB" sz="2400" dirty="0">
                <a:solidFill>
                  <a:schemeClr val="tx1"/>
                </a:solidFill>
              </a:rPr>
              <a:t>done with the intention of applying the results of the findings to solve specific problems currently being experienced in an organisation</a:t>
            </a:r>
          </a:p>
          <a:p>
            <a:pPr algn="just"/>
            <a:endParaRPr lang="en-GB" sz="2000" dirty="0">
              <a:solidFill>
                <a:schemeClr val="tx1"/>
              </a:solidFill>
            </a:endParaRPr>
          </a:p>
          <a:p>
            <a:pPr algn="just"/>
            <a:endParaRPr lang="en-GB" sz="2000" dirty="0">
              <a:solidFill>
                <a:schemeClr val="tx1"/>
              </a:solidFill>
            </a:endParaRPr>
          </a:p>
          <a:p>
            <a:pPr algn="just"/>
            <a:endParaRPr lang="en-GB" sz="1800" dirty="0">
              <a:solidFill>
                <a:schemeClr val="tx1"/>
              </a:solidFill>
            </a:endParaRPr>
          </a:p>
          <a:p>
            <a:pPr algn="just"/>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6</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07622453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4.3.7 Grounded theory</a:t>
            </a:r>
          </a:p>
        </p:txBody>
      </p:sp>
      <p:sp>
        <p:nvSpPr>
          <p:cNvPr id="3" name="Subtitle 2"/>
          <p:cNvSpPr>
            <a:spLocks noGrp="1"/>
          </p:cNvSpPr>
          <p:nvPr>
            <p:ph type="subTitle" idx="1"/>
          </p:nvPr>
        </p:nvSpPr>
        <p:spPr>
          <a:xfrm>
            <a:off x="539552" y="2132856"/>
            <a:ext cx="7981078" cy="3744416"/>
          </a:xfrm>
        </p:spPr>
        <p:txBody>
          <a:bodyPr>
            <a:noAutofit/>
          </a:bodyPr>
          <a:lstStyle/>
          <a:p>
            <a:pPr algn="l"/>
            <a:endParaRPr lang="en-GB" sz="2000" dirty="0">
              <a:solidFill>
                <a:schemeClr val="tx1"/>
              </a:solidFill>
            </a:endParaRPr>
          </a:p>
          <a:p>
            <a:pPr marL="342900" indent="-342900" algn="l">
              <a:buFontTx/>
              <a:buChar char="-"/>
            </a:pPr>
            <a:r>
              <a:rPr lang="en-GB" sz="1800" dirty="0">
                <a:solidFill>
                  <a:schemeClr val="tx1"/>
                </a:solidFill>
              </a:rPr>
              <a:t>qualitative research design</a:t>
            </a:r>
          </a:p>
          <a:p>
            <a:pPr marL="342900" indent="-342900" algn="l">
              <a:buFontTx/>
              <a:buChar char="-"/>
            </a:pPr>
            <a:endParaRPr lang="en-GB" sz="1800" dirty="0">
              <a:solidFill>
                <a:schemeClr val="tx1"/>
              </a:solidFill>
            </a:endParaRPr>
          </a:p>
          <a:p>
            <a:pPr marL="342900" indent="-342900" algn="l">
              <a:buFontTx/>
              <a:buChar char="-"/>
            </a:pPr>
            <a:r>
              <a:rPr lang="en-GB" sz="1800" i="1" dirty="0">
                <a:solidFill>
                  <a:schemeClr val="tx1"/>
                </a:solidFill>
              </a:rPr>
              <a:t>“</a:t>
            </a:r>
            <a:r>
              <a:rPr lang="is-IS" sz="1800" i="1" dirty="0">
                <a:solidFill>
                  <a:schemeClr val="tx1"/>
                </a:solidFill>
              </a:rPr>
              <a:t>…</a:t>
            </a:r>
            <a:r>
              <a:rPr lang="en-GB" sz="1800" i="1" dirty="0">
                <a:solidFill>
                  <a:schemeClr val="tx1"/>
                </a:solidFill>
              </a:rPr>
              <a:t>iterative process directed toward the development of the theory describing or explaining phenomenon of interest”</a:t>
            </a:r>
            <a:r>
              <a:rPr lang="en-GB" sz="1800" dirty="0">
                <a:solidFill>
                  <a:schemeClr val="tx1"/>
                </a:solidFill>
              </a:rPr>
              <a:t> (</a:t>
            </a:r>
            <a:r>
              <a:rPr lang="en-GB" sz="1800" dirty="0" err="1">
                <a:solidFill>
                  <a:schemeClr val="tx1"/>
                </a:solidFill>
              </a:rPr>
              <a:t>Trochim</a:t>
            </a:r>
            <a:r>
              <a:rPr lang="en-GB" sz="1800" dirty="0">
                <a:solidFill>
                  <a:schemeClr val="tx1"/>
                </a:solidFill>
              </a:rPr>
              <a:t> </a:t>
            </a:r>
            <a:r>
              <a:rPr lang="en-US" sz="1800" dirty="0">
                <a:solidFill>
                  <a:schemeClr val="tx1"/>
                </a:solidFill>
              </a:rPr>
              <a:t>&amp;</a:t>
            </a:r>
            <a:r>
              <a:rPr lang="en-GB" sz="1800" dirty="0">
                <a:solidFill>
                  <a:schemeClr val="tx1"/>
                </a:solidFill>
              </a:rPr>
              <a:t> </a:t>
            </a:r>
            <a:r>
              <a:rPr lang="en-GB" sz="1800" dirty="0" err="1">
                <a:solidFill>
                  <a:schemeClr val="tx1"/>
                </a:solidFill>
              </a:rPr>
              <a:t>Donelly</a:t>
            </a:r>
            <a:r>
              <a:rPr lang="en-GB" sz="1800" dirty="0">
                <a:solidFill>
                  <a:schemeClr val="tx1"/>
                </a:solidFill>
              </a:rPr>
              <a:t>, 2008, p.284) </a:t>
            </a:r>
          </a:p>
          <a:p>
            <a:pPr marL="342900" indent="-342900" algn="l">
              <a:buFontTx/>
              <a:buChar char="-"/>
            </a:pPr>
            <a:endParaRPr lang="en-GB" sz="1800" dirty="0">
              <a:solidFill>
                <a:schemeClr val="tx1"/>
              </a:solidFill>
            </a:endParaRPr>
          </a:p>
          <a:p>
            <a:pPr marL="342900" indent="-342900" algn="l">
              <a:buFontTx/>
              <a:buChar char="-"/>
            </a:pPr>
            <a:r>
              <a:rPr lang="en-GB" sz="1800" i="1" dirty="0">
                <a:solidFill>
                  <a:schemeClr val="tx1"/>
                </a:solidFill>
              </a:rPr>
              <a:t>“</a:t>
            </a:r>
            <a:r>
              <a:rPr lang="is-IS" sz="1800" i="1" dirty="0">
                <a:solidFill>
                  <a:schemeClr val="tx1"/>
                </a:solidFill>
              </a:rPr>
              <a:t>…</a:t>
            </a:r>
            <a:r>
              <a:rPr lang="en-GB" sz="1800" i="1" dirty="0">
                <a:solidFill>
                  <a:schemeClr val="tx1"/>
                </a:solidFill>
              </a:rPr>
              <a:t>approach that uses simultaneous data collection and analysis” </a:t>
            </a:r>
            <a:r>
              <a:rPr lang="en-GB" sz="1800" dirty="0">
                <a:solidFill>
                  <a:schemeClr val="tx1"/>
                </a:solidFill>
              </a:rPr>
              <a:t>(Charmaz, 2006, p.20)</a:t>
            </a:r>
          </a:p>
          <a:p>
            <a:pPr marL="342900" indent="-342900" algn="l">
              <a:buFontTx/>
              <a:buChar char="-"/>
            </a:pPr>
            <a:endParaRPr lang="en-GB" sz="1800" dirty="0">
              <a:solidFill>
                <a:schemeClr val="tx1"/>
              </a:solidFill>
            </a:endParaRPr>
          </a:p>
          <a:p>
            <a:pPr marL="342900" indent="-342900" algn="l">
              <a:buFontTx/>
              <a:buChar char="-"/>
            </a:pPr>
            <a:r>
              <a:rPr lang="en-GB" sz="1800" dirty="0">
                <a:solidFill>
                  <a:schemeClr val="tx1"/>
                </a:solidFill>
              </a:rPr>
              <a:t>important tools – theoretical sampling, coding, and constant comparison (new data with developed theory)</a:t>
            </a:r>
          </a:p>
          <a:p>
            <a:pPr algn="l"/>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60</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36757462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4.3.8 Narrative inquiry</a:t>
            </a:r>
          </a:p>
        </p:txBody>
      </p:sp>
      <p:sp>
        <p:nvSpPr>
          <p:cNvPr id="3" name="Subtitle 2"/>
          <p:cNvSpPr>
            <a:spLocks noGrp="1"/>
          </p:cNvSpPr>
          <p:nvPr>
            <p:ph type="subTitle" idx="1"/>
          </p:nvPr>
        </p:nvSpPr>
        <p:spPr>
          <a:xfrm>
            <a:off x="539552" y="2132856"/>
            <a:ext cx="7981078" cy="3744416"/>
          </a:xfrm>
        </p:spPr>
        <p:txBody>
          <a:bodyPr>
            <a:noAutofit/>
          </a:bodyPr>
          <a:lstStyle/>
          <a:p>
            <a:pPr marL="342900" indent="-342900" algn="l">
              <a:buFontTx/>
              <a:buChar char="-"/>
            </a:pPr>
            <a:endParaRPr lang="en-GB" sz="2000" dirty="0">
              <a:solidFill>
                <a:schemeClr val="tx1"/>
              </a:solidFill>
            </a:endParaRPr>
          </a:p>
          <a:p>
            <a:pPr marL="342900" indent="-342900" algn="l">
              <a:buFontTx/>
              <a:buChar char="-"/>
            </a:pPr>
            <a:r>
              <a:rPr lang="en-GB" sz="2000" dirty="0">
                <a:solidFill>
                  <a:schemeClr val="tx1"/>
                </a:solidFill>
              </a:rPr>
              <a:t>narrative = story</a:t>
            </a:r>
          </a:p>
          <a:p>
            <a:pPr marL="342900" indent="-342900" algn="l">
              <a:buFontTx/>
              <a:buChar char="-"/>
            </a:pPr>
            <a:r>
              <a:rPr lang="en-GB" sz="2000" dirty="0">
                <a:solidFill>
                  <a:schemeClr val="tx1"/>
                </a:solidFill>
              </a:rPr>
              <a:t>research context when the researcher believes that the experience of participants can be better analysed as a complete story rather than collecting bits of the data that flow from specific interview questions </a:t>
            </a:r>
          </a:p>
          <a:p>
            <a:pPr marL="342900" indent="-342900" algn="l">
              <a:buFontTx/>
              <a:buChar char="-"/>
            </a:pPr>
            <a:r>
              <a:rPr lang="en-GB" sz="2000" dirty="0">
                <a:solidFill>
                  <a:schemeClr val="tx1"/>
                </a:solidFill>
              </a:rPr>
              <a:t>to preserve chronological connections and the sequences of events</a:t>
            </a:r>
          </a:p>
          <a:p>
            <a:pPr marL="342900" indent="-342900" algn="l">
              <a:buFontTx/>
              <a:buChar char="-"/>
            </a:pPr>
            <a:r>
              <a:rPr lang="en-GB" sz="2000" dirty="0">
                <a:solidFill>
                  <a:schemeClr val="tx1"/>
                </a:solidFill>
              </a:rPr>
              <a:t>usually small, purposive sample (intensive, time-consuming nature)</a:t>
            </a:r>
          </a:p>
          <a:p>
            <a:pPr algn="l"/>
            <a:r>
              <a:rPr lang="en-GB" sz="2000" dirty="0">
                <a:solidFill>
                  <a:schemeClr val="tx1"/>
                </a:solidFill>
              </a:rPr>
              <a:t>					</a:t>
            </a:r>
          </a:p>
          <a:p>
            <a:pPr algn="l"/>
            <a:r>
              <a:rPr lang="en-GB" sz="2000" dirty="0">
                <a:solidFill>
                  <a:schemeClr val="tx1"/>
                </a:solidFill>
              </a:rPr>
              <a:t>					</a:t>
            </a:r>
            <a:r>
              <a:rPr lang="en-GB" sz="1400" dirty="0">
                <a:solidFill>
                  <a:schemeClr val="tx1"/>
                </a:solidFill>
              </a:rPr>
              <a:t>(Saunders et al., 2016)</a:t>
            </a:r>
          </a:p>
          <a:p>
            <a:pPr algn="l"/>
            <a:endParaRPr lang="en-GB" sz="14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61</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79639459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4.3.8 Narrative inquiry (cont.)</a:t>
            </a:r>
          </a:p>
        </p:txBody>
      </p:sp>
      <p:sp>
        <p:nvSpPr>
          <p:cNvPr id="3" name="Subtitle 2"/>
          <p:cNvSpPr>
            <a:spLocks noGrp="1"/>
          </p:cNvSpPr>
          <p:nvPr>
            <p:ph type="subTitle" idx="1"/>
          </p:nvPr>
        </p:nvSpPr>
        <p:spPr>
          <a:xfrm>
            <a:off x="539552" y="2132856"/>
            <a:ext cx="7981078" cy="3744416"/>
          </a:xfrm>
        </p:spPr>
        <p:txBody>
          <a:bodyPr>
            <a:noAutofit/>
          </a:bodyPr>
          <a:lstStyle/>
          <a:p>
            <a:pPr algn="l"/>
            <a:endParaRPr lang="en-GB" sz="2000" dirty="0">
              <a:solidFill>
                <a:schemeClr val="tx1"/>
              </a:solidFill>
            </a:endParaRPr>
          </a:p>
          <a:p>
            <a:pPr algn="l"/>
            <a:r>
              <a:rPr lang="en-GB" sz="2000" dirty="0">
                <a:solidFill>
                  <a:schemeClr val="tx1"/>
                </a:solidFill>
              </a:rPr>
              <a:t>Coffey and Atkinson (1996) – a useful structure or facilitating of narratives:</a:t>
            </a:r>
          </a:p>
          <a:p>
            <a:pPr algn="l"/>
            <a:endParaRPr lang="en-GB" sz="2000" dirty="0">
              <a:solidFill>
                <a:schemeClr val="tx1"/>
              </a:solidFill>
            </a:endParaRPr>
          </a:p>
          <a:p>
            <a:pPr marL="800100" lvl="1" indent="-342900" algn="l">
              <a:buFont typeface="Arial" charset="0"/>
              <a:buChar char="•"/>
            </a:pPr>
            <a:r>
              <a:rPr lang="en-GB" sz="2000" dirty="0">
                <a:solidFill>
                  <a:schemeClr val="tx1"/>
                </a:solidFill>
              </a:rPr>
              <a:t>What is the story about?</a:t>
            </a:r>
          </a:p>
          <a:p>
            <a:pPr marL="800100" lvl="1" indent="-342900" algn="l">
              <a:buFont typeface="Arial" charset="0"/>
              <a:buChar char="•"/>
            </a:pPr>
            <a:r>
              <a:rPr lang="en-GB" sz="2000" dirty="0">
                <a:solidFill>
                  <a:schemeClr val="tx1"/>
                </a:solidFill>
              </a:rPr>
              <a:t>What happened, to whom, whereabouts and why?</a:t>
            </a:r>
          </a:p>
          <a:p>
            <a:pPr marL="800100" lvl="1" indent="-342900" algn="l">
              <a:buFont typeface="Arial" charset="0"/>
              <a:buChar char="•"/>
            </a:pPr>
            <a:r>
              <a:rPr lang="en-GB" sz="2000" dirty="0">
                <a:solidFill>
                  <a:schemeClr val="tx1"/>
                </a:solidFill>
              </a:rPr>
              <a:t>What consequences arose from this?</a:t>
            </a:r>
          </a:p>
          <a:p>
            <a:pPr marL="800100" lvl="1" indent="-342900" algn="l">
              <a:buFont typeface="Arial" charset="0"/>
              <a:buChar char="•"/>
            </a:pPr>
            <a:r>
              <a:rPr lang="en-GB" sz="2000" dirty="0">
                <a:solidFill>
                  <a:schemeClr val="tx1"/>
                </a:solidFill>
              </a:rPr>
              <a:t>What is the significance of these events?</a:t>
            </a:r>
          </a:p>
          <a:p>
            <a:pPr marL="800100" lvl="1" indent="-342900" algn="l">
              <a:buFont typeface="Arial" charset="0"/>
              <a:buChar char="•"/>
            </a:pPr>
            <a:r>
              <a:rPr lang="en-GB" sz="2000" dirty="0">
                <a:solidFill>
                  <a:schemeClr val="tx1"/>
                </a:solidFill>
              </a:rPr>
              <a:t>What was the final outcome?</a:t>
            </a:r>
          </a:p>
          <a:p>
            <a:pPr algn="l"/>
            <a:r>
              <a:rPr lang="en-GB" sz="2000" dirty="0">
                <a:solidFill>
                  <a:schemeClr val="tx1"/>
                </a:solidFill>
              </a:rPr>
              <a:t>			</a:t>
            </a: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62</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
        <p:nvSpPr>
          <p:cNvPr id="5" name="TextBox 4"/>
          <p:cNvSpPr txBox="1"/>
          <p:nvPr/>
        </p:nvSpPr>
        <p:spPr>
          <a:xfrm>
            <a:off x="2105891" y="3366655"/>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37776545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lstStyle/>
          <a:p>
            <a:r>
              <a:rPr lang="en-US" b="1" dirty="0"/>
              <a:t>5</a:t>
            </a:r>
            <a:r>
              <a:rPr lang="en-US" b="1"/>
              <a:t>. </a:t>
            </a:r>
            <a:r>
              <a:rPr lang="en-US" b="1" dirty="0"/>
              <a:t>Research Ethics</a:t>
            </a:r>
          </a:p>
        </p:txBody>
      </p:sp>
      <p:sp>
        <p:nvSpPr>
          <p:cNvPr id="4" name="Footer Placeholder 3"/>
          <p:cNvSpPr>
            <a:spLocks noGrp="1"/>
          </p:cNvSpPr>
          <p:nvPr>
            <p:ph type="ftr" sz="quarter" idx="11"/>
          </p:nvPr>
        </p:nvSpPr>
        <p:spPr>
          <a:xfrm>
            <a:off x="884312" y="6093296"/>
            <a:ext cx="2751584"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63</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21126412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Nadpis 1"/>
          <p:cNvSpPr>
            <a:spLocks noGrp="1"/>
          </p:cNvSpPr>
          <p:nvPr>
            <p:ph type="title"/>
          </p:nvPr>
        </p:nvSpPr>
        <p:spPr>
          <a:xfrm>
            <a:off x="593188" y="1415980"/>
            <a:ext cx="8093612" cy="932899"/>
          </a:xfrm>
        </p:spPr>
        <p:txBody>
          <a:bodyPr>
            <a:normAutofit/>
          </a:bodyPr>
          <a:lstStyle/>
          <a:p>
            <a:pPr algn="l"/>
            <a:r>
              <a:rPr lang="en-GB" altLang="cs-CZ" sz="2800" b="1" dirty="0"/>
              <a:t>Research ethics</a:t>
            </a:r>
          </a:p>
        </p:txBody>
      </p:sp>
      <p:sp>
        <p:nvSpPr>
          <p:cNvPr id="3" name="Zástupný symbol pro obsah 2"/>
          <p:cNvSpPr>
            <a:spLocks noGrp="1"/>
          </p:cNvSpPr>
          <p:nvPr>
            <p:ph idx="1"/>
          </p:nvPr>
        </p:nvSpPr>
        <p:spPr>
          <a:xfrm>
            <a:off x="593188" y="2348879"/>
            <a:ext cx="8229600" cy="3744417"/>
          </a:xfrm>
        </p:spPr>
        <p:txBody>
          <a:bodyPr>
            <a:normAutofit fontScale="62500" lnSpcReduction="20000"/>
          </a:bodyPr>
          <a:lstStyle/>
          <a:p>
            <a:pPr marL="0" indent="0">
              <a:buNone/>
              <a:defRPr/>
            </a:pPr>
            <a:r>
              <a:rPr lang="en-GB" sz="3400" dirty="0"/>
              <a:t>In the context of research, </a:t>
            </a:r>
            <a:r>
              <a:rPr lang="en-GB" sz="3400" b="1" dirty="0"/>
              <a:t>ethics </a:t>
            </a:r>
            <a:r>
              <a:rPr lang="en-GB" sz="3400" dirty="0"/>
              <a:t>refers to the appropriateness of researcher behaviour in relation to the rights of those who become the subject of research, or are affected by it. </a:t>
            </a:r>
          </a:p>
          <a:p>
            <a:pPr marL="0" indent="0">
              <a:buNone/>
              <a:defRPr/>
            </a:pPr>
            <a:endParaRPr lang="en-GB" sz="3400" dirty="0"/>
          </a:p>
          <a:p>
            <a:pPr marL="0" indent="0">
              <a:buNone/>
              <a:defRPr/>
            </a:pPr>
            <a:r>
              <a:rPr lang="en-GB" sz="3400" b="1" dirty="0"/>
              <a:t>Research ethics </a:t>
            </a:r>
            <a:r>
              <a:rPr lang="en-GB" sz="3400" dirty="0"/>
              <a:t>therefore relates to questions about how to:</a:t>
            </a:r>
          </a:p>
          <a:p>
            <a:pPr>
              <a:buFontTx/>
              <a:buChar char="-"/>
              <a:defRPr/>
            </a:pPr>
            <a:r>
              <a:rPr lang="en-GB" sz="3400" i="1" dirty="0"/>
              <a:t>formulate and clarify research topic, </a:t>
            </a:r>
          </a:p>
          <a:p>
            <a:pPr>
              <a:buFontTx/>
              <a:buChar char="-"/>
              <a:defRPr/>
            </a:pPr>
            <a:r>
              <a:rPr lang="en-GB" sz="3400" i="1" dirty="0"/>
              <a:t>design research and gain access, </a:t>
            </a:r>
          </a:p>
          <a:p>
            <a:pPr>
              <a:buFontTx/>
              <a:buChar char="-"/>
              <a:defRPr/>
            </a:pPr>
            <a:r>
              <a:rPr lang="en-GB" sz="3400" i="1" dirty="0"/>
              <a:t>collect data, process and store data, </a:t>
            </a:r>
          </a:p>
          <a:p>
            <a:pPr>
              <a:buFontTx/>
              <a:buChar char="-"/>
              <a:defRPr/>
            </a:pPr>
            <a:r>
              <a:rPr lang="en-GB" sz="3400" i="1" dirty="0"/>
              <a:t>analyse data, </a:t>
            </a:r>
          </a:p>
          <a:p>
            <a:pPr>
              <a:buFontTx/>
              <a:buChar char="-"/>
              <a:defRPr/>
            </a:pPr>
            <a:r>
              <a:rPr lang="en-GB" sz="3400" i="1" dirty="0"/>
              <a:t>write up research findings in a moral and responsible way. </a:t>
            </a:r>
          </a:p>
          <a:p>
            <a:pPr marL="0" indent="0">
              <a:buNone/>
              <a:defRPr/>
            </a:pPr>
            <a:endParaRPr lang="cs-CZ" dirty="0"/>
          </a:p>
          <a:p>
            <a:pPr marL="0" indent="0">
              <a:buNone/>
              <a:defRPr/>
            </a:pPr>
            <a:r>
              <a:rPr lang="cs-CZ" dirty="0"/>
              <a:t>				</a:t>
            </a:r>
            <a:r>
              <a:rPr lang="en-GB" altLang="cs-CZ" sz="2900" dirty="0"/>
              <a:t>Saunders et al. (2009)</a:t>
            </a:r>
            <a:endParaRPr lang="is-IS" sz="2900" dirty="0"/>
          </a:p>
          <a:p>
            <a:pPr marL="0" indent="0">
              <a:buNone/>
              <a:defRPr/>
            </a:pPr>
            <a:endParaRPr lang="cs-CZ" sz="2400" dirty="0"/>
          </a:p>
          <a:p>
            <a:pPr marL="0" indent="0">
              <a:buNone/>
              <a:defRPr/>
            </a:pPr>
            <a:endParaRPr lang="cs-CZ" sz="2400" dirty="0"/>
          </a:p>
          <a:p>
            <a:pPr marL="0" indent="0">
              <a:buNone/>
              <a:defRPr/>
            </a:pPr>
            <a:endParaRPr lang="en-GB" sz="2400" dirty="0">
              <a:solidFill>
                <a:srgbClr val="6600FF"/>
              </a:solidFill>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6" name="Obrázek 12"/>
          <p:cNvPicPr/>
          <p:nvPr/>
        </p:nvPicPr>
        <p:blipFill>
          <a:blip r:embed="rId4"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69089722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Nadpis 1"/>
          <p:cNvSpPr>
            <a:spLocks noGrp="1"/>
          </p:cNvSpPr>
          <p:nvPr>
            <p:ph type="title"/>
          </p:nvPr>
        </p:nvSpPr>
        <p:spPr>
          <a:xfrm>
            <a:off x="593188" y="1415980"/>
            <a:ext cx="8093612" cy="932899"/>
          </a:xfrm>
        </p:spPr>
        <p:txBody>
          <a:bodyPr>
            <a:normAutofit/>
          </a:bodyPr>
          <a:lstStyle/>
          <a:p>
            <a:pPr algn="l"/>
            <a:r>
              <a:rPr lang="en-GB" altLang="cs-CZ" sz="2800" b="1" dirty="0"/>
              <a:t>Research ethics (cont.)</a:t>
            </a:r>
          </a:p>
        </p:txBody>
      </p:sp>
      <p:sp>
        <p:nvSpPr>
          <p:cNvPr id="3" name="Zástupný symbol pro obsah 2"/>
          <p:cNvSpPr>
            <a:spLocks noGrp="1"/>
          </p:cNvSpPr>
          <p:nvPr>
            <p:ph idx="1"/>
          </p:nvPr>
        </p:nvSpPr>
        <p:spPr>
          <a:xfrm>
            <a:off x="593188" y="2348879"/>
            <a:ext cx="8229600" cy="3744417"/>
          </a:xfrm>
        </p:spPr>
        <p:txBody>
          <a:bodyPr>
            <a:normAutofit/>
          </a:bodyPr>
          <a:lstStyle/>
          <a:p>
            <a:pPr marL="0" indent="0">
              <a:buNone/>
              <a:defRPr/>
            </a:pPr>
            <a:r>
              <a:rPr lang="cs-CZ" sz="2400" dirty="0"/>
              <a:t>RESPECT </a:t>
            </a:r>
            <a:r>
              <a:rPr lang="cs-CZ" sz="2400" dirty="0" err="1"/>
              <a:t>Code</a:t>
            </a:r>
            <a:r>
              <a:rPr lang="cs-CZ" sz="2400" dirty="0"/>
              <a:t> </a:t>
            </a:r>
            <a:r>
              <a:rPr lang="cs-CZ" sz="2400" dirty="0" err="1"/>
              <a:t>of</a:t>
            </a:r>
            <a:r>
              <a:rPr lang="cs-CZ" sz="2400" dirty="0"/>
              <a:t> </a:t>
            </a:r>
            <a:r>
              <a:rPr lang="cs-CZ" sz="2400" dirty="0" err="1"/>
              <a:t>Practice</a:t>
            </a:r>
            <a:r>
              <a:rPr lang="cs-CZ" sz="2400" dirty="0"/>
              <a:t> </a:t>
            </a:r>
            <a:r>
              <a:rPr lang="cs-CZ" sz="2400" dirty="0" err="1"/>
              <a:t>for</a:t>
            </a:r>
            <a:r>
              <a:rPr lang="cs-CZ" sz="2400" dirty="0"/>
              <a:t> </a:t>
            </a:r>
            <a:r>
              <a:rPr lang="cs-CZ" sz="2400" dirty="0" err="1"/>
              <a:t>Socio-Economic</a:t>
            </a:r>
            <a:r>
              <a:rPr lang="cs-CZ" sz="2400" dirty="0"/>
              <a:t> </a:t>
            </a:r>
            <a:r>
              <a:rPr lang="cs-CZ" sz="2400" dirty="0" err="1"/>
              <a:t>Research</a:t>
            </a:r>
            <a:r>
              <a:rPr lang="cs-CZ" sz="2400" dirty="0"/>
              <a:t>:</a:t>
            </a:r>
          </a:p>
          <a:p>
            <a:pPr>
              <a:buFontTx/>
              <a:buChar char="-"/>
              <a:defRPr/>
            </a:pPr>
            <a:r>
              <a:rPr lang="cs-CZ" sz="2400" dirty="0" err="1"/>
              <a:t>based</a:t>
            </a:r>
            <a:r>
              <a:rPr lang="cs-CZ" sz="2400" dirty="0"/>
              <a:t> on </a:t>
            </a:r>
            <a:r>
              <a:rPr lang="cs-CZ" sz="2400" dirty="0" err="1"/>
              <a:t>three</a:t>
            </a:r>
            <a:r>
              <a:rPr lang="cs-CZ" sz="2400" dirty="0"/>
              <a:t> </a:t>
            </a:r>
            <a:r>
              <a:rPr lang="cs-CZ" sz="2400" dirty="0" err="1"/>
              <a:t>main</a:t>
            </a:r>
            <a:r>
              <a:rPr lang="cs-CZ" sz="2400" dirty="0"/>
              <a:t> </a:t>
            </a:r>
            <a:r>
              <a:rPr lang="cs-CZ" sz="2400" dirty="0" err="1"/>
              <a:t>principles</a:t>
            </a:r>
            <a:r>
              <a:rPr lang="cs-CZ" sz="2400" dirty="0"/>
              <a:t>:</a:t>
            </a:r>
          </a:p>
          <a:p>
            <a:pPr marL="0" indent="0">
              <a:buNone/>
              <a:defRPr/>
            </a:pPr>
            <a:endParaRPr lang="cs-CZ" sz="2400" dirty="0"/>
          </a:p>
          <a:p>
            <a:pPr>
              <a:defRPr/>
            </a:pPr>
            <a:r>
              <a:rPr lang="cs-CZ" sz="2400" i="1" dirty="0" err="1"/>
              <a:t>Upholding</a:t>
            </a:r>
            <a:r>
              <a:rPr lang="cs-CZ" sz="2400" i="1" dirty="0"/>
              <a:t> </a:t>
            </a:r>
            <a:r>
              <a:rPr lang="cs-CZ" sz="2400" i="1" dirty="0" err="1"/>
              <a:t>scientific</a:t>
            </a:r>
            <a:r>
              <a:rPr lang="cs-CZ" sz="2400" i="1" dirty="0"/>
              <a:t> </a:t>
            </a:r>
            <a:r>
              <a:rPr lang="cs-CZ" sz="2400" i="1" dirty="0" err="1"/>
              <a:t>standards</a:t>
            </a:r>
            <a:endParaRPr lang="cs-CZ" sz="2400" i="1" dirty="0"/>
          </a:p>
          <a:p>
            <a:pPr>
              <a:defRPr/>
            </a:pPr>
            <a:r>
              <a:rPr lang="cs-CZ" sz="2400" i="1" dirty="0" err="1"/>
              <a:t>Compliance</a:t>
            </a:r>
            <a:r>
              <a:rPr lang="cs-CZ" sz="2400" i="1" dirty="0"/>
              <a:t> </a:t>
            </a:r>
            <a:r>
              <a:rPr lang="cs-CZ" sz="2400" i="1" dirty="0" err="1"/>
              <a:t>with</a:t>
            </a:r>
            <a:r>
              <a:rPr lang="cs-CZ" sz="2400" i="1" dirty="0"/>
              <a:t> </a:t>
            </a:r>
            <a:r>
              <a:rPr lang="cs-CZ" sz="2400" i="1" dirty="0" err="1"/>
              <a:t>law</a:t>
            </a:r>
            <a:endParaRPr lang="cs-CZ" sz="2400" i="1" dirty="0"/>
          </a:p>
          <a:p>
            <a:pPr>
              <a:defRPr/>
            </a:pPr>
            <a:r>
              <a:rPr lang="cs-CZ" sz="2400" i="1" dirty="0" err="1"/>
              <a:t>Avoidance</a:t>
            </a:r>
            <a:r>
              <a:rPr lang="cs-CZ" sz="2400" i="1" dirty="0"/>
              <a:t> </a:t>
            </a:r>
            <a:r>
              <a:rPr lang="cs-CZ" sz="2400" i="1" dirty="0" err="1"/>
              <a:t>of</a:t>
            </a:r>
            <a:r>
              <a:rPr lang="cs-CZ" sz="2400" i="1" dirty="0"/>
              <a:t> </a:t>
            </a:r>
            <a:r>
              <a:rPr lang="cs-CZ" sz="2400" i="1" dirty="0" err="1"/>
              <a:t>social</a:t>
            </a:r>
            <a:r>
              <a:rPr lang="cs-CZ" sz="2400" i="1" dirty="0"/>
              <a:t> and performance </a:t>
            </a:r>
            <a:r>
              <a:rPr lang="cs-CZ" sz="2400" i="1" dirty="0" err="1"/>
              <a:t>harm</a:t>
            </a:r>
            <a:endParaRPr lang="cs-CZ" sz="2400" i="1" dirty="0"/>
          </a:p>
          <a:p>
            <a:pPr marL="0" indent="0">
              <a:buNone/>
              <a:defRPr/>
            </a:pPr>
            <a:endParaRPr lang="cs-CZ" sz="2400" dirty="0">
              <a:hlinkClick r:id="rId2"/>
            </a:endParaRPr>
          </a:p>
          <a:p>
            <a:pPr marL="0" indent="0">
              <a:buNone/>
              <a:defRPr/>
            </a:pPr>
            <a:r>
              <a:rPr lang="cs-CZ" sz="1600" dirty="0">
                <a:hlinkClick r:id="rId2"/>
              </a:rPr>
              <a:t>http://www.respectproject.org/code/respect_code.pdf</a:t>
            </a:r>
            <a:endParaRPr lang="cs-CZ" sz="1600" dirty="0"/>
          </a:p>
          <a:p>
            <a:pPr marL="0" indent="0">
              <a:buNone/>
              <a:defRPr/>
            </a:pPr>
            <a:endParaRPr lang="cs-CZ" sz="2400" dirty="0"/>
          </a:p>
          <a:p>
            <a:pPr marL="0" indent="0">
              <a:buNone/>
              <a:defRPr/>
            </a:pPr>
            <a:endParaRPr lang="cs-CZ" sz="2400" dirty="0"/>
          </a:p>
          <a:p>
            <a:pPr marL="0" indent="0">
              <a:buNone/>
              <a:defRPr/>
            </a:pPr>
            <a:endParaRPr lang="en-GB" sz="2400" dirty="0">
              <a:solidFill>
                <a:srgbClr val="6600FF"/>
              </a:solidFill>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p:txBody>
      </p:sp>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6"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69058121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Nadpis 1"/>
          <p:cNvSpPr>
            <a:spLocks noGrp="1"/>
          </p:cNvSpPr>
          <p:nvPr>
            <p:ph type="title"/>
          </p:nvPr>
        </p:nvSpPr>
        <p:spPr>
          <a:xfrm>
            <a:off x="621762" y="1124744"/>
            <a:ext cx="8065037" cy="504056"/>
          </a:xfrm>
        </p:spPr>
        <p:txBody>
          <a:bodyPr>
            <a:noAutofit/>
          </a:bodyPr>
          <a:lstStyle/>
          <a:p>
            <a:pPr algn="l"/>
            <a:r>
              <a:rPr lang="en-GB" altLang="cs-CZ" sz="2800" b="1" dirty="0"/>
              <a:t>References</a:t>
            </a:r>
          </a:p>
        </p:txBody>
      </p:sp>
      <p:sp>
        <p:nvSpPr>
          <p:cNvPr id="40962" name="Zástupný symbol pro obsah 2"/>
          <p:cNvSpPr>
            <a:spLocks noGrp="1"/>
          </p:cNvSpPr>
          <p:nvPr>
            <p:ph idx="1"/>
          </p:nvPr>
        </p:nvSpPr>
        <p:spPr>
          <a:xfrm>
            <a:off x="621762" y="1772816"/>
            <a:ext cx="8050751" cy="4458842"/>
          </a:xfrm>
        </p:spPr>
        <p:txBody>
          <a:bodyPr>
            <a:normAutofit/>
          </a:bodyPr>
          <a:lstStyle/>
          <a:p>
            <a:pPr>
              <a:buNone/>
            </a:pPr>
            <a:r>
              <a:rPr lang="en-GB" altLang="cs-CZ" sz="1800" dirty="0"/>
              <a:t>Bryant, A. (2011) </a:t>
            </a:r>
            <a:r>
              <a:rPr lang="en-GB" sz="1800" i="1" dirty="0"/>
              <a:t>Leading issues in Business Research Methods for Researchers, Teachers and Students.</a:t>
            </a:r>
            <a:r>
              <a:rPr lang="en-GB" sz="1800" dirty="0"/>
              <a:t> 233p. Academic Publishing International. </a:t>
            </a:r>
          </a:p>
          <a:p>
            <a:pPr>
              <a:buNone/>
            </a:pPr>
            <a:r>
              <a:rPr lang="en-GB" sz="1800" dirty="0"/>
              <a:t>Burns, R.B. (2000) </a:t>
            </a:r>
            <a:r>
              <a:rPr lang="en-GB" sz="1800" i="1" dirty="0"/>
              <a:t>Introduction to Research Methods. </a:t>
            </a:r>
            <a:r>
              <a:rPr lang="en-GB" sz="1800" dirty="0"/>
              <a:t>4</a:t>
            </a:r>
            <a:r>
              <a:rPr lang="en-GB" sz="1800" baseline="30000" dirty="0"/>
              <a:t>th</a:t>
            </a:r>
            <a:r>
              <a:rPr lang="en-GB" sz="1800" dirty="0"/>
              <a:t> </a:t>
            </a:r>
            <a:r>
              <a:rPr lang="en-GB" sz="1800" dirty="0" err="1"/>
              <a:t>edn</a:t>
            </a:r>
            <a:r>
              <a:rPr lang="en-GB" sz="1800" dirty="0"/>
              <a:t>. London: Sage.</a:t>
            </a:r>
          </a:p>
          <a:p>
            <a:pPr>
              <a:buNone/>
            </a:pPr>
            <a:r>
              <a:rPr lang="en-GB" sz="1800" dirty="0"/>
              <a:t>Charmaz, K. (2006) </a:t>
            </a:r>
            <a:r>
              <a:rPr lang="en-GB" sz="1800" i="1" dirty="0"/>
              <a:t>Constructing Grounded Theory: a practical guide through qualitative analysis. </a:t>
            </a:r>
            <a:r>
              <a:rPr lang="en-GB" sz="1800" dirty="0"/>
              <a:t>London: Sage, 29-49.</a:t>
            </a:r>
          </a:p>
          <a:p>
            <a:pPr>
              <a:buNone/>
            </a:pPr>
            <a:r>
              <a:rPr lang="en-GB" sz="1800" dirty="0"/>
              <a:t>Coffey &amp; Atkinson (1996) </a:t>
            </a:r>
            <a:r>
              <a:rPr lang="en-GB" sz="1800" i="1" dirty="0"/>
              <a:t>Making Sense of Qualitative Data. </a:t>
            </a:r>
            <a:r>
              <a:rPr lang="en-GB" sz="1800" dirty="0"/>
              <a:t>London: Sage</a:t>
            </a:r>
          </a:p>
          <a:p>
            <a:pPr>
              <a:buFont typeface="Wingdings" charset="2"/>
              <a:buNone/>
            </a:pPr>
            <a:r>
              <a:rPr lang="en-GB" sz="1800" dirty="0"/>
              <a:t>Denzin, N.K. &amp; Lincoln, Y.S. (2011) Introduction: The discipline and practice of qualitative research. In: </a:t>
            </a:r>
            <a:r>
              <a:rPr lang="en-GB" sz="1800" i="1" dirty="0"/>
              <a:t>The Sage Handbook of Qualitative Research</a:t>
            </a:r>
            <a:r>
              <a:rPr lang="en-GB" sz="1800" dirty="0"/>
              <a:t>. 4</a:t>
            </a:r>
            <a:r>
              <a:rPr lang="en-GB" sz="1800" baseline="30000" dirty="0"/>
              <a:t>th</a:t>
            </a:r>
            <a:r>
              <a:rPr lang="en-GB" sz="1800" dirty="0"/>
              <a:t> </a:t>
            </a:r>
            <a:r>
              <a:rPr lang="en-GB" sz="1800" dirty="0" err="1"/>
              <a:t>edn</a:t>
            </a:r>
            <a:r>
              <a:rPr lang="en-GB" sz="1800" dirty="0"/>
              <a:t>. London: Sage, pp.1-19</a:t>
            </a:r>
          </a:p>
          <a:p>
            <a:pPr marL="0" indent="0">
              <a:buNone/>
            </a:pPr>
            <a:r>
              <a:rPr lang="en-GB" sz="1800" dirty="0" err="1"/>
              <a:t>Easterby</a:t>
            </a:r>
            <a:r>
              <a:rPr lang="en-GB" sz="1800" dirty="0"/>
              <a:t>-Smith, M., Thorpe, R. &amp; Jackson, P. (2011). </a:t>
            </a:r>
            <a:r>
              <a:rPr lang="en-GB" sz="1800" i="1" dirty="0"/>
              <a:t>Management Research. </a:t>
            </a:r>
            <a:r>
              <a:rPr lang="en-GB" sz="1800" dirty="0"/>
              <a:t>4</a:t>
            </a:r>
            <a:r>
              <a:rPr lang="en-GB" sz="1800" baseline="30000" dirty="0"/>
              <a:t>th</a:t>
            </a:r>
            <a:r>
              <a:rPr lang="en-GB" sz="1800" dirty="0"/>
              <a:t> </a:t>
            </a:r>
            <a:r>
              <a:rPr lang="en-GB" sz="1800" dirty="0" err="1"/>
              <a:t>edn</a:t>
            </a:r>
            <a:r>
              <a:rPr lang="en-GB" sz="1800" dirty="0"/>
              <a:t>. 392p. London: Sage Publications Ltd. </a:t>
            </a:r>
          </a:p>
          <a:p>
            <a:pPr marL="0" indent="0">
              <a:buNone/>
            </a:pPr>
            <a:r>
              <a:rPr lang="en-GB" sz="1800" dirty="0"/>
              <a:t>Fink, A. (2003) </a:t>
            </a:r>
            <a:r>
              <a:rPr lang="en-GB" sz="1800" i="1" dirty="0"/>
              <a:t>The Survey Kit</a:t>
            </a:r>
            <a:r>
              <a:rPr lang="en-GB" sz="1800" dirty="0"/>
              <a:t>. 2</a:t>
            </a:r>
            <a:r>
              <a:rPr lang="en-GB" sz="1800" baseline="30000" dirty="0"/>
              <a:t>nd</a:t>
            </a:r>
            <a:r>
              <a:rPr lang="en-GB" sz="1800" dirty="0"/>
              <a:t> </a:t>
            </a:r>
            <a:r>
              <a:rPr lang="en-GB" sz="1800" dirty="0" err="1"/>
              <a:t>edn</a:t>
            </a:r>
            <a:r>
              <a:rPr lang="en-GB" sz="1800" dirty="0"/>
              <a:t>. Thousand Oaks, CA. Sage.</a:t>
            </a:r>
          </a:p>
          <a:p>
            <a:pPr marL="0" indent="0">
              <a:buNone/>
            </a:pPr>
            <a:endParaRPr lang="en-GB" sz="1800" dirty="0"/>
          </a:p>
          <a:p>
            <a:pPr>
              <a:buFont typeface="Wingdings" charset="2"/>
              <a:buNone/>
            </a:pPr>
            <a:endParaRPr lang="cs-CZ" altLang="cs-CZ" sz="2000" dirty="0"/>
          </a:p>
          <a:p>
            <a:endParaRPr lang="cs-CZ" altLang="cs-CZ" dirty="0"/>
          </a:p>
        </p:txBody>
      </p:sp>
      <p:sp>
        <p:nvSpPr>
          <p:cNvPr id="4" name="Footer Placeholder 3"/>
          <p:cNvSpPr>
            <a:spLocks noGrp="1"/>
          </p:cNvSpPr>
          <p:nvPr>
            <p:ph type="ftr" sz="quarter" idx="11"/>
          </p:nvPr>
        </p:nvSpPr>
        <p:spPr>
          <a:xfrm>
            <a:off x="884312" y="6093296"/>
            <a:ext cx="2679576"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cs-CZ" sz="1100" dirty="0">
              <a:solidFill>
                <a:schemeClr val="tx1"/>
              </a:solidFill>
              <a:latin typeface="Berlin CE" pitchFamily="2"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7" name="Obrázek 12">
            <a:extLst>
              <a:ext uri="{FF2B5EF4-FFF2-40B4-BE49-F238E27FC236}">
                <a16:creationId xmlns:a16="http://schemas.microsoft.com/office/drawing/2014/main" id="{E8E810FA-67D6-204D-912B-0A47730A7A49}"/>
              </a:ext>
            </a:extLst>
          </p:cNvPr>
          <p:cNvPicPr/>
          <p:nvPr/>
        </p:nvPicPr>
        <p:blipFill>
          <a:blip r:embed="rId3"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68687789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Nadpis 1"/>
          <p:cNvSpPr>
            <a:spLocks noGrp="1"/>
          </p:cNvSpPr>
          <p:nvPr>
            <p:ph type="title"/>
          </p:nvPr>
        </p:nvSpPr>
        <p:spPr>
          <a:xfrm>
            <a:off x="621762" y="1124744"/>
            <a:ext cx="8065037" cy="504056"/>
          </a:xfrm>
        </p:spPr>
        <p:txBody>
          <a:bodyPr>
            <a:noAutofit/>
          </a:bodyPr>
          <a:lstStyle/>
          <a:p>
            <a:pPr algn="l"/>
            <a:r>
              <a:rPr lang="en-GB" altLang="cs-CZ" sz="2800" b="1" dirty="0"/>
              <a:t>References (cont.)</a:t>
            </a:r>
          </a:p>
        </p:txBody>
      </p:sp>
      <p:sp>
        <p:nvSpPr>
          <p:cNvPr id="40962" name="Zástupný symbol pro obsah 2"/>
          <p:cNvSpPr>
            <a:spLocks noGrp="1"/>
          </p:cNvSpPr>
          <p:nvPr>
            <p:ph idx="1"/>
          </p:nvPr>
        </p:nvSpPr>
        <p:spPr>
          <a:xfrm>
            <a:off x="621762" y="1628800"/>
            <a:ext cx="8050751" cy="4602858"/>
          </a:xfrm>
        </p:spPr>
        <p:txBody>
          <a:bodyPr>
            <a:normAutofit/>
          </a:bodyPr>
          <a:lstStyle/>
          <a:p>
            <a:pPr marL="0" indent="0">
              <a:buNone/>
            </a:pPr>
            <a:r>
              <a:rPr lang="en-GB" sz="1800" dirty="0" err="1"/>
              <a:t>Ghauri</a:t>
            </a:r>
            <a:r>
              <a:rPr lang="en-GB" sz="1800" dirty="0"/>
              <a:t>, P. &amp; </a:t>
            </a:r>
            <a:r>
              <a:rPr lang="en-GB" sz="1800" dirty="0" err="1"/>
              <a:t>Gronhaug</a:t>
            </a:r>
            <a:r>
              <a:rPr lang="en-GB" sz="1800" dirty="0"/>
              <a:t>, K. (2010) </a:t>
            </a:r>
            <a:r>
              <a:rPr lang="en-GB" sz="1800" i="1" dirty="0"/>
              <a:t>Research Methods in Business Studies: A Practical Guide. </a:t>
            </a:r>
            <a:r>
              <a:rPr lang="en-GB" sz="1800" dirty="0"/>
              <a:t>4</a:t>
            </a:r>
            <a:r>
              <a:rPr lang="en-GB" sz="1800" baseline="30000" dirty="0"/>
              <a:t>th</a:t>
            </a:r>
            <a:r>
              <a:rPr lang="en-GB" sz="1800" dirty="0"/>
              <a:t> </a:t>
            </a:r>
            <a:r>
              <a:rPr lang="en-GB" sz="1800" dirty="0" err="1"/>
              <a:t>edn</a:t>
            </a:r>
            <a:r>
              <a:rPr lang="en-GB" sz="1800" dirty="0"/>
              <a:t>. Harlow: FT Prentice Hall.</a:t>
            </a:r>
          </a:p>
          <a:p>
            <a:pPr marL="0" indent="0">
              <a:buNone/>
            </a:pPr>
            <a:r>
              <a:rPr lang="en-GB" sz="1800" dirty="0"/>
              <a:t>Gibbons, M.L., Limoges, H., </a:t>
            </a:r>
            <a:r>
              <a:rPr lang="en-GB" sz="1800" dirty="0" err="1"/>
              <a:t>Nowotny</a:t>
            </a:r>
            <a:r>
              <a:rPr lang="en-GB" sz="1800" dirty="0"/>
              <a:t>, S., </a:t>
            </a:r>
            <a:r>
              <a:rPr lang="en-GB" sz="1800" dirty="0" err="1"/>
              <a:t>Schwartman</a:t>
            </a:r>
            <a:r>
              <a:rPr lang="en-GB" sz="1800" dirty="0"/>
              <a:t>, P., Scott, P. &amp;  </a:t>
            </a:r>
            <a:r>
              <a:rPr lang="en-GB" sz="1800" dirty="0" err="1"/>
              <a:t>Trow</a:t>
            </a:r>
            <a:r>
              <a:rPr lang="en-GB" sz="1800" dirty="0"/>
              <a:t>, M. (1994) </a:t>
            </a:r>
            <a:r>
              <a:rPr lang="en-GB" sz="1800" i="1" dirty="0"/>
              <a:t>The New Production of Knowledge: The Dynamics of Science and Research in Contemporary Societies. </a:t>
            </a:r>
            <a:r>
              <a:rPr lang="en-GB" sz="1800" dirty="0"/>
              <a:t>London: Sage.</a:t>
            </a:r>
          </a:p>
          <a:p>
            <a:pPr>
              <a:buFont typeface="Wingdings" pitchFamily="2" charset="2"/>
              <a:buNone/>
            </a:pPr>
            <a:r>
              <a:rPr lang="en-GB" altLang="cs-CZ" sz="1800" dirty="0"/>
              <a:t>Guba, E. (1990). </a:t>
            </a:r>
            <a:r>
              <a:rPr lang="en-GB" altLang="cs-CZ" sz="1800" i="1" dirty="0"/>
              <a:t>The Paradigm Dialogue. </a:t>
            </a:r>
            <a:r>
              <a:rPr lang="en-GB" altLang="cs-CZ" sz="1800" dirty="0"/>
              <a:t>London: Sage.</a:t>
            </a:r>
          </a:p>
          <a:p>
            <a:pPr marL="0" indent="0">
              <a:buNone/>
            </a:pPr>
            <a:r>
              <a:rPr lang="en-GB" sz="1800" dirty="0"/>
              <a:t>Hodgkinson, G.P., Herriot, P. &amp; Anderson, N. (2001) Re-aligning the stakeholders in management research: Lessons from industrial, work and organizational psychology, </a:t>
            </a:r>
            <a:r>
              <a:rPr lang="en-GB" sz="1800" i="1" dirty="0"/>
              <a:t>British Journal of Management</a:t>
            </a:r>
            <a:r>
              <a:rPr lang="en-GB" sz="1800" dirty="0"/>
              <a:t>, Vol. 12, Special Issue, pp. 41–8.</a:t>
            </a:r>
          </a:p>
          <a:p>
            <a:pPr marL="0" indent="0">
              <a:buNone/>
            </a:pPr>
            <a:r>
              <a:rPr lang="en-GB" sz="1800" dirty="0"/>
              <a:t>Huff, A., </a:t>
            </a:r>
            <a:r>
              <a:rPr lang="en-GB" sz="1800" dirty="0" err="1"/>
              <a:t>Tranfield</a:t>
            </a:r>
            <a:r>
              <a:rPr lang="en-GB" sz="1800" dirty="0"/>
              <a:t>, D. &amp; van </a:t>
            </a:r>
            <a:r>
              <a:rPr lang="en-GB" sz="1800" dirty="0" err="1"/>
              <a:t>Aken</a:t>
            </a:r>
            <a:r>
              <a:rPr lang="en-GB" sz="1800" dirty="0"/>
              <a:t>, J. (2006) Management as a design science mindful of art and surprise. A conversation between Anne Huff, David </a:t>
            </a:r>
            <a:r>
              <a:rPr lang="en-GB" sz="1800" dirty="0" err="1"/>
              <a:t>Tranfield</a:t>
            </a:r>
            <a:r>
              <a:rPr lang="en-GB" sz="1800" dirty="0"/>
              <a:t>, and Joan Ernst van </a:t>
            </a:r>
            <a:r>
              <a:rPr lang="en-GB" sz="1800" dirty="0" err="1"/>
              <a:t>Aken</a:t>
            </a:r>
            <a:r>
              <a:rPr lang="en-GB" sz="1800" dirty="0"/>
              <a:t>, </a:t>
            </a:r>
            <a:r>
              <a:rPr lang="en-GB" sz="1800" i="1" dirty="0"/>
              <a:t>Journal of Management Inquiry</a:t>
            </a:r>
            <a:r>
              <a:rPr lang="en-GB" sz="1800" dirty="0"/>
              <a:t>, Vol. 15. No. 4, pp. 413–24.</a:t>
            </a:r>
          </a:p>
          <a:p>
            <a:pPr marL="0" indent="0">
              <a:buNone/>
            </a:pPr>
            <a:endParaRPr lang="en-GB" sz="1600" dirty="0"/>
          </a:p>
          <a:p>
            <a:pPr marL="0" indent="0">
              <a:buNone/>
            </a:pPr>
            <a:endParaRPr lang="en-GB" sz="1800" dirty="0"/>
          </a:p>
          <a:p>
            <a:pPr>
              <a:buFont typeface="Wingdings" charset="2"/>
              <a:buNone/>
            </a:pPr>
            <a:endParaRPr lang="cs-CZ" altLang="cs-CZ" sz="2000" dirty="0"/>
          </a:p>
          <a:p>
            <a:endParaRPr lang="cs-CZ" altLang="cs-CZ" dirty="0"/>
          </a:p>
        </p:txBody>
      </p:sp>
      <p:sp>
        <p:nvSpPr>
          <p:cNvPr id="4" name="Footer Placeholder 3"/>
          <p:cNvSpPr>
            <a:spLocks noGrp="1"/>
          </p:cNvSpPr>
          <p:nvPr>
            <p:ph type="ftr" sz="quarter" idx="11"/>
          </p:nvPr>
        </p:nvSpPr>
        <p:spPr>
          <a:xfrm>
            <a:off x="884312" y="6093296"/>
            <a:ext cx="2679576"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cs-CZ" sz="1100" dirty="0">
              <a:solidFill>
                <a:schemeClr val="tx1"/>
              </a:solidFill>
              <a:latin typeface="Berlin CE" pitchFamily="2"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7" name="Obrázek 12">
            <a:extLst>
              <a:ext uri="{FF2B5EF4-FFF2-40B4-BE49-F238E27FC236}">
                <a16:creationId xmlns:a16="http://schemas.microsoft.com/office/drawing/2014/main" id="{55DB17A6-1E7A-BD48-A29C-79773ACE5F07}"/>
              </a:ext>
            </a:extLst>
          </p:cNvPr>
          <p:cNvPicPr/>
          <p:nvPr/>
        </p:nvPicPr>
        <p:blipFill>
          <a:blip r:embed="rId3"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5756739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Nadpis 1"/>
          <p:cNvSpPr>
            <a:spLocks noGrp="1"/>
          </p:cNvSpPr>
          <p:nvPr>
            <p:ph type="title"/>
          </p:nvPr>
        </p:nvSpPr>
        <p:spPr>
          <a:xfrm>
            <a:off x="621762" y="1124744"/>
            <a:ext cx="8065037" cy="504056"/>
          </a:xfrm>
        </p:spPr>
        <p:txBody>
          <a:bodyPr>
            <a:noAutofit/>
          </a:bodyPr>
          <a:lstStyle/>
          <a:p>
            <a:pPr algn="l"/>
            <a:r>
              <a:rPr lang="en-GB" altLang="cs-CZ" sz="2800" b="1" dirty="0"/>
              <a:t>References (cont.) </a:t>
            </a:r>
          </a:p>
        </p:txBody>
      </p:sp>
      <p:sp>
        <p:nvSpPr>
          <p:cNvPr id="40962" name="Zástupný symbol pro obsah 2"/>
          <p:cNvSpPr>
            <a:spLocks noGrp="1"/>
          </p:cNvSpPr>
          <p:nvPr>
            <p:ph idx="1"/>
          </p:nvPr>
        </p:nvSpPr>
        <p:spPr>
          <a:xfrm>
            <a:off x="589514" y="1844824"/>
            <a:ext cx="7844929" cy="4336588"/>
          </a:xfrm>
        </p:spPr>
        <p:txBody>
          <a:bodyPr>
            <a:normAutofit/>
          </a:bodyPr>
          <a:lstStyle/>
          <a:p>
            <a:pPr marL="0" indent="0">
              <a:buNone/>
            </a:pPr>
            <a:r>
              <a:rPr lang="en-GB" altLang="cs-CZ" sz="1800" dirty="0"/>
              <a:t>Kuhn, T.S. (1970) </a:t>
            </a:r>
            <a:r>
              <a:rPr lang="en-GB" altLang="cs-CZ" sz="1800" i="1" dirty="0"/>
              <a:t>The Structure of Scientific Revolution. </a:t>
            </a:r>
            <a:r>
              <a:rPr lang="en-GB" altLang="cs-CZ" sz="1800" dirty="0"/>
              <a:t>Chicago: Chicago University Press.</a:t>
            </a:r>
          </a:p>
          <a:p>
            <a:pPr marL="0" indent="0">
              <a:buNone/>
            </a:pPr>
            <a:r>
              <a:rPr lang="en-GB" altLang="cs-CZ" sz="1800" dirty="0"/>
              <a:t>Lincoln, Y.S. </a:t>
            </a:r>
            <a:r>
              <a:rPr lang="en-GB" sz="1800" dirty="0"/>
              <a:t>&amp;</a:t>
            </a:r>
            <a:r>
              <a:rPr lang="en-GB" altLang="cs-CZ" sz="1800" dirty="0"/>
              <a:t> Guba, E.G. (1985) </a:t>
            </a:r>
            <a:r>
              <a:rPr lang="en-GB" altLang="cs-CZ" sz="1800" i="1" dirty="0"/>
              <a:t>Naturalistic Inquiry</a:t>
            </a:r>
            <a:r>
              <a:rPr lang="en-GB" altLang="cs-CZ" sz="1800" dirty="0"/>
              <a:t>. London and Newbury Park, CA, Sage.</a:t>
            </a:r>
          </a:p>
          <a:p>
            <a:pPr>
              <a:buFont typeface="Wingdings" charset="2"/>
              <a:buNone/>
            </a:pPr>
            <a:r>
              <a:rPr lang="en-GB" altLang="cs-CZ" sz="1800" dirty="0"/>
              <a:t>Pickard, A.J. (2013) </a:t>
            </a:r>
            <a:r>
              <a:rPr lang="en-GB" altLang="cs-CZ" sz="1800" i="1" dirty="0"/>
              <a:t>Research Methods in Information.</a:t>
            </a:r>
            <a:r>
              <a:rPr lang="en-GB" altLang="cs-CZ" sz="1800" dirty="0"/>
              <a:t> 2</a:t>
            </a:r>
            <a:r>
              <a:rPr lang="en-GB" altLang="cs-CZ" sz="1800" baseline="30000" dirty="0"/>
              <a:t>nd</a:t>
            </a:r>
            <a:r>
              <a:rPr lang="en-GB" altLang="cs-CZ" sz="1800" dirty="0"/>
              <a:t> </a:t>
            </a:r>
            <a:r>
              <a:rPr lang="en-GB" altLang="cs-CZ" sz="1800" dirty="0" err="1"/>
              <a:t>edn</a:t>
            </a:r>
            <a:r>
              <a:rPr lang="en-GB" altLang="cs-CZ" sz="1800" dirty="0"/>
              <a:t>. London: Facet Publishing.</a:t>
            </a:r>
            <a:endParaRPr lang="en-GB" altLang="cs-CZ" sz="1800" i="1" dirty="0"/>
          </a:p>
          <a:p>
            <a:pPr>
              <a:buFont typeface="Wingdings" charset="2"/>
              <a:buNone/>
            </a:pPr>
            <a:r>
              <a:rPr lang="en-GB" altLang="cs-CZ" sz="1800" dirty="0"/>
              <a:t>Saunders, M., Lewis, P., </a:t>
            </a:r>
            <a:r>
              <a:rPr lang="en-GB" sz="1800" dirty="0"/>
              <a:t>&amp;</a:t>
            </a:r>
            <a:r>
              <a:rPr lang="en-GB" altLang="cs-CZ" sz="1800" dirty="0"/>
              <a:t> Thornhill, A. (2009) </a:t>
            </a:r>
            <a:r>
              <a:rPr lang="en-GB" altLang="cs-CZ" sz="1800" i="1" dirty="0"/>
              <a:t>Research methods for business students</a:t>
            </a:r>
            <a:r>
              <a:rPr lang="en-GB" altLang="cs-CZ" sz="1800" dirty="0"/>
              <a:t>. 5th </a:t>
            </a:r>
            <a:r>
              <a:rPr lang="en-GB" altLang="cs-CZ" sz="1800" dirty="0" err="1"/>
              <a:t>edn</a:t>
            </a:r>
            <a:r>
              <a:rPr lang="en-GB" altLang="cs-CZ" sz="1800" dirty="0"/>
              <a:t>. Prentice Hall.</a:t>
            </a:r>
          </a:p>
          <a:p>
            <a:pPr>
              <a:buNone/>
            </a:pPr>
            <a:r>
              <a:rPr lang="en-GB" altLang="cs-CZ" sz="1800" dirty="0"/>
              <a:t>Saunders, M., Lewis, P., </a:t>
            </a:r>
            <a:r>
              <a:rPr lang="en-GB" sz="1800" dirty="0"/>
              <a:t>&amp;</a:t>
            </a:r>
            <a:r>
              <a:rPr lang="en-GB" altLang="cs-CZ" sz="1800" dirty="0"/>
              <a:t> Thornhill, A. (2016) </a:t>
            </a:r>
            <a:r>
              <a:rPr lang="en-GB" altLang="cs-CZ" sz="1800" i="1" dirty="0"/>
              <a:t>Research methods for business students</a:t>
            </a:r>
            <a:r>
              <a:rPr lang="en-GB" altLang="cs-CZ" sz="1800" dirty="0"/>
              <a:t>. 7th edition. Prentice Hall. 741p. </a:t>
            </a:r>
          </a:p>
          <a:p>
            <a:pPr>
              <a:buNone/>
            </a:pPr>
            <a:r>
              <a:rPr lang="en-GB" altLang="cs-CZ" sz="1800" dirty="0"/>
              <a:t>Seale, C. (1998)</a:t>
            </a:r>
            <a:r>
              <a:rPr lang="en-GB" sz="1800" i="1" dirty="0"/>
              <a:t> Researching Society and Culture. </a:t>
            </a:r>
            <a:r>
              <a:rPr lang="en-GB" sz="1800" dirty="0"/>
              <a:t>London: Sage.</a:t>
            </a:r>
            <a:endParaRPr lang="en-GB" altLang="cs-CZ" sz="1800" dirty="0"/>
          </a:p>
          <a:p>
            <a:pPr>
              <a:buFont typeface="Wingdings" charset="2"/>
              <a:buNone/>
            </a:pPr>
            <a:r>
              <a:rPr lang="en-GB" altLang="cs-CZ" sz="1800" dirty="0"/>
              <a:t>Sekaran, U. </a:t>
            </a:r>
            <a:r>
              <a:rPr lang="en-GB" sz="1800" dirty="0"/>
              <a:t>&amp; </a:t>
            </a:r>
            <a:r>
              <a:rPr lang="en-GB" altLang="cs-CZ" sz="1800" dirty="0"/>
              <a:t>Bougie, R. (2016) </a:t>
            </a:r>
            <a:r>
              <a:rPr lang="en-GB" altLang="cs-CZ" sz="1800" i="1" dirty="0"/>
              <a:t>Research Methods for Business: A Skill-Building Approach. </a:t>
            </a:r>
            <a:r>
              <a:rPr lang="en-GB" altLang="cs-CZ" sz="1800" dirty="0"/>
              <a:t>7</a:t>
            </a:r>
            <a:r>
              <a:rPr lang="en-GB" altLang="cs-CZ" sz="1800" baseline="30000" dirty="0"/>
              <a:t>th</a:t>
            </a:r>
            <a:r>
              <a:rPr lang="en-GB" altLang="cs-CZ" sz="1800" dirty="0"/>
              <a:t> </a:t>
            </a:r>
            <a:r>
              <a:rPr lang="en-GB" altLang="cs-CZ" sz="1800" dirty="0" err="1"/>
              <a:t>edn</a:t>
            </a:r>
            <a:r>
              <a:rPr lang="en-GB" altLang="cs-CZ" sz="1800" dirty="0"/>
              <a:t>. John Wiley Sons</a:t>
            </a:r>
            <a:r>
              <a:rPr lang="en-GB" altLang="cs-CZ" sz="1600" dirty="0"/>
              <a:t>.</a:t>
            </a:r>
          </a:p>
          <a:p>
            <a:pPr marL="0" indent="0">
              <a:buNone/>
            </a:pPr>
            <a:endParaRPr lang="cs-CZ" altLang="cs-CZ" sz="1800" dirty="0"/>
          </a:p>
          <a:p>
            <a:pPr>
              <a:buFont typeface="Wingdings" charset="2"/>
              <a:buNone/>
            </a:pPr>
            <a:endParaRPr lang="en-GB" altLang="cs-CZ" sz="1700" dirty="0"/>
          </a:p>
          <a:p>
            <a:pPr>
              <a:buFont typeface="Wingdings" charset="2"/>
              <a:buNone/>
            </a:pPr>
            <a:endParaRPr lang="cs-CZ" altLang="cs-CZ" sz="2000" dirty="0"/>
          </a:p>
          <a:p>
            <a:endParaRPr lang="cs-CZ" altLang="cs-CZ" dirty="0"/>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cs-CZ" sz="1100" dirty="0">
              <a:solidFill>
                <a:schemeClr val="tx1"/>
              </a:solidFill>
              <a:latin typeface="Berlin CE" pitchFamily="2"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7" name="Obrázek 12">
            <a:extLst>
              <a:ext uri="{FF2B5EF4-FFF2-40B4-BE49-F238E27FC236}">
                <a16:creationId xmlns:a16="http://schemas.microsoft.com/office/drawing/2014/main" id="{323F0AB2-3F90-D04C-B425-B1F07F2CD35C}"/>
              </a:ext>
            </a:extLst>
          </p:cNvPr>
          <p:cNvPicPr/>
          <p:nvPr/>
        </p:nvPicPr>
        <p:blipFill>
          <a:blip r:embed="rId3"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84597767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Nadpis 1"/>
          <p:cNvSpPr>
            <a:spLocks noGrp="1"/>
          </p:cNvSpPr>
          <p:nvPr>
            <p:ph type="title"/>
          </p:nvPr>
        </p:nvSpPr>
        <p:spPr>
          <a:xfrm>
            <a:off x="621762" y="1124744"/>
            <a:ext cx="8065037" cy="504056"/>
          </a:xfrm>
        </p:spPr>
        <p:txBody>
          <a:bodyPr>
            <a:noAutofit/>
          </a:bodyPr>
          <a:lstStyle/>
          <a:p>
            <a:pPr algn="l"/>
            <a:r>
              <a:rPr lang="en-GB" altLang="cs-CZ" sz="2800" b="1" dirty="0"/>
              <a:t>References (cont.) </a:t>
            </a:r>
          </a:p>
        </p:txBody>
      </p:sp>
      <p:sp>
        <p:nvSpPr>
          <p:cNvPr id="40962" name="Zástupný symbol pro obsah 2"/>
          <p:cNvSpPr>
            <a:spLocks noGrp="1"/>
          </p:cNvSpPr>
          <p:nvPr>
            <p:ph idx="1"/>
          </p:nvPr>
        </p:nvSpPr>
        <p:spPr>
          <a:xfrm>
            <a:off x="589514" y="1844824"/>
            <a:ext cx="7844929" cy="4336588"/>
          </a:xfrm>
        </p:spPr>
        <p:txBody>
          <a:bodyPr>
            <a:normAutofit/>
          </a:bodyPr>
          <a:lstStyle/>
          <a:p>
            <a:pPr>
              <a:buNone/>
            </a:pPr>
            <a:r>
              <a:rPr lang="en-GB" sz="1800" dirty="0"/>
              <a:t>Starkey &amp; Madan (2001) Bridging the relevance gap: Aligning stakeholders in the future of management research. </a:t>
            </a:r>
            <a:r>
              <a:rPr lang="en-GB" sz="1800" i="1" dirty="0"/>
              <a:t>British Journal of Management</a:t>
            </a:r>
            <a:r>
              <a:rPr lang="en-GB" sz="1800" dirty="0"/>
              <a:t>. Vol. 12, Special Issue, pp. 3-26.  </a:t>
            </a:r>
          </a:p>
          <a:p>
            <a:pPr>
              <a:buNone/>
            </a:pPr>
            <a:r>
              <a:rPr lang="en-GB" sz="1800" dirty="0" err="1"/>
              <a:t>Tranfield</a:t>
            </a:r>
            <a:r>
              <a:rPr lang="en-GB" sz="1800" dirty="0"/>
              <a:t>, D. &amp; Starkey, K. (1998) The nature, social organization and promotion of management research: towards policy, </a:t>
            </a:r>
            <a:r>
              <a:rPr lang="en-GB" sz="1800" i="1" dirty="0"/>
              <a:t>British Journal of Management</a:t>
            </a:r>
            <a:r>
              <a:rPr lang="en-GB" sz="1800" dirty="0"/>
              <a:t>, Vol. 9, pp. 341–53</a:t>
            </a:r>
          </a:p>
          <a:p>
            <a:pPr marL="0" indent="0">
              <a:buNone/>
            </a:pPr>
            <a:r>
              <a:rPr lang="en-GB" altLang="cs-CZ" sz="1800" dirty="0"/>
              <a:t>Trochim, W.M.K. </a:t>
            </a:r>
            <a:r>
              <a:rPr lang="en-GB" sz="1800" dirty="0"/>
              <a:t>&amp;</a:t>
            </a:r>
            <a:r>
              <a:rPr lang="en-GB" altLang="cs-CZ" sz="1800" dirty="0"/>
              <a:t> Donnelly, J.P. (2008) </a:t>
            </a:r>
            <a:r>
              <a:rPr lang="en-GB" altLang="cs-CZ" sz="1800" i="1" dirty="0"/>
              <a:t>The Research Methods Knowledge Base</a:t>
            </a:r>
            <a:r>
              <a:rPr lang="en-GB" altLang="cs-CZ" sz="1800" dirty="0"/>
              <a:t>. 3</a:t>
            </a:r>
            <a:r>
              <a:rPr lang="en-GB" altLang="cs-CZ" sz="1800" baseline="30000" dirty="0"/>
              <a:t>rd</a:t>
            </a:r>
            <a:r>
              <a:rPr lang="en-GB" altLang="cs-CZ" sz="1800" dirty="0"/>
              <a:t> </a:t>
            </a:r>
            <a:r>
              <a:rPr lang="en-GB" altLang="cs-CZ" sz="1800" dirty="0" err="1"/>
              <a:t>edn</a:t>
            </a:r>
            <a:r>
              <a:rPr lang="en-GB" altLang="cs-CZ" sz="1800" dirty="0"/>
              <a:t>. Cengage Learning.</a:t>
            </a:r>
          </a:p>
          <a:p>
            <a:pPr marL="0" indent="0">
              <a:buNone/>
            </a:pPr>
            <a:r>
              <a:rPr lang="en-GB" altLang="cs-CZ" sz="1800" dirty="0"/>
              <a:t>Yin, R.K. (2014) </a:t>
            </a:r>
            <a:r>
              <a:rPr lang="en-GB" altLang="cs-CZ" sz="1800" i="1" dirty="0"/>
              <a:t>Case Study Research: Design and Method. </a:t>
            </a:r>
            <a:r>
              <a:rPr lang="en-GB" altLang="cs-CZ" sz="1800" dirty="0"/>
              <a:t>5</a:t>
            </a:r>
            <a:r>
              <a:rPr lang="en-GB" altLang="cs-CZ" sz="1800" baseline="30000" dirty="0"/>
              <a:t>th</a:t>
            </a:r>
            <a:r>
              <a:rPr lang="en-GB" altLang="cs-CZ" sz="1800" dirty="0"/>
              <a:t> </a:t>
            </a:r>
            <a:r>
              <a:rPr lang="en-GB" altLang="cs-CZ" sz="1800" dirty="0" err="1"/>
              <a:t>edn</a:t>
            </a:r>
            <a:r>
              <a:rPr lang="en-GB" altLang="cs-CZ" sz="1800" dirty="0"/>
              <a:t>. London: Sage</a:t>
            </a:r>
            <a:endParaRPr lang="en-GB" altLang="cs-CZ" sz="1800" i="1" dirty="0"/>
          </a:p>
          <a:p>
            <a:pPr marL="0" indent="0">
              <a:buNone/>
            </a:pPr>
            <a:r>
              <a:rPr lang="en-GB" sz="1800" dirty="0"/>
              <a:t>Van De </a:t>
            </a:r>
            <a:r>
              <a:rPr lang="en-GB" sz="1800" dirty="0" err="1"/>
              <a:t>Ven</a:t>
            </a:r>
            <a:r>
              <a:rPr lang="en-GB" sz="1800" dirty="0"/>
              <a:t>, A. &amp; Johnson, P. (2006) ‘Knowledge for Theory and Practice’, </a:t>
            </a:r>
            <a:r>
              <a:rPr lang="en-GB" sz="1800" i="1" dirty="0"/>
              <a:t>Academy of Management Review</a:t>
            </a:r>
            <a:r>
              <a:rPr lang="en-GB" sz="1800" dirty="0"/>
              <a:t>, Vol. 31, No. 4, pp. 802–21.</a:t>
            </a:r>
          </a:p>
          <a:p>
            <a:pPr marL="0" indent="0">
              <a:buNone/>
            </a:pPr>
            <a:endParaRPr lang="en-GB" altLang="cs-CZ" sz="1800" dirty="0"/>
          </a:p>
          <a:p>
            <a:pPr>
              <a:buFont typeface="Wingdings" charset="2"/>
              <a:buNone/>
            </a:pPr>
            <a:endParaRPr lang="en-GB" altLang="cs-CZ" sz="1700" dirty="0"/>
          </a:p>
          <a:p>
            <a:pPr>
              <a:buFont typeface="Wingdings" charset="2"/>
              <a:buNone/>
            </a:pPr>
            <a:endParaRPr lang="en-GB" altLang="cs-CZ" sz="2000" dirty="0"/>
          </a:p>
          <a:p>
            <a:endParaRPr lang="cs-CZ" altLang="cs-CZ" dirty="0"/>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cs-CZ" sz="1100" dirty="0">
              <a:solidFill>
                <a:schemeClr val="tx1"/>
              </a:solidFill>
              <a:latin typeface="Berlin CE" pitchFamily="2"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7" name="Obrázek 12">
            <a:extLst>
              <a:ext uri="{FF2B5EF4-FFF2-40B4-BE49-F238E27FC236}">
                <a16:creationId xmlns:a16="http://schemas.microsoft.com/office/drawing/2014/main" id="{331DE762-6A32-1548-AC55-AA7F40D665FB}"/>
              </a:ext>
            </a:extLst>
          </p:cNvPr>
          <p:cNvPicPr/>
          <p:nvPr/>
        </p:nvPicPr>
        <p:blipFill>
          <a:blip r:embed="rId3"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8041437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1.3 Business and management research (cont.)</a:t>
            </a:r>
          </a:p>
        </p:txBody>
      </p:sp>
      <p:sp>
        <p:nvSpPr>
          <p:cNvPr id="3" name="Subtitle 2"/>
          <p:cNvSpPr>
            <a:spLocks noGrp="1"/>
          </p:cNvSpPr>
          <p:nvPr>
            <p:ph type="subTitle" idx="1"/>
          </p:nvPr>
        </p:nvSpPr>
        <p:spPr>
          <a:xfrm>
            <a:off x="539552" y="2132856"/>
            <a:ext cx="7981078" cy="3744416"/>
          </a:xfrm>
        </p:spPr>
        <p:txBody>
          <a:bodyPr>
            <a:noAutofit/>
          </a:bodyPr>
          <a:lstStyle/>
          <a:p>
            <a:pPr algn="just"/>
            <a:endParaRPr lang="en-GB" sz="2000" dirty="0">
              <a:solidFill>
                <a:schemeClr val="tx1"/>
              </a:solidFill>
            </a:endParaRPr>
          </a:p>
          <a:p>
            <a:pPr marL="342900" indent="-342900" algn="just">
              <a:buFontTx/>
              <a:buChar char="-"/>
            </a:pPr>
            <a:r>
              <a:rPr lang="en-GB" sz="2000" dirty="0">
                <a:solidFill>
                  <a:schemeClr val="tx1"/>
                </a:solidFill>
              </a:rPr>
              <a:t>basic and applied research are carried out in a </a:t>
            </a:r>
            <a:r>
              <a:rPr lang="en-GB" sz="2000" i="1" dirty="0">
                <a:solidFill>
                  <a:srgbClr val="00B0F0"/>
                </a:solidFill>
              </a:rPr>
              <a:t>scientific</a:t>
            </a:r>
            <a:r>
              <a:rPr lang="en-GB" sz="2000" dirty="0">
                <a:solidFill>
                  <a:schemeClr val="tx1"/>
                </a:solidFill>
              </a:rPr>
              <a:t> way</a:t>
            </a:r>
          </a:p>
          <a:p>
            <a:pPr algn="just"/>
            <a:endParaRPr lang="en-GB" sz="2000" dirty="0">
              <a:solidFill>
                <a:schemeClr val="tx1"/>
              </a:solidFill>
            </a:endParaRPr>
          </a:p>
          <a:p>
            <a:pPr algn="just"/>
            <a:r>
              <a:rPr lang="en-GB" sz="2000" i="1" dirty="0">
                <a:solidFill>
                  <a:schemeClr val="tx1"/>
                </a:solidFill>
              </a:rPr>
              <a:t>“</a:t>
            </a:r>
            <a:r>
              <a:rPr lang="en-GB" sz="2000" b="1" i="1" dirty="0">
                <a:solidFill>
                  <a:schemeClr val="tx1"/>
                </a:solidFill>
              </a:rPr>
              <a:t>Scientific research </a:t>
            </a:r>
            <a:r>
              <a:rPr lang="en-GB" sz="2000" i="1" dirty="0">
                <a:solidFill>
                  <a:schemeClr val="tx1"/>
                </a:solidFill>
              </a:rPr>
              <a:t>focuses on solving problems and pursues a step-by-step logical, organized, and rigorous method to identify the problems, gather data, analyse them, and draw valid conclusions from them. Thus scientific research is not based on hunches, experience, and intuition (though these may play a part in final decision making), but it is purposive and rigorous.” </a:t>
            </a:r>
          </a:p>
          <a:p>
            <a:pPr algn="just"/>
            <a:r>
              <a:rPr lang="en-GB" sz="2000" dirty="0">
                <a:solidFill>
                  <a:schemeClr val="tx1"/>
                </a:solidFill>
              </a:rPr>
              <a:t>				</a:t>
            </a:r>
            <a:r>
              <a:rPr lang="en-GB" sz="1400" dirty="0">
                <a:solidFill>
                  <a:schemeClr val="tx1"/>
                </a:solidFill>
              </a:rPr>
              <a:t>(</a:t>
            </a:r>
            <a:r>
              <a:rPr lang="en-GB" sz="1400" dirty="0" err="1">
                <a:solidFill>
                  <a:schemeClr val="tx1"/>
                </a:solidFill>
              </a:rPr>
              <a:t>Sekaran</a:t>
            </a:r>
            <a:r>
              <a:rPr lang="en-GB" sz="1400" dirty="0">
                <a:solidFill>
                  <a:schemeClr val="tx1"/>
                </a:solidFill>
              </a:rPr>
              <a:t> </a:t>
            </a:r>
            <a:r>
              <a:rPr lang="en-US" sz="1400" dirty="0">
                <a:solidFill>
                  <a:schemeClr val="tx1"/>
                </a:solidFill>
              </a:rPr>
              <a:t>&amp; </a:t>
            </a:r>
            <a:r>
              <a:rPr lang="en-US" sz="1400" dirty="0" err="1">
                <a:solidFill>
                  <a:schemeClr val="tx1"/>
                </a:solidFill>
              </a:rPr>
              <a:t>Bougie</a:t>
            </a:r>
            <a:r>
              <a:rPr lang="en-US" sz="1400" dirty="0">
                <a:solidFill>
                  <a:schemeClr val="tx1"/>
                </a:solidFill>
              </a:rPr>
              <a:t>, 2016, p.18)</a:t>
            </a:r>
          </a:p>
          <a:p>
            <a:pPr algn="just"/>
            <a:endParaRPr lang="en-GB" sz="2000" dirty="0">
              <a:solidFill>
                <a:schemeClr val="tx1"/>
              </a:solidFill>
            </a:endParaRPr>
          </a:p>
          <a:p>
            <a:pPr algn="just"/>
            <a:endParaRPr lang="en-GB" sz="1800" dirty="0">
              <a:solidFill>
                <a:schemeClr val="tx1"/>
              </a:solidFill>
            </a:endParaRPr>
          </a:p>
          <a:p>
            <a:pPr algn="just"/>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7</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817810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1.3 Business and management research (cont.)</a:t>
            </a:r>
          </a:p>
        </p:txBody>
      </p:sp>
      <p:sp>
        <p:nvSpPr>
          <p:cNvPr id="3" name="Subtitle 2"/>
          <p:cNvSpPr>
            <a:spLocks noGrp="1"/>
          </p:cNvSpPr>
          <p:nvPr>
            <p:ph type="subTitle" idx="1"/>
          </p:nvPr>
        </p:nvSpPr>
        <p:spPr>
          <a:xfrm>
            <a:off x="539552" y="2132856"/>
            <a:ext cx="7981078" cy="3744416"/>
          </a:xfrm>
        </p:spPr>
        <p:txBody>
          <a:bodyPr>
            <a:noAutofit/>
          </a:bodyPr>
          <a:lstStyle/>
          <a:p>
            <a:pPr algn="just"/>
            <a:r>
              <a:rPr lang="en-GB" sz="1800" i="1" dirty="0">
                <a:solidFill>
                  <a:schemeClr val="tx1"/>
                </a:solidFill>
              </a:rPr>
              <a:t>Status of management research is under wide debate:</a:t>
            </a:r>
          </a:p>
          <a:p>
            <a:pPr algn="just"/>
            <a:endParaRPr lang="en-GB" sz="1800" dirty="0">
              <a:solidFill>
                <a:schemeClr val="tx1"/>
              </a:solidFill>
            </a:endParaRPr>
          </a:p>
          <a:p>
            <a:pPr marL="342900" indent="-342900" algn="just">
              <a:buFontTx/>
              <a:buChar char="-"/>
            </a:pPr>
            <a:r>
              <a:rPr lang="en-GB" sz="2000" dirty="0">
                <a:solidFill>
                  <a:schemeClr val="tx1"/>
                </a:solidFill>
              </a:rPr>
              <a:t>a transdisciplinary research 	</a:t>
            </a:r>
            <a:r>
              <a:rPr lang="cs-CZ" altLang="cs-CZ" sz="2000" dirty="0">
                <a:solidFill>
                  <a:schemeClr val="tx1"/>
                </a:solidFill>
              </a:rPr>
              <a:t>(</a:t>
            </a:r>
            <a:r>
              <a:rPr lang="cs-CZ" altLang="cs-CZ" sz="2000" dirty="0" err="1">
                <a:solidFill>
                  <a:schemeClr val="tx1"/>
                </a:solidFill>
              </a:rPr>
              <a:t>British</a:t>
            </a:r>
            <a:r>
              <a:rPr lang="cs-CZ" altLang="cs-CZ" sz="2000" dirty="0">
                <a:solidFill>
                  <a:schemeClr val="tx1"/>
                </a:solidFill>
              </a:rPr>
              <a:t> </a:t>
            </a:r>
            <a:r>
              <a:rPr lang="cs-CZ" altLang="cs-CZ" sz="2000" dirty="0" err="1">
                <a:solidFill>
                  <a:schemeClr val="tx1"/>
                </a:solidFill>
              </a:rPr>
              <a:t>Academy</a:t>
            </a:r>
            <a:r>
              <a:rPr lang="cs-CZ" altLang="cs-CZ" sz="2000" dirty="0">
                <a:solidFill>
                  <a:schemeClr val="tx1"/>
                </a:solidFill>
              </a:rPr>
              <a:t> </a:t>
            </a:r>
            <a:r>
              <a:rPr lang="cs-CZ" altLang="cs-CZ" sz="2000" dirty="0" err="1">
                <a:solidFill>
                  <a:schemeClr val="tx1"/>
                </a:solidFill>
              </a:rPr>
              <a:t>of</a:t>
            </a:r>
            <a:r>
              <a:rPr lang="cs-CZ" altLang="cs-CZ" sz="2000" dirty="0">
                <a:solidFill>
                  <a:schemeClr val="tx1"/>
                </a:solidFill>
              </a:rPr>
              <a:t> Management)</a:t>
            </a:r>
            <a:endParaRPr lang="en-GB" sz="2000" dirty="0">
              <a:solidFill>
                <a:schemeClr val="tx1"/>
              </a:solidFill>
            </a:endParaRPr>
          </a:p>
          <a:p>
            <a:pPr marL="342900" indent="-342900" algn="just">
              <a:buFontTx/>
              <a:buChar char="-"/>
            </a:pPr>
            <a:endParaRPr lang="en-GB" sz="2000" dirty="0">
              <a:solidFill>
                <a:schemeClr val="tx1"/>
              </a:solidFill>
            </a:endParaRPr>
          </a:p>
          <a:p>
            <a:pPr marL="342900" indent="-342900" algn="just">
              <a:buFontTx/>
              <a:buChar char="-"/>
            </a:pPr>
            <a:r>
              <a:rPr lang="en-GB" sz="2000" dirty="0">
                <a:solidFill>
                  <a:schemeClr val="tx1"/>
                </a:solidFill>
              </a:rPr>
              <a:t>it should be able to develop ideas and relate them to the practice - in particular, that research should complete a virtuous circle of theory and practice through which research on managerial practice informs practically derived theory	     								(</a:t>
            </a:r>
            <a:r>
              <a:rPr lang="en-GB" sz="2000" dirty="0" err="1">
                <a:solidFill>
                  <a:schemeClr val="tx1"/>
                </a:solidFill>
              </a:rPr>
              <a:t>Tranfield</a:t>
            </a:r>
            <a:r>
              <a:rPr lang="en-GB" sz="2000" dirty="0">
                <a:solidFill>
                  <a:schemeClr val="tx1"/>
                </a:solidFill>
              </a:rPr>
              <a:t> </a:t>
            </a:r>
            <a:r>
              <a:rPr lang="en-US" sz="2000" dirty="0">
                <a:solidFill>
                  <a:schemeClr val="tx1"/>
                </a:solidFill>
              </a:rPr>
              <a:t>&amp;</a:t>
            </a:r>
            <a:r>
              <a:rPr lang="en-GB" sz="2000" dirty="0">
                <a:solidFill>
                  <a:schemeClr val="tx1"/>
                </a:solidFill>
              </a:rPr>
              <a:t> Starkey, 1998)</a:t>
            </a:r>
          </a:p>
          <a:p>
            <a:pPr algn="just"/>
            <a:endParaRPr lang="en-GB" sz="2000" dirty="0">
              <a:solidFill>
                <a:schemeClr val="tx1"/>
              </a:solidFill>
            </a:endParaRPr>
          </a:p>
          <a:p>
            <a:pPr algn="just"/>
            <a:endParaRPr lang="en-GB" sz="2000" dirty="0">
              <a:solidFill>
                <a:schemeClr val="tx1"/>
              </a:solidFill>
            </a:endParaRPr>
          </a:p>
          <a:p>
            <a:pPr algn="just"/>
            <a:endParaRPr lang="en-GB" sz="1800" dirty="0">
              <a:solidFill>
                <a:schemeClr val="tx1"/>
              </a:solidFill>
            </a:endParaRPr>
          </a:p>
          <a:p>
            <a:pPr algn="just"/>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8</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4117290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1.3 Business and management research (cont.)</a:t>
            </a:r>
          </a:p>
        </p:txBody>
      </p:sp>
      <p:sp>
        <p:nvSpPr>
          <p:cNvPr id="3" name="Subtitle 2"/>
          <p:cNvSpPr>
            <a:spLocks noGrp="1"/>
          </p:cNvSpPr>
          <p:nvPr>
            <p:ph type="subTitle" idx="1"/>
          </p:nvPr>
        </p:nvSpPr>
        <p:spPr>
          <a:xfrm>
            <a:off x="539552" y="2132856"/>
            <a:ext cx="7981078" cy="3744416"/>
          </a:xfrm>
        </p:spPr>
        <p:txBody>
          <a:bodyPr>
            <a:noAutofit/>
          </a:bodyPr>
          <a:lstStyle/>
          <a:p>
            <a:pPr algn="just"/>
            <a:r>
              <a:rPr lang="en-GB" sz="1800" i="1" dirty="0">
                <a:solidFill>
                  <a:schemeClr val="tx1"/>
                </a:solidFill>
              </a:rPr>
              <a:t>Status of management research is under wide debate:</a:t>
            </a:r>
            <a:endParaRPr lang="en-GB" sz="1800" dirty="0">
              <a:solidFill>
                <a:schemeClr val="tx1"/>
              </a:solidFill>
            </a:endParaRPr>
          </a:p>
          <a:p>
            <a:pPr marL="342900" indent="-342900" algn="just">
              <a:buFontTx/>
              <a:buChar char="-"/>
            </a:pPr>
            <a:r>
              <a:rPr lang="en-GB" sz="2000" dirty="0">
                <a:solidFill>
                  <a:schemeClr val="tx1"/>
                </a:solidFill>
              </a:rPr>
              <a:t>how it can meet the double hurdle of being both theoretically and methodologically rigorous, while at the same time embracing the world of practice and being of practical relevance							(Hodgkinson et al., 2001)</a:t>
            </a:r>
          </a:p>
          <a:p>
            <a:pPr marL="342900" indent="-342900" algn="just">
              <a:buFontTx/>
              <a:buChar char="-"/>
            </a:pPr>
            <a:endParaRPr lang="en-GB" sz="2000" dirty="0">
              <a:solidFill>
                <a:schemeClr val="tx1"/>
              </a:solidFill>
            </a:endParaRPr>
          </a:p>
          <a:p>
            <a:pPr marL="285750" indent="-285750" algn="just">
              <a:buFontTx/>
              <a:buChar char="-"/>
            </a:pPr>
            <a:r>
              <a:rPr lang="en-GB" sz="2000" dirty="0">
                <a:solidFill>
                  <a:schemeClr val="tx1"/>
                </a:solidFill>
              </a:rPr>
              <a:t>mission of  academic management research - to develop valid knowledge to support thoughtful, designing practitioners to support organisational problem solving (directly, instrumentally or indirectly - giving general enlightenment on the type of problem)							(Huff et al., 2006)</a:t>
            </a:r>
          </a:p>
          <a:p>
            <a:pPr algn="just"/>
            <a:endParaRPr lang="en-GB" sz="1800" dirty="0">
              <a:solidFill>
                <a:schemeClr val="tx1"/>
              </a:solidFill>
            </a:endParaRPr>
          </a:p>
          <a:p>
            <a:pPr algn="just"/>
            <a:endParaRPr lang="en-GB" sz="2000" dirty="0">
              <a:solidFill>
                <a:schemeClr val="tx1"/>
              </a:solidFill>
            </a:endParaRPr>
          </a:p>
          <a:p>
            <a:pPr algn="just"/>
            <a:endParaRPr lang="en-GB" sz="1800" dirty="0">
              <a:solidFill>
                <a:schemeClr val="tx1"/>
              </a:solidFill>
            </a:endParaRPr>
          </a:p>
          <a:p>
            <a:pPr algn="just"/>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9</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1281545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HS UTB">
      <a:majorFont>
        <a:latin typeface="Source Sans Pro Bold"/>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17561</TotalTime>
  <Words>5881</Words>
  <Application>Microsoft Macintosh PowerPoint</Application>
  <PresentationFormat>Předvádění na obrazovce (4:3)</PresentationFormat>
  <Paragraphs>872</Paragraphs>
  <Slides>69</Slides>
  <Notes>63</Notes>
  <HiddenSlides>0</HiddenSlides>
  <MMClips>0</MMClips>
  <ScaleCrop>false</ScaleCrop>
  <HeadingPairs>
    <vt:vector size="6" baseType="variant">
      <vt:variant>
        <vt:lpstr>Použitá písma</vt:lpstr>
      </vt:variant>
      <vt:variant>
        <vt:i4>6</vt:i4>
      </vt:variant>
      <vt:variant>
        <vt:lpstr>Motiv</vt:lpstr>
      </vt:variant>
      <vt:variant>
        <vt:i4>1</vt:i4>
      </vt:variant>
      <vt:variant>
        <vt:lpstr>Nadpisy snímků</vt:lpstr>
      </vt:variant>
      <vt:variant>
        <vt:i4>69</vt:i4>
      </vt:variant>
    </vt:vector>
  </HeadingPairs>
  <TitlesOfParts>
    <vt:vector size="76" baseType="lpstr">
      <vt:lpstr>Arial</vt:lpstr>
      <vt:lpstr>Berlin CE</vt:lpstr>
      <vt:lpstr>Calibri</vt:lpstr>
      <vt:lpstr>Source sans Pro</vt:lpstr>
      <vt:lpstr>Source Sans Pro Bold</vt:lpstr>
      <vt:lpstr>Wingdings</vt:lpstr>
      <vt:lpstr>Office Theme</vt:lpstr>
      <vt:lpstr>Research Methodology:  Research Philosophies, Approaches and Research Design</vt:lpstr>
      <vt:lpstr>1. The Nature of Science and  Research</vt:lpstr>
      <vt:lpstr>1.1 Science</vt:lpstr>
      <vt:lpstr>1.2 Research </vt:lpstr>
      <vt:lpstr>1.3 Business and management research </vt:lpstr>
      <vt:lpstr>1.3 Business and management research (cont.)</vt:lpstr>
      <vt:lpstr>1.3 Business and management research (cont.)</vt:lpstr>
      <vt:lpstr>1.3 Business and management research (cont.)</vt:lpstr>
      <vt:lpstr>1.3 Business and management research (cont.)</vt:lpstr>
      <vt:lpstr>1.3 Business and management research (cont.)</vt:lpstr>
      <vt:lpstr>1.3 Business and management research (cont.)</vt:lpstr>
      <vt:lpstr>1.3 Business and management research (cont.)</vt:lpstr>
      <vt:lpstr>1.3 Business and management research (cont.)</vt:lpstr>
      <vt:lpstr>1.3 Business and management research (cont.)</vt:lpstr>
      <vt:lpstr>1.3 Business and management research (cont.)</vt:lpstr>
      <vt:lpstr>1.4 Methodology of research and hierarchy of research</vt:lpstr>
      <vt:lpstr>1.4 Methodology of research and hierarchy of research (cont.)</vt:lpstr>
      <vt:lpstr>2. Research Paradigms - Philosophies</vt:lpstr>
      <vt:lpstr>2.1 Introduction to research paradigms (philosophies) </vt:lpstr>
      <vt:lpstr>2.1 Introduction to research paradigms (philosophies) </vt:lpstr>
      <vt:lpstr>2.1 Introduction to research paradigms (philosophies) (cont.)</vt:lpstr>
      <vt:lpstr>2.1 Introduction to research paradigms (philosophies) (cont.)</vt:lpstr>
      <vt:lpstr>2.1 Introduction to research paradigms (philosophies) (cont.)</vt:lpstr>
      <vt:lpstr>2.1 Introduction to research paradigms (philosophies) (cont.)</vt:lpstr>
      <vt:lpstr>2.1 Introduction to research paradigms (philosophies) (cont.)</vt:lpstr>
      <vt:lpstr>2.1 Introduction to research paradigms (philosophies) (cont.)</vt:lpstr>
      <vt:lpstr>2.1 Introduction to research paradigms (philosophies)</vt:lpstr>
      <vt:lpstr>2.1.1 Major research paradigms (research philosophies)</vt:lpstr>
      <vt:lpstr>2.1.1 Major research paradigms (research philosophies)</vt:lpstr>
      <vt:lpstr>2.1.1 Major research paradigms (research philosophies)</vt:lpstr>
      <vt:lpstr>2.1.1 Major research paradigms (research philosophies)</vt:lpstr>
      <vt:lpstr>2.1.2 The research philosophies - summary</vt:lpstr>
      <vt:lpstr>2.1.2 The research philosophies – summary (cont.)</vt:lpstr>
      <vt:lpstr>2.1.2 The research philosophies – summary (cont.)</vt:lpstr>
      <vt:lpstr>2.1.2 The research philosophies – summary (cont.)</vt:lpstr>
      <vt:lpstr>3. Research Approaches</vt:lpstr>
      <vt:lpstr>Research approaches</vt:lpstr>
      <vt:lpstr>Research approaches (cont.)</vt:lpstr>
      <vt:lpstr>Research approaches (cont.)</vt:lpstr>
      <vt:lpstr>Research approaches (cont.)</vt:lpstr>
      <vt:lpstr> Deduction </vt:lpstr>
      <vt:lpstr> Induction </vt:lpstr>
      <vt:lpstr> Abduction </vt:lpstr>
      <vt:lpstr>4. Research Design</vt:lpstr>
      <vt:lpstr>4.1 Choice and coherence in research design</vt:lpstr>
      <vt:lpstr>4.1 Choice and coherence in research design</vt:lpstr>
      <vt:lpstr>4.2 Recognizing the purpose of research design</vt:lpstr>
      <vt:lpstr>4.3 Research strategies</vt:lpstr>
      <vt:lpstr>4.3.1 Experiment</vt:lpstr>
      <vt:lpstr>4.3.1 Experiment (cont.)</vt:lpstr>
      <vt:lpstr>4.3.1 Experiment (cont.)</vt:lpstr>
      <vt:lpstr>4.3.2 Survey</vt:lpstr>
      <vt:lpstr>4.3.2 Survey (cont.)</vt:lpstr>
      <vt:lpstr>4.3.3 Archival and documentary research</vt:lpstr>
      <vt:lpstr>4.3.4 Case study</vt:lpstr>
      <vt:lpstr>4.3.4 Case study (cont.)</vt:lpstr>
      <vt:lpstr>4.3.4 Case study (cont.)</vt:lpstr>
      <vt:lpstr>4.3.5 Ethnography</vt:lpstr>
      <vt:lpstr>4.3.6 Action research</vt:lpstr>
      <vt:lpstr>4.3.7 Grounded theory</vt:lpstr>
      <vt:lpstr>4.3.8 Narrative inquiry</vt:lpstr>
      <vt:lpstr>4.3.8 Narrative inquiry (cont.)</vt:lpstr>
      <vt:lpstr>5. Research Ethics</vt:lpstr>
      <vt:lpstr>Research ethics</vt:lpstr>
      <vt:lpstr>Research ethics (cont.)</vt:lpstr>
      <vt:lpstr>References</vt:lpstr>
      <vt:lpstr>References (cont.)</vt:lpstr>
      <vt:lpstr>References (cont.) </vt:lpstr>
      <vt:lpstr>References (cont.)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MK</dc:creator>
  <cp:lastModifiedBy>Drahomíra Pavelková</cp:lastModifiedBy>
  <cp:revision>215</cp:revision>
  <cp:lastPrinted>2018-08-29T15:41:21Z</cp:lastPrinted>
  <dcterms:created xsi:type="dcterms:W3CDTF">2016-01-28T21:16:43Z</dcterms:created>
  <dcterms:modified xsi:type="dcterms:W3CDTF">2019-09-11T19:11:21Z</dcterms:modified>
</cp:coreProperties>
</file>