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57" r:id="rId3"/>
    <p:sldId id="258" r:id="rId4"/>
    <p:sldId id="265" r:id="rId5"/>
    <p:sldId id="259" r:id="rId6"/>
    <p:sldId id="260" r:id="rId7"/>
    <p:sldId id="267" r:id="rId8"/>
    <p:sldId id="266" r:id="rId9"/>
    <p:sldId id="261" r:id="rId10"/>
    <p:sldId id="262" r:id="rId11"/>
    <p:sldId id="268" r:id="rId12"/>
    <p:sldId id="269" r:id="rId13"/>
    <p:sldId id="263" r:id="rId14"/>
    <p:sldId id="264" r:id="rId15"/>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bg>
      <p:bgRef idx="1001">
        <a:schemeClr val="bg1"/>
      </p:bgRef>
    </p:bg>
    <p:spTree>
      <p:nvGrpSpPr>
        <p:cNvPr id="1" name=""/>
        <p:cNvGrpSpPr/>
        <p:nvPr/>
      </p:nvGrpSpPr>
      <p:grpSpPr>
        <a:xfrm>
          <a:off x="0" y="0"/>
          <a:ext cx="0" cy="0"/>
          <a:chOff x="0" y="0"/>
          <a:chExt cx="0" cy="0"/>
        </a:xfrm>
      </p:grpSpPr>
      <p:sp>
        <p:nvSpPr>
          <p:cNvPr id="8" name="Nadpis 7"/>
          <p:cNvSpPr>
            <a:spLocks noGrp="1"/>
          </p:cNvSpPr>
          <p:nvPr>
            <p:ph type="ctrTitle"/>
          </p:nvPr>
        </p:nvSpPr>
        <p:spPr>
          <a:xfrm>
            <a:off x="2286000" y="3124200"/>
            <a:ext cx="6172200" cy="1894362"/>
          </a:xfrm>
        </p:spPr>
        <p:txBody>
          <a:bodyPr/>
          <a:lstStyle>
            <a:lvl1pPr>
              <a:defRPr b="1"/>
            </a:lvl1pPr>
          </a:lstStyle>
          <a:p>
            <a:r>
              <a:rPr kumimoji="0" lang="sk-SK" smtClean="0"/>
              <a:t>Kliknite sem a upravte štýl predlohy nadpisov.</a:t>
            </a:r>
            <a:endParaRPr kumimoji="0" lang="en-US"/>
          </a:p>
        </p:txBody>
      </p:sp>
      <p:sp>
        <p:nvSpPr>
          <p:cNvPr id="9" name="Podnadpis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sk-SK" smtClean="0"/>
              <a:t>Kliknite sem a upravte štýl predlohy podnadpisov.</a:t>
            </a:r>
            <a:endParaRPr kumimoji="0" lang="en-US"/>
          </a:p>
        </p:txBody>
      </p:sp>
      <p:sp>
        <p:nvSpPr>
          <p:cNvPr id="28" name="Zástupný symbol dátumu 27"/>
          <p:cNvSpPr>
            <a:spLocks noGrp="1"/>
          </p:cNvSpPr>
          <p:nvPr>
            <p:ph type="dt" sz="half" idx="10"/>
          </p:nvPr>
        </p:nvSpPr>
        <p:spPr bwMode="auto">
          <a:xfrm rot="5400000">
            <a:off x="7764621" y="1174097"/>
            <a:ext cx="2286000" cy="381000"/>
          </a:xfrm>
        </p:spPr>
        <p:txBody>
          <a:bodyPr/>
          <a:lstStyle/>
          <a:p>
            <a:fld id="{A6319C08-CC32-46BB-A3BA-BEB10E41AA36}" type="datetimeFigureOut">
              <a:rPr lang="sk-SK" smtClean="0"/>
              <a:pPr/>
              <a:t>3. 9. 2019</a:t>
            </a:fld>
            <a:endParaRPr lang="sk-SK"/>
          </a:p>
        </p:txBody>
      </p:sp>
      <p:sp>
        <p:nvSpPr>
          <p:cNvPr id="17" name="Zástupný symbol päty 16"/>
          <p:cNvSpPr>
            <a:spLocks noGrp="1"/>
          </p:cNvSpPr>
          <p:nvPr>
            <p:ph type="ftr" sz="quarter" idx="11"/>
          </p:nvPr>
        </p:nvSpPr>
        <p:spPr bwMode="auto">
          <a:xfrm rot="5400000">
            <a:off x="7077269" y="4181669"/>
            <a:ext cx="3657600" cy="384048"/>
          </a:xfrm>
        </p:spPr>
        <p:txBody>
          <a:bodyPr/>
          <a:lstStyle/>
          <a:p>
            <a:endParaRPr lang="sk-SK"/>
          </a:p>
        </p:txBody>
      </p:sp>
      <p:sp>
        <p:nvSpPr>
          <p:cNvPr id="10" name="Obdĺžnik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ĺžnik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bdĺžnik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Obdĺžnik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vná spojnica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ovná spojnica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Rovná spojnica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ovná spojnica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ovná spojnica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Rovná spojnica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Obdĺžnik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á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á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á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á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á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Zástupný symbol čísla snímky 28"/>
          <p:cNvSpPr>
            <a:spLocks noGrp="1"/>
          </p:cNvSpPr>
          <p:nvPr>
            <p:ph type="sldNum" sz="quarter" idx="12"/>
          </p:nvPr>
        </p:nvSpPr>
        <p:spPr bwMode="auto">
          <a:xfrm>
            <a:off x="1325544" y="4928702"/>
            <a:ext cx="609600" cy="517524"/>
          </a:xfrm>
        </p:spPr>
        <p:txBody>
          <a:bodyPr/>
          <a:lstStyle/>
          <a:p>
            <a:fld id="{65F55E5B-3FB0-42E7-B5F1-D80D76267599}" type="slidenum">
              <a:rPr lang="sk-SK" smtClean="0"/>
              <a:pPr/>
              <a:t>‹#›</a:t>
            </a:fld>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3" name="Zástupný symbol zvislého textu 2"/>
          <p:cNvSpPr>
            <a:spLocks noGrp="1"/>
          </p:cNvSpPr>
          <p:nvPr>
            <p:ph type="body" orient="vert" idx="1"/>
          </p:nvPr>
        </p:nvSpPr>
        <p:spPr/>
        <p:txBody>
          <a:bodyPr vert="eaVert"/>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A6319C08-CC32-46BB-A3BA-BEB10E41AA36}" type="datetimeFigureOut">
              <a:rPr lang="sk-SK" smtClean="0"/>
              <a:pPr/>
              <a:t>3. 9. 2019</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5F55E5B-3FB0-42E7-B5F1-D80D76267599}" type="slidenum">
              <a:rPr lang="sk-SK" smtClean="0"/>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9"/>
            <a:ext cx="1676400" cy="5851525"/>
          </a:xfrm>
        </p:spPr>
        <p:txBody>
          <a:bodyPr vert="eaVert"/>
          <a:lstStyle/>
          <a:p>
            <a:r>
              <a:rPr kumimoji="0" lang="sk-SK" smtClean="0"/>
              <a:t>Kliknite sem a upravte štýl predlohy nadpisov.</a:t>
            </a:r>
            <a:endParaRPr kumimoji="0" lang="en-US"/>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4" name="Zástupný symbol dátumu 3"/>
          <p:cNvSpPr>
            <a:spLocks noGrp="1"/>
          </p:cNvSpPr>
          <p:nvPr>
            <p:ph type="dt" sz="half" idx="10"/>
          </p:nvPr>
        </p:nvSpPr>
        <p:spPr/>
        <p:txBody>
          <a:bodyPr/>
          <a:lstStyle/>
          <a:p>
            <a:fld id="{A6319C08-CC32-46BB-A3BA-BEB10E41AA36}" type="datetimeFigureOut">
              <a:rPr lang="sk-SK" smtClean="0"/>
              <a:pPr/>
              <a:t>3. 9. 2019</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65F55E5B-3FB0-42E7-B5F1-D80D76267599}" type="slidenum">
              <a:rPr lang="sk-SK" smtClean="0"/>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8" name="Zástupný symbol obsahu 7"/>
          <p:cNvSpPr>
            <a:spLocks noGrp="1"/>
          </p:cNvSpPr>
          <p:nvPr>
            <p:ph sz="quarter" idx="1"/>
          </p:nvPr>
        </p:nvSpPr>
        <p:spPr>
          <a:xfrm>
            <a:off x="457200" y="1600200"/>
            <a:ext cx="7467600" cy="4873752"/>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7" name="Zástupný symbol dátumu 6"/>
          <p:cNvSpPr>
            <a:spLocks noGrp="1"/>
          </p:cNvSpPr>
          <p:nvPr>
            <p:ph type="dt" sz="half" idx="14"/>
          </p:nvPr>
        </p:nvSpPr>
        <p:spPr/>
        <p:txBody>
          <a:bodyPr rtlCol="0"/>
          <a:lstStyle/>
          <a:p>
            <a:fld id="{A6319C08-CC32-46BB-A3BA-BEB10E41AA36}" type="datetimeFigureOut">
              <a:rPr lang="sk-SK" smtClean="0"/>
              <a:pPr/>
              <a:t>3. 9. 2019</a:t>
            </a:fld>
            <a:endParaRPr lang="sk-SK"/>
          </a:p>
        </p:txBody>
      </p:sp>
      <p:sp>
        <p:nvSpPr>
          <p:cNvPr id="9" name="Zástupný symbol čísla snímky 8"/>
          <p:cNvSpPr>
            <a:spLocks noGrp="1"/>
          </p:cNvSpPr>
          <p:nvPr>
            <p:ph type="sldNum" sz="quarter" idx="15"/>
          </p:nvPr>
        </p:nvSpPr>
        <p:spPr/>
        <p:txBody>
          <a:bodyPr rtlCol="0"/>
          <a:lstStyle/>
          <a:p>
            <a:fld id="{65F55E5B-3FB0-42E7-B5F1-D80D76267599}" type="slidenum">
              <a:rPr lang="sk-SK" smtClean="0"/>
              <a:pPr/>
              <a:t>‹#›</a:t>
            </a:fld>
            <a:endParaRPr lang="sk-SK"/>
          </a:p>
        </p:txBody>
      </p:sp>
      <p:sp>
        <p:nvSpPr>
          <p:cNvPr id="10" name="Zástupný symbol päty 9"/>
          <p:cNvSpPr>
            <a:spLocks noGrp="1"/>
          </p:cNvSpPr>
          <p:nvPr>
            <p:ph type="ftr" sz="quarter" idx="16"/>
          </p:nvPr>
        </p:nvSpPr>
        <p:spPr/>
        <p:txBody>
          <a:bodyPr rtlCol="0"/>
          <a:lstStyle/>
          <a:p>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Hlavička sekcie">
    <p:bg>
      <p:bgRef idx="1001">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2286000" y="2895600"/>
            <a:ext cx="6172200" cy="2053590"/>
          </a:xfrm>
        </p:spPr>
        <p:txBody>
          <a:bodyPr/>
          <a:lstStyle>
            <a:lvl1pPr algn="l">
              <a:buNone/>
              <a:defRPr sz="3000" b="1" cap="small" baseline="0"/>
            </a:lvl1pPr>
          </a:lstStyle>
          <a:p>
            <a:r>
              <a:rPr kumimoji="0" lang="sk-SK" smtClean="0"/>
              <a:t>Kliknite sem a upravte štýl predlohy nadpisov.</a:t>
            </a:r>
            <a:endParaRPr kumimoji="0" lang="en-US"/>
          </a:p>
        </p:txBody>
      </p:sp>
      <p:sp>
        <p:nvSpPr>
          <p:cNvPr id="3" name="Zástupný symbol textu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sk-SK" smtClean="0"/>
              <a:t>Kliknite sem a upravte štýly predlohy textu.</a:t>
            </a:r>
          </a:p>
        </p:txBody>
      </p:sp>
      <p:sp>
        <p:nvSpPr>
          <p:cNvPr id="4" name="Zástupný symbol dátumu 3"/>
          <p:cNvSpPr>
            <a:spLocks noGrp="1"/>
          </p:cNvSpPr>
          <p:nvPr>
            <p:ph type="dt" sz="half" idx="10"/>
          </p:nvPr>
        </p:nvSpPr>
        <p:spPr bwMode="auto">
          <a:xfrm rot="5400000">
            <a:off x="7763256" y="1170432"/>
            <a:ext cx="2286000" cy="381000"/>
          </a:xfrm>
        </p:spPr>
        <p:txBody>
          <a:bodyPr/>
          <a:lstStyle/>
          <a:p>
            <a:fld id="{A6319C08-CC32-46BB-A3BA-BEB10E41AA36}" type="datetimeFigureOut">
              <a:rPr lang="sk-SK" smtClean="0"/>
              <a:pPr/>
              <a:t>3. 9. 2019</a:t>
            </a:fld>
            <a:endParaRPr lang="sk-SK"/>
          </a:p>
        </p:txBody>
      </p:sp>
      <p:sp>
        <p:nvSpPr>
          <p:cNvPr id="5" name="Zástupný symbol päty 4"/>
          <p:cNvSpPr>
            <a:spLocks noGrp="1"/>
          </p:cNvSpPr>
          <p:nvPr>
            <p:ph type="ftr" sz="quarter" idx="11"/>
          </p:nvPr>
        </p:nvSpPr>
        <p:spPr bwMode="auto">
          <a:xfrm rot="5400000">
            <a:off x="7077456" y="4178808"/>
            <a:ext cx="3657600" cy="384048"/>
          </a:xfrm>
        </p:spPr>
        <p:txBody>
          <a:bodyPr/>
          <a:lstStyle/>
          <a:p>
            <a:endParaRPr lang="sk-SK"/>
          </a:p>
        </p:txBody>
      </p:sp>
      <p:sp>
        <p:nvSpPr>
          <p:cNvPr id="9" name="Obdĺžnik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Obdĺžnik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bdĺžnik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Obdĺžnik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ovná spojnica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ovná spojnica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Rovná spojnica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Rovná spojnica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Rovná spojnica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Obdĺžnik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á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á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á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á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á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Rovná spojnica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Zástupný symbol čísla snímky 5"/>
          <p:cNvSpPr>
            <a:spLocks noGrp="1"/>
          </p:cNvSpPr>
          <p:nvPr>
            <p:ph type="sldNum" sz="quarter" idx="12"/>
          </p:nvPr>
        </p:nvSpPr>
        <p:spPr bwMode="auto">
          <a:xfrm>
            <a:off x="1340616" y="4928702"/>
            <a:ext cx="609600" cy="517524"/>
          </a:xfrm>
        </p:spPr>
        <p:txBody>
          <a:bodyPr/>
          <a:lstStyle/>
          <a:p>
            <a:fld id="{65F55E5B-3FB0-42E7-B5F1-D80D76267599}" type="slidenum">
              <a:rPr lang="sk-SK" smtClean="0"/>
              <a:pPr/>
              <a:t>‹#›</a:t>
            </a:fld>
            <a:endParaRPr lang="sk-SK"/>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5" name="Zástupný symbol dátumu 4"/>
          <p:cNvSpPr>
            <a:spLocks noGrp="1"/>
          </p:cNvSpPr>
          <p:nvPr>
            <p:ph type="dt" sz="half" idx="10"/>
          </p:nvPr>
        </p:nvSpPr>
        <p:spPr/>
        <p:txBody>
          <a:bodyPr/>
          <a:lstStyle/>
          <a:p>
            <a:fld id="{A6319C08-CC32-46BB-A3BA-BEB10E41AA36}" type="datetimeFigureOut">
              <a:rPr lang="sk-SK" smtClean="0"/>
              <a:pPr/>
              <a:t>3. 9. 2019</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65F55E5B-3FB0-42E7-B5F1-D80D76267599}" type="slidenum">
              <a:rPr lang="sk-SK" smtClean="0"/>
              <a:pPr/>
              <a:t>‹#›</a:t>
            </a:fld>
            <a:endParaRPr lang="sk-SK"/>
          </a:p>
        </p:txBody>
      </p:sp>
      <p:sp>
        <p:nvSpPr>
          <p:cNvPr id="9" name="Zástupný symbol obsahu 8"/>
          <p:cNvSpPr>
            <a:spLocks noGrp="1"/>
          </p:cNvSpPr>
          <p:nvPr>
            <p:ph sz="quarter" idx="1"/>
          </p:nvPr>
        </p:nvSpPr>
        <p:spPr>
          <a:xfrm>
            <a:off x="457200" y="1600200"/>
            <a:ext cx="3657600" cy="45720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1" name="Zástupný symbol obsahu 10"/>
          <p:cNvSpPr>
            <a:spLocks noGrp="1"/>
          </p:cNvSpPr>
          <p:nvPr>
            <p:ph sz="quarter" idx="2"/>
          </p:nvPr>
        </p:nvSpPr>
        <p:spPr>
          <a:xfrm>
            <a:off x="4270248" y="1600200"/>
            <a:ext cx="3657600" cy="45720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7543800" cy="1143000"/>
          </a:xfrm>
        </p:spPr>
        <p:txBody>
          <a:bodyPr anchor="b"/>
          <a:lstStyle>
            <a:lvl1pPr>
              <a:defRPr/>
            </a:lvl1pPr>
          </a:lstStyle>
          <a:p>
            <a:r>
              <a:rPr kumimoji="0" lang="sk-SK" smtClean="0"/>
              <a:t>Kliknite sem a upravte štýl predlohy nadpisov.</a:t>
            </a:r>
            <a:endParaRPr kumimoji="0" lang="en-US"/>
          </a:p>
        </p:txBody>
      </p:sp>
      <p:sp>
        <p:nvSpPr>
          <p:cNvPr id="7" name="Zástupný symbol dátumu 6"/>
          <p:cNvSpPr>
            <a:spLocks noGrp="1"/>
          </p:cNvSpPr>
          <p:nvPr>
            <p:ph type="dt" sz="half" idx="10"/>
          </p:nvPr>
        </p:nvSpPr>
        <p:spPr/>
        <p:txBody>
          <a:bodyPr/>
          <a:lstStyle/>
          <a:p>
            <a:fld id="{A6319C08-CC32-46BB-A3BA-BEB10E41AA36}" type="datetimeFigureOut">
              <a:rPr lang="sk-SK" smtClean="0"/>
              <a:pPr/>
              <a:t>3. 9. 2019</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65F55E5B-3FB0-42E7-B5F1-D80D76267599}" type="slidenum">
              <a:rPr lang="sk-SK" smtClean="0"/>
              <a:pPr/>
              <a:t>‹#›</a:t>
            </a:fld>
            <a:endParaRPr lang="sk-SK"/>
          </a:p>
        </p:txBody>
      </p:sp>
      <p:sp>
        <p:nvSpPr>
          <p:cNvPr id="11" name="Zástupný symbol obsahu 10"/>
          <p:cNvSpPr>
            <a:spLocks noGrp="1"/>
          </p:cNvSpPr>
          <p:nvPr>
            <p:ph sz="quarter" idx="2"/>
          </p:nvPr>
        </p:nvSpPr>
        <p:spPr>
          <a:xfrm>
            <a:off x="457200" y="2362200"/>
            <a:ext cx="3657600" cy="38862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3" name="Zástupný symbol obsahu 12"/>
          <p:cNvSpPr>
            <a:spLocks noGrp="1"/>
          </p:cNvSpPr>
          <p:nvPr>
            <p:ph sz="quarter" idx="4"/>
          </p:nvPr>
        </p:nvSpPr>
        <p:spPr>
          <a:xfrm>
            <a:off x="4371975" y="2362200"/>
            <a:ext cx="3657600" cy="3886200"/>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12" name="Zástupný symbol textu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k-SK" smtClean="0"/>
              <a:t>Kliknite sem a upravte štýly predlohy textu.</a:t>
            </a:r>
          </a:p>
        </p:txBody>
      </p:sp>
      <p:sp>
        <p:nvSpPr>
          <p:cNvPr id="14" name="Zástupný symbol textu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sk-SK" smtClean="0"/>
              <a:t>Kliknite sem a upravte štýly predlohy textu.</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sk-SK" smtClean="0"/>
              <a:t>Kliknite sem a upravte štýl predlohy nadpisov.</a:t>
            </a:r>
            <a:endParaRPr kumimoji="0" lang="en-US"/>
          </a:p>
        </p:txBody>
      </p:sp>
      <p:sp>
        <p:nvSpPr>
          <p:cNvPr id="6" name="Zástupný symbol dátumu 5"/>
          <p:cNvSpPr>
            <a:spLocks noGrp="1"/>
          </p:cNvSpPr>
          <p:nvPr>
            <p:ph type="dt" sz="half" idx="10"/>
          </p:nvPr>
        </p:nvSpPr>
        <p:spPr/>
        <p:txBody>
          <a:bodyPr rtlCol="0"/>
          <a:lstStyle/>
          <a:p>
            <a:fld id="{A6319C08-CC32-46BB-A3BA-BEB10E41AA36}" type="datetimeFigureOut">
              <a:rPr lang="sk-SK" smtClean="0"/>
              <a:pPr/>
              <a:t>3. 9. 2019</a:t>
            </a:fld>
            <a:endParaRPr lang="sk-SK"/>
          </a:p>
        </p:txBody>
      </p:sp>
      <p:sp>
        <p:nvSpPr>
          <p:cNvPr id="7" name="Zástupný symbol čísla snímky 6"/>
          <p:cNvSpPr>
            <a:spLocks noGrp="1"/>
          </p:cNvSpPr>
          <p:nvPr>
            <p:ph type="sldNum" sz="quarter" idx="11"/>
          </p:nvPr>
        </p:nvSpPr>
        <p:spPr/>
        <p:txBody>
          <a:bodyPr rtlCol="0"/>
          <a:lstStyle/>
          <a:p>
            <a:fld id="{65F55E5B-3FB0-42E7-B5F1-D80D76267599}" type="slidenum">
              <a:rPr lang="sk-SK" smtClean="0"/>
              <a:pPr/>
              <a:t>‹#›</a:t>
            </a:fld>
            <a:endParaRPr lang="sk-SK"/>
          </a:p>
        </p:txBody>
      </p:sp>
      <p:sp>
        <p:nvSpPr>
          <p:cNvPr id="8" name="Zástupný symbol päty 7"/>
          <p:cNvSpPr>
            <a:spLocks noGrp="1"/>
          </p:cNvSpPr>
          <p:nvPr>
            <p:ph type="ftr" sz="quarter" idx="12"/>
          </p:nvPr>
        </p:nvSpPr>
        <p:spPr/>
        <p:txBody>
          <a:bodyPr rtlCol="0"/>
          <a:lstStyle/>
          <a:p>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A6319C08-CC32-46BB-A3BA-BEB10E41AA36}" type="datetimeFigureOut">
              <a:rPr lang="sk-SK" smtClean="0"/>
              <a:pPr/>
              <a:t>3. 9. 2019</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65F55E5B-3FB0-42E7-B5F1-D80D76267599}" type="slidenum">
              <a:rPr lang="sk-SK" smtClean="0"/>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Obsah s popisom">
    <p:bg>
      <p:bgRef idx="1001">
        <a:schemeClr val="bg1"/>
      </p:bgRef>
    </p:bg>
    <p:spTree>
      <p:nvGrpSpPr>
        <p:cNvPr id="1" name=""/>
        <p:cNvGrpSpPr/>
        <p:nvPr/>
      </p:nvGrpSpPr>
      <p:grpSpPr>
        <a:xfrm>
          <a:off x="0" y="0"/>
          <a:ext cx="0" cy="0"/>
          <a:chOff x="0" y="0"/>
          <a:chExt cx="0" cy="0"/>
        </a:xfrm>
      </p:grpSpPr>
      <p:sp>
        <p:nvSpPr>
          <p:cNvPr id="10" name="Rovná spojnica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Nadpis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sk-SK" smtClean="0"/>
              <a:t>Kliknite sem a upravte štýl predlohy nadpisov.</a:t>
            </a:r>
            <a:endParaRPr kumimoji="0" lang="en-US"/>
          </a:p>
        </p:txBody>
      </p:sp>
      <p:sp>
        <p:nvSpPr>
          <p:cNvPr id="3" name="Zástupný symbol textu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sk-SK" smtClean="0"/>
              <a:t>Kliknite sem a upravte štýly predlohy textu.</a:t>
            </a:r>
          </a:p>
        </p:txBody>
      </p:sp>
      <p:sp>
        <p:nvSpPr>
          <p:cNvPr id="8" name="Rovná spojnica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Rovná spojnica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ovná spojnica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bdĺžnik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ovná spojnica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á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Zástupný symbol obsahu 17"/>
          <p:cNvSpPr>
            <a:spLocks noGrp="1"/>
          </p:cNvSpPr>
          <p:nvPr>
            <p:ph sz="quarter" idx="1"/>
          </p:nvPr>
        </p:nvSpPr>
        <p:spPr>
          <a:xfrm>
            <a:off x="304800" y="274320"/>
            <a:ext cx="5638800" cy="6327648"/>
          </a:xfrm>
        </p:spPr>
        <p:txBody>
          <a:bodyPr/>
          <a:lstStyle/>
          <a:p>
            <a:pPr lvl="0" eaLnBrk="1" latinLnBrk="0" hangingPunct="1"/>
            <a:r>
              <a:rPr lang="sk-SK" smtClean="0"/>
              <a:t>Kliknite sem a upravte štýly predlohy textu.</a:t>
            </a:r>
          </a:p>
          <a:p>
            <a:pPr lvl="1" eaLnBrk="1" latinLnBrk="0" hangingPunct="1"/>
            <a:r>
              <a:rPr lang="sk-SK" smtClean="0"/>
              <a:t>Druhá úroveň</a:t>
            </a:r>
          </a:p>
          <a:p>
            <a:pPr lvl="2" eaLnBrk="1" latinLnBrk="0" hangingPunct="1"/>
            <a:r>
              <a:rPr lang="sk-SK" smtClean="0"/>
              <a:t>Tretia úroveň</a:t>
            </a:r>
          </a:p>
          <a:p>
            <a:pPr lvl="3" eaLnBrk="1" latinLnBrk="0" hangingPunct="1"/>
            <a:r>
              <a:rPr lang="sk-SK" smtClean="0"/>
              <a:t>Štvrtá úroveň</a:t>
            </a:r>
          </a:p>
          <a:p>
            <a:pPr lvl="4" eaLnBrk="1" latinLnBrk="0" hangingPunct="1"/>
            <a:r>
              <a:rPr lang="sk-SK" smtClean="0"/>
              <a:t>Piata úroveň</a:t>
            </a:r>
            <a:endParaRPr kumimoji="0" lang="en-US"/>
          </a:p>
        </p:txBody>
      </p:sp>
      <p:sp>
        <p:nvSpPr>
          <p:cNvPr id="21" name="Zástupný symbol dátumu 20"/>
          <p:cNvSpPr>
            <a:spLocks noGrp="1"/>
          </p:cNvSpPr>
          <p:nvPr>
            <p:ph type="dt" sz="half" idx="14"/>
          </p:nvPr>
        </p:nvSpPr>
        <p:spPr/>
        <p:txBody>
          <a:bodyPr rtlCol="0"/>
          <a:lstStyle/>
          <a:p>
            <a:fld id="{A6319C08-CC32-46BB-A3BA-BEB10E41AA36}" type="datetimeFigureOut">
              <a:rPr lang="sk-SK" smtClean="0"/>
              <a:pPr/>
              <a:t>3. 9. 2019</a:t>
            </a:fld>
            <a:endParaRPr lang="sk-SK"/>
          </a:p>
        </p:txBody>
      </p:sp>
      <p:sp>
        <p:nvSpPr>
          <p:cNvPr id="22" name="Zástupný symbol čísla snímky 21"/>
          <p:cNvSpPr>
            <a:spLocks noGrp="1"/>
          </p:cNvSpPr>
          <p:nvPr>
            <p:ph type="sldNum" sz="quarter" idx="15"/>
          </p:nvPr>
        </p:nvSpPr>
        <p:spPr/>
        <p:txBody>
          <a:bodyPr rtlCol="0"/>
          <a:lstStyle/>
          <a:p>
            <a:fld id="{65F55E5B-3FB0-42E7-B5F1-D80D76267599}" type="slidenum">
              <a:rPr lang="sk-SK" smtClean="0"/>
              <a:pPr/>
              <a:t>‹#›</a:t>
            </a:fld>
            <a:endParaRPr lang="sk-SK"/>
          </a:p>
        </p:txBody>
      </p:sp>
      <p:sp>
        <p:nvSpPr>
          <p:cNvPr id="23" name="Zástupný symbol päty 22"/>
          <p:cNvSpPr>
            <a:spLocks noGrp="1"/>
          </p:cNvSpPr>
          <p:nvPr>
            <p:ph type="ftr" sz="quarter" idx="16"/>
          </p:nvPr>
        </p:nvSpPr>
        <p:spPr/>
        <p:txBody>
          <a:bodyPr rtlCol="0"/>
          <a:lstStyle/>
          <a:p>
            <a:endParaRPr lang="sk-SK"/>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ok s popisom">
    <p:spTree>
      <p:nvGrpSpPr>
        <p:cNvPr id="1" name=""/>
        <p:cNvGrpSpPr/>
        <p:nvPr/>
      </p:nvGrpSpPr>
      <p:grpSpPr>
        <a:xfrm>
          <a:off x="0" y="0"/>
          <a:ext cx="0" cy="0"/>
          <a:chOff x="0" y="0"/>
          <a:chExt cx="0" cy="0"/>
        </a:xfrm>
      </p:grpSpPr>
      <p:sp>
        <p:nvSpPr>
          <p:cNvPr id="9" name="Rovná spojnica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á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Nadpis 1"/>
          <p:cNvSpPr>
            <a:spLocks noGrp="1"/>
          </p:cNvSpPr>
          <p:nvPr>
            <p:ph type="title"/>
          </p:nvPr>
        </p:nvSpPr>
        <p:spPr>
          <a:xfrm rot="5400000">
            <a:off x="3350133" y="3200400"/>
            <a:ext cx="6309360" cy="457200"/>
          </a:xfrm>
        </p:spPr>
        <p:txBody>
          <a:bodyPr anchor="b"/>
          <a:lstStyle>
            <a:lvl1pPr algn="l">
              <a:buNone/>
              <a:defRPr sz="2000" b="1"/>
            </a:lvl1pPr>
          </a:lstStyle>
          <a:p>
            <a:r>
              <a:rPr kumimoji="0" lang="sk-SK" smtClean="0"/>
              <a:t>Kliknite sem a upravte štýl predlohy nadpisov.</a:t>
            </a:r>
            <a:endParaRPr kumimoji="0" lang="en-US"/>
          </a:p>
        </p:txBody>
      </p:sp>
      <p:sp>
        <p:nvSpPr>
          <p:cNvPr id="3" name="Zástupný symbol obrázka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sk-SK" smtClean="0"/>
              <a:t>Ak chcete pridať obrázok, kliknite na ikonu</a:t>
            </a:r>
            <a:endParaRPr kumimoji="0" lang="en-US" dirty="0"/>
          </a:p>
        </p:txBody>
      </p:sp>
      <p:sp>
        <p:nvSpPr>
          <p:cNvPr id="4" name="Zástupný symbol textu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sk-SK" smtClean="0"/>
              <a:t>Kliknite sem a upravte štýly predlohy textu.</a:t>
            </a:r>
          </a:p>
        </p:txBody>
      </p:sp>
      <p:sp>
        <p:nvSpPr>
          <p:cNvPr id="10" name="Rovná spojnica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Obdĺžnik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ovná spojnica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Rovná spojnica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Rovná spojnica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Zástupný symbol dátumu 16"/>
          <p:cNvSpPr>
            <a:spLocks noGrp="1"/>
          </p:cNvSpPr>
          <p:nvPr>
            <p:ph type="dt" sz="half" idx="10"/>
          </p:nvPr>
        </p:nvSpPr>
        <p:spPr/>
        <p:txBody>
          <a:bodyPr rtlCol="0"/>
          <a:lstStyle/>
          <a:p>
            <a:fld id="{A6319C08-CC32-46BB-A3BA-BEB10E41AA36}" type="datetimeFigureOut">
              <a:rPr lang="sk-SK" smtClean="0"/>
              <a:pPr/>
              <a:t>3. 9. 2019</a:t>
            </a:fld>
            <a:endParaRPr lang="sk-SK"/>
          </a:p>
        </p:txBody>
      </p:sp>
      <p:sp>
        <p:nvSpPr>
          <p:cNvPr id="18" name="Zástupný symbol čísla snímky 17"/>
          <p:cNvSpPr>
            <a:spLocks noGrp="1"/>
          </p:cNvSpPr>
          <p:nvPr>
            <p:ph type="sldNum" sz="quarter" idx="11"/>
          </p:nvPr>
        </p:nvSpPr>
        <p:spPr/>
        <p:txBody>
          <a:bodyPr rtlCol="0"/>
          <a:lstStyle/>
          <a:p>
            <a:fld id="{65F55E5B-3FB0-42E7-B5F1-D80D76267599}" type="slidenum">
              <a:rPr lang="sk-SK" smtClean="0"/>
              <a:pPr/>
              <a:t>‹#›</a:t>
            </a:fld>
            <a:endParaRPr lang="sk-SK"/>
          </a:p>
        </p:txBody>
      </p:sp>
      <p:sp>
        <p:nvSpPr>
          <p:cNvPr id="21" name="Zástupný symbol päty 20"/>
          <p:cNvSpPr>
            <a:spLocks noGrp="1"/>
          </p:cNvSpPr>
          <p:nvPr>
            <p:ph type="ftr" sz="quarter" idx="12"/>
          </p:nvPr>
        </p:nvSpPr>
        <p:spPr/>
        <p:txBody>
          <a:bodyPr rtlCol="0"/>
          <a:lstStyle/>
          <a:p>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Rovná spojnica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Zástupný symbol nadpisu 21"/>
          <p:cNvSpPr>
            <a:spLocks noGrp="1"/>
          </p:cNvSpPr>
          <p:nvPr>
            <p:ph type="title"/>
          </p:nvPr>
        </p:nvSpPr>
        <p:spPr>
          <a:xfrm>
            <a:off x="457200" y="274638"/>
            <a:ext cx="7467600" cy="1143000"/>
          </a:xfrm>
          <a:prstGeom prst="rect">
            <a:avLst/>
          </a:prstGeom>
        </p:spPr>
        <p:txBody>
          <a:bodyPr vert="horz" anchor="b">
            <a:normAutofit/>
          </a:bodyPr>
          <a:lstStyle/>
          <a:p>
            <a:r>
              <a:rPr kumimoji="0" lang="sk-SK" smtClean="0"/>
              <a:t>Kliknite sem a upravte štýl predlohy nadpisov.</a:t>
            </a:r>
            <a:endParaRPr kumimoji="0" lang="en-US"/>
          </a:p>
        </p:txBody>
      </p:sp>
      <p:sp>
        <p:nvSpPr>
          <p:cNvPr id="13" name="Zástupný symbol textu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sk-SK" smtClean="0"/>
              <a:t>Kliknite sem a upravte štýly predlohy textu.</a:t>
            </a:r>
          </a:p>
          <a:p>
            <a:pPr lvl="1" eaLnBrk="1" latinLnBrk="0" hangingPunct="1"/>
            <a:r>
              <a:rPr kumimoji="0" lang="sk-SK" smtClean="0"/>
              <a:t>Druhá úroveň</a:t>
            </a:r>
          </a:p>
          <a:p>
            <a:pPr lvl="2" eaLnBrk="1" latinLnBrk="0" hangingPunct="1"/>
            <a:r>
              <a:rPr kumimoji="0" lang="sk-SK" smtClean="0"/>
              <a:t>Tretia úroveň</a:t>
            </a:r>
          </a:p>
          <a:p>
            <a:pPr lvl="3" eaLnBrk="1" latinLnBrk="0" hangingPunct="1"/>
            <a:r>
              <a:rPr kumimoji="0" lang="sk-SK" smtClean="0"/>
              <a:t>Štvrtá úroveň</a:t>
            </a:r>
          </a:p>
          <a:p>
            <a:pPr lvl="4" eaLnBrk="1" latinLnBrk="0" hangingPunct="1"/>
            <a:r>
              <a:rPr kumimoji="0" lang="sk-SK" smtClean="0"/>
              <a:t>Piata úroveň</a:t>
            </a:r>
            <a:endParaRPr kumimoji="0" lang="en-US"/>
          </a:p>
        </p:txBody>
      </p:sp>
      <p:sp>
        <p:nvSpPr>
          <p:cNvPr id="14" name="Zástupný symbol dátumu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A6319C08-CC32-46BB-A3BA-BEB10E41AA36}" type="datetimeFigureOut">
              <a:rPr lang="sk-SK" smtClean="0"/>
              <a:pPr/>
              <a:t>3. 9. 2019</a:t>
            </a:fld>
            <a:endParaRPr lang="sk-SK"/>
          </a:p>
        </p:txBody>
      </p:sp>
      <p:sp>
        <p:nvSpPr>
          <p:cNvPr id="3" name="Zástupný symbol päty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sk-SK"/>
          </a:p>
        </p:txBody>
      </p:sp>
      <p:sp>
        <p:nvSpPr>
          <p:cNvPr id="7" name="Rovná spojnica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Rovná spojnica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Obdĺžnik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ovná spojnica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á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Zástupný symbol čísla snímky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5F55E5B-3FB0-42E7-B5F1-D80D76267599}" type="slidenum">
              <a:rPr lang="sk-SK" smtClean="0"/>
              <a:pPr/>
              <a:t>‹#›</a:t>
            </a:fld>
            <a:endParaRPr lang="sk-SK"/>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normAutofit fontScale="90000"/>
          </a:bodyPr>
          <a:lstStyle/>
          <a:p>
            <a:pPr lvl="0"/>
            <a:r>
              <a:rPr lang="sk-SK" b="1" dirty="0" smtClean="0"/>
              <a:t/>
            </a:r>
            <a:br>
              <a:rPr lang="sk-SK" b="1" dirty="0" smtClean="0"/>
            </a:br>
            <a:r>
              <a:rPr sz="3100" b="1" smtClean="0"/>
              <a:t>Analysis of trends, institutions and instruments of money and capital market</a:t>
            </a:r>
            <a:r>
              <a:rPr lang="sk-SK" dirty="0" smtClean="0"/>
              <a:t/>
            </a:r>
            <a:br>
              <a:rPr lang="sk-SK" dirty="0" smtClean="0"/>
            </a:br>
            <a:endParaRPr lang="sk-SK" dirty="0"/>
          </a:p>
        </p:txBody>
      </p:sp>
      <p:sp>
        <p:nvSpPr>
          <p:cNvPr id="3" name="Podnadpis 2"/>
          <p:cNvSpPr>
            <a:spLocks noGrp="1"/>
          </p:cNvSpPr>
          <p:nvPr>
            <p:ph type="subTitle" idx="1"/>
          </p:nvPr>
        </p:nvSpPr>
        <p:spPr/>
        <p:txBody>
          <a:bodyPr>
            <a:normAutofit/>
          </a:bodyPr>
          <a:lstStyle/>
          <a:p>
            <a:r>
              <a:rPr lang="sk-SK" sz="2400" dirty="0" smtClean="0"/>
              <a:t>prof. Ing. Jaroslav </a:t>
            </a:r>
            <a:r>
              <a:rPr lang="sk-SK" sz="2400" dirty="0" err="1" smtClean="0"/>
              <a:t>Belás</a:t>
            </a:r>
            <a:r>
              <a:rPr lang="sk-SK" sz="2400" dirty="0" smtClean="0"/>
              <a:t>, PhD.</a:t>
            </a:r>
            <a:endParaRPr lang="sk-SK"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Capital</a:t>
            </a:r>
            <a:r>
              <a:rPr lang="sk-SK" b="1" dirty="0" smtClean="0"/>
              <a:t> </a:t>
            </a:r>
            <a:r>
              <a:rPr lang="sk-SK" b="1" dirty="0" err="1" smtClean="0"/>
              <a:t>market</a:t>
            </a:r>
            <a:endParaRPr lang="sk-SK" dirty="0"/>
          </a:p>
        </p:txBody>
      </p:sp>
      <p:sp>
        <p:nvSpPr>
          <p:cNvPr id="3" name="Zástupný symbol obsahu 2"/>
          <p:cNvSpPr>
            <a:spLocks noGrp="1"/>
          </p:cNvSpPr>
          <p:nvPr>
            <p:ph sz="quarter" idx="1"/>
          </p:nvPr>
        </p:nvSpPr>
        <p:spPr/>
        <p:txBody>
          <a:bodyPr>
            <a:normAutofit lnSpcReduction="10000"/>
          </a:bodyPr>
          <a:lstStyle/>
          <a:p>
            <a:r>
              <a:rPr lang="en-US" b="1" dirty="0" smtClean="0"/>
              <a:t>A stock index is an indicator and in a same time also a benchmark of the share market and represents the average of a given market. </a:t>
            </a:r>
            <a:endParaRPr lang="sk-SK" b="1" dirty="0" smtClean="0"/>
          </a:p>
          <a:p>
            <a:r>
              <a:rPr lang="en-US" b="1" dirty="0" smtClean="0"/>
              <a:t>The most popular indexes are Dow Jones Index, Standard &amp; Poor´s, Financial Times, and Nikkei etc. </a:t>
            </a:r>
            <a:endParaRPr lang="sk-SK" b="1" dirty="0" smtClean="0"/>
          </a:p>
          <a:p>
            <a:r>
              <a:rPr lang="en-US" b="1" dirty="0" smtClean="0"/>
              <a:t>The development of a share market is affected by many factors. Special attention should be paid to macroeconomic factors such as: development of GDP, money supply, interest rates, inflation, fiscal policy and political factors etc. </a:t>
            </a:r>
            <a:endParaRPr lang="sk-SK" b="1" dirty="0" smtClean="0"/>
          </a:p>
          <a:p>
            <a:endParaRPr lang="sk-SK"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b="1" dirty="0" smtClean="0"/>
              <a:t>CAPITAL MARKET RISK</a:t>
            </a:r>
            <a:endParaRPr lang="sk-SK" b="1" dirty="0"/>
          </a:p>
        </p:txBody>
      </p:sp>
      <p:sp>
        <p:nvSpPr>
          <p:cNvPr id="3" name="Zástupný symbol obsahu 2"/>
          <p:cNvSpPr>
            <a:spLocks noGrp="1"/>
          </p:cNvSpPr>
          <p:nvPr>
            <p:ph sz="quarter" idx="1"/>
          </p:nvPr>
        </p:nvSpPr>
        <p:spPr/>
        <p:txBody>
          <a:bodyPr/>
          <a:lstStyle/>
          <a:p>
            <a:pPr>
              <a:buNone/>
              <a:defRPr/>
            </a:pPr>
            <a:r>
              <a:rPr lang="en-US" sz="2800" b="1" dirty="0" smtClean="0"/>
              <a:t>Investment in long term financial instruments is accompanied by high capital market risks.</a:t>
            </a:r>
            <a:endParaRPr lang="sk-SK" sz="2800" b="1" dirty="0" smtClean="0"/>
          </a:p>
          <a:p>
            <a:pPr>
              <a:buNone/>
              <a:defRPr/>
            </a:pPr>
            <a:r>
              <a:rPr lang="en-US" sz="2800" b="1" dirty="0" smtClean="0"/>
              <a:t>Since there are two types of capital markets- the stock market and the bond market. </a:t>
            </a:r>
            <a:endParaRPr lang="sk-SK" sz="2800" b="1" dirty="0" smtClean="0"/>
          </a:p>
          <a:p>
            <a:pPr>
              <a:buNone/>
              <a:defRPr/>
            </a:pPr>
            <a:r>
              <a:rPr lang="en-US" sz="2800" b="1" dirty="0" smtClean="0"/>
              <a:t>So risks are present in both the market.</a:t>
            </a:r>
          </a:p>
          <a:p>
            <a:endParaRPr lang="sk-SK"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en-US" b="1" dirty="0" smtClean="0"/>
              <a:t>CAPITAL MARKET RISK</a:t>
            </a:r>
            <a:endParaRPr lang="sk-SK" dirty="0"/>
          </a:p>
        </p:txBody>
      </p:sp>
      <p:sp>
        <p:nvSpPr>
          <p:cNvPr id="3" name="Zástupný symbol obsahu 2"/>
          <p:cNvSpPr>
            <a:spLocks noGrp="1"/>
          </p:cNvSpPr>
          <p:nvPr>
            <p:ph sz="quarter" idx="1"/>
          </p:nvPr>
        </p:nvSpPr>
        <p:spPr>
          <a:xfrm>
            <a:off x="457200" y="1600200"/>
            <a:ext cx="7972452" cy="4900634"/>
          </a:xfrm>
        </p:spPr>
        <p:txBody>
          <a:bodyPr>
            <a:normAutofit fontScale="40000" lnSpcReduction="20000"/>
          </a:bodyPr>
          <a:lstStyle/>
          <a:p>
            <a:pPr>
              <a:buNone/>
              <a:defRPr/>
            </a:pPr>
            <a:r>
              <a:rPr lang="en-US" sz="4000" b="1" dirty="0" smtClean="0"/>
              <a:t>Stock prices keep fluctuating over a wide range unlike the bank deposits or government bonds.</a:t>
            </a:r>
          </a:p>
          <a:p>
            <a:pPr>
              <a:buNone/>
              <a:defRPr/>
            </a:pPr>
            <a:r>
              <a:rPr lang="en-US" sz="4000" b="1" dirty="0" smtClean="0"/>
              <a:t>The efficient market hypothesis shows the effect of fundamental factors in changing the price of the stock market.</a:t>
            </a:r>
            <a:endParaRPr lang="sk-SK" sz="4000" b="1" dirty="0" smtClean="0"/>
          </a:p>
          <a:p>
            <a:pPr>
              <a:buNone/>
              <a:defRPr/>
            </a:pPr>
            <a:r>
              <a:rPr lang="en-US" sz="4000" b="1" dirty="0" smtClean="0"/>
              <a:t>The Efficient Market Hypothesis shows that all price movements are random whereas there are plenty of studies that reflect the fact that there is a specific trend in the stock market prices over a period of time. </a:t>
            </a:r>
          </a:p>
          <a:p>
            <a:pPr>
              <a:buNone/>
              <a:defRPr/>
            </a:pPr>
            <a:r>
              <a:rPr lang="en-US" sz="4000" b="1" dirty="0" smtClean="0"/>
              <a:t>Research has shown that there are certain psychological factors that shape the stock market prices. </a:t>
            </a:r>
            <a:endParaRPr lang="sk-SK" sz="4000" b="1" dirty="0" smtClean="0"/>
          </a:p>
          <a:p>
            <a:pPr>
              <a:lnSpc>
                <a:spcPct val="80000"/>
              </a:lnSpc>
              <a:buNone/>
              <a:defRPr/>
            </a:pPr>
            <a:r>
              <a:rPr lang="en-US" sz="4000" b="1" dirty="0" smtClean="0"/>
              <a:t>Sometimes the market behaves illogically to any economic news. </a:t>
            </a:r>
            <a:endParaRPr lang="sk-SK" sz="4000" b="1" dirty="0" smtClean="0"/>
          </a:p>
          <a:p>
            <a:pPr>
              <a:lnSpc>
                <a:spcPct val="80000"/>
              </a:lnSpc>
              <a:buNone/>
              <a:defRPr/>
            </a:pPr>
            <a:r>
              <a:rPr lang="en-US" sz="4000" b="1" dirty="0" smtClean="0"/>
              <a:t>The stock market prices can be diverted in any direction in response to press releases, rumors and mass panic.</a:t>
            </a:r>
          </a:p>
          <a:p>
            <a:pPr>
              <a:lnSpc>
                <a:spcPct val="80000"/>
              </a:lnSpc>
              <a:buNone/>
              <a:defRPr/>
            </a:pPr>
            <a:r>
              <a:rPr lang="en-US" sz="4000" b="1" dirty="0" smtClean="0"/>
              <a:t>The stock market prices are also subject to speculation. In the short run the stock market prices may be very volatile due to the occurrences of the fast market changing events.</a:t>
            </a:r>
          </a:p>
          <a:p>
            <a:pPr>
              <a:buNone/>
              <a:defRPr/>
            </a:pPr>
            <a:r>
              <a:rPr lang="en-US" sz="4000" b="1" dirty="0" smtClean="0"/>
              <a:t>Capital market risk in the bond market arises due to interest rate changes. There is an inverse relationship existing between the interest rate and the price of the bond. Hence the bond prices are sensitive to the monetary policy of the country as well as economic changes.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4. New </a:t>
            </a:r>
            <a:r>
              <a:rPr lang="sk-SK" b="1" dirty="0" err="1" smtClean="0"/>
              <a:t>trends</a:t>
            </a:r>
            <a:endParaRPr lang="sk-SK" b="1" dirty="0"/>
          </a:p>
        </p:txBody>
      </p:sp>
      <p:sp>
        <p:nvSpPr>
          <p:cNvPr id="3" name="Zástupný symbol obsahu 2"/>
          <p:cNvSpPr>
            <a:spLocks noGrp="1"/>
          </p:cNvSpPr>
          <p:nvPr>
            <p:ph sz="quarter" idx="1"/>
          </p:nvPr>
        </p:nvSpPr>
        <p:spPr/>
        <p:txBody>
          <a:bodyPr/>
          <a:lstStyle/>
          <a:p>
            <a:r>
              <a:rPr lang="en-US" b="1" dirty="0" smtClean="0"/>
              <a:t>In recent decades, there has been a significant virtualization in the financial market which is associated with the use of derivate types of forwards, futures, swaps and options. </a:t>
            </a:r>
            <a:endParaRPr lang="sk-SK" b="1" dirty="0" smtClean="0"/>
          </a:p>
          <a:p>
            <a:r>
              <a:rPr lang="en-US" b="1" dirty="0" smtClean="0"/>
              <a:t>Their original intension was a hedging especially in a case of an adverse price development of underlying assets. </a:t>
            </a:r>
            <a:endParaRPr lang="sk-SK" b="1" dirty="0" smtClean="0"/>
          </a:p>
          <a:p>
            <a:r>
              <a:rPr lang="en-US" b="1" dirty="0" smtClean="0"/>
              <a:t>Main purpose of this derivates is currently a speculation thereby the share market deviates largely from the real economy. </a:t>
            </a:r>
            <a:endParaRPr lang="sk-SK" b="1" dirty="0" smtClean="0"/>
          </a:p>
          <a:p>
            <a:endParaRPr lang="sk-SK"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Resources</a:t>
            </a:r>
            <a:endParaRPr lang="sk-SK" b="1" dirty="0"/>
          </a:p>
        </p:txBody>
      </p:sp>
      <p:sp>
        <p:nvSpPr>
          <p:cNvPr id="3" name="Zástupný symbol obsahu 2"/>
          <p:cNvSpPr>
            <a:spLocks noGrp="1"/>
          </p:cNvSpPr>
          <p:nvPr>
            <p:ph sz="quarter" idx="1"/>
          </p:nvPr>
        </p:nvSpPr>
        <p:spPr/>
        <p:txBody>
          <a:bodyPr/>
          <a:lstStyle/>
          <a:p>
            <a:pPr>
              <a:buNone/>
            </a:pPr>
            <a:r>
              <a:rPr lang="sk-SK" dirty="0" smtClean="0"/>
              <a:t>1. </a:t>
            </a:r>
            <a:r>
              <a:rPr lang="sk-SK" sz="3200" b="1" dirty="0" smtClean="0"/>
              <a:t>Belás, J. a kol. (2013). </a:t>
            </a:r>
            <a:r>
              <a:rPr lang="sk-SK" sz="3200" b="1" i="1" dirty="0" smtClean="0"/>
              <a:t>Finanční trhy, </a:t>
            </a:r>
            <a:r>
              <a:rPr lang="sk-SK" sz="3200" b="1" i="1" dirty="0" err="1" smtClean="0"/>
              <a:t>bankovnictví</a:t>
            </a:r>
            <a:r>
              <a:rPr lang="sk-SK" sz="3200" b="1" i="1" dirty="0" smtClean="0"/>
              <a:t>, </a:t>
            </a:r>
            <a:r>
              <a:rPr lang="sk-SK" sz="3200" b="1" i="1" dirty="0" err="1" smtClean="0"/>
              <a:t>pojišťovnictví</a:t>
            </a:r>
            <a:r>
              <a:rPr lang="sk-SK" sz="3200" b="1" i="1" dirty="0" smtClean="0"/>
              <a:t>. </a:t>
            </a:r>
            <a:r>
              <a:rPr lang="sk-SK" sz="3200" b="1" dirty="0" smtClean="0"/>
              <a:t>Žilina: Georg.</a:t>
            </a:r>
          </a:p>
          <a:p>
            <a:pPr>
              <a:buNone/>
            </a:pPr>
            <a:endParaRPr lang="sk-SK"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Content</a:t>
            </a:r>
            <a:endParaRPr lang="sk-SK" b="1" dirty="0"/>
          </a:p>
        </p:txBody>
      </p:sp>
      <p:sp>
        <p:nvSpPr>
          <p:cNvPr id="3" name="Zástupný symbol obsahu 2"/>
          <p:cNvSpPr>
            <a:spLocks noGrp="1"/>
          </p:cNvSpPr>
          <p:nvPr>
            <p:ph sz="quarter" idx="1"/>
          </p:nvPr>
        </p:nvSpPr>
        <p:spPr/>
        <p:txBody>
          <a:bodyPr/>
          <a:lstStyle/>
          <a:p>
            <a:pPr marL="457200" indent="-457200">
              <a:buFont typeface="+mj-lt"/>
              <a:buAutoNum type="arabicPeriod"/>
            </a:pPr>
            <a:r>
              <a:rPr lang="sk-SK" b="1" dirty="0" err="1" smtClean="0"/>
              <a:t>Introduction</a:t>
            </a:r>
            <a:endParaRPr lang="sk-SK" b="1" dirty="0" smtClean="0"/>
          </a:p>
          <a:p>
            <a:pPr marL="457200" indent="-457200">
              <a:buFont typeface="+mj-lt"/>
              <a:buAutoNum type="arabicPeriod"/>
            </a:pPr>
            <a:r>
              <a:rPr lang="sk-SK" b="1" dirty="0" err="1" smtClean="0"/>
              <a:t>Financial</a:t>
            </a:r>
            <a:r>
              <a:rPr lang="sk-SK" b="1" dirty="0" smtClean="0"/>
              <a:t> </a:t>
            </a:r>
            <a:r>
              <a:rPr lang="sk-SK" b="1" dirty="0" err="1" smtClean="0"/>
              <a:t>market</a:t>
            </a:r>
            <a:endParaRPr lang="sk-SK" b="1" dirty="0" smtClean="0"/>
          </a:p>
          <a:p>
            <a:pPr marL="457200" indent="-457200">
              <a:buFont typeface="+mj-lt"/>
              <a:buAutoNum type="arabicPeriod"/>
            </a:pPr>
            <a:r>
              <a:rPr lang="sk-SK" b="1" dirty="0" err="1" smtClean="0"/>
              <a:t>Capital</a:t>
            </a:r>
            <a:r>
              <a:rPr lang="sk-SK" b="1" dirty="0" smtClean="0"/>
              <a:t> </a:t>
            </a:r>
            <a:r>
              <a:rPr lang="sk-SK" b="1" dirty="0" err="1" smtClean="0"/>
              <a:t>market</a:t>
            </a:r>
            <a:endParaRPr lang="sk-SK" b="1" dirty="0" smtClean="0"/>
          </a:p>
          <a:p>
            <a:pPr marL="457200" indent="-457200">
              <a:buFont typeface="+mj-lt"/>
              <a:buAutoNum type="arabicPeriod"/>
            </a:pPr>
            <a:r>
              <a:rPr lang="sk-SK" b="1" dirty="0" smtClean="0"/>
              <a:t>New </a:t>
            </a:r>
            <a:r>
              <a:rPr lang="sk-SK" b="1" dirty="0" err="1" smtClean="0"/>
              <a:t>trends</a:t>
            </a:r>
            <a:endParaRPr lang="sk-SK"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1. </a:t>
            </a:r>
            <a:r>
              <a:rPr lang="sk-SK" b="1" dirty="0" err="1" smtClean="0"/>
              <a:t>Introduction</a:t>
            </a:r>
            <a:endParaRPr lang="sk-SK" b="1" dirty="0"/>
          </a:p>
        </p:txBody>
      </p:sp>
      <p:sp>
        <p:nvSpPr>
          <p:cNvPr id="3" name="Zástupný symbol obsahu 2"/>
          <p:cNvSpPr>
            <a:spLocks noGrp="1"/>
          </p:cNvSpPr>
          <p:nvPr>
            <p:ph sz="quarter" idx="1"/>
          </p:nvPr>
        </p:nvSpPr>
        <p:spPr/>
        <p:txBody>
          <a:bodyPr>
            <a:normAutofit/>
          </a:bodyPr>
          <a:lstStyle/>
          <a:p>
            <a:r>
              <a:rPr lang="en-US" sz="2800" b="1" dirty="0" smtClean="0"/>
              <a:t>During the process of distribution and realization of the GDP, there is a complex of monetary operations on the way. </a:t>
            </a:r>
            <a:endParaRPr lang="sk-SK" sz="2800" b="1" dirty="0" smtClean="0"/>
          </a:p>
          <a:p>
            <a:r>
              <a:rPr lang="en-US" sz="2800" b="1" dirty="0" smtClean="0"/>
              <a:t>They make it possible to change the money reserve of the economic subjects and at the same time to satisfy the needs of the subjects through the consumption of the individual GDP parts.</a:t>
            </a:r>
            <a:endParaRPr lang="sk-SK" sz="2800" b="1" dirty="0" smtClean="0"/>
          </a:p>
          <a:p>
            <a:pPr>
              <a:buNone/>
            </a:pPr>
            <a:endParaRPr lang="sk-SK" b="1" dirty="0" smtClean="0"/>
          </a:p>
          <a:p>
            <a:endParaRPr lang="sk-SK"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Introduction</a:t>
            </a:r>
            <a:endParaRPr lang="sk-SK" dirty="0"/>
          </a:p>
        </p:txBody>
      </p:sp>
      <p:sp>
        <p:nvSpPr>
          <p:cNvPr id="3" name="Zástupný symbol obsahu 2"/>
          <p:cNvSpPr>
            <a:spLocks noGrp="1"/>
          </p:cNvSpPr>
          <p:nvPr>
            <p:ph sz="quarter" idx="1"/>
          </p:nvPr>
        </p:nvSpPr>
        <p:spPr>
          <a:xfrm>
            <a:off x="457200" y="1600200"/>
            <a:ext cx="7758138" cy="5043510"/>
          </a:xfrm>
        </p:spPr>
        <p:txBody>
          <a:bodyPr>
            <a:normAutofit/>
          </a:bodyPr>
          <a:lstStyle/>
          <a:p>
            <a:r>
              <a:rPr lang="en-US" b="1" dirty="0" smtClean="0"/>
              <a:t>The role of the money in this process is it to assign to each economic subject based on the market mechanism an adequate part of the material and nonmaterial GDP according on his personal participation on its creation and his money equivalent on the GDP distribution. </a:t>
            </a:r>
            <a:endParaRPr lang="sk-SK" b="1" dirty="0" smtClean="0"/>
          </a:p>
          <a:p>
            <a:r>
              <a:rPr lang="en-US" b="1" dirty="0" smtClean="0"/>
              <a:t>Prerequisite of an effective working economical system is an effective working financial system.</a:t>
            </a:r>
            <a:endParaRPr lang="sk-SK"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2.</a:t>
            </a:r>
            <a:r>
              <a:rPr lang="sk-SK" b="1" dirty="0" smtClean="0"/>
              <a:t> </a:t>
            </a:r>
            <a:r>
              <a:rPr lang="sk-SK" b="1" dirty="0" err="1" smtClean="0"/>
              <a:t>Financial</a:t>
            </a:r>
            <a:r>
              <a:rPr lang="sk-SK" b="1" dirty="0" smtClean="0"/>
              <a:t> </a:t>
            </a:r>
            <a:r>
              <a:rPr lang="sk-SK" b="1" dirty="0" err="1" smtClean="0"/>
              <a:t>market</a:t>
            </a:r>
            <a:endParaRPr lang="sk-SK" b="1" dirty="0"/>
          </a:p>
        </p:txBody>
      </p:sp>
      <p:sp>
        <p:nvSpPr>
          <p:cNvPr id="3" name="Zástupný symbol obsahu 2"/>
          <p:cNvSpPr>
            <a:spLocks noGrp="1"/>
          </p:cNvSpPr>
          <p:nvPr>
            <p:ph sz="quarter" idx="1"/>
          </p:nvPr>
        </p:nvSpPr>
        <p:spPr/>
        <p:txBody>
          <a:bodyPr/>
          <a:lstStyle/>
          <a:p>
            <a:r>
              <a:rPr lang="en-US" sz="2800" b="1" i="1" dirty="0" smtClean="0"/>
              <a:t>Financial market </a:t>
            </a:r>
            <a:r>
              <a:rPr lang="en-US" sz="2800" b="1" dirty="0" smtClean="0"/>
              <a:t>represents a series of relationships, institutions and instruments that makes it possible to accumulate and distribute temporarily free financial resources between the economical subjects based on the relation between the supply and the demand. </a:t>
            </a:r>
            <a:endParaRPr lang="sk-SK" sz="2800" b="1" dirty="0" smtClean="0"/>
          </a:p>
          <a:p>
            <a:r>
              <a:rPr lang="en-US" sz="2800" b="1" dirty="0" smtClean="0"/>
              <a:t>Through financial system are done the payment operations in the economy.</a:t>
            </a:r>
            <a:endParaRPr lang="sk-SK" sz="2800" b="1" dirty="0" smtClean="0"/>
          </a:p>
          <a:p>
            <a:endParaRPr lang="sk-SK"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smtClean="0"/>
              <a:t>3. </a:t>
            </a:r>
            <a:r>
              <a:rPr lang="sk-SK" b="1" dirty="0" err="1" smtClean="0"/>
              <a:t>Capital</a:t>
            </a:r>
            <a:r>
              <a:rPr lang="sk-SK" b="1" dirty="0" smtClean="0"/>
              <a:t> </a:t>
            </a:r>
            <a:r>
              <a:rPr lang="sk-SK" b="1" dirty="0" err="1" smtClean="0"/>
              <a:t>market</a:t>
            </a:r>
            <a:endParaRPr lang="sk-SK" b="1" dirty="0"/>
          </a:p>
        </p:txBody>
      </p:sp>
      <p:sp>
        <p:nvSpPr>
          <p:cNvPr id="3" name="Zástupný symbol obsahu 2"/>
          <p:cNvSpPr>
            <a:spLocks noGrp="1"/>
          </p:cNvSpPr>
          <p:nvPr>
            <p:ph sz="quarter" idx="1"/>
          </p:nvPr>
        </p:nvSpPr>
        <p:spPr/>
        <p:txBody>
          <a:bodyPr>
            <a:normAutofit/>
          </a:bodyPr>
          <a:lstStyle/>
          <a:p>
            <a:r>
              <a:rPr lang="en-US" b="1" dirty="0" smtClean="0"/>
              <a:t>The capital market represents a long term resources that may have the character of credit and where all forms of debt can be included.</a:t>
            </a:r>
            <a:r>
              <a:rPr lang="cs-CZ" b="1" dirty="0" smtClean="0"/>
              <a:t> </a:t>
            </a:r>
          </a:p>
          <a:p>
            <a:pPr>
              <a:lnSpc>
                <a:spcPct val="90000"/>
              </a:lnSpc>
              <a:buFont typeface="Wingdings" pitchFamily="2" charset="2"/>
              <a:buChar char="Ø"/>
            </a:pPr>
            <a:r>
              <a:rPr lang="en-US" b="1" dirty="0" smtClean="0"/>
              <a:t>The market where investment instruments like bonds, equities and mortgages are traded is known as the capital market.  </a:t>
            </a:r>
          </a:p>
          <a:p>
            <a:pPr>
              <a:lnSpc>
                <a:spcPct val="90000"/>
              </a:lnSpc>
              <a:buFont typeface="Wingdings" pitchFamily="2" charset="2"/>
              <a:buChar char="Ø"/>
            </a:pPr>
            <a:r>
              <a:rPr lang="en-US" b="1" dirty="0" smtClean="0"/>
              <a:t>The primal role of this market is to make investment from investors who have surplus funds to the ones who are running a deficit.</a:t>
            </a:r>
          </a:p>
          <a:p>
            <a:endParaRPr lang="cs-CZ" b="1" dirty="0" smtClean="0"/>
          </a:p>
          <a:p>
            <a:endParaRPr lang="sk-SK"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Capital</a:t>
            </a:r>
            <a:r>
              <a:rPr lang="sk-SK" b="1" dirty="0" smtClean="0"/>
              <a:t> </a:t>
            </a:r>
            <a:r>
              <a:rPr lang="sk-SK" b="1" dirty="0" err="1" smtClean="0"/>
              <a:t>market</a:t>
            </a:r>
            <a:endParaRPr lang="sk-SK" dirty="0"/>
          </a:p>
        </p:txBody>
      </p:sp>
      <p:sp>
        <p:nvSpPr>
          <p:cNvPr id="3" name="Zástupný symbol obsahu 2"/>
          <p:cNvSpPr>
            <a:spLocks noGrp="1"/>
          </p:cNvSpPr>
          <p:nvPr>
            <p:ph sz="quarter" idx="1"/>
          </p:nvPr>
        </p:nvSpPr>
        <p:spPr/>
        <p:txBody>
          <a:bodyPr/>
          <a:lstStyle/>
          <a:p>
            <a:pPr algn="just">
              <a:lnSpc>
                <a:spcPct val="80000"/>
              </a:lnSpc>
              <a:buNone/>
            </a:pPr>
            <a:r>
              <a:rPr lang="en-US" sz="2800" b="1" dirty="0" smtClean="0"/>
              <a:t>The capital market offers both long term and overnight funds. </a:t>
            </a:r>
          </a:p>
          <a:p>
            <a:pPr algn="just">
              <a:lnSpc>
                <a:spcPct val="80000"/>
              </a:lnSpc>
              <a:buNone/>
            </a:pPr>
            <a:r>
              <a:rPr lang="en-US" sz="2800" b="1" dirty="0" smtClean="0"/>
              <a:t>The</a:t>
            </a:r>
            <a:r>
              <a:rPr lang="sk-SK" sz="2800" b="1" dirty="0" smtClean="0"/>
              <a:t> </a:t>
            </a:r>
            <a:r>
              <a:rPr lang="en-US" sz="2800" b="1" dirty="0" smtClean="0"/>
              <a:t>different types of financial instruments that are traded in the capital markets are:</a:t>
            </a:r>
            <a:endParaRPr lang="sk-SK" sz="2800" b="1" dirty="0" smtClean="0"/>
          </a:p>
          <a:p>
            <a:pPr algn="just">
              <a:lnSpc>
                <a:spcPct val="80000"/>
              </a:lnSpc>
            </a:pPr>
            <a:r>
              <a:rPr lang="en-US" sz="2800" b="1" dirty="0" smtClean="0"/>
              <a:t>equity instruments</a:t>
            </a:r>
            <a:endParaRPr lang="sk-SK" sz="2800" b="1" dirty="0" smtClean="0"/>
          </a:p>
          <a:p>
            <a:pPr algn="just">
              <a:lnSpc>
                <a:spcPct val="80000"/>
              </a:lnSpc>
            </a:pPr>
            <a:r>
              <a:rPr lang="en-US" sz="2800" b="1" dirty="0" smtClean="0"/>
              <a:t>credit market instruments </a:t>
            </a:r>
            <a:endParaRPr lang="sk-SK" sz="2800" b="1" dirty="0" smtClean="0"/>
          </a:p>
          <a:p>
            <a:pPr algn="just">
              <a:lnSpc>
                <a:spcPct val="80000"/>
              </a:lnSpc>
            </a:pPr>
            <a:r>
              <a:rPr lang="en-US" sz="2800" b="1" dirty="0" smtClean="0"/>
              <a:t>insurance instruments, </a:t>
            </a:r>
            <a:endParaRPr lang="sk-SK" sz="2800" b="1" dirty="0" smtClean="0"/>
          </a:p>
          <a:p>
            <a:pPr algn="just">
              <a:lnSpc>
                <a:spcPct val="80000"/>
              </a:lnSpc>
            </a:pPr>
            <a:r>
              <a:rPr lang="en-US" sz="2800" b="1" dirty="0" smtClean="0"/>
              <a:t>foreign exchange instruments, </a:t>
            </a:r>
            <a:endParaRPr lang="sk-SK" sz="2800" b="1" dirty="0" smtClean="0"/>
          </a:p>
          <a:p>
            <a:pPr algn="just">
              <a:lnSpc>
                <a:spcPct val="80000"/>
              </a:lnSpc>
            </a:pPr>
            <a:r>
              <a:rPr lang="en-US" sz="2800" b="1" dirty="0" smtClean="0"/>
              <a:t>hybrid instruments and </a:t>
            </a:r>
            <a:endParaRPr lang="sk-SK" sz="2800" b="1" dirty="0" smtClean="0"/>
          </a:p>
          <a:p>
            <a:pPr algn="just">
              <a:lnSpc>
                <a:spcPct val="80000"/>
              </a:lnSpc>
            </a:pPr>
            <a:r>
              <a:rPr lang="en-US" sz="2800" b="1" dirty="0" smtClean="0"/>
              <a:t>derivative instruments.</a:t>
            </a:r>
          </a:p>
          <a:p>
            <a:endParaRPr lang="sk-SK"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Capital</a:t>
            </a:r>
            <a:r>
              <a:rPr lang="sk-SK" b="1" dirty="0" smtClean="0"/>
              <a:t> </a:t>
            </a:r>
            <a:r>
              <a:rPr lang="sk-SK" b="1" dirty="0" err="1" smtClean="0"/>
              <a:t>market</a:t>
            </a:r>
            <a:endParaRPr lang="sk-SK" dirty="0"/>
          </a:p>
        </p:txBody>
      </p:sp>
      <p:sp>
        <p:nvSpPr>
          <p:cNvPr id="3" name="Zástupný symbol obsahu 2"/>
          <p:cNvSpPr>
            <a:spLocks noGrp="1"/>
          </p:cNvSpPr>
          <p:nvPr>
            <p:ph sz="quarter" idx="1"/>
          </p:nvPr>
        </p:nvSpPr>
        <p:spPr/>
        <p:txBody>
          <a:bodyPr/>
          <a:lstStyle/>
          <a:p>
            <a:r>
              <a:rPr lang="cs-CZ" b="1" dirty="0" smtClean="0"/>
              <a:t>A bond</a:t>
            </a:r>
            <a:r>
              <a:rPr lang="en-US" b="1" dirty="0" smtClean="0"/>
              <a:t> as security is an instrument of indebtedness where the issuer undertakes to pay its obligation on time in the form of principal and also pay interest income to investor during a maturity which can take different forms. </a:t>
            </a:r>
            <a:endParaRPr lang="sk-SK" b="1" dirty="0" smtClean="0"/>
          </a:p>
          <a:p>
            <a:r>
              <a:rPr lang="en-US" b="1" dirty="0" smtClean="0"/>
              <a:t>Investor in relation to the issuer has any ownership rights and acts as a creditor. </a:t>
            </a:r>
            <a:endParaRPr lang="sk-SK" b="1" dirty="0" smtClean="0"/>
          </a:p>
          <a:p>
            <a:r>
              <a:rPr lang="en-US" b="1" dirty="0" smtClean="0"/>
              <a:t>Bonds may be issued by the state in a form of government debt or by a municipality as municipal bonds, by a bank or other business entities. </a:t>
            </a:r>
            <a:endParaRPr lang="sk-SK" b="1" dirty="0" smtClean="0"/>
          </a:p>
          <a:p>
            <a:endParaRPr lang="sk-SK"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b="1" dirty="0" err="1" smtClean="0"/>
              <a:t>Capital</a:t>
            </a:r>
            <a:r>
              <a:rPr lang="sk-SK" b="1" dirty="0" smtClean="0"/>
              <a:t> </a:t>
            </a:r>
            <a:r>
              <a:rPr lang="sk-SK" b="1" dirty="0" err="1" smtClean="0"/>
              <a:t>market</a:t>
            </a:r>
            <a:endParaRPr lang="sk-SK" dirty="0"/>
          </a:p>
        </p:txBody>
      </p:sp>
      <p:sp>
        <p:nvSpPr>
          <p:cNvPr id="3" name="Zástupný symbol obsahu 2"/>
          <p:cNvSpPr>
            <a:spLocks noGrp="1"/>
          </p:cNvSpPr>
          <p:nvPr>
            <p:ph sz="quarter" idx="1"/>
          </p:nvPr>
        </p:nvSpPr>
        <p:spPr/>
        <p:txBody>
          <a:bodyPr>
            <a:normAutofit fontScale="92500"/>
          </a:bodyPr>
          <a:lstStyle/>
          <a:p>
            <a:r>
              <a:rPr lang="en-US" b="1" dirty="0" smtClean="0"/>
              <a:t>Bonds bring different types of risks to the investor. </a:t>
            </a:r>
            <a:endParaRPr lang="sk-SK" b="1" dirty="0" smtClean="0"/>
          </a:p>
          <a:p>
            <a:r>
              <a:rPr lang="en-US" b="1" dirty="0" smtClean="0"/>
              <a:t>A credit risk is currently situated in the spotlight, and mainly is quantified in the term of a rating score. </a:t>
            </a:r>
            <a:endParaRPr lang="sk-SK" b="1" dirty="0" smtClean="0"/>
          </a:p>
          <a:p>
            <a:r>
              <a:rPr lang="en-US" b="1" dirty="0" smtClean="0"/>
              <a:t>Price changes of bonds are caused by a market risk where changes in interest rates or changes in exchange rates play an important role.</a:t>
            </a:r>
            <a:endParaRPr lang="sk-SK" b="1" dirty="0" smtClean="0"/>
          </a:p>
          <a:p>
            <a:r>
              <a:rPr lang="en-US" b="1" dirty="0" smtClean="0"/>
              <a:t>Shares belong to equity securities and reflect an investor’s share in the assets of the company.</a:t>
            </a:r>
            <a:endParaRPr lang="sk-SK" b="1" dirty="0" smtClean="0"/>
          </a:p>
          <a:p>
            <a:r>
              <a:rPr lang="en-US" b="1" dirty="0" smtClean="0"/>
              <a:t>Relation of an investor to a company’s management depends on the fact if a share is ordinary or preferred one.</a:t>
            </a:r>
            <a:endParaRPr lang="sk-SK" b="1" dirty="0" smtClean="0"/>
          </a:p>
          <a:p>
            <a:endParaRPr lang="sk-SK"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rkáda">
  <a:themeElements>
    <a:clrScheme name="Arkáda">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Arkáda">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rkáda">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32</TotalTime>
  <Words>846</Words>
  <Application>Microsoft Office PowerPoint</Application>
  <PresentationFormat>Prezentácia na obrazovke (4:3)</PresentationFormat>
  <Paragraphs>62</Paragraphs>
  <Slides>14</Slides>
  <Notes>0</Notes>
  <HiddenSlides>0</HiddenSlides>
  <MMClips>0</MMClips>
  <ScaleCrop>false</ScaleCrop>
  <HeadingPairs>
    <vt:vector size="4" baseType="variant">
      <vt:variant>
        <vt:lpstr>Motív</vt:lpstr>
      </vt:variant>
      <vt:variant>
        <vt:i4>1</vt:i4>
      </vt:variant>
      <vt:variant>
        <vt:lpstr>Nadpisy snímok</vt:lpstr>
      </vt:variant>
      <vt:variant>
        <vt:i4>14</vt:i4>
      </vt:variant>
    </vt:vector>
  </HeadingPairs>
  <TitlesOfParts>
    <vt:vector size="15" baseType="lpstr">
      <vt:lpstr>Arkáda</vt:lpstr>
      <vt:lpstr> Analysis of trends, institutions and instruments of money and capital market </vt:lpstr>
      <vt:lpstr>Content</vt:lpstr>
      <vt:lpstr>1. Introduction</vt:lpstr>
      <vt:lpstr>Introduction</vt:lpstr>
      <vt:lpstr>2. Financial market</vt:lpstr>
      <vt:lpstr>3. Capital market</vt:lpstr>
      <vt:lpstr>Capital market</vt:lpstr>
      <vt:lpstr>Capital market</vt:lpstr>
      <vt:lpstr>Capital market</vt:lpstr>
      <vt:lpstr>Capital market</vt:lpstr>
      <vt:lpstr>CAPITAL MARKET RISK</vt:lpstr>
      <vt:lpstr>CAPITAL MARKET RISK</vt:lpstr>
      <vt:lpstr>4. New trends</vt:lpstr>
      <vt:lpstr>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Analýza trendů, institucí a nástrojů peněžního a kapitálového trhu</dc:title>
  <dc:creator>uzivatel</dc:creator>
  <cp:lastModifiedBy>uzivatel</cp:lastModifiedBy>
  <cp:revision>7</cp:revision>
  <dcterms:created xsi:type="dcterms:W3CDTF">2019-08-27T20:10:56Z</dcterms:created>
  <dcterms:modified xsi:type="dcterms:W3CDTF">2019-09-03T10:02:48Z</dcterms:modified>
</cp:coreProperties>
</file>