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1.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32.xml" ContentType="application/vnd.openxmlformats-officedocument.presentationml.slide+xml"/>
  <Override PartName="/ppt/slides/slide30.xml" ContentType="application/vnd.openxmlformats-officedocument.presentationml.slide+xml"/>
  <Override PartName="/ppt/slides/slide34.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33.xml" ContentType="application/vnd.openxmlformats-officedocument.presentationml.slide+xml"/>
  <Override PartName="/ppt/slides/slide50.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49.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52.xml" ContentType="application/vnd.openxmlformats-officedocument.presentationml.slide+xml"/>
  <Override PartName="/ppt/slides/slide64.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61.xml" ContentType="application/vnd.openxmlformats-officedocument.presentationml.slide+xml"/>
  <Override PartName="/ppt/slides/slide63.xml" ContentType="application/vnd.openxmlformats-officedocument.presentationml.slide+xml"/>
  <Override PartName="/ppt/slides/slide59.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0.xml" ContentType="application/vnd.openxmlformats-officedocument.presentationml.slide+xml"/>
  <Override PartName="/ppt/slides/slide5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31.xml" ContentType="application/vnd.openxmlformats-officedocument.presentationml.notes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62.xml" ContentType="application/vnd.openxmlformats-officedocument.presentationml.notesSlide+xml"/>
  <Override PartName="/ppt/notesSlides/notesSlide52.xml" ContentType="application/vnd.openxmlformats-officedocument.presentationml.notesSlide+xml"/>
  <Override PartName="/ppt/notesSlides/notesSlide51.xml" ContentType="application/vnd.openxmlformats-officedocument.presentationml.notesSlide+xml"/>
  <Override PartName="/ppt/notesSlides/notesSlide50.xml" ContentType="application/vnd.openxmlformats-officedocument.presentationml.notesSlide+xml"/>
  <Override PartName="/ppt/notesSlides/notesSlide49.xml" ContentType="application/vnd.openxmlformats-officedocument.presentationml.notesSlide+xml"/>
  <Override PartName="/ppt/notesSlides/notesSlide48.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1.xml" ContentType="application/vnd.openxmlformats-officedocument.presentationml.notesSlide+xml"/>
  <Override PartName="/ppt/notesSlides/notesSlide58.xml" ContentType="application/vnd.openxmlformats-officedocument.presentationml.notesSlide+xml"/>
  <Override PartName="/ppt/notesSlides/notesSlide57.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56.xml" ContentType="application/vnd.openxmlformats-officedocument.presentationml.notesSlide+xml"/>
  <Override PartName="/ppt/notesSlides/notesSlide5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33.xml" ContentType="application/vnd.openxmlformats-officedocument.presentationml.notesSlide+xml"/>
  <Override PartName="/ppt/notesSlides/notesSlide45.xml" ContentType="application/vnd.openxmlformats-officedocument.presentationml.notesSlide+xml"/>
  <Override PartName="/ppt/notesSlides/notesSlide36.xml" ContentType="application/vnd.openxmlformats-officedocument.presentationml.notesSlide+xml"/>
  <Override PartName="/ppt/notesSlides/notesSlide64.xml" ContentType="application/vnd.openxmlformats-officedocument.presentationml.notesSlide+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37.xml" ContentType="application/vnd.openxmlformats-officedocument.presentationml.notesSlide+xml"/>
  <Override PartName="/ppt/notesSlides/notesSlide39.xml" ContentType="application/vnd.openxmlformats-officedocument.presentationml.notesSlide+xml"/>
  <Override PartName="/ppt/notesSlides/notesSlide44.xml" ContentType="application/vnd.openxmlformats-officedocument.presentationml.notesSlide+xml"/>
  <Override PartName="/ppt/notesSlides/notesSlide63.xml" ContentType="application/vnd.openxmlformats-officedocument.presentationml.notesSlide+xml"/>
  <Override PartName="/ppt/notesSlides/notesSlide43.xml" ContentType="application/vnd.openxmlformats-officedocument.presentationml.notesSlide+xml"/>
  <Override PartName="/ppt/notesSlides/notesSlide41.xml" ContentType="application/vnd.openxmlformats-officedocument.presentationml.notesSlide+xml"/>
  <Override PartName="/ppt/notesSlides/notesSlide40.xml" ContentType="application/vnd.openxmlformats-officedocument.presentationml.notesSlide+xml"/>
  <Override PartName="/ppt/notesSlides/notesSlide4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66"/>
  </p:notesMasterIdLst>
  <p:handoutMasterIdLst>
    <p:handoutMasterId r:id="rId67"/>
  </p:handoutMasterIdLst>
  <p:sldIdLst>
    <p:sldId id="256" r:id="rId2"/>
    <p:sldId id="258" r:id="rId3"/>
    <p:sldId id="261" r:id="rId4"/>
    <p:sldId id="262" r:id="rId5"/>
    <p:sldId id="267" r:id="rId6"/>
    <p:sldId id="263" r:id="rId7"/>
    <p:sldId id="264" r:id="rId8"/>
    <p:sldId id="266" r:id="rId9"/>
    <p:sldId id="300" r:id="rId10"/>
    <p:sldId id="311" r:id="rId11"/>
    <p:sldId id="304" r:id="rId12"/>
    <p:sldId id="301" r:id="rId13"/>
    <p:sldId id="265" r:id="rId14"/>
    <p:sldId id="319" r:id="rId15"/>
    <p:sldId id="273" r:id="rId16"/>
    <p:sldId id="297" r:id="rId17"/>
    <p:sldId id="296" r:id="rId18"/>
    <p:sldId id="298" r:id="rId19"/>
    <p:sldId id="307" r:id="rId20"/>
    <p:sldId id="308" r:id="rId21"/>
    <p:sldId id="309" r:id="rId22"/>
    <p:sldId id="310" r:id="rId23"/>
    <p:sldId id="312" r:id="rId24"/>
    <p:sldId id="299" r:id="rId25"/>
    <p:sldId id="268" r:id="rId26"/>
    <p:sldId id="269" r:id="rId27"/>
    <p:sldId id="295" r:id="rId28"/>
    <p:sldId id="320" r:id="rId29"/>
    <p:sldId id="270" r:id="rId30"/>
    <p:sldId id="274" r:id="rId31"/>
    <p:sldId id="314" r:id="rId32"/>
    <p:sldId id="275" r:id="rId33"/>
    <p:sldId id="313" r:id="rId34"/>
    <p:sldId id="316" r:id="rId35"/>
    <p:sldId id="276" r:id="rId36"/>
    <p:sldId id="272" r:id="rId37"/>
    <p:sldId id="278" r:id="rId38"/>
    <p:sldId id="277" r:id="rId39"/>
    <p:sldId id="280" r:id="rId40"/>
    <p:sldId id="281" r:id="rId41"/>
    <p:sldId id="282" r:id="rId42"/>
    <p:sldId id="317" r:id="rId43"/>
    <p:sldId id="318" r:id="rId44"/>
    <p:sldId id="284" r:id="rId45"/>
    <p:sldId id="285" r:id="rId46"/>
    <p:sldId id="286" r:id="rId47"/>
    <p:sldId id="287" r:id="rId48"/>
    <p:sldId id="288" r:id="rId49"/>
    <p:sldId id="289" r:id="rId50"/>
    <p:sldId id="290" r:id="rId51"/>
    <p:sldId id="315" r:id="rId52"/>
    <p:sldId id="291" r:id="rId53"/>
    <p:sldId id="302" r:id="rId54"/>
    <p:sldId id="292" r:id="rId55"/>
    <p:sldId id="293" r:id="rId56"/>
    <p:sldId id="294" r:id="rId57"/>
    <p:sldId id="303" r:id="rId58"/>
    <p:sldId id="305" r:id="rId59"/>
    <p:sldId id="306" r:id="rId60"/>
    <p:sldId id="321" r:id="rId61"/>
    <p:sldId id="322" r:id="rId62"/>
    <p:sldId id="324" r:id="rId63"/>
    <p:sldId id="325" r:id="rId64"/>
    <p:sldId id="259" r:id="rId65"/>
  </p:sldIdLst>
  <p:sldSz cx="9144000" cy="6858000" type="screen4x3"/>
  <p:notesSz cx="6858000" cy="9144000"/>
  <p:embeddedFontLst>
    <p:embeddedFont>
      <p:font typeface="Berlin CE" panose="020B0604020202020204"/>
      <p:regular r:id="rId68"/>
      <p:bold r:id="rId69"/>
    </p:embeddedFont>
    <p:embeddedFont>
      <p:font typeface="Source Sans Pro Semibold" panose="020B0603030403020204" pitchFamily="34" charset="0"/>
      <p:bold r:id="rId70"/>
      <p:boldItalic r:id="rId71"/>
    </p:embeddedFont>
    <p:embeddedFont>
      <p:font typeface="Source Sans Pro Bold" panose="020B0703030403020204" pitchFamily="34" charset="0"/>
      <p:bold r:id="rId72"/>
    </p:embeddedFont>
    <p:embeddedFont>
      <p:font typeface="Calibri" panose="020F0502020204030204" pitchFamily="34" charset="0"/>
      <p:regular r:id="rId73"/>
      <p:bold r:id="rId74"/>
      <p:italic r:id="rId75"/>
      <p:boldItalic r:id="rId76"/>
    </p:embeddedFont>
    <p:embeddedFont>
      <p:font typeface="Source sans Pro" panose="020B0503030403020204" pitchFamily="34" charset="0"/>
      <p:regular r:id="rId77"/>
      <p:bold r:id="rId78"/>
      <p:italic r:id="rId79"/>
      <p:boldItalic r:id="rId80"/>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62F6"/>
    <a:srgbClr val="6836F4"/>
    <a:srgbClr val="4B3FEB"/>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font" Target="fonts/font1.fntdata"/><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7.fntdata"/><Relationship Id="rId79" Type="http://schemas.openxmlformats.org/officeDocument/2006/relationships/font" Target="fonts/font12.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2.fntdata"/><Relationship Id="rId77"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5.fntdata"/><Relationship Id="rId80" Type="http://schemas.openxmlformats.org/officeDocument/2006/relationships/font" Target="fonts/font13.fntdata"/><Relationship Id="rId85" Type="http://schemas.openxmlformats.org/officeDocument/2006/relationships/customXml" Target="../customXml/item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3.fntdata"/><Relationship Id="rId75" Type="http://schemas.openxmlformats.org/officeDocument/2006/relationships/font" Target="fonts/font8.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6.fntdata"/><Relationship Id="rId78" Type="http://schemas.openxmlformats.org/officeDocument/2006/relationships/font" Target="fonts/font11.fntdata"/><Relationship Id="rId81" Type="http://schemas.openxmlformats.org/officeDocument/2006/relationships/presProps" Target="presProps.xml"/><Relationship Id="rId86"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font" Target="fonts/font4.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notesMaster" Target="notesMasters/notesMaster1.xml"/><Relationship Id="rId87" Type="http://schemas.openxmlformats.org/officeDocument/2006/relationships/customXml" Target="../customXml/item3.xml"/><Relationship Id="rId61" Type="http://schemas.openxmlformats.org/officeDocument/2006/relationships/slide" Target="slides/slide60.xml"/><Relationship Id="rId8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19.12.2018</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19.12.2018</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249196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441747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37676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6447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44138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69509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09870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397134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784525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89477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50341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90732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7862895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92742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093157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682492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921662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96750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302573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99939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8114180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66240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2467688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882484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288588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3070727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652096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799426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4560029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40407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820161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656044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333944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8814031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501261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106199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463822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428383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3057056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947477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040960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237431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205415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4648475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534932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5028866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931536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134512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8639191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0519400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212682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4769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3963500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29197723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615423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4116974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26034801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80964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783861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329985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A00D43F-1BD7-40AF-BDDD-E07D0899E91B}"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031414FA-42EF-40A4-8A89-50638B7D11A5}"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D600A421-0954-421A-BA49-D9588F09156A}"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C8CFF63A-F393-47F6-B534-43E800AB7445}"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0E0D1-8410-4A3F-84E8-26742A190F02}"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75EC03C0-EDEF-418C-841F-64E45E8364A7}" type="datetime1">
              <a:rPr lang="cs-CZ" smtClean="0"/>
              <a:t>19.12.2018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38711C53-9D0F-452E-AF59-9817645EC6BC}" type="datetime1">
              <a:rPr lang="cs-CZ" smtClean="0"/>
              <a:t>19.12.2018</a:t>
            </a:fld>
            <a:endParaRPr lang="cs-CZ"/>
          </a:p>
        </p:txBody>
      </p:sp>
      <p:sp>
        <p:nvSpPr>
          <p:cNvPr id="8" name="Footer Placeholder 7"/>
          <p:cNvSpPr>
            <a:spLocks noGrp="1"/>
          </p:cNvSpPr>
          <p:nvPr>
            <p:ph type="ftr" sz="quarter" idx="11"/>
          </p:nvPr>
        </p:nvSpPr>
        <p:spPr/>
        <p:txBody>
          <a:bodyPr/>
          <a:lstStyle/>
          <a:p>
            <a:r>
              <a:rPr lang="cs-CZ"/>
              <a:t>Jméno Afiliace</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50C35472-8FE8-49A1-A52D-ACC4CFDAC287}" type="datetime1">
              <a:rPr lang="cs-CZ" smtClean="0"/>
              <a:t>19.12.2018</a:t>
            </a:fld>
            <a:endParaRPr lang="cs-CZ"/>
          </a:p>
        </p:txBody>
      </p:sp>
      <p:sp>
        <p:nvSpPr>
          <p:cNvPr id="4" name="Footer Placeholder 3"/>
          <p:cNvSpPr>
            <a:spLocks noGrp="1"/>
          </p:cNvSpPr>
          <p:nvPr>
            <p:ph type="ftr" sz="quarter" idx="11"/>
          </p:nvPr>
        </p:nvSpPr>
        <p:spPr/>
        <p:txBody>
          <a:bodyPr/>
          <a:lstStyle/>
          <a:p>
            <a:r>
              <a:rPr lang="cs-CZ"/>
              <a:t>Jméno Afiliace</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2F93C-1D3C-4D9D-B0F9-303D9E71AD6A}" type="datetime1">
              <a:rPr lang="cs-CZ" smtClean="0"/>
              <a:t>19.12.2018</a:t>
            </a:fld>
            <a:endParaRPr lang="cs-CZ"/>
          </a:p>
        </p:txBody>
      </p:sp>
      <p:sp>
        <p:nvSpPr>
          <p:cNvPr id="3" name="Footer Placeholder 2"/>
          <p:cNvSpPr>
            <a:spLocks noGrp="1"/>
          </p:cNvSpPr>
          <p:nvPr>
            <p:ph type="ftr" sz="quarter" idx="11"/>
          </p:nvPr>
        </p:nvSpPr>
        <p:spPr/>
        <p:txBody>
          <a:bodyPr/>
          <a:lstStyle/>
          <a:p>
            <a:r>
              <a:rPr lang="cs-CZ"/>
              <a:t>Jméno Afiliace</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DFFE23-292A-4263-9249-03AA30401FF7}" type="datetime1">
              <a:rPr lang="cs-CZ" smtClean="0"/>
              <a:t>19.12.2018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4C4637-49AD-4C7F-BCB6-1899E8047122}" type="datetime1">
              <a:rPr lang="cs-CZ" smtClean="0"/>
              <a:t>19.12.2018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FF82-2179-44E3-B1C8-B30BE6AFE56F}" type="datetime1">
              <a:rPr lang="cs-CZ" smtClean="0"/>
              <a:t>19.12.2018</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Jméno Afiliace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www.vyzkum.cz/Default.aspx?lang=en" TargetMode="External"/><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knihovna.utb.cz/sluzby/kurzy-konzultace-vyuka/citace-a-citovani/" TargetMode="External"/><Relationship Id="rId7"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predatoryjournals.com/" TargetMode="External"/><Relationship Id="rId7"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9.jp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hyperlink" Target="https://www.slideshare.net/butlibrary/publikan-proces-a-open-access" TargetMode="External"/><Relationship Id="rId7"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hyperlink" Target="http://www.slideshare.net/KnihovnaUTB/publikace-v-odbornch-asopisech" TargetMode="External"/><Relationship Id="rId11" Type="http://schemas.openxmlformats.org/officeDocument/2006/relationships/image" Target="../media/image3.jpeg"/><Relationship Id="rId5" Type="http://schemas.openxmlformats.org/officeDocument/2006/relationships/hyperlink" Target="http://www.sherpa.ac.uk/romeo/statistics.php?la=en&amp;fIDnum=|&amp;mode=simple" TargetMode="External"/><Relationship Id="rId10" Type="http://schemas.openxmlformats.org/officeDocument/2006/relationships/image" Target="../media/image5.png"/><Relationship Id="rId4" Type="http://schemas.openxmlformats.org/officeDocument/2006/relationships/hyperlink" Target="https://kuk.muni.cz/vyuka/materialy/odb_clanek_text/" TargetMode="External"/><Relationship Id="rId9" Type="http://schemas.openxmlformats.org/officeDocument/2006/relationships/image" Target="../media/image4.png"/></Relationships>
</file>

<file path=ppt/slides/_rels/slide6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openscience.com/how-much-do-top-publishers-charge-for-open-access/" TargetMode="External"/><Relationship Id="rId7" Type="http://schemas.microsoft.com/office/2007/relationships/hdphoto" Target="../media/hdphoto2.wdp"/><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slideplayer.com/slide/13068471" TargetMode="External"/><Relationship Id="rId10" Type="http://schemas.openxmlformats.org/officeDocument/2006/relationships/image" Target="../media/image3.jpeg"/><Relationship Id="rId4" Type="http://schemas.openxmlformats.org/officeDocument/2006/relationships/hyperlink" Target="https://otik.uk.zcu.cz/handle/11025/1584" TargetMode="External"/><Relationship Id="rId9" Type="http://schemas.openxmlformats.org/officeDocument/2006/relationships/image" Target="../media/image5.png"/></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64.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en-GB" dirty="0"/>
              <a:t>Introduction to Scientific Publishing</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 </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t>
            </a:r>
            <a:r>
              <a:rPr lang="en-GB" sz="1100" dirty="0">
                <a:solidFill>
                  <a:schemeClr val="tx1"/>
                </a:solidFill>
                <a:latin typeface="Berlin CE" pitchFamily="2" charset="0"/>
              </a:rPr>
              <a:t>as</a:t>
            </a:r>
            <a:r>
              <a:rPr lang="cs-CZ" sz="1100" dirty="0">
                <a:solidFill>
                  <a:schemeClr val="tx1"/>
                </a:solidFill>
                <a:latin typeface="Berlin CE" pitchFamily="2" charset="0"/>
              </a:rPr>
              <a:t> </a:t>
            </a:r>
            <a:r>
              <a:rPr lang="cs-CZ" sz="1100" dirty="0" err="1">
                <a:solidFill>
                  <a:schemeClr val="tx1"/>
                </a:solidFill>
                <a:latin typeface="Berlin CE" pitchFamily="2" charset="0"/>
              </a:rPr>
              <a:t>Bat</a:t>
            </a:r>
            <a:r>
              <a:rPr lang="en-GB" sz="1100" dirty="0">
                <a:solidFill>
                  <a:schemeClr val="tx1"/>
                </a:solidFill>
                <a:latin typeface="Berlin CE" pitchFamily="2" charset="0"/>
              </a:rPr>
              <a:t>a University in </a:t>
            </a:r>
            <a:r>
              <a:rPr lang="cs-CZ" sz="1100" dirty="0">
                <a:solidFill>
                  <a:schemeClr val="tx1"/>
                </a:solidFill>
                <a:latin typeface="Berlin CE" pitchFamily="2" charset="0"/>
              </a:rPr>
              <a:t>Zl</a:t>
            </a:r>
            <a:r>
              <a:rPr lang="en-GB" sz="1100" dirty="0" err="1">
                <a:solidFill>
                  <a:schemeClr val="tx1"/>
                </a:solidFill>
                <a:latin typeface="Berlin CE" pitchFamily="2" charset="0"/>
              </a:rPr>
              <a:t>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5" name="Zástupný symbol pro číslo snímku 4"/>
          <p:cNvSpPr>
            <a:spLocks noGrp="1"/>
          </p:cNvSpPr>
          <p:nvPr>
            <p:ph type="sldNum" sz="quarter" idx="12"/>
          </p:nvPr>
        </p:nvSpPr>
        <p:spPr/>
        <p:txBody>
          <a:bodyPr/>
          <a:lstStyle/>
          <a:p>
            <a:fld id="{58ACF089-6BD9-4FF9-8F05-3BF27D933551}" type="slidenum">
              <a:rPr lang="cs-CZ" smtClean="0"/>
              <a:t>1</a:t>
            </a:fld>
            <a:endParaRPr lang="cs-CZ"/>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en-GB" sz="1400" dirty="0"/>
              <a:t>Strategic project at TBU in </a:t>
            </a:r>
            <a:r>
              <a:rPr lang="en-GB" sz="1400" dirty="0" err="1"/>
              <a:t>Zlín</a:t>
            </a:r>
            <a:r>
              <a:rPr lang="en-GB" sz="1400" dirty="0"/>
              <a:t>, reg. no. CZ.02.2.69/0.0/0.0/16_015/0002204</a:t>
            </a:r>
            <a:endParaRPr lang="cs-CZ" sz="1400" dirty="0"/>
          </a:p>
        </p:txBody>
      </p:sp>
      <p:pic>
        <p:nvPicPr>
          <p:cNvPr id="12" name="Obrázek 11"/>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9 </a:t>
            </a:r>
            <a:r>
              <a:rPr lang="en-GB" sz="3200" dirty="0"/>
              <a:t>Making a paper appealing to publishers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400" dirty="0">
                <a:solidFill>
                  <a:schemeClr val="tx1"/>
                </a:solidFill>
                <a:latin typeface="Source Sans Pro Semibold" pitchFamily="34" charset="-18"/>
              </a:rPr>
              <a:t>Many articles are rejected for various reasons. So what needs to be done to increase your chances of getting the article published: </a:t>
            </a:r>
          </a:p>
          <a:p>
            <a:pPr algn="l"/>
            <a:endParaRPr lang="cs-CZ" sz="1400" dirty="0">
              <a:solidFill>
                <a:srgbClr val="642721"/>
              </a:solidFill>
              <a:latin typeface="Source Sans Pro Semibold" pitchFamily="34" charset="-18"/>
            </a:endParaRPr>
          </a:p>
          <a:p>
            <a:pPr marL="285750" indent="-285750" algn="l">
              <a:buFont typeface="Courier New" pitchFamily="49" charset="0"/>
              <a:buChar char="o"/>
            </a:pPr>
            <a:r>
              <a:rPr lang="en-GB" sz="1400" dirty="0">
                <a:solidFill>
                  <a:schemeClr val="tx1"/>
                </a:solidFill>
                <a:latin typeface="Source Sans Pro Semibold" pitchFamily="34" charset="-18"/>
              </a:rPr>
              <a:t>Original topic</a:t>
            </a:r>
          </a:p>
          <a:p>
            <a:pPr marL="285750" indent="-285750" algn="l">
              <a:buFont typeface="Courier New" pitchFamily="49" charset="0"/>
              <a:buChar char="o"/>
            </a:pPr>
            <a:r>
              <a:rPr lang="en-GB" sz="1400" dirty="0">
                <a:solidFill>
                  <a:schemeClr val="tx1"/>
                </a:solidFill>
                <a:latin typeface="Source Sans Pro Semibold" pitchFamily="34" charset="-18"/>
              </a:rPr>
              <a:t>Major benefit and application of the results of the article in practice</a:t>
            </a:r>
          </a:p>
          <a:p>
            <a:pPr marL="285750" indent="-285750" algn="l">
              <a:buFont typeface="Courier New" pitchFamily="49" charset="0"/>
              <a:buChar char="o"/>
            </a:pPr>
            <a:r>
              <a:rPr lang="en-GB" sz="1400" dirty="0">
                <a:solidFill>
                  <a:schemeClr val="tx1"/>
                </a:solidFill>
                <a:latin typeface="Source Sans Pro Semibold" pitchFamily="34" charset="-18"/>
              </a:rPr>
              <a:t>Detailed background materials, data and literature</a:t>
            </a:r>
          </a:p>
          <a:p>
            <a:pPr marL="285750" indent="-285750" algn="l">
              <a:buFont typeface="Courier New" pitchFamily="49" charset="0"/>
              <a:buChar char="o"/>
            </a:pPr>
            <a:r>
              <a:rPr lang="en-GB" sz="1400" dirty="0">
                <a:solidFill>
                  <a:schemeClr val="tx1"/>
                </a:solidFill>
                <a:latin typeface="Source Sans Pro Semibold" pitchFamily="34" charset="-18"/>
              </a:rPr>
              <a:t>Properly chosen and clearly defined methodology</a:t>
            </a:r>
          </a:p>
          <a:p>
            <a:pPr marL="285750" indent="-285750" algn="l">
              <a:buFont typeface="Courier New" pitchFamily="49" charset="0"/>
              <a:buChar char="o"/>
            </a:pPr>
            <a:r>
              <a:rPr lang="en-GB" sz="1400" dirty="0">
                <a:solidFill>
                  <a:schemeClr val="tx1"/>
                </a:solidFill>
                <a:latin typeface="Source Sans Pro Semibold" pitchFamily="34" charset="-18"/>
              </a:rPr>
              <a:t>Comprehensible article structure, readability and consistent language</a:t>
            </a:r>
          </a:p>
          <a:p>
            <a:pPr marL="285750" indent="-285750" algn="l">
              <a:buFont typeface="Courier New" pitchFamily="49" charset="0"/>
              <a:buChar char="o"/>
            </a:pPr>
            <a:r>
              <a:rPr lang="en-GB" sz="1400" dirty="0">
                <a:solidFill>
                  <a:schemeClr val="tx1"/>
                </a:solidFill>
                <a:latin typeface="Source Sans Pro Semibold" pitchFamily="34" charset="-18"/>
              </a:rPr>
              <a:t>Being consistent with formal requirements of the article in accordance with the requirements of the journal</a:t>
            </a:r>
            <a:endParaRPr lang="cs-CZ" sz="1400" dirty="0">
              <a:solidFill>
                <a:schemeClr val="tx1"/>
              </a:solidFill>
              <a:latin typeface="Source Sans Pro Semibold" pitchFamily="34" charset="-18"/>
            </a:endParaRPr>
          </a:p>
          <a:p>
            <a:pPr marL="285750" indent="-285750" algn="l">
              <a:buFont typeface="Courier New" pitchFamily="49" charset="0"/>
              <a:buChar char="o"/>
            </a:pPr>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10</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441115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10 </a:t>
            </a:r>
            <a:r>
              <a:rPr lang="en-GB" sz="3200" dirty="0"/>
              <a:t>Why do papers get rejected?</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400" dirty="0">
                <a:solidFill>
                  <a:schemeClr val="tx1"/>
                </a:solidFill>
                <a:latin typeface="Source Sans Pro Semibold" pitchFamily="34" charset="-18"/>
              </a:rPr>
              <a:t>Many articles get rejected after their submission to a journal. The main reasons usually are :</a:t>
            </a:r>
            <a:endParaRPr lang="cs-CZ" sz="1400" dirty="0">
              <a:solidFill>
                <a:schemeClr val="tx1"/>
              </a:solidFill>
              <a:latin typeface="Source Sans Pro Semibold" pitchFamily="34" charset="-18"/>
            </a:endParaRPr>
          </a:p>
          <a:p>
            <a:pPr algn="l"/>
            <a:endParaRPr lang="cs-CZ" sz="1400" dirty="0">
              <a:solidFill>
                <a:srgbClr val="642721"/>
              </a:solidFill>
              <a:latin typeface="Source Sans Pro Semibold" pitchFamily="34" charset="-18"/>
            </a:endParaRPr>
          </a:p>
          <a:p>
            <a:pPr marL="285750" indent="-285750" algn="l">
              <a:buFont typeface="Courier New" pitchFamily="49" charset="0"/>
              <a:buChar char="o"/>
            </a:pPr>
            <a:r>
              <a:rPr lang="en-GB" sz="1400" dirty="0">
                <a:solidFill>
                  <a:schemeClr val="tx1"/>
                </a:solidFill>
                <a:latin typeface="Source Sans Pro Semibold" pitchFamily="34" charset="-18"/>
              </a:rPr>
              <a:t>Insufficient quality of the article</a:t>
            </a:r>
          </a:p>
          <a:p>
            <a:pPr marL="285750" indent="-285750" algn="l">
              <a:buFont typeface="Courier New" pitchFamily="49" charset="0"/>
              <a:buChar char="o"/>
            </a:pPr>
            <a:r>
              <a:rPr lang="en-GB" sz="1400" dirty="0">
                <a:solidFill>
                  <a:schemeClr val="tx1"/>
                </a:solidFill>
                <a:latin typeface="Source Sans Pro Semibold" pitchFamily="34" charset="-18"/>
              </a:rPr>
              <a:t>Lack of originality and novelty in the article submitted</a:t>
            </a:r>
          </a:p>
          <a:p>
            <a:pPr marL="285750" indent="-285750" algn="l">
              <a:buFont typeface="Courier New" pitchFamily="49" charset="0"/>
              <a:buChar char="o"/>
            </a:pPr>
            <a:r>
              <a:rPr lang="en-GB" sz="1400" dirty="0">
                <a:solidFill>
                  <a:schemeClr val="tx1"/>
                </a:solidFill>
                <a:latin typeface="Source Sans Pro Semibold" pitchFamily="34" charset="-18"/>
              </a:rPr>
              <a:t>Thematic contradiction between the article and the chosen journal</a:t>
            </a:r>
          </a:p>
          <a:p>
            <a:pPr marL="285750" indent="-285750" algn="l">
              <a:buFont typeface="Courier New" pitchFamily="49" charset="0"/>
              <a:buChar char="o"/>
            </a:pPr>
            <a:r>
              <a:rPr lang="en-GB" sz="1400" dirty="0">
                <a:solidFill>
                  <a:schemeClr val="tx1"/>
                </a:solidFill>
                <a:latin typeface="Source Sans Pro Semibold" pitchFamily="34" charset="-18"/>
              </a:rPr>
              <a:t>Excessive ambition of the author (first publication in a very prestigious magazine)</a:t>
            </a:r>
          </a:p>
          <a:p>
            <a:pPr marL="285750" indent="-285750" algn="l">
              <a:buFont typeface="Courier New" pitchFamily="49" charset="0"/>
              <a:buChar char="o"/>
            </a:pPr>
            <a:r>
              <a:rPr lang="en-GB" sz="1400" dirty="0">
                <a:solidFill>
                  <a:schemeClr val="tx1"/>
                </a:solidFill>
                <a:latin typeface="Source Sans Pro Semibold" pitchFamily="34" charset="-18"/>
              </a:rPr>
              <a:t>Failure to respect the formal requirements of the journal</a:t>
            </a:r>
          </a:p>
          <a:p>
            <a:pPr marL="285750" indent="-285750" algn="l">
              <a:buFont typeface="Courier New" pitchFamily="49" charset="0"/>
              <a:buChar char="o"/>
            </a:pPr>
            <a:r>
              <a:rPr lang="en-GB" sz="1400" dirty="0">
                <a:solidFill>
                  <a:schemeClr val="tx1"/>
                </a:solidFill>
                <a:latin typeface="Source Sans Pro Semibold" pitchFamily="34" charset="-18"/>
              </a:rPr>
              <a:t>The article does not consult the most recent literary sources</a:t>
            </a:r>
          </a:p>
          <a:p>
            <a:pPr marL="285750" indent="-285750" algn="l">
              <a:buFont typeface="Courier New" pitchFamily="49" charset="0"/>
              <a:buChar char="o"/>
            </a:pPr>
            <a:r>
              <a:rPr lang="en-GB" sz="1400" dirty="0">
                <a:solidFill>
                  <a:schemeClr val="tx1"/>
                </a:solidFill>
                <a:latin typeface="Source Sans Pro Semibold" pitchFamily="34" charset="-18"/>
              </a:rPr>
              <a:t>The article is of a commercial nature</a:t>
            </a:r>
          </a:p>
          <a:p>
            <a:pPr marL="285750" indent="-285750" algn="l">
              <a:buFont typeface="Courier New" pitchFamily="49" charset="0"/>
              <a:buChar char="o"/>
            </a:pPr>
            <a:r>
              <a:rPr lang="en-GB" sz="1400" dirty="0">
                <a:solidFill>
                  <a:schemeClr val="tx1"/>
                </a:solidFill>
                <a:latin typeface="Source Sans Pro Semibold" pitchFamily="34" charset="-18"/>
              </a:rPr>
              <a:t>Poor English</a:t>
            </a:r>
            <a:endParaRPr lang="cs-CZ" sz="1400" dirty="0">
              <a:solidFill>
                <a:schemeClr val="tx1"/>
              </a:solidFill>
              <a:latin typeface="Source Sans Pro Semibold" pitchFamily="34" charset="-18"/>
            </a:endParaRPr>
          </a:p>
          <a:p>
            <a:pPr marL="285750" indent="-285750" algn="l">
              <a:buFont typeface="Courier New" pitchFamily="49" charset="0"/>
              <a:buChar char="o"/>
            </a:pPr>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11</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66328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r>
              <a:rPr lang="cs-CZ" sz="3200" dirty="0"/>
              <a:t>11 </a:t>
            </a:r>
            <a:r>
              <a:rPr lang="en-GB" sz="3200" dirty="0"/>
              <a:t>What to do next when your paper gets rejected?</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Many articles are rejected at first.  It is useful to follow the following rules:</a:t>
            </a:r>
          </a:p>
          <a:p>
            <a:pPr algn="l"/>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Ask for the reasons for the rejection</a:t>
            </a:r>
          </a:p>
          <a:p>
            <a:pPr marL="285750" indent="-285750" algn="l">
              <a:buFont typeface="Courier New" pitchFamily="49" charset="0"/>
              <a:buChar char="o"/>
            </a:pPr>
            <a:r>
              <a:rPr lang="en-GB" sz="1500" dirty="0">
                <a:solidFill>
                  <a:schemeClr val="tx1"/>
                </a:solidFill>
                <a:latin typeface="Source Sans Pro Semibold" pitchFamily="34" charset="-18"/>
              </a:rPr>
              <a:t>Learn from your mistakes</a:t>
            </a:r>
          </a:p>
          <a:p>
            <a:pPr marL="285750" indent="-285750" algn="l">
              <a:buFont typeface="Courier New" pitchFamily="49" charset="0"/>
              <a:buChar char="o"/>
            </a:pPr>
            <a:r>
              <a:rPr lang="en-GB" sz="1500" dirty="0">
                <a:solidFill>
                  <a:schemeClr val="tx1"/>
                </a:solidFill>
                <a:latin typeface="Source Sans Pro Semibold" pitchFamily="34" charset="-18"/>
              </a:rPr>
              <a:t>Rewrite and revise the article in a higher quality</a:t>
            </a:r>
          </a:p>
          <a:p>
            <a:pPr marL="285750" indent="-285750" algn="l">
              <a:buFont typeface="Courier New" pitchFamily="49" charset="0"/>
              <a:buChar char="o"/>
            </a:pPr>
            <a:r>
              <a:rPr lang="en-GB" sz="1500" dirty="0">
                <a:solidFill>
                  <a:schemeClr val="tx1"/>
                </a:solidFill>
                <a:latin typeface="Source Sans Pro Semibold" pitchFamily="34" charset="-18"/>
              </a:rPr>
              <a:t>Try offering it to another journal</a:t>
            </a:r>
          </a:p>
          <a:p>
            <a:pPr marL="285750" indent="-285750" algn="l">
              <a:buFont typeface="Courier New" pitchFamily="49" charset="0"/>
              <a:buChar char="o"/>
            </a:pPr>
            <a:r>
              <a:rPr lang="en-GB" sz="1500" dirty="0">
                <a:solidFill>
                  <a:schemeClr val="tx1"/>
                </a:solidFill>
                <a:latin typeface="Source Sans Pro Semibold" pitchFamily="34" charset="-18"/>
              </a:rPr>
              <a:t>Be persistent!</a:t>
            </a:r>
            <a:endParaRPr lang="cs-CZ" sz="15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a:p>
            <a:pPr marL="285750" indent="-285750" algn="l">
              <a:buFont typeface="Courier New" pitchFamily="49" charset="0"/>
              <a:buChar char="o"/>
            </a:pPr>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12</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32241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12 </a:t>
            </a:r>
            <a:r>
              <a:rPr lang="en-GB" sz="3200" dirty="0"/>
              <a:t>The review process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A review process is the stepping stone for achieving quality in scientific publishing. Each article goes through a review process where it can be accepted, accepted with comments, or rejected. The basic types of review processes are: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Anonymous</a:t>
            </a:r>
            <a:r>
              <a:rPr lang="cs-CZ" sz="1500" dirty="0">
                <a:solidFill>
                  <a:schemeClr val="tx1"/>
                </a:solidFill>
                <a:latin typeface="Source Sans Pro Semibold" pitchFamily="34" charset="-18"/>
              </a:rPr>
              <a:t> peer </a:t>
            </a:r>
            <a:r>
              <a:rPr lang="cs-CZ" sz="1500" dirty="0" err="1">
                <a:solidFill>
                  <a:schemeClr val="tx1"/>
                </a:solidFill>
                <a:latin typeface="Source Sans Pro Semibold" pitchFamily="34" charset="-18"/>
              </a:rPr>
              <a:t>review</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Open</a:t>
            </a:r>
            <a:r>
              <a:rPr lang="cs-CZ" sz="1500" dirty="0">
                <a:solidFill>
                  <a:schemeClr val="tx1"/>
                </a:solidFill>
                <a:latin typeface="Source Sans Pro Semibold" pitchFamily="34" charset="-18"/>
              </a:rPr>
              <a:t> peer </a:t>
            </a:r>
            <a:r>
              <a:rPr lang="cs-CZ" sz="1500" dirty="0" err="1">
                <a:solidFill>
                  <a:schemeClr val="tx1"/>
                </a:solidFill>
                <a:latin typeface="Source Sans Pro Semibold" pitchFamily="34" charset="-18"/>
              </a:rPr>
              <a:t>review</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Double peer </a:t>
            </a:r>
            <a:r>
              <a:rPr lang="cs-CZ" sz="1500" dirty="0" err="1">
                <a:solidFill>
                  <a:schemeClr val="tx1"/>
                </a:solidFill>
                <a:latin typeface="Source Sans Pro Semibold" pitchFamily="34" charset="-18"/>
              </a:rPr>
              <a:t>review</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the most common form</a:t>
            </a:r>
            <a:r>
              <a:rPr lang="cs-CZ" sz="1500" dirty="0">
                <a:solidFill>
                  <a:schemeClr val="tx1"/>
                </a:solidFill>
                <a:latin typeface="Source Sans Pro Semibold" pitchFamily="34" charset="-18"/>
              </a:rPr>
              <a:t>)</a:t>
            </a:r>
          </a:p>
          <a:p>
            <a:pPr marL="285750" indent="-285750" algn="l">
              <a:buFont typeface="Courier New" pitchFamily="49" charset="0"/>
              <a:buChar char="o"/>
            </a:pPr>
            <a:r>
              <a:rPr lang="cs-CZ" sz="1500" dirty="0">
                <a:solidFill>
                  <a:schemeClr val="tx1"/>
                </a:solidFill>
                <a:latin typeface="Source Sans Pro Semibold" pitchFamily="34" charset="-18"/>
              </a:rPr>
              <a:t>Single peer </a:t>
            </a:r>
            <a:r>
              <a:rPr lang="cs-CZ" sz="1500" dirty="0" err="1">
                <a:solidFill>
                  <a:schemeClr val="tx1"/>
                </a:solidFill>
                <a:latin typeface="Source Sans Pro Semibold" pitchFamily="34" charset="-18"/>
              </a:rPr>
              <a:t>review</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Post peer </a:t>
            </a:r>
            <a:r>
              <a:rPr lang="cs-CZ" sz="1500" dirty="0" err="1" smtClean="0">
                <a:solidFill>
                  <a:schemeClr val="tx1"/>
                </a:solidFill>
                <a:latin typeface="Source Sans Pro Semibold" pitchFamily="34" charset="-18"/>
              </a:rPr>
              <a:t>review</a:t>
            </a:r>
            <a:endParaRPr lang="cs-CZ" sz="1500" dirty="0" smtClean="0">
              <a:solidFill>
                <a:schemeClr val="tx1"/>
              </a:solidFill>
              <a:latin typeface="Source Sans Pro Semibold" pitchFamily="34" charset="-18"/>
            </a:endParaRPr>
          </a:p>
          <a:p>
            <a:pPr marL="285750" indent="-285750" algn="l">
              <a:buFont typeface="Courier New" pitchFamily="49" charset="0"/>
              <a:buChar char="o"/>
            </a:pPr>
            <a:r>
              <a:rPr lang="en-US" sz="1500" dirty="0">
                <a:solidFill>
                  <a:schemeClr val="tx1"/>
                </a:solidFill>
                <a:latin typeface="Source Sans Pro Semibold" pitchFamily="34" charset="-18"/>
              </a:rPr>
              <a:t>Extends the publishing process </a:t>
            </a:r>
            <a:endParaRPr lang="cs-CZ" sz="1500" dirty="0" smtClean="0">
              <a:solidFill>
                <a:schemeClr val="tx1"/>
              </a:solidFill>
              <a:latin typeface="Source Sans Pro Semibold" pitchFamily="34" charset="-18"/>
            </a:endParaRPr>
          </a:p>
          <a:p>
            <a:pPr marL="285750" indent="-285750" algn="l">
              <a:buFont typeface="Courier New" pitchFamily="49" charset="0"/>
              <a:buChar char="o"/>
            </a:pPr>
            <a:r>
              <a:rPr lang="en-US" sz="1500" dirty="0" smtClean="0">
                <a:solidFill>
                  <a:schemeClr val="tx1"/>
                </a:solidFill>
                <a:latin typeface="Source Sans Pro Semibold" pitchFamily="34" charset="-18"/>
              </a:rPr>
              <a:t>Increases </a:t>
            </a:r>
            <a:r>
              <a:rPr lang="en-US" sz="1500" dirty="0">
                <a:solidFill>
                  <a:schemeClr val="tx1"/>
                </a:solidFill>
                <a:latin typeface="Source Sans Pro Semibold" pitchFamily="34" charset="-18"/>
              </a:rPr>
              <a:t>reject rate Predatory peer review journals only pretend</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13</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64392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13 </a:t>
            </a:r>
            <a:r>
              <a:rPr lang="en-GB" sz="3200" dirty="0"/>
              <a:t>Why is the review process important?</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review process is an integral part of the article publishing process. It has its undoubtable positives as well as negatives: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The p</a:t>
            </a:r>
            <a:r>
              <a:rPr lang="cs-CZ" sz="1500" dirty="0">
                <a:solidFill>
                  <a:schemeClr val="tx1"/>
                </a:solidFill>
                <a:latin typeface="Source Sans Pro Semibold" pitchFamily="34" charset="-18"/>
              </a:rPr>
              <a:t>o</a:t>
            </a:r>
            <a:r>
              <a:rPr lang="en-GB" sz="1500" dirty="0" err="1">
                <a:solidFill>
                  <a:schemeClr val="tx1"/>
                </a:solidFill>
                <a:latin typeface="Source Sans Pro Semibold" pitchFamily="34" charset="-18"/>
              </a:rPr>
              <a:t>sitives</a:t>
            </a:r>
            <a:r>
              <a:rPr lang="cs-CZ" sz="1500" dirty="0">
                <a:solidFill>
                  <a:schemeClr val="tx1"/>
                </a:solidFill>
                <a:latin typeface="Source Sans Pro Semibold" pitchFamily="34" charset="-18"/>
              </a:rPr>
              <a:t>:</a:t>
            </a:r>
          </a:p>
          <a:p>
            <a:pPr marL="285750" indent="-285750" algn="l">
              <a:buFont typeface="Courier New" pitchFamily="49" charset="0"/>
              <a:buChar char="o"/>
            </a:pPr>
            <a:r>
              <a:rPr lang="en-GB" sz="1500" dirty="0">
                <a:solidFill>
                  <a:schemeClr val="tx1"/>
                </a:solidFill>
                <a:latin typeface="Source Sans Pro Semibold" pitchFamily="34" charset="-18"/>
              </a:rPr>
              <a:t>It improves the quality of the submitted article, but also the source journals themselves</a:t>
            </a:r>
          </a:p>
          <a:p>
            <a:pPr marL="285750" indent="-285750" algn="l">
              <a:buFont typeface="Courier New" pitchFamily="49" charset="0"/>
              <a:buChar char="o"/>
            </a:pPr>
            <a:r>
              <a:rPr lang="en-GB" sz="1500" dirty="0">
                <a:solidFill>
                  <a:schemeClr val="tx1"/>
                </a:solidFill>
                <a:latin typeface="Source Sans Pro Semibold" pitchFamily="34" charset="-18"/>
              </a:rPr>
              <a:t>Refutes any untrue claims in articles, eliminates poor quality articles, or plagiarism</a:t>
            </a:r>
          </a:p>
          <a:p>
            <a:pPr marL="285750" indent="-285750" algn="l">
              <a:buFont typeface="Courier New" pitchFamily="49" charset="0"/>
              <a:buChar char="o"/>
            </a:pPr>
            <a:r>
              <a:rPr lang="en-GB" sz="1500" dirty="0">
                <a:solidFill>
                  <a:schemeClr val="tx1"/>
                </a:solidFill>
                <a:latin typeface="Source Sans Pro Semibold" pitchFamily="34" charset="-18"/>
              </a:rPr>
              <a:t>It creates positive pressure on authors regarding the quality of the articles submitted</a:t>
            </a: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The n</a:t>
            </a:r>
            <a:r>
              <a:rPr lang="cs-CZ" sz="1500" dirty="0" err="1">
                <a:solidFill>
                  <a:schemeClr val="tx1"/>
                </a:solidFill>
                <a:latin typeface="Source Sans Pro Semibold" pitchFamily="34" charset="-18"/>
              </a:rPr>
              <a:t>egativ</a:t>
            </a:r>
            <a:r>
              <a:rPr lang="en-GB" sz="1500" dirty="0">
                <a:solidFill>
                  <a:schemeClr val="tx1"/>
                </a:solidFill>
                <a:latin typeface="Source Sans Pro Semibold" pitchFamily="34" charset="-18"/>
              </a:rPr>
              <a:t>es:</a:t>
            </a:r>
          </a:p>
          <a:p>
            <a:pPr marL="285750" indent="-285750" algn="l">
              <a:buFont typeface="Courier New" pitchFamily="49" charset="0"/>
              <a:buChar char="o"/>
            </a:pPr>
            <a:r>
              <a:rPr lang="en-GB" sz="1500" dirty="0">
                <a:solidFill>
                  <a:schemeClr val="tx1"/>
                </a:solidFill>
                <a:latin typeface="Source Sans Pro Semibold" pitchFamily="34" charset="-18"/>
              </a:rPr>
              <a:t>Prolongs the publishing process</a:t>
            </a:r>
          </a:p>
          <a:p>
            <a:pPr marL="285750" indent="-285750" algn="l">
              <a:buFont typeface="Courier New" pitchFamily="49" charset="0"/>
              <a:buChar char="o"/>
            </a:pPr>
            <a:r>
              <a:rPr lang="en-GB" sz="1500" dirty="0">
                <a:solidFill>
                  <a:schemeClr val="tx1"/>
                </a:solidFill>
                <a:latin typeface="Source Sans Pro Semibold" pitchFamily="34" charset="-18"/>
              </a:rPr>
              <a:t>Increases the reject rate</a:t>
            </a:r>
          </a:p>
          <a:p>
            <a:pPr marL="285750" indent="-285750" algn="l">
              <a:buFont typeface="Courier New" pitchFamily="49" charset="0"/>
              <a:buChar char="o"/>
            </a:pPr>
            <a:r>
              <a:rPr lang="en-GB" sz="1500" dirty="0">
                <a:solidFill>
                  <a:schemeClr val="tx1"/>
                </a:solidFill>
                <a:latin typeface="Source Sans Pro Semibold" pitchFamily="34" charset="-18"/>
              </a:rPr>
              <a:t>Predatory journals often only pretend a peer review </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14</a:t>
            </a:fld>
            <a:endParaRPr lang="cs-CZ"/>
          </a:p>
        </p:txBody>
      </p:sp>
      <p:sp>
        <p:nvSpPr>
          <p:cNvPr id="12" name="Rectangle 3">
            <a:extLst>
              <a:ext uri="{FF2B5EF4-FFF2-40B4-BE49-F238E27FC236}">
                <a16:creationId xmlns:a16="http://schemas.microsoft.com/office/drawing/2014/main" id="{98510605-FA83-4588-9CFE-7699CF109FAD}"/>
              </a:ext>
            </a:extLst>
          </p:cNvPr>
          <p:cNvSpPr>
            <a:spLocks noChangeArrowheads="1"/>
          </p:cNvSpPr>
          <p:nvPr/>
        </p:nvSpPr>
        <p:spPr bwMode="auto">
          <a:xfrm>
            <a:off x="0" y="120878"/>
            <a:ext cx="20550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3" name="Obrázek 12"/>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27737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14 </a:t>
            </a:r>
            <a:r>
              <a:rPr lang="en-GB" sz="3200" dirty="0"/>
              <a:t>The structure of a paper</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Scientific articles are most commonly published in this a structure (depending on the type of article and the rules of the source journal):</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Tittle</a:t>
            </a:r>
          </a:p>
          <a:p>
            <a:pPr marL="285750" indent="-285750" algn="l">
              <a:buFont typeface="Courier New" pitchFamily="49" charset="0"/>
              <a:buChar char="o"/>
            </a:pPr>
            <a:r>
              <a:rPr lang="en-GB" sz="1500" dirty="0">
                <a:solidFill>
                  <a:schemeClr val="tx1"/>
                </a:solidFill>
                <a:latin typeface="Source Sans Pro Semibold" pitchFamily="34" charset="-18"/>
              </a:rPr>
              <a:t>Author´s information and affiliation</a:t>
            </a:r>
          </a:p>
          <a:p>
            <a:pPr marL="285750" indent="-285750" algn="l">
              <a:buFont typeface="Courier New" pitchFamily="49" charset="0"/>
              <a:buChar char="o"/>
            </a:pPr>
            <a:r>
              <a:rPr lang="en-GB" sz="1500" dirty="0">
                <a:solidFill>
                  <a:schemeClr val="tx1"/>
                </a:solidFill>
                <a:latin typeface="Source Sans Pro Semibold" pitchFamily="34" charset="-18"/>
              </a:rPr>
              <a:t>Abstract and keywords</a:t>
            </a:r>
          </a:p>
          <a:p>
            <a:pPr marL="285750" indent="-285750" algn="l">
              <a:buFont typeface="Courier New" pitchFamily="49" charset="0"/>
              <a:buChar char="o"/>
            </a:pPr>
            <a:r>
              <a:rPr lang="en-GB" sz="1500" dirty="0">
                <a:solidFill>
                  <a:schemeClr val="tx1"/>
                </a:solidFill>
                <a:latin typeface="Source Sans Pro Semibold" pitchFamily="34" charset="-18"/>
              </a:rPr>
              <a:t>Introduction</a:t>
            </a:r>
          </a:p>
          <a:p>
            <a:pPr marL="285750" indent="-285750" algn="l">
              <a:buFont typeface="Courier New" pitchFamily="49" charset="0"/>
              <a:buChar char="o"/>
            </a:pPr>
            <a:r>
              <a:rPr lang="en-GB" sz="1500" dirty="0">
                <a:solidFill>
                  <a:schemeClr val="tx1"/>
                </a:solidFill>
                <a:latin typeface="Source Sans Pro Semibold" pitchFamily="34" charset="-18"/>
              </a:rPr>
              <a:t>Literature review</a:t>
            </a:r>
          </a:p>
          <a:p>
            <a:pPr marL="285750" indent="-285750" algn="l">
              <a:buFont typeface="Courier New" pitchFamily="49" charset="0"/>
              <a:buChar char="o"/>
            </a:pPr>
            <a:r>
              <a:rPr lang="en-GB" sz="1500" dirty="0">
                <a:solidFill>
                  <a:schemeClr val="tx1"/>
                </a:solidFill>
                <a:latin typeface="Source Sans Pro Semibold" pitchFamily="34" charset="-18"/>
              </a:rPr>
              <a:t>Methodology</a:t>
            </a:r>
          </a:p>
          <a:p>
            <a:pPr marL="285750" indent="-285750" algn="l">
              <a:buFont typeface="Courier New" pitchFamily="49" charset="0"/>
              <a:buChar char="o"/>
            </a:pPr>
            <a:r>
              <a:rPr lang="en-GB" sz="1500" dirty="0">
                <a:solidFill>
                  <a:schemeClr val="tx1"/>
                </a:solidFill>
                <a:latin typeface="Source Sans Pro Semibold" pitchFamily="34" charset="-18"/>
              </a:rPr>
              <a:t>Results</a:t>
            </a:r>
          </a:p>
          <a:p>
            <a:pPr marL="285750" indent="-285750" algn="l">
              <a:buFont typeface="Courier New" pitchFamily="49" charset="0"/>
              <a:buChar char="o"/>
            </a:pPr>
            <a:r>
              <a:rPr lang="en-GB" sz="1500" dirty="0">
                <a:solidFill>
                  <a:schemeClr val="tx1"/>
                </a:solidFill>
                <a:latin typeface="Source Sans Pro Semibold" pitchFamily="34" charset="-18"/>
              </a:rPr>
              <a:t>Discussions and conclusions</a:t>
            </a:r>
          </a:p>
          <a:p>
            <a:pPr marL="285750" indent="-285750" algn="l">
              <a:buFont typeface="Courier New" pitchFamily="49" charset="0"/>
              <a:buChar char="o"/>
            </a:pPr>
            <a:r>
              <a:rPr lang="en-GB" sz="1500" dirty="0">
                <a:solidFill>
                  <a:schemeClr val="tx1"/>
                </a:solidFill>
                <a:latin typeface="Source Sans Pro Semibold" pitchFamily="34" charset="-18"/>
              </a:rPr>
              <a:t>Thanks and acknowledgments </a:t>
            </a:r>
          </a:p>
          <a:p>
            <a:pPr marL="285750" indent="-285750" algn="l">
              <a:buFont typeface="Courier New" pitchFamily="49" charset="0"/>
              <a:buChar char="o"/>
            </a:pPr>
            <a:r>
              <a:rPr lang="en-GB" sz="1500" dirty="0">
                <a:solidFill>
                  <a:schemeClr val="tx1"/>
                </a:solidFill>
                <a:latin typeface="Source Sans Pro Semibold" pitchFamily="34" charset="-18"/>
              </a:rPr>
              <a:t>Bibliography</a:t>
            </a: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15</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97824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15 </a:t>
            </a:r>
            <a:r>
              <a:rPr lang="en-GB" sz="3200" dirty="0"/>
              <a:t>Author´s  information</a:t>
            </a:r>
            <a:endParaRPr lang="cs-CZ" sz="3200" dirty="0"/>
          </a:p>
        </p:txBody>
      </p:sp>
      <p:sp>
        <p:nvSpPr>
          <p:cNvPr id="3" name="Subtitle 2"/>
          <p:cNvSpPr>
            <a:spLocks noGrp="1"/>
          </p:cNvSpPr>
          <p:nvPr>
            <p:ph type="subTitle" idx="1"/>
          </p:nvPr>
        </p:nvSpPr>
        <p:spPr>
          <a:xfrm>
            <a:off x="539552" y="2348880"/>
            <a:ext cx="7981078" cy="3489820"/>
          </a:xfrm>
        </p:spPr>
        <p:txBody>
          <a:bodyPr>
            <a:noAutofit/>
          </a:bodyPr>
          <a:lstStyle/>
          <a:p>
            <a:pPr algn="l"/>
            <a:r>
              <a:rPr lang="en-GB" sz="1500" dirty="0">
                <a:solidFill>
                  <a:schemeClr val="tx1"/>
                </a:solidFill>
                <a:latin typeface="Source Sans Pro Semibold" pitchFamily="34" charset="-18"/>
              </a:rPr>
              <a:t>Before author´s information  is provided, it is necessary to approve all registration requirements within the team. The following rules apply:</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The names of the authors are always written in the order of name, surname</a:t>
            </a:r>
          </a:p>
          <a:p>
            <a:pPr marL="285750" indent="-285750" algn="l">
              <a:buFont typeface="Courier New" pitchFamily="49" charset="0"/>
              <a:buChar char="o"/>
            </a:pPr>
            <a:r>
              <a:rPr lang="en-GB" sz="1500" dirty="0">
                <a:solidFill>
                  <a:schemeClr val="tx1"/>
                </a:solidFill>
                <a:latin typeface="Source Sans Pro Semibold" pitchFamily="34" charset="-18"/>
              </a:rPr>
              <a:t>The authors are listed in the order according to their individual share of work on the articles</a:t>
            </a:r>
          </a:p>
          <a:p>
            <a:pPr marL="285750" indent="-285750" algn="l">
              <a:buFont typeface="Courier New" pitchFamily="49" charset="0"/>
              <a:buChar char="o"/>
            </a:pPr>
            <a:r>
              <a:rPr lang="en-GB" sz="1500" dirty="0">
                <a:solidFill>
                  <a:schemeClr val="tx1"/>
                </a:solidFill>
                <a:latin typeface="Source Sans Pro Semibold" pitchFamily="34" charset="-18"/>
              </a:rPr>
              <a:t>It is always necessary to choose a corresponding author who is responsible for subsequent communication</a:t>
            </a:r>
          </a:p>
          <a:p>
            <a:pPr marL="285750" indent="-285750" algn="l">
              <a:buFont typeface="Courier New" pitchFamily="49" charset="0"/>
              <a:buChar char="o"/>
            </a:pPr>
            <a:r>
              <a:rPr lang="en-GB" sz="1500" dirty="0">
                <a:solidFill>
                  <a:schemeClr val="tx1"/>
                </a:solidFill>
                <a:latin typeface="Source Sans Pro Semibold" pitchFamily="34" charset="-18"/>
              </a:rPr>
              <a:t>All authors need to enter their current affiliations and contact details correctly</a:t>
            </a:r>
          </a:p>
          <a:p>
            <a:pPr marL="285750" indent="-285750" algn="l">
              <a:buFont typeface="Courier New" pitchFamily="49" charset="0"/>
              <a:buChar char="o"/>
            </a:pPr>
            <a:r>
              <a:rPr lang="en-GB" sz="1500" dirty="0">
                <a:solidFill>
                  <a:schemeClr val="tx1"/>
                </a:solidFill>
                <a:latin typeface="Source Sans Pro Semibold" pitchFamily="34" charset="-18"/>
              </a:rPr>
              <a:t>Authors who only have a marginal share in the article may be mentioned in a thank you section</a:t>
            </a:r>
          </a:p>
          <a:p>
            <a:pPr marL="285750" indent="-285750" algn="l">
              <a:buFont typeface="Courier New" pitchFamily="49" charset="0"/>
              <a:buChar char="o"/>
            </a:pPr>
            <a:r>
              <a:rPr lang="en-GB" sz="1500" dirty="0">
                <a:solidFill>
                  <a:schemeClr val="tx1"/>
                </a:solidFill>
                <a:latin typeface="Source Sans Pro Semibold" pitchFamily="34" charset="-18"/>
              </a:rPr>
              <a:t>It is not possible to include authors who did not participate in the article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16</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63937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16 </a:t>
            </a:r>
            <a:r>
              <a:rPr lang="en-GB" sz="3200" dirty="0"/>
              <a:t>Affiliation information</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A common mistake in publishing scientific articles is an affiliation name mistakes. Such a mistake may then result in non-assignment of a publication to the University and a loss of points in international ranking systems. The correct form of TBU in </a:t>
            </a:r>
            <a:r>
              <a:rPr lang="en-GB" sz="1500" dirty="0" err="1">
                <a:solidFill>
                  <a:schemeClr val="tx1"/>
                </a:solidFill>
                <a:latin typeface="Source Sans Pro Semibold" pitchFamily="34" charset="-18"/>
              </a:rPr>
              <a:t>Zlín</a:t>
            </a:r>
            <a:r>
              <a:rPr lang="en-GB" sz="1500" dirty="0">
                <a:solidFill>
                  <a:schemeClr val="tx1"/>
                </a:solidFill>
                <a:latin typeface="Source Sans Pro Semibold" pitchFamily="34" charset="-18"/>
              </a:rPr>
              <a:t> is as follows:</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US" sz="1500" dirty="0" smtClean="0">
                <a:solidFill>
                  <a:schemeClr val="tx1"/>
                </a:solidFill>
                <a:latin typeface="Source Sans Pro Semibold" pitchFamily="34" charset="-18"/>
              </a:rPr>
              <a:t>Tomas Bata University in </a:t>
            </a:r>
            <a:r>
              <a:rPr lang="en-US" sz="1500" dirty="0" err="1" smtClean="0">
                <a:solidFill>
                  <a:schemeClr val="tx1"/>
                </a:solidFill>
                <a:latin typeface="Source Sans Pro Semibold" pitchFamily="34" charset="-18"/>
              </a:rPr>
              <a:t>Zlín</a:t>
            </a:r>
            <a:r>
              <a:rPr lang="cs-CZ" sz="1500" dirty="0" smtClean="0">
                <a:solidFill>
                  <a:schemeClr val="tx1"/>
                </a:solidFill>
                <a:latin typeface="Source Sans Pro Semibold" pitchFamily="34" charset="-18"/>
              </a:rPr>
              <a:t> </a:t>
            </a:r>
            <a:r>
              <a:rPr lang="cs-CZ" sz="1500" dirty="0">
                <a:solidFill>
                  <a:schemeClr val="tx1"/>
                </a:solidFill>
                <a:latin typeface="Source Sans Pro Semibold" pitchFamily="34" charset="-18"/>
              </a:rPr>
              <a:t>(</a:t>
            </a:r>
            <a:r>
              <a:rPr lang="en-GB" sz="1500" dirty="0">
                <a:solidFill>
                  <a:schemeClr val="tx1"/>
                </a:solidFill>
                <a:latin typeface="Source Sans Pro Semibold" pitchFamily="34" charset="-18"/>
              </a:rPr>
              <a:t>Czech journals</a:t>
            </a:r>
            <a:r>
              <a:rPr lang="cs-CZ" sz="1500" dirty="0">
                <a:solidFill>
                  <a:schemeClr val="tx1"/>
                </a:solidFill>
                <a:latin typeface="Source Sans Pro Semibold" pitchFamily="34" charset="-18"/>
              </a:rPr>
              <a:t>)</a:t>
            </a:r>
          </a:p>
          <a:p>
            <a:pPr marL="285750" indent="-285750" algn="l">
              <a:buFont typeface="Courier New" pitchFamily="49" charset="0"/>
              <a:buChar char="o"/>
            </a:pPr>
            <a:r>
              <a:rPr lang="cs-CZ" sz="1500" dirty="0">
                <a:solidFill>
                  <a:schemeClr val="tx1"/>
                </a:solidFill>
                <a:latin typeface="Source Sans Pro Semibold" pitchFamily="34" charset="-18"/>
              </a:rPr>
              <a:t>Tomas </a:t>
            </a:r>
            <a:r>
              <a:rPr lang="cs-CZ" sz="1500" dirty="0" err="1">
                <a:solidFill>
                  <a:schemeClr val="tx1"/>
                </a:solidFill>
                <a:latin typeface="Source Sans Pro Semibold" pitchFamily="34" charset="-18"/>
              </a:rPr>
              <a:t>Bata</a:t>
            </a:r>
            <a:r>
              <a:rPr lang="cs-CZ" sz="1500" dirty="0">
                <a:solidFill>
                  <a:schemeClr val="tx1"/>
                </a:solidFill>
                <a:latin typeface="Source Sans Pro Semibold" pitchFamily="34" charset="-18"/>
              </a:rPr>
              <a:t> University in </a:t>
            </a:r>
            <a:r>
              <a:rPr lang="cs-CZ" sz="1500" dirty="0" err="1">
                <a:solidFill>
                  <a:schemeClr val="tx1"/>
                </a:solidFill>
                <a:latin typeface="Source Sans Pro Semibold" pitchFamily="34" charset="-18"/>
              </a:rPr>
              <a:t>Zlin</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foreign journals</a:t>
            </a:r>
            <a:r>
              <a:rPr lang="cs-CZ" sz="1500" dirty="0">
                <a:solidFill>
                  <a:schemeClr val="tx1"/>
                </a:solidFill>
                <a:latin typeface="Source Sans Pro Semibold" pitchFamily="34" charset="-18"/>
              </a:rPr>
              <a:t>)</a:t>
            </a: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Because of possible difficulties with diacritics, it is advisable to write </a:t>
            </a:r>
            <a:r>
              <a:rPr lang="en-GB" sz="1500" dirty="0" err="1">
                <a:solidFill>
                  <a:schemeClr val="tx1"/>
                </a:solidFill>
                <a:latin typeface="Source Sans Pro Semibold" pitchFamily="34" charset="-18"/>
              </a:rPr>
              <a:t>Zlin</a:t>
            </a:r>
            <a:r>
              <a:rPr lang="en-GB" sz="1500" dirty="0">
                <a:solidFill>
                  <a:schemeClr val="tx1"/>
                </a:solidFill>
                <a:latin typeface="Source Sans Pro Semibold" pitchFamily="34" charset="-18"/>
              </a:rPr>
              <a:t> - without Czech diacritics in the English version, even though the official name of the university uses “</a:t>
            </a:r>
            <a:r>
              <a:rPr lang="en-GB" sz="1500" dirty="0" err="1">
                <a:solidFill>
                  <a:schemeClr val="tx1"/>
                </a:solidFill>
                <a:latin typeface="Source Sans Pro Semibold" pitchFamily="34" charset="-18"/>
              </a:rPr>
              <a:t>Zlín</a:t>
            </a:r>
            <a:r>
              <a:rPr lang="en-GB"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Before or after the name of the university, the name of the faculty or the institute can be entered, however the official name of the university must always be given.</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17</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68299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17 </a:t>
            </a:r>
            <a:r>
              <a:rPr lang="en-GB" sz="3200" dirty="0"/>
              <a:t>Tittle, abstract, key words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The title of the article should accurately reflect its content. It should be short and concise. At the same time, it is useful when it contains clear keywords. This will subsequently help  find it in subject databases.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The abstract is a concise statement of the content of the article. Source journals usually give a clear limit of the characters the author has to use. Some publishers require a structured abstract.</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Keywords are used to describe the topic of the article and enable its subsequent search. They should be accurate and concise. They are often selected from classifiers or controlled vocabulary. It is advisable to avoid complicated words or original neoplasms.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18</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73125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18 </a:t>
            </a:r>
            <a:r>
              <a:rPr lang="en-GB" sz="3200" dirty="0"/>
              <a:t>Introduction</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Defines the essence of the article</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It explains the novelty and originality of the topic researched</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It clarifies the need to create the article in the context of already published similar papers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It outlines basic hypotheses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Explains author´s motivation for the  article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19</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8877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r>
              <a:rPr lang="cs-CZ" sz="3200" dirty="0"/>
              <a:t>1 </a:t>
            </a:r>
            <a:r>
              <a:rPr lang="cs-CZ" sz="3200" dirty="0" err="1"/>
              <a:t>Me</a:t>
            </a:r>
            <a:r>
              <a:rPr lang="en-GB" sz="3200" dirty="0" err="1"/>
              <a:t>thodology</a:t>
            </a:r>
            <a:r>
              <a:rPr lang="en-GB" sz="3200" dirty="0"/>
              <a:t> for evaluating R&amp;D results</a:t>
            </a:r>
            <a:br>
              <a:rPr lang="en-GB" sz="3200" dirty="0"/>
            </a:br>
            <a:r>
              <a:rPr lang="cs-CZ" sz="3200" dirty="0"/>
              <a:t> </a:t>
            </a:r>
            <a:r>
              <a:rPr lang="en-GB" sz="3200" dirty="0"/>
              <a:t>in the Czech Republic</a:t>
            </a:r>
            <a:endParaRPr lang="cs-CZ" sz="3200" dirty="0"/>
          </a:p>
        </p:txBody>
      </p:sp>
      <p:sp>
        <p:nvSpPr>
          <p:cNvPr id="3" name="Subtitle 2"/>
          <p:cNvSpPr>
            <a:spLocks noGrp="1"/>
          </p:cNvSpPr>
          <p:nvPr>
            <p:ph type="subTitle" idx="1"/>
          </p:nvPr>
        </p:nvSpPr>
        <p:spPr>
          <a:xfrm>
            <a:off x="539552" y="2348880"/>
            <a:ext cx="7981078" cy="3389651"/>
          </a:xfrm>
        </p:spPr>
        <p:txBody>
          <a:bodyPr>
            <a:noAutofit/>
          </a:bodyPr>
          <a:lstStyle/>
          <a:p>
            <a:pPr algn="just"/>
            <a:r>
              <a:rPr lang="en-GB" sz="1500" dirty="0">
                <a:solidFill>
                  <a:schemeClr val="tx1"/>
                </a:solidFill>
                <a:latin typeface="Source Sans Pro Semibold" pitchFamily="34" charset="-18"/>
              </a:rPr>
              <a:t>The primary condition for publication of professional scientific outputs is to comply with the Czech methodology for evaluating research and development (R&amp;D) results. This is defined by the new Methodology 2017+ guidelines created by the Research, Development and Innovation Council. The methodology is available at </a:t>
            </a:r>
            <a:r>
              <a:rPr lang="en-GB" sz="1500" dirty="0">
                <a:solidFill>
                  <a:schemeClr val="tx1"/>
                </a:solidFill>
                <a:latin typeface="Source Sans Pro Semibold" pitchFamily="34" charset="-18"/>
                <a:hlinkClick r:id="rId3"/>
              </a:rPr>
              <a:t>https://www.vyzkum.cz/Default.aspx?lang=en</a:t>
            </a:r>
            <a:r>
              <a:rPr lang="en-GB" sz="1500" dirty="0">
                <a:solidFill>
                  <a:schemeClr val="tx1"/>
                </a:solidFill>
                <a:latin typeface="Source Sans Pro Semibold" pitchFamily="34" charset="-18"/>
              </a:rPr>
              <a:t>.</a:t>
            </a:r>
          </a:p>
          <a:p>
            <a:pPr algn="just"/>
            <a:r>
              <a:rPr lang="en-GB" sz="1500" dirty="0">
                <a:solidFill>
                  <a:schemeClr val="tx1"/>
                </a:solidFill>
                <a:latin typeface="Source Sans Pro Semibold" pitchFamily="34" charset="-18"/>
              </a:rPr>
              <a:t>Research organisations  receive financial contribution for results that are recognised by the methodology. These types of results include:</a:t>
            </a:r>
          </a:p>
          <a:p>
            <a:pPr algn="just"/>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Article/paper in a journal indexed in Web of Science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Article</a:t>
            </a:r>
            <a:r>
              <a:rPr lang="cs-CZ" sz="1500" dirty="0">
                <a:solidFill>
                  <a:schemeClr val="tx1"/>
                </a:solidFill>
                <a:latin typeface="Source Sans Pro Semibold" pitchFamily="34" charset="-18"/>
              </a:rPr>
              <a:t> in a </a:t>
            </a:r>
            <a:r>
              <a:rPr lang="en-GB" sz="1500" dirty="0">
                <a:solidFill>
                  <a:schemeClr val="tx1"/>
                </a:solidFill>
                <a:latin typeface="Source Sans Pro Semibold" pitchFamily="34" charset="-18"/>
              </a:rPr>
              <a:t>journal</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indexed</a:t>
            </a:r>
            <a:r>
              <a:rPr lang="cs-CZ" sz="1500" dirty="0">
                <a:solidFill>
                  <a:schemeClr val="tx1"/>
                </a:solidFill>
                <a:latin typeface="Source Sans Pro Semibold" pitchFamily="34" charset="-18"/>
              </a:rPr>
              <a:t> in </a:t>
            </a:r>
            <a:r>
              <a:rPr lang="cs-CZ" sz="1500" dirty="0" err="1">
                <a:solidFill>
                  <a:schemeClr val="tx1"/>
                </a:solidFill>
                <a:latin typeface="Source Sans Pro Semibold" pitchFamily="34" charset="-18"/>
              </a:rPr>
              <a:t>the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Scopus</a:t>
            </a:r>
            <a:r>
              <a:rPr lang="cs-CZ" sz="1500" dirty="0">
                <a:solidFill>
                  <a:schemeClr val="tx1"/>
                </a:solidFill>
                <a:latin typeface="Source Sans Pro Semibold" pitchFamily="34" charset="-18"/>
              </a:rPr>
              <a:t> database</a:t>
            </a:r>
          </a:p>
          <a:p>
            <a:pPr marL="285750" indent="-285750" algn="l">
              <a:buFont typeface="Courier New" pitchFamily="49" charset="0"/>
              <a:buChar char="o"/>
            </a:pPr>
            <a:r>
              <a:rPr lang="en-GB" sz="1500" dirty="0">
                <a:solidFill>
                  <a:schemeClr val="tx1"/>
                </a:solidFill>
                <a:latin typeface="Source Sans Pro Semibold" pitchFamily="34" charset="-18"/>
              </a:rPr>
              <a:t>Other articles (a paper in peer-reviewed journals)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Book or a monograph</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Chapter in a book or monograph</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Paper in the proceedings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a:t>
            </a:fld>
            <a:endParaRPr lang="cs-CZ"/>
          </a:p>
        </p:txBody>
      </p:sp>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11696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19 Met</a:t>
            </a:r>
            <a:r>
              <a:rPr lang="en-GB" sz="3200" dirty="0" err="1"/>
              <a:t>hodology</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Defines the research methodology of the article</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Justifies why the chosen methodology was selected</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Should provide enough information to allow for reproduction of the research</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20</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3250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20 </a:t>
            </a:r>
            <a:r>
              <a:rPr lang="en-GB" sz="3200" dirty="0"/>
              <a:t>Results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Clear, logical presentation of the results / obtained data</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So far without a specific interpretation</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The obtained data can be presented in clear tables and charts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If some form of presentation of the original data is possible and seems appropriate, it can be attached to the article as an attachment</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21</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202993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a:t>
            </a:r>
            <a:r>
              <a:rPr lang="en-GB" sz="3200" dirty="0"/>
              <a:t>Discussion and conclusion </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Obtained data interpretation and setting into context</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Evaluating the practical contribution of the findings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Hypotheses confirmation or rejection </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Conclusions must be made objectively, it is not possible to deal with unsubstantiated speculation</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22</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68076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22 </a:t>
            </a:r>
            <a:r>
              <a:rPr lang="en-GB" sz="3200" dirty="0"/>
              <a:t>Acknowledgement</a:t>
            </a:r>
            <a:endParaRPr lang="cs-CZ" sz="3200" dirty="0"/>
          </a:p>
        </p:txBody>
      </p:sp>
      <p:sp>
        <p:nvSpPr>
          <p:cNvPr id="3" name="Subtitle 2"/>
          <p:cNvSpPr>
            <a:spLocks noGrp="1"/>
          </p:cNvSpPr>
          <p:nvPr>
            <p:ph type="subTitle" idx="1"/>
          </p:nvPr>
        </p:nvSpPr>
        <p:spPr>
          <a:xfrm>
            <a:off x="395536" y="2063752"/>
            <a:ext cx="7981078" cy="3528392"/>
          </a:xfrm>
        </p:spPr>
        <p:txBody>
          <a:bodyPr>
            <a:noAutofit/>
          </a:bodyPr>
          <a:lstStyle/>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All those who helped in the realization of the article are mentioned</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From the very beginning, it is necessary to define the extent of contribution of individual researchers (whether a part of the author team or to be mentioned only in acknowledgement)</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Source of financial support listed here</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Given that many papers are published with financial support from various projects, these projects need to be listed properly as such information is also indexed in databases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23</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01806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23 </a:t>
            </a:r>
            <a:r>
              <a:rPr lang="en-GB" sz="3200" dirty="0"/>
              <a:t>Using scientific literature</a:t>
            </a:r>
            <a:endParaRPr lang="cs-CZ" sz="3200" dirty="0"/>
          </a:p>
        </p:txBody>
      </p:sp>
      <p:sp>
        <p:nvSpPr>
          <p:cNvPr id="3" name="Subtitle 2"/>
          <p:cNvSpPr>
            <a:spLocks noGrp="1"/>
          </p:cNvSpPr>
          <p:nvPr>
            <p:ph type="subTitle" idx="1"/>
          </p:nvPr>
        </p:nvSpPr>
        <p:spPr>
          <a:xfrm>
            <a:off x="521440" y="2272450"/>
            <a:ext cx="7981078" cy="3528392"/>
          </a:xfrm>
        </p:spPr>
        <p:txBody>
          <a:bodyPr>
            <a:noAutofit/>
          </a:bodyPr>
          <a:lstStyle/>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Before writing the article itself, it is necessary to create a literary search and consider whether the topic is still sufficiently original.</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An overview of the literature that has already dealt with the topic is usually a part of the paper. Key publications must be included in this section.</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All literature used must be cited and listed in the bibliography at the end of the paper and in in the prescribed citation standard.</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It is advisable to use citation managers to work with scientific literature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24</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556591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24 </a:t>
            </a:r>
            <a:r>
              <a:rPr lang="en-GB" sz="3200" dirty="0"/>
              <a:t>Publication ethics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S publikováním článků jsou spojené jisté etické normy, které by měly být za každých okolností respektovány. Jedná se zejména o tyto oblasti:</a:t>
            </a:r>
            <a:r>
              <a:rPr lang="en-GB" sz="1500" dirty="0">
                <a:solidFill>
                  <a:schemeClr val="tx1"/>
                </a:solidFill>
                <a:latin typeface="Source Sans Pro Semibold" pitchFamily="34" charset="-18"/>
              </a:rPr>
              <a:t>Certain ethical standards are followed in the publication process of articles. These should be respected at all times: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Uvádět korektně autorské údaje dle zásluh jednotlivých autorů</a:t>
            </a: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Present the author´s data correctly according to the contribution of each author</a:t>
            </a:r>
          </a:p>
          <a:p>
            <a:pPr marL="285750" indent="-285750" algn="l">
              <a:buFont typeface="Courier New" pitchFamily="49" charset="0"/>
              <a:buChar char="o"/>
            </a:pPr>
            <a:r>
              <a:rPr lang="en-GB" sz="1500" dirty="0">
                <a:solidFill>
                  <a:schemeClr val="tx1"/>
                </a:solidFill>
                <a:latin typeface="Source Sans Pro Semibold" pitchFamily="34" charset="-18"/>
              </a:rPr>
              <a:t>Correct citation</a:t>
            </a:r>
          </a:p>
          <a:p>
            <a:pPr marL="285750" indent="-285750" algn="l">
              <a:buFont typeface="Courier New" pitchFamily="49" charset="0"/>
              <a:buChar char="o"/>
            </a:pPr>
            <a:r>
              <a:rPr lang="en-GB" sz="1500" dirty="0">
                <a:solidFill>
                  <a:schemeClr val="tx1"/>
                </a:solidFill>
                <a:latin typeface="Source Sans Pro Semibold" pitchFamily="34" charset="-18"/>
              </a:rPr>
              <a:t>Avoid plagiarism</a:t>
            </a:r>
          </a:p>
          <a:p>
            <a:pPr marL="285750" indent="-285750" algn="l">
              <a:buFont typeface="Courier New" pitchFamily="49" charset="0"/>
              <a:buChar char="o"/>
            </a:pPr>
            <a:r>
              <a:rPr lang="en-GB" sz="1500" dirty="0">
                <a:solidFill>
                  <a:schemeClr val="tx1"/>
                </a:solidFill>
                <a:latin typeface="Source Sans Pro Semibold" pitchFamily="34" charset="-18"/>
              </a:rPr>
              <a:t>Do not send the article to more journals at the same time</a:t>
            </a:r>
          </a:p>
          <a:p>
            <a:pPr marL="285750" indent="-285750" algn="l">
              <a:buFont typeface="Courier New" pitchFamily="49" charset="0"/>
              <a:buChar char="o"/>
            </a:pPr>
            <a:r>
              <a:rPr lang="en-GB" sz="1500" dirty="0">
                <a:solidFill>
                  <a:schemeClr val="tx1"/>
                </a:solidFill>
                <a:latin typeface="Source Sans Pro Semibold" pitchFamily="34" charset="-18"/>
              </a:rPr>
              <a:t>Report any conflict of interest</a:t>
            </a: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In case that some rules are violated, the article may then be rejected or withdrawn.</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25</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302612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25 </a:t>
            </a:r>
            <a:r>
              <a:rPr lang="cs-CZ" sz="3200" dirty="0" err="1"/>
              <a:t>Cita</a:t>
            </a:r>
            <a:r>
              <a:rPr lang="en-GB" sz="3200" dirty="0" err="1"/>
              <a:t>tion</a:t>
            </a:r>
            <a:r>
              <a:rPr lang="en-GB" sz="3200" dirty="0"/>
              <a:t> or reference managers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Scientific journals use thousands of citation standards and it is impossible to master them all. That is why the so-called citation managers were created. These are tools to help create bibliography in the required citation format rather effortlessly. The most well-known managers are:</a:t>
            </a:r>
            <a:endParaRPr lang="cs-CZ" sz="1500" dirty="0">
              <a:solidFill>
                <a:schemeClr val="tx1"/>
              </a:solidFill>
              <a:latin typeface="Source Sans Pro Semibold" pitchFamily="34" charset="-18"/>
            </a:endParaRPr>
          </a:p>
          <a:p>
            <a:pPr algn="l"/>
            <a:r>
              <a:rPr lang="en-GB" sz="1400" dirty="0">
                <a:solidFill>
                  <a:schemeClr val="tx1"/>
                </a:solidFill>
                <a:latin typeface="Source Sans Pro Semibold" pitchFamily="34" charset="-18"/>
              </a:rPr>
              <a:t>Commercial systems</a:t>
            </a:r>
            <a:r>
              <a:rPr lang="cs-CZ" sz="1400" dirty="0">
                <a:solidFill>
                  <a:schemeClr val="tx1"/>
                </a:solidFill>
                <a:latin typeface="Source Sans Pro Semibold" pitchFamily="34" charset="-18"/>
              </a:rPr>
              <a:t>:</a:t>
            </a:r>
          </a:p>
          <a:p>
            <a:pPr marL="285750" indent="-285750" algn="l">
              <a:buFont typeface="Courier New" pitchFamily="49" charset="0"/>
              <a:buChar char="o"/>
            </a:pPr>
            <a:r>
              <a:rPr lang="cs-CZ" sz="1400" dirty="0" err="1">
                <a:solidFill>
                  <a:schemeClr val="tx1"/>
                </a:solidFill>
                <a:latin typeface="Source Sans Pro Semibold" pitchFamily="34" charset="-18"/>
              </a:rPr>
              <a:t>RefWorks</a:t>
            </a: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EndNote</a:t>
            </a: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CitacePRO</a:t>
            </a:r>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a:p>
            <a:pPr algn="l"/>
            <a:r>
              <a:rPr lang="en-GB" sz="1400" dirty="0">
                <a:solidFill>
                  <a:schemeClr val="tx1"/>
                </a:solidFill>
                <a:latin typeface="Source Sans Pro Semibold" pitchFamily="34" charset="-18"/>
              </a:rPr>
              <a:t>Systems freely available</a:t>
            </a:r>
            <a:r>
              <a:rPr lang="cs-CZ" sz="1400" dirty="0">
                <a:solidFill>
                  <a:schemeClr val="tx1"/>
                </a:solidFill>
                <a:latin typeface="Source Sans Pro Semibold" pitchFamily="34" charset="-18"/>
              </a:rPr>
              <a:t>:</a:t>
            </a:r>
          </a:p>
          <a:p>
            <a:pPr marL="285750" indent="-285750" algn="l">
              <a:buFont typeface="Courier New" pitchFamily="49" charset="0"/>
              <a:buChar char="o"/>
            </a:pPr>
            <a:r>
              <a:rPr lang="cs-CZ" sz="1400" dirty="0" err="1">
                <a:solidFill>
                  <a:schemeClr val="tx1"/>
                </a:solidFill>
                <a:latin typeface="Source Sans Pro Semibold" pitchFamily="34" charset="-18"/>
              </a:rPr>
              <a:t>Zotero</a:t>
            </a: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Mendeley</a:t>
            </a: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CiteUlike</a:t>
            </a: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a:solidFill>
                  <a:schemeClr val="tx1"/>
                </a:solidFill>
                <a:latin typeface="Source Sans Pro Semibold" pitchFamily="34" charset="-18"/>
              </a:rPr>
              <a:t>Citace.com</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26</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001375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26 </a:t>
            </a:r>
            <a:r>
              <a:rPr lang="en-GB" sz="3200" dirty="0"/>
              <a:t>Citation managers at TBU in </a:t>
            </a:r>
            <a:r>
              <a:rPr lang="en-GB" sz="3200" dirty="0" err="1"/>
              <a:t>Zlín</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TBU Library licences and offers its users citation managers for several target groups. The following systems are available:</a:t>
            </a:r>
            <a:endParaRPr lang="cs-CZ" sz="15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RefWorks</a:t>
            </a:r>
            <a:r>
              <a:rPr lang="cs-CZ" sz="1400" dirty="0">
                <a:solidFill>
                  <a:schemeClr val="tx1"/>
                </a:solidFill>
                <a:latin typeface="Source Sans Pro Semibold" pitchFamily="34" charset="-18"/>
              </a:rPr>
              <a:t> (</a:t>
            </a:r>
            <a:r>
              <a:rPr lang="en-GB" sz="1400" dirty="0">
                <a:solidFill>
                  <a:schemeClr val="tx1"/>
                </a:solidFill>
                <a:latin typeface="Source Sans Pro Semibold" pitchFamily="34" charset="-18"/>
              </a:rPr>
              <a:t>especially for academics and scholars when working on articles in foreign journals)</a:t>
            </a:r>
          </a:p>
          <a:p>
            <a:pPr marL="285750" indent="-285750" algn="l">
              <a:buFont typeface="Courier New" pitchFamily="49" charset="0"/>
              <a:buChar char="o"/>
            </a:pP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CitacePRO</a:t>
            </a:r>
            <a:r>
              <a:rPr lang="cs-CZ" sz="1400" dirty="0">
                <a:solidFill>
                  <a:schemeClr val="tx1"/>
                </a:solidFill>
                <a:latin typeface="Source Sans Pro Semibold" pitchFamily="34" charset="-18"/>
              </a:rPr>
              <a:t> (</a:t>
            </a:r>
            <a:r>
              <a:rPr lang="en-GB" sz="1400" dirty="0">
                <a:solidFill>
                  <a:schemeClr val="tx1"/>
                </a:solidFill>
                <a:latin typeface="Source Sans Pro Semibold" pitchFamily="34" charset="-18"/>
              </a:rPr>
              <a:t>especially for students when writing papers in the </a:t>
            </a:r>
            <a:r>
              <a:rPr lang="cs-CZ" sz="1400" dirty="0">
                <a:solidFill>
                  <a:schemeClr val="tx1"/>
                </a:solidFill>
                <a:latin typeface="Source Sans Pro Semibold" pitchFamily="34" charset="-18"/>
              </a:rPr>
              <a:t>ČSN ISO 690</a:t>
            </a:r>
            <a:r>
              <a:rPr lang="en-GB" sz="1400" dirty="0">
                <a:solidFill>
                  <a:schemeClr val="tx1"/>
                </a:solidFill>
                <a:latin typeface="Source Sans Pro Semibold" pitchFamily="34" charset="-18"/>
              </a:rPr>
              <a:t> standard)</a:t>
            </a:r>
            <a:endParaRPr lang="cs-CZ" sz="1400" dirty="0">
              <a:solidFill>
                <a:schemeClr val="tx1"/>
              </a:solidFill>
              <a:latin typeface="Source Sans Pro Semibold" pitchFamily="34" charset="-18"/>
            </a:endParaRPr>
          </a:p>
          <a:p>
            <a:pPr marL="285750" indent="-285750" algn="l">
              <a:buFont typeface="Courier New" pitchFamily="49" charset="0"/>
              <a:buChar char="o"/>
            </a:pPr>
            <a:endParaRPr lang="cs-CZ" sz="1400" dirty="0">
              <a:solidFill>
                <a:schemeClr val="tx1"/>
              </a:solidFill>
              <a:latin typeface="Source Sans Pro Semibold" pitchFamily="34" charset="-18"/>
            </a:endParaRPr>
          </a:p>
          <a:p>
            <a:pPr algn="l"/>
            <a:r>
              <a:rPr lang="en-GB" sz="1400" dirty="0">
                <a:solidFill>
                  <a:schemeClr val="tx1"/>
                </a:solidFill>
                <a:latin typeface="Source Sans Pro Semibold" pitchFamily="34" charset="-18"/>
              </a:rPr>
              <a:t>Learn more about the use of citation managers at TBU at:</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3"/>
              </a:rPr>
              <a:t>https://knihovna.utb.cz/sluzby/kurzy-konzultace-vyuka/citace-a-citovani/</a:t>
            </a:r>
            <a:r>
              <a:rPr lang="cs-CZ" sz="1400" dirty="0">
                <a:solidFill>
                  <a:schemeClr val="tx1"/>
                </a:solidFill>
                <a:latin typeface="Source Sans Pro Semibold" pitchFamily="34" charset="-18"/>
              </a:rPr>
              <a:t> </a:t>
            </a:r>
          </a:p>
          <a:p>
            <a:pPr algn="l"/>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27</a:t>
            </a:fld>
            <a:endParaRPr lang="cs-CZ"/>
          </a:p>
        </p:txBody>
      </p:sp>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46237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27 </a:t>
            </a:r>
            <a:r>
              <a:rPr lang="en-GB" sz="3200" dirty="0"/>
              <a:t>The most popular citation styles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There is a huge variety of citation standards, but some of them are more significant and are used at a greater scale. These are primarily the following styles: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ČSN ISO 690 (</a:t>
            </a:r>
            <a:r>
              <a:rPr lang="en-GB" sz="1500" dirty="0">
                <a:solidFill>
                  <a:schemeClr val="tx1"/>
                </a:solidFill>
                <a:latin typeface="Source Sans Pro Semibold" pitchFamily="34" charset="-18"/>
              </a:rPr>
              <a:t>used only in the Czech Rep</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A prescribed style for theses</a:t>
            </a:r>
            <a:r>
              <a:rPr lang="cs-CZ" sz="1500" dirty="0">
                <a:solidFill>
                  <a:schemeClr val="tx1"/>
                </a:solidFill>
                <a:latin typeface="Source Sans Pro Semibold" pitchFamily="34" charset="-18"/>
              </a:rPr>
              <a:t>!)</a:t>
            </a:r>
          </a:p>
          <a:p>
            <a:pPr marL="285750" indent="-285750" algn="l">
              <a:buFont typeface="Courier New" pitchFamily="49" charset="0"/>
              <a:buChar char="o"/>
            </a:pPr>
            <a:r>
              <a:rPr lang="cs-CZ" sz="1500" dirty="0">
                <a:solidFill>
                  <a:schemeClr val="tx1"/>
                </a:solidFill>
                <a:latin typeface="Source Sans Pro Semibold" pitchFamily="34" charset="-18"/>
              </a:rPr>
              <a:t>APA</a:t>
            </a:r>
          </a:p>
          <a:p>
            <a:pPr marL="285750" indent="-285750" algn="l">
              <a:buFont typeface="Courier New" pitchFamily="49" charset="0"/>
              <a:buChar char="o"/>
            </a:pPr>
            <a:r>
              <a:rPr lang="cs-CZ" sz="1500" dirty="0">
                <a:solidFill>
                  <a:schemeClr val="tx1"/>
                </a:solidFill>
                <a:latin typeface="Source Sans Pro Semibold" pitchFamily="34" charset="-18"/>
              </a:rPr>
              <a:t>Chicago</a:t>
            </a:r>
          </a:p>
          <a:p>
            <a:pPr marL="285750" indent="-285750" algn="l">
              <a:buFont typeface="Courier New" pitchFamily="49" charset="0"/>
              <a:buChar char="o"/>
            </a:pPr>
            <a:r>
              <a:rPr lang="cs-CZ" sz="1500" dirty="0">
                <a:solidFill>
                  <a:schemeClr val="tx1"/>
                </a:solidFill>
                <a:latin typeface="Source Sans Pro Semibold" pitchFamily="34" charset="-18"/>
              </a:rPr>
              <a:t>Harvard</a:t>
            </a:r>
          </a:p>
          <a:p>
            <a:pPr marL="285750" indent="-285750" algn="l">
              <a:buFont typeface="Courier New" pitchFamily="49" charset="0"/>
              <a:buChar char="o"/>
            </a:pPr>
            <a:r>
              <a:rPr lang="cs-CZ" sz="1500" dirty="0">
                <a:solidFill>
                  <a:schemeClr val="tx1"/>
                </a:solidFill>
                <a:latin typeface="Source Sans Pro Semibold" pitchFamily="34" charset="-18"/>
              </a:rPr>
              <a:t>MLA</a:t>
            </a:r>
          </a:p>
          <a:p>
            <a:pPr marL="285750" indent="-285750" algn="l">
              <a:buFont typeface="Courier New" pitchFamily="49" charset="0"/>
              <a:buChar char="o"/>
            </a:pPr>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28</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6646909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cs-CZ" sz="3200" dirty="0"/>
              <a:t>28 </a:t>
            </a:r>
            <a:r>
              <a:rPr lang="en-GB" sz="3200" dirty="0"/>
              <a:t>Traditional ways of publishing </a:t>
            </a:r>
            <a:br>
              <a:rPr lang="en-GB" sz="3200" dirty="0"/>
            </a:br>
            <a:r>
              <a:rPr lang="en-GB" sz="3200" dirty="0"/>
              <a:t>       </a:t>
            </a:r>
            <a:r>
              <a:rPr lang="cs-CZ" sz="3200" dirty="0"/>
              <a:t>vs. Open Access</a:t>
            </a:r>
          </a:p>
        </p:txBody>
      </p:sp>
      <p:sp>
        <p:nvSpPr>
          <p:cNvPr id="3" name="Subtitle 2"/>
          <p:cNvSpPr>
            <a:spLocks noGrp="1"/>
          </p:cNvSpPr>
          <p:nvPr>
            <p:ph type="subTitle" idx="1"/>
          </p:nvPr>
        </p:nvSpPr>
        <p:spPr>
          <a:xfrm>
            <a:off x="539552" y="2348880"/>
            <a:ext cx="7981078" cy="3624874"/>
          </a:xfrm>
        </p:spPr>
        <p:txBody>
          <a:bodyPr>
            <a:noAutofit/>
          </a:bodyPr>
          <a:lstStyle/>
          <a:p>
            <a:pPr algn="l"/>
            <a:r>
              <a:rPr lang="en-GB" sz="1500" dirty="0">
                <a:solidFill>
                  <a:schemeClr val="tx1"/>
                </a:solidFill>
                <a:latin typeface="Source Sans Pro Semibold" pitchFamily="34" charset="-18"/>
              </a:rPr>
              <a:t>At present, a gradual transformation from the traditional publishing model to Open Access is happening in the area of ​​scientific publishing. In the traditional publishing model, scientific papers were published through commercial journals, which institutions then subscribed to. Currently, there is an increasing tendency towards Open Access, in which publication outputs are available for free to the end-user. This is done on the basis of:</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Golden road </a:t>
            </a:r>
            <a:r>
              <a:rPr lang="cs-CZ" sz="1500" dirty="0">
                <a:solidFill>
                  <a:schemeClr val="tx1"/>
                </a:solidFill>
                <a:latin typeface="Source Sans Pro Semibold" pitchFamily="34" charset="-18"/>
              </a:rPr>
              <a:t>Open Access = </a:t>
            </a:r>
            <a:r>
              <a:rPr lang="en-GB" sz="1500" dirty="0">
                <a:solidFill>
                  <a:schemeClr val="tx1"/>
                </a:solidFill>
                <a:latin typeface="Source Sans Pro Semibold" pitchFamily="34" charset="-18"/>
              </a:rPr>
              <a:t>publishing articles in open journals</a:t>
            </a: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Green road </a:t>
            </a:r>
            <a:r>
              <a:rPr lang="cs-CZ" sz="1500" dirty="0">
                <a:solidFill>
                  <a:schemeClr val="tx1"/>
                </a:solidFill>
                <a:latin typeface="Source Sans Pro Semibold" pitchFamily="34" charset="-18"/>
              </a:rPr>
              <a:t>Open Access = </a:t>
            </a:r>
            <a:r>
              <a:rPr lang="en-GB" sz="1500" dirty="0">
                <a:solidFill>
                  <a:schemeClr val="tx1"/>
                </a:solidFill>
                <a:latin typeface="Source Sans Pro Semibold" pitchFamily="34" charset="-18"/>
              </a:rPr>
              <a:t>publishing articles through archiving and enabling access through Open Access repositories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Although the traditional publishing model is still predominant, the share of documents accessed through Open Access is growing steadily.</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29</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94027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r>
              <a:rPr lang="cs-CZ" sz="3200" dirty="0"/>
              <a:t>2 </a:t>
            </a:r>
            <a:r>
              <a:rPr lang="en-GB" sz="3200" dirty="0"/>
              <a:t>R&amp;D results submission and inclusion at TBU in </a:t>
            </a:r>
            <a:r>
              <a:rPr lang="en-GB" sz="3200" dirty="0" err="1"/>
              <a:t>Zlín</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result processing and reporting process is defined by the Rector´s Decree No. 4/2018. The records are first put into the internal OBD system and then once a year they are transferred to the RIV central register. The following types of results are processed as follows:</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Records from the Web of Science and Scopus databases are monitored and processed continuously by the TBU Library</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Records of industrial property rights legal protection are processed by the Technology Transfer Centre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Other results are processed according to internal procedures of each component/unit of TBU</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5265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29 Open Access </a:t>
            </a:r>
            <a:r>
              <a:rPr lang="cs-CZ" sz="3200" dirty="0" err="1"/>
              <a:t>Golden</a:t>
            </a:r>
            <a:r>
              <a:rPr lang="cs-CZ" sz="3200" dirty="0"/>
              <a:t> </a:t>
            </a:r>
            <a:r>
              <a:rPr lang="cs-CZ" sz="3200" dirty="0" err="1"/>
              <a:t>Road</a:t>
            </a:r>
            <a:endParaRPr lang="cs-CZ" sz="3200" dirty="0"/>
          </a:p>
        </p:txBody>
      </p:sp>
      <p:sp>
        <p:nvSpPr>
          <p:cNvPr id="3" name="Subtitle 2"/>
          <p:cNvSpPr>
            <a:spLocks noGrp="1"/>
          </p:cNvSpPr>
          <p:nvPr>
            <p:ph type="subTitle" idx="1"/>
          </p:nvPr>
        </p:nvSpPr>
        <p:spPr>
          <a:xfrm>
            <a:off x="539552" y="2348880"/>
            <a:ext cx="7981078" cy="3624874"/>
          </a:xfrm>
        </p:spPr>
        <p:txBody>
          <a:bodyPr>
            <a:noAutofit/>
          </a:bodyPr>
          <a:lstStyle/>
          <a:p>
            <a:pPr algn="l"/>
            <a:r>
              <a:rPr lang="en-GB" sz="1500" dirty="0">
                <a:solidFill>
                  <a:schemeClr val="tx1"/>
                </a:solidFill>
                <a:latin typeface="Source Sans Pro Semibold" pitchFamily="34" charset="-18"/>
              </a:rPr>
              <a:t>Golden Road </a:t>
            </a:r>
            <a:r>
              <a:rPr lang="cs-CZ" sz="1500" dirty="0">
                <a:solidFill>
                  <a:schemeClr val="tx1"/>
                </a:solidFill>
                <a:latin typeface="Source Sans Pro Semibold" pitchFamily="34" charset="-18"/>
              </a:rPr>
              <a:t>Open Access </a:t>
            </a:r>
            <a:r>
              <a:rPr lang="en-GB" sz="1500" dirty="0">
                <a:solidFill>
                  <a:schemeClr val="tx1"/>
                </a:solidFill>
                <a:latin typeface="Source Sans Pro Semibold" pitchFamily="34" charset="-18"/>
              </a:rPr>
              <a:t> is funded by fee payments for each published article. This payment is made by the author and the price is usually quite high. Journals running  on this model can be divided into several categories:</a:t>
            </a:r>
          </a:p>
          <a:p>
            <a:pPr algn="l"/>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Open journals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Hybrid journals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Mega</a:t>
            </a:r>
            <a:r>
              <a:rPr lang="en-GB" sz="1500" dirty="0">
                <a:solidFill>
                  <a:schemeClr val="tx1"/>
                </a:solidFill>
                <a:latin typeface="Source Sans Pro Semibold" pitchFamily="34" charset="-18"/>
              </a:rPr>
              <a:t>journals</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30</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450577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30 </a:t>
            </a:r>
            <a:r>
              <a:rPr lang="en-GB" sz="3200" dirty="0"/>
              <a:t>Author´s fee </a:t>
            </a:r>
            <a:r>
              <a:rPr lang="cs-CZ" sz="3200" dirty="0"/>
              <a:t>(APC)</a:t>
            </a:r>
          </a:p>
        </p:txBody>
      </p:sp>
      <p:sp>
        <p:nvSpPr>
          <p:cNvPr id="3" name="Subtitle 2"/>
          <p:cNvSpPr>
            <a:spLocks noGrp="1"/>
          </p:cNvSpPr>
          <p:nvPr>
            <p:ph type="subTitle" idx="1"/>
          </p:nvPr>
        </p:nvSpPr>
        <p:spPr>
          <a:xfrm>
            <a:off x="263330" y="2182767"/>
            <a:ext cx="7981078" cy="3744416"/>
          </a:xfrm>
        </p:spPr>
        <p:txBody>
          <a:bodyPr>
            <a:noAutofit/>
          </a:bodyPr>
          <a:lstStyle/>
          <a:p>
            <a:pPr algn="l"/>
            <a:r>
              <a:rPr lang="cs-CZ" sz="1500" dirty="0" err="1">
                <a:solidFill>
                  <a:schemeClr val="tx1"/>
                </a:solidFill>
                <a:latin typeface="Source Sans Pro Semibold" pitchFamily="34" charset="-18"/>
              </a:rPr>
              <a:t>Article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Processing</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Charges</a:t>
            </a:r>
            <a:r>
              <a:rPr lang="cs-CZ" sz="1500" dirty="0">
                <a:solidFill>
                  <a:schemeClr val="tx1"/>
                </a:solidFill>
                <a:latin typeface="Source Sans Pro Semibold" pitchFamily="34" charset="-18"/>
              </a:rPr>
              <a:t> (APC) </a:t>
            </a:r>
            <a:r>
              <a:rPr lang="en-GB" sz="1500" dirty="0">
                <a:solidFill>
                  <a:schemeClr val="tx1"/>
                </a:solidFill>
                <a:latin typeface="Source Sans Pro Semibold" pitchFamily="34" charset="-18"/>
              </a:rPr>
              <a:t>are collected from authors to make their articles freely available. The price of these fees varies according to the pricing policy of publishers and individual journals, generally ranging from 100 to 5000 Euros. The chart below represents average prices for prestigious publishers: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31</a:t>
            </a:fld>
            <a:endParaRPr lang="cs-CZ"/>
          </a:p>
        </p:txBody>
      </p:sp>
      <p:pic>
        <p:nvPicPr>
          <p:cNvPr id="5" name="Obrázek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64223" y="3356992"/>
            <a:ext cx="5962650" cy="2855854"/>
          </a:xfrm>
          <a:prstGeom prst="rect">
            <a:avLst/>
          </a:prstGeom>
        </p:spPr>
      </p:pic>
      <p:pic>
        <p:nvPicPr>
          <p:cNvPr id="12" name="Obrázek 11"/>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094787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31 </a:t>
            </a:r>
            <a:r>
              <a:rPr lang="en-GB" sz="3200" dirty="0"/>
              <a:t>Predatory journals</a:t>
            </a:r>
            <a:endParaRPr lang="cs-CZ" sz="3200" dirty="0"/>
          </a:p>
        </p:txBody>
      </p:sp>
      <p:sp>
        <p:nvSpPr>
          <p:cNvPr id="3" name="Subtitle 2"/>
          <p:cNvSpPr>
            <a:spLocks noGrp="1"/>
          </p:cNvSpPr>
          <p:nvPr>
            <p:ph type="subTitle" idx="1"/>
          </p:nvPr>
        </p:nvSpPr>
        <p:spPr>
          <a:xfrm>
            <a:off x="539552" y="2348880"/>
            <a:ext cx="7981078" cy="3624874"/>
          </a:xfrm>
        </p:spPr>
        <p:txBody>
          <a:bodyPr>
            <a:noAutofit/>
          </a:bodyPr>
          <a:lstStyle/>
          <a:p>
            <a:pPr algn="l"/>
            <a:r>
              <a:rPr lang="en-GB" sz="1500" dirty="0">
                <a:solidFill>
                  <a:schemeClr val="tx1"/>
                </a:solidFill>
                <a:latin typeface="Source Sans Pro Semibold" pitchFamily="34" charset="-18"/>
              </a:rPr>
              <a:t>These journals parasitize the Open Access model, and virtually any content is published for fees. Publishing articles in them is damaging to both the authors themselves and their home institutions. The basic features of predatory journals are: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Aggressive email advertising (spam)</a:t>
            </a:r>
          </a:p>
          <a:p>
            <a:pPr marL="285750" indent="-285750" algn="l">
              <a:buFont typeface="Courier New" pitchFamily="49" charset="0"/>
              <a:buChar char="o"/>
            </a:pPr>
            <a:r>
              <a:rPr lang="en-GB" sz="1500" dirty="0">
                <a:solidFill>
                  <a:schemeClr val="tx1"/>
                </a:solidFill>
                <a:latin typeface="Source Sans Pro Semibold" pitchFamily="34" charset="-18"/>
              </a:rPr>
              <a:t>Names very similar to prestigious journals</a:t>
            </a:r>
          </a:p>
          <a:p>
            <a:pPr marL="285750" indent="-285750" algn="l">
              <a:buFont typeface="Courier New" pitchFamily="49" charset="0"/>
              <a:buChar char="o"/>
            </a:pPr>
            <a:r>
              <a:rPr lang="en-GB" sz="1500" dirty="0">
                <a:solidFill>
                  <a:schemeClr val="tx1"/>
                </a:solidFill>
                <a:latin typeface="Source Sans Pro Semibold" pitchFamily="34" charset="-18"/>
              </a:rPr>
              <a:t>Using fake metrics on their site</a:t>
            </a:r>
          </a:p>
          <a:p>
            <a:pPr marL="285750" indent="-285750" algn="l">
              <a:buFont typeface="Courier New" pitchFamily="49" charset="0"/>
              <a:buChar char="o"/>
            </a:pPr>
            <a:r>
              <a:rPr lang="en-GB" sz="1500" dirty="0">
                <a:solidFill>
                  <a:schemeClr val="tx1"/>
                </a:solidFill>
                <a:latin typeface="Source Sans Pro Semibold" pitchFamily="34" charset="-18"/>
              </a:rPr>
              <a:t>A suspiciously short review process (usually completely non-existent)</a:t>
            </a:r>
          </a:p>
          <a:p>
            <a:pPr marL="285750" indent="-285750" algn="l">
              <a:buFont typeface="Courier New" pitchFamily="49" charset="0"/>
              <a:buChar char="o"/>
            </a:pPr>
            <a:r>
              <a:rPr lang="en-GB" sz="1500" dirty="0">
                <a:solidFill>
                  <a:schemeClr val="tx1"/>
                </a:solidFill>
                <a:latin typeface="Source Sans Pro Semibold" pitchFamily="34" charset="-18"/>
              </a:rPr>
              <a:t>Fictitious members of editorial boards</a:t>
            </a:r>
          </a:p>
          <a:p>
            <a:pPr marL="285750" indent="-285750" algn="l">
              <a:buFont typeface="Courier New" pitchFamily="49" charset="0"/>
              <a:buChar char="o"/>
            </a:pPr>
            <a:r>
              <a:rPr lang="en-GB" sz="1500" dirty="0">
                <a:solidFill>
                  <a:schemeClr val="tx1"/>
                </a:solidFill>
                <a:latin typeface="Source Sans Pro Semibold" pitchFamily="34" charset="-18"/>
              </a:rPr>
              <a:t>False data on journal pages (e.g., indexing in databases)</a:t>
            </a:r>
          </a:p>
          <a:p>
            <a:pPr marL="285750" indent="-285750" algn="l">
              <a:buFont typeface="Courier New" pitchFamily="49" charset="0"/>
              <a:buChar char="o"/>
            </a:pPr>
            <a:r>
              <a:rPr lang="en-GB" sz="1500" dirty="0">
                <a:solidFill>
                  <a:schemeClr val="tx1"/>
                </a:solidFill>
                <a:latin typeface="Source Sans Pro Semibold" pitchFamily="34" charset="-18"/>
              </a:rPr>
              <a:t>Copyright information not transparent</a:t>
            </a:r>
          </a:p>
          <a:p>
            <a:pPr marL="285750" indent="-285750" algn="l">
              <a:buFont typeface="Courier New" pitchFamily="49" charset="0"/>
              <a:buChar char="o"/>
            </a:pPr>
            <a:r>
              <a:rPr lang="en-GB" sz="1500" dirty="0">
                <a:solidFill>
                  <a:schemeClr val="tx1"/>
                </a:solidFill>
                <a:latin typeface="Source Sans Pro Semibold" pitchFamily="34" charset="-18"/>
              </a:rPr>
              <a:t>One publisher publishes hundreds of journals, but each of them only contains a few volumes or articles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32</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135005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32 </a:t>
            </a:r>
            <a:r>
              <a:rPr lang="en-GB" sz="3200" dirty="0"/>
              <a:t>Predatory journals </a:t>
            </a:r>
            <a:r>
              <a:rPr lang="cs-CZ" sz="3200" dirty="0"/>
              <a:t>II</a:t>
            </a:r>
          </a:p>
        </p:txBody>
      </p:sp>
      <p:sp>
        <p:nvSpPr>
          <p:cNvPr id="3" name="Subtitle 2"/>
          <p:cNvSpPr>
            <a:spLocks noGrp="1"/>
          </p:cNvSpPr>
          <p:nvPr>
            <p:ph type="subTitle" idx="1"/>
          </p:nvPr>
        </p:nvSpPr>
        <p:spPr>
          <a:xfrm>
            <a:off x="539552" y="2348880"/>
            <a:ext cx="7981078" cy="3624874"/>
          </a:xfrm>
        </p:spPr>
        <p:txBody>
          <a:bodyPr>
            <a:noAutofit/>
          </a:bodyPr>
          <a:lstStyle/>
          <a:p>
            <a:pPr algn="l"/>
            <a:r>
              <a:rPr lang="en-GB" sz="1500" dirty="0">
                <a:solidFill>
                  <a:schemeClr val="tx1"/>
                </a:solidFill>
                <a:latin typeface="Source Sans Pro Semibold" pitchFamily="34" charset="-18"/>
              </a:rPr>
              <a:t>With the emergence of predatory journals, other malpractices grossly violating publishing ethics have developed. The basic information is available at </a:t>
            </a:r>
            <a:r>
              <a:rPr lang="cs-CZ" sz="1500" dirty="0">
                <a:solidFill>
                  <a:schemeClr val="tx1"/>
                </a:solidFill>
                <a:latin typeface="Source Sans Pro Semibold" pitchFamily="34" charset="-18"/>
                <a:hlinkClick r:id="rId3"/>
              </a:rPr>
              <a:t>https://predatoryjournals.com/</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The site contains</a:t>
            </a:r>
            <a:r>
              <a:rPr lang="cs-CZ" sz="1500" dirty="0">
                <a:solidFill>
                  <a:schemeClr val="tx1"/>
                </a:solidFill>
                <a:latin typeface="Source Sans Pro Semibold" pitchFamily="34" charset="-18"/>
              </a:rPr>
              <a:t>:</a:t>
            </a: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List of predatory journals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List of predatory publishers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List of misleading metrics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List of affected journals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33</a:t>
            </a:fld>
            <a:endParaRPr lang="cs-CZ"/>
          </a:p>
        </p:txBody>
      </p:sp>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044226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33 </a:t>
            </a:r>
            <a:r>
              <a:rPr lang="en-GB" sz="3200" dirty="0"/>
              <a:t>The</a:t>
            </a:r>
            <a:r>
              <a:rPr lang="cs-CZ" sz="3200" dirty="0"/>
              <a:t> </a:t>
            </a:r>
            <a:r>
              <a:rPr lang="cs-CZ" sz="3200" dirty="0" err="1"/>
              <a:t>Cabell´s</a:t>
            </a:r>
            <a:r>
              <a:rPr lang="en-GB" sz="3200" dirty="0"/>
              <a:t> service</a:t>
            </a:r>
            <a:endParaRPr lang="cs-CZ" sz="3200" dirty="0"/>
          </a:p>
        </p:txBody>
      </p:sp>
      <p:sp>
        <p:nvSpPr>
          <p:cNvPr id="3" name="Subtitle 2"/>
          <p:cNvSpPr>
            <a:spLocks noGrp="1"/>
          </p:cNvSpPr>
          <p:nvPr>
            <p:ph type="subTitle" idx="1"/>
          </p:nvPr>
        </p:nvSpPr>
        <p:spPr>
          <a:xfrm>
            <a:off x="539552" y="2348880"/>
            <a:ext cx="7981078" cy="3624874"/>
          </a:xfrm>
        </p:spPr>
        <p:txBody>
          <a:bodyPr>
            <a:noAutofit/>
          </a:bodyPr>
          <a:lstStyle/>
          <a:p>
            <a:pPr algn="l"/>
            <a:r>
              <a:rPr lang="en-GB" sz="1500" dirty="0" err="1">
                <a:solidFill>
                  <a:schemeClr val="tx1"/>
                </a:solidFill>
                <a:latin typeface="Source Sans Pro Semibold" pitchFamily="34" charset="-18"/>
              </a:rPr>
              <a:t>Cabell´s</a:t>
            </a:r>
            <a:r>
              <a:rPr lang="en-GB" sz="1500" dirty="0">
                <a:solidFill>
                  <a:schemeClr val="tx1"/>
                </a:solidFill>
                <a:latin typeface="Source Sans Pro Semibold" pitchFamily="34" charset="-18"/>
              </a:rPr>
              <a:t> is a service that largely builds on the blacklist of predatory journals created by Jeffrey Beall. However, this is a paid service with a much larger range. Basic </a:t>
            </a:r>
            <a:r>
              <a:rPr lang="en-GB" sz="1500" dirty="0" err="1">
                <a:solidFill>
                  <a:schemeClr val="tx1"/>
                </a:solidFill>
                <a:latin typeface="Source Sans Pro Semibold" pitchFamily="34" charset="-18"/>
              </a:rPr>
              <a:t>Cabell´s</a:t>
            </a:r>
            <a:r>
              <a:rPr lang="en-GB" sz="1500" dirty="0">
                <a:solidFill>
                  <a:schemeClr val="tx1"/>
                </a:solidFill>
                <a:latin typeface="Source Sans Pro Semibold" pitchFamily="34" charset="-18"/>
              </a:rPr>
              <a:t> services include: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Blacklists of journals (always with clear evidence of why they were included in the blacklist)</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Whitelists of journals (with detailed information on journal quality and other indicators)</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Comprehensive consulting services for authors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34</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9927783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cs-CZ" sz="3200" dirty="0"/>
              <a:t>34 </a:t>
            </a:r>
            <a:r>
              <a:rPr lang="en-GB" sz="3200" dirty="0"/>
              <a:t>How to avoid publishing in predatory journals</a:t>
            </a:r>
            <a:endParaRPr lang="cs-CZ" sz="3200" dirty="0"/>
          </a:p>
        </p:txBody>
      </p:sp>
      <p:sp>
        <p:nvSpPr>
          <p:cNvPr id="3" name="Subtitle 2"/>
          <p:cNvSpPr>
            <a:spLocks noGrp="1"/>
          </p:cNvSpPr>
          <p:nvPr>
            <p:ph type="subTitle" idx="1"/>
          </p:nvPr>
        </p:nvSpPr>
        <p:spPr>
          <a:xfrm>
            <a:off x="539552" y="2348880"/>
            <a:ext cx="7981078" cy="3624874"/>
          </a:xfrm>
        </p:spPr>
        <p:txBody>
          <a:bodyPr>
            <a:noAutofit/>
          </a:bodyPr>
          <a:lstStyle/>
          <a:p>
            <a:pPr algn="l"/>
            <a:r>
              <a:rPr lang="en-GB" sz="1500" dirty="0">
                <a:solidFill>
                  <a:schemeClr val="tx1"/>
                </a:solidFill>
                <a:latin typeface="Source Sans Pro Semibold" pitchFamily="34" charset="-18"/>
              </a:rPr>
              <a:t>There is a number of services or practices that can reveal predatory journals :</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Consult the journal with a more experienced colleague</a:t>
            </a:r>
          </a:p>
          <a:p>
            <a:pPr marL="285750" indent="-285750" algn="l">
              <a:buFont typeface="Courier New" pitchFamily="49" charset="0"/>
              <a:buChar char="o"/>
            </a:pPr>
            <a:r>
              <a:rPr lang="en-GB" sz="1500" dirty="0">
                <a:solidFill>
                  <a:schemeClr val="tx1"/>
                </a:solidFill>
                <a:latin typeface="Source Sans Pro Semibold" pitchFamily="34" charset="-18"/>
              </a:rPr>
              <a:t>In case of doubt, please contact the library</a:t>
            </a:r>
          </a:p>
          <a:p>
            <a:pPr marL="285750" indent="-285750" algn="l">
              <a:buFont typeface="Courier New" pitchFamily="49" charset="0"/>
              <a:buChar char="o"/>
            </a:pPr>
            <a:r>
              <a:rPr lang="en-GB" sz="1500" dirty="0">
                <a:solidFill>
                  <a:schemeClr val="tx1"/>
                </a:solidFill>
                <a:latin typeface="Source Sans Pro Semibold" pitchFamily="34" charset="-18"/>
              </a:rPr>
              <a:t>Do not respond to unsolicited emails (prestigious journals do not usually ask you for publishing)</a:t>
            </a:r>
          </a:p>
          <a:p>
            <a:pPr marL="285750" indent="-285750" algn="l">
              <a:buFont typeface="Courier New" pitchFamily="49" charset="0"/>
              <a:buChar char="o"/>
            </a:pPr>
            <a:r>
              <a:rPr lang="en-GB" sz="1500" dirty="0">
                <a:solidFill>
                  <a:schemeClr val="tx1"/>
                </a:solidFill>
                <a:latin typeface="Source Sans Pro Semibold" pitchFamily="34" charset="-18"/>
              </a:rPr>
              <a:t>Use the procedures listed on the  site </a:t>
            </a:r>
            <a:r>
              <a:rPr lang="en-GB" sz="1500" dirty="0" err="1">
                <a:solidFill>
                  <a:schemeClr val="tx1"/>
                </a:solidFill>
                <a:latin typeface="Source Sans Pro Semibold" pitchFamily="34" charset="-18"/>
              </a:rPr>
              <a:t>Think.Check.Submit</a:t>
            </a:r>
            <a:r>
              <a:rPr lang="en-GB" sz="1500" dirty="0">
                <a:solidFill>
                  <a:schemeClr val="tx1"/>
                </a:solidFill>
                <a:latin typeface="Source Sans Pro Semibold" pitchFamily="34" charset="-18"/>
              </a:rPr>
              <a:t> </a:t>
            </a:r>
          </a:p>
          <a:p>
            <a:pPr marL="285750" indent="-285750" algn="l">
              <a:buFont typeface="Courier New" pitchFamily="49" charset="0"/>
              <a:buChar char="o"/>
            </a:pPr>
            <a:r>
              <a:rPr lang="en-GB" sz="1500" dirty="0">
                <a:solidFill>
                  <a:schemeClr val="tx1"/>
                </a:solidFill>
                <a:latin typeface="Source Sans Pro Semibold" pitchFamily="34" charset="-18"/>
              </a:rPr>
              <a:t>Check blacklists (predatoryjournals.org, </a:t>
            </a:r>
            <a:r>
              <a:rPr lang="en-GB" sz="1500" dirty="0" err="1">
                <a:solidFill>
                  <a:schemeClr val="tx1"/>
                </a:solidFill>
                <a:latin typeface="Source Sans Pro Semibold" pitchFamily="34" charset="-18"/>
              </a:rPr>
              <a:t>Cabell's</a:t>
            </a:r>
            <a:r>
              <a:rPr lang="en-GB" sz="1500" dirty="0">
                <a:solidFill>
                  <a:schemeClr val="tx1"/>
                </a:solidFill>
                <a:latin typeface="Source Sans Pro Semibold" pitchFamily="34" charset="-18"/>
              </a:rPr>
              <a:t>) or whitelists (DOAJ, </a:t>
            </a:r>
            <a:r>
              <a:rPr lang="en-GB" sz="1500" dirty="0" err="1">
                <a:solidFill>
                  <a:schemeClr val="tx1"/>
                </a:solidFill>
                <a:latin typeface="Source Sans Pro Semibold" pitchFamily="34" charset="-18"/>
              </a:rPr>
              <a:t>Cabell's</a:t>
            </a:r>
            <a:r>
              <a:rPr lang="en-GB" sz="1500" dirty="0">
                <a:solidFill>
                  <a:schemeClr val="tx1"/>
                </a:solidFill>
                <a:latin typeface="Source Sans Pro Semibold" pitchFamily="34" charset="-18"/>
              </a:rPr>
              <a:t>)</a:t>
            </a:r>
          </a:p>
          <a:p>
            <a:pPr marL="285750" indent="-285750" algn="l">
              <a:buFont typeface="Courier New" pitchFamily="49" charset="0"/>
              <a:buChar char="o"/>
            </a:pPr>
            <a:r>
              <a:rPr lang="en-GB" sz="1500" dirty="0">
                <a:solidFill>
                  <a:schemeClr val="tx1"/>
                </a:solidFill>
                <a:latin typeface="Source Sans Pro Semibold" pitchFamily="34" charset="-18"/>
              </a:rPr>
              <a:t>Verify in the Web of Science, Scopus, or Journal Citation Reports databases whether the data in the source journal are really </a:t>
            </a:r>
            <a:r>
              <a:rPr lang="en-GB" sz="1500" dirty="0" smtClean="0">
                <a:solidFill>
                  <a:schemeClr val="tx1"/>
                </a:solidFill>
                <a:latin typeface="Source Sans Pro Semibold" pitchFamily="34" charset="-18"/>
              </a:rPr>
              <a:t>true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35</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9182739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35 Open Access Green </a:t>
            </a:r>
            <a:r>
              <a:rPr lang="cs-CZ" sz="3200" dirty="0" err="1"/>
              <a:t>Road</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400" dirty="0">
                <a:solidFill>
                  <a:schemeClr val="tx1"/>
                </a:solidFill>
                <a:latin typeface="Source Sans Pro Semibold" pitchFamily="34" charset="-18"/>
              </a:rPr>
              <a:t>The Green Road Open Access means spreading publishing outputs through open repositories. Authors often mistakenly think that they lose copyright for their articles, but in the vast majority of cases pre-prints, post-prints, or even published pdf versions of articles can be archived and distributed through repositories. Basic types of repositories include:</a:t>
            </a:r>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300" dirty="0" err="1">
                <a:solidFill>
                  <a:schemeClr val="tx1"/>
                </a:solidFill>
                <a:latin typeface="Source Sans Pro Semibold" pitchFamily="34" charset="-18"/>
              </a:rPr>
              <a:t>Institu</a:t>
            </a:r>
            <a:r>
              <a:rPr lang="en-GB" sz="1300" dirty="0" err="1">
                <a:solidFill>
                  <a:schemeClr val="tx1"/>
                </a:solidFill>
                <a:latin typeface="Source Sans Pro Semibold" pitchFamily="34" charset="-18"/>
              </a:rPr>
              <a:t>tional</a:t>
            </a:r>
            <a:r>
              <a:rPr lang="cs-CZ" sz="1300" dirty="0">
                <a:solidFill>
                  <a:schemeClr val="tx1"/>
                </a:solidFill>
                <a:latin typeface="Source Sans Pro Semibold" pitchFamily="34" charset="-18"/>
              </a:rPr>
              <a:t> </a:t>
            </a:r>
            <a:r>
              <a:rPr lang="cs-CZ" sz="1300" dirty="0" err="1">
                <a:solidFill>
                  <a:schemeClr val="tx1"/>
                </a:solidFill>
                <a:latin typeface="Source Sans Pro Semibold" pitchFamily="34" charset="-18"/>
              </a:rPr>
              <a:t>repo</a:t>
            </a:r>
            <a:r>
              <a:rPr lang="en-GB" sz="1300" dirty="0" err="1">
                <a:solidFill>
                  <a:schemeClr val="tx1"/>
                </a:solidFill>
                <a:latin typeface="Source Sans Pro Semibold" pitchFamily="34" charset="-18"/>
              </a:rPr>
              <a:t>sitori</a:t>
            </a:r>
            <a:r>
              <a:rPr lang="cs-CZ" sz="1300" dirty="0">
                <a:solidFill>
                  <a:schemeClr val="tx1"/>
                </a:solidFill>
                <a:latin typeface="Source Sans Pro Semibold" pitchFamily="34" charset="-18"/>
              </a:rPr>
              <a:t>e</a:t>
            </a:r>
            <a:r>
              <a:rPr lang="en-GB" sz="1300" dirty="0">
                <a:solidFill>
                  <a:schemeClr val="tx1"/>
                </a:solidFill>
                <a:latin typeface="Source Sans Pro Semibold" pitchFamily="34" charset="-18"/>
              </a:rPr>
              <a:t>s</a:t>
            </a:r>
            <a:endParaRPr lang="cs-CZ" sz="1300" dirty="0">
              <a:solidFill>
                <a:schemeClr val="tx1"/>
              </a:solidFill>
              <a:latin typeface="Source Sans Pro Semibold" pitchFamily="34" charset="-18"/>
            </a:endParaRPr>
          </a:p>
          <a:p>
            <a:pPr marL="285750" indent="-285750" algn="l">
              <a:buFont typeface="Courier New" pitchFamily="49" charset="0"/>
              <a:buChar char="o"/>
            </a:pPr>
            <a:r>
              <a:rPr lang="en-GB" sz="1300" dirty="0">
                <a:solidFill>
                  <a:schemeClr val="tx1"/>
                </a:solidFill>
                <a:latin typeface="Source Sans Pro Semibold" pitchFamily="34" charset="-18"/>
              </a:rPr>
              <a:t>Subject repositories</a:t>
            </a:r>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r>
              <a:rPr lang="en-GB" sz="1300" dirty="0">
                <a:solidFill>
                  <a:schemeClr val="tx1"/>
                </a:solidFill>
                <a:latin typeface="Source Sans Pro Semibold" pitchFamily="34" charset="-18"/>
              </a:rPr>
              <a:t>The number of repositories has recently risen significantly. Therefore, there are central services (i.e., union catalogues) to aggregate their content. The most well-known are:</a:t>
            </a:r>
            <a:endParaRPr lang="cs-CZ" sz="1300" dirty="0">
              <a:solidFill>
                <a:schemeClr val="tx1"/>
              </a:solidFill>
              <a:latin typeface="Source Sans Pro Semibold" pitchFamily="34" charset="-18"/>
            </a:endParaRPr>
          </a:p>
          <a:p>
            <a:pPr marL="285750" indent="-285750" algn="l">
              <a:buFont typeface="Courier New" pitchFamily="49" charset="0"/>
              <a:buChar char="o"/>
            </a:pPr>
            <a:r>
              <a:rPr lang="cs-CZ" sz="1300" dirty="0">
                <a:solidFill>
                  <a:schemeClr val="tx1"/>
                </a:solidFill>
                <a:latin typeface="Source Sans Pro Semibold" pitchFamily="34" charset="-18"/>
              </a:rPr>
              <a:t>ROAR</a:t>
            </a:r>
          </a:p>
          <a:p>
            <a:pPr marL="285750" indent="-285750" algn="l">
              <a:buFont typeface="Courier New" pitchFamily="49" charset="0"/>
              <a:buChar char="o"/>
            </a:pPr>
            <a:r>
              <a:rPr lang="cs-CZ" sz="1300" dirty="0" err="1">
                <a:solidFill>
                  <a:schemeClr val="tx1"/>
                </a:solidFill>
                <a:latin typeface="Source Sans Pro Semibold" pitchFamily="34" charset="-18"/>
              </a:rPr>
              <a:t>OpenDOAR</a:t>
            </a:r>
            <a:endParaRPr lang="cs-CZ" sz="1300" dirty="0">
              <a:solidFill>
                <a:schemeClr val="tx1"/>
              </a:solidFill>
              <a:latin typeface="Source Sans Pro Semibold" pitchFamily="34" charset="-18"/>
            </a:endParaRPr>
          </a:p>
          <a:p>
            <a:pPr marL="285750" indent="-285750" algn="l">
              <a:buFont typeface="Courier New" pitchFamily="49" charset="0"/>
              <a:buChar char="o"/>
            </a:pPr>
            <a:r>
              <a:rPr lang="cs-CZ" sz="1300" dirty="0">
                <a:solidFill>
                  <a:schemeClr val="tx1"/>
                </a:solidFill>
                <a:latin typeface="Source Sans Pro Semibold" pitchFamily="34" charset="-18"/>
              </a:rPr>
              <a:t>BASE</a:t>
            </a:r>
          </a:p>
          <a:p>
            <a:pPr marL="285750" indent="-285750" algn="l">
              <a:buFont typeface="Courier New" pitchFamily="49" charset="0"/>
              <a:buChar char="o"/>
            </a:pPr>
            <a:r>
              <a:rPr lang="cs-CZ" sz="1300" dirty="0" err="1">
                <a:solidFill>
                  <a:schemeClr val="tx1"/>
                </a:solidFill>
                <a:latin typeface="Source Sans Pro Semibold" pitchFamily="34" charset="-18"/>
              </a:rPr>
              <a:t>OAIster</a:t>
            </a:r>
            <a:endParaRPr lang="cs-CZ" sz="13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36</a:t>
            </a:fld>
            <a:endParaRPr lang="cs-CZ"/>
          </a:p>
        </p:txBody>
      </p:sp>
      <p:pic>
        <p:nvPicPr>
          <p:cNvPr id="12" name="Obrázek 11"/>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22132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36 </a:t>
            </a:r>
            <a:r>
              <a:rPr lang="en-GB" sz="3200" dirty="0"/>
              <a:t>The</a:t>
            </a:r>
            <a:r>
              <a:rPr lang="cs-CZ" sz="3200" dirty="0"/>
              <a:t> </a:t>
            </a:r>
            <a:r>
              <a:rPr lang="cs-CZ" sz="3200" dirty="0" err="1"/>
              <a:t>Sherpa</a:t>
            </a:r>
            <a:r>
              <a:rPr lang="cs-CZ" sz="3200" dirty="0"/>
              <a:t>/Romeo</a:t>
            </a:r>
            <a:r>
              <a:rPr lang="en-GB" sz="3200" dirty="0"/>
              <a:t> service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Sherpa / Romeo is a service that gathers information on the policies of individual publishers and journals on the dissemination of published articles in institutional repositories. Publishers and journals are divided into the following groups: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Green Publishers (enable archiving of pre-prints and post-prints)</a:t>
            </a:r>
          </a:p>
          <a:p>
            <a:pPr marL="285750" indent="-285750" algn="l">
              <a:buFont typeface="Courier New" pitchFamily="49" charset="0"/>
              <a:buChar char="o"/>
            </a:pPr>
            <a:r>
              <a:rPr lang="en-GB" sz="1500" dirty="0">
                <a:solidFill>
                  <a:schemeClr val="tx1"/>
                </a:solidFill>
                <a:latin typeface="Source Sans Pro Semibold" pitchFamily="34" charset="-18"/>
              </a:rPr>
              <a:t>Blue publishers (allow archiving post-prints)</a:t>
            </a:r>
          </a:p>
          <a:p>
            <a:pPr marL="285750" indent="-285750" algn="l">
              <a:buFont typeface="Courier New" pitchFamily="49" charset="0"/>
              <a:buChar char="o"/>
            </a:pPr>
            <a:r>
              <a:rPr lang="en-GB" sz="1500" dirty="0">
                <a:solidFill>
                  <a:schemeClr val="tx1"/>
                </a:solidFill>
                <a:latin typeface="Source Sans Pro Semibold" pitchFamily="34" charset="-18"/>
              </a:rPr>
              <a:t>Yellow publishers (enable pre-print archiving)</a:t>
            </a:r>
          </a:p>
          <a:p>
            <a:pPr marL="285750" indent="-285750" algn="l">
              <a:buFont typeface="Courier New" pitchFamily="49" charset="0"/>
              <a:buChar char="o"/>
            </a:pPr>
            <a:r>
              <a:rPr lang="en-GB" sz="1500" dirty="0">
                <a:solidFill>
                  <a:schemeClr val="tx1"/>
                </a:solidFill>
                <a:latin typeface="Source Sans Pro Semibold" pitchFamily="34" charset="-18"/>
              </a:rPr>
              <a:t>White publishers (archiving not supported)</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The world´s most prestigious publishers usually allow one of the forms of self-archiving and accessing the articles (see the following figure).</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37</a:t>
            </a:fld>
            <a:endParaRPr lang="cs-CZ"/>
          </a:p>
        </p:txBody>
      </p:sp>
      <p:pic>
        <p:nvPicPr>
          <p:cNvPr id="12" name="Obrázek 11"/>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1365543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37 </a:t>
            </a:r>
            <a:r>
              <a:rPr lang="en-GB" sz="3200" dirty="0"/>
              <a:t>Statistics from </a:t>
            </a:r>
            <a:r>
              <a:rPr lang="cs-CZ" sz="3200" dirty="0" err="1"/>
              <a:t>Sherpa</a:t>
            </a:r>
            <a:r>
              <a:rPr lang="cs-CZ" sz="3200" dirty="0"/>
              <a:t>/Romeo</a:t>
            </a:r>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38</a:t>
            </a:fld>
            <a:endParaRPr lang="cs-CZ"/>
          </a:p>
        </p:txBody>
      </p:sp>
      <p:pic>
        <p:nvPicPr>
          <p:cNvPr id="5" name="Obrázek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1762" y="2332634"/>
            <a:ext cx="7898867" cy="3184598"/>
          </a:xfrm>
          <a:prstGeom prst="rect">
            <a:avLst/>
          </a:prstGeom>
        </p:spPr>
      </p:pic>
      <p:pic>
        <p:nvPicPr>
          <p:cNvPr id="12" name="Obrázek 11"/>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197801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cs-CZ" sz="3200" dirty="0"/>
              <a:t>38 </a:t>
            </a:r>
            <a:r>
              <a:rPr lang="en-GB" sz="3200" dirty="0"/>
              <a:t>The TBU Library r</a:t>
            </a:r>
            <a:r>
              <a:rPr lang="cs-CZ" sz="3200" dirty="0" err="1"/>
              <a:t>epo</a:t>
            </a:r>
            <a:r>
              <a:rPr lang="en-GB" sz="3200" dirty="0" err="1"/>
              <a:t>sitory</a:t>
            </a:r>
            <a:r>
              <a:rPr lang="en-GB" sz="3200" dirty="0"/>
              <a:t> of publishing             activities</a:t>
            </a:r>
            <a:endParaRPr lang="cs-CZ" sz="3200" dirty="0"/>
          </a:p>
        </p:txBody>
      </p:sp>
      <p:sp>
        <p:nvSpPr>
          <p:cNvPr id="3" name="Subtitle 2"/>
          <p:cNvSpPr>
            <a:spLocks noGrp="1"/>
          </p:cNvSpPr>
          <p:nvPr>
            <p:ph type="subTitle" idx="1"/>
          </p:nvPr>
        </p:nvSpPr>
        <p:spPr>
          <a:xfrm>
            <a:off x="581461" y="2285732"/>
            <a:ext cx="7981078" cy="3807564"/>
          </a:xfrm>
        </p:spPr>
        <p:txBody>
          <a:bodyPr>
            <a:noAutofit/>
          </a:bodyPr>
          <a:lstStyle/>
          <a:p>
            <a:pPr algn="l"/>
            <a:r>
              <a:rPr lang="en-GB" sz="1400" dirty="0">
                <a:solidFill>
                  <a:schemeClr val="tx1"/>
                </a:solidFill>
                <a:latin typeface="Source Sans Pro Semibold" pitchFamily="34" charset="-18"/>
              </a:rPr>
              <a:t>The TBU Library runs the Repository of TBU Publishing Activities, in accordance with the Rector´s Decree No. 4/2018. The main objectives of the repository include:</a:t>
            </a:r>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a:p>
            <a:pPr marL="285750" indent="-285750" algn="l">
              <a:buFont typeface="Courier New" pitchFamily="49" charset="0"/>
              <a:buChar char="o"/>
            </a:pPr>
            <a:r>
              <a:rPr lang="en-GB" sz="1300" dirty="0">
                <a:solidFill>
                  <a:schemeClr val="tx1"/>
                </a:solidFill>
                <a:latin typeface="Source Sans Pro Semibold" pitchFamily="34" charset="-18"/>
              </a:rPr>
              <a:t>Archiving R&amp;D results produced at TBU</a:t>
            </a:r>
          </a:p>
          <a:p>
            <a:pPr marL="285750" indent="-285750" algn="l">
              <a:buFont typeface="Courier New" pitchFamily="49" charset="0"/>
              <a:buChar char="o"/>
            </a:pPr>
            <a:r>
              <a:rPr lang="en-GB" sz="1300" dirty="0">
                <a:solidFill>
                  <a:schemeClr val="tx1"/>
                </a:solidFill>
                <a:latin typeface="Source Sans Pro Semibold" pitchFamily="34" charset="-18"/>
              </a:rPr>
              <a:t>Dissemination and promotion of publication results</a:t>
            </a:r>
          </a:p>
          <a:p>
            <a:pPr marL="285750" indent="-285750" algn="l">
              <a:buFont typeface="Courier New" pitchFamily="49" charset="0"/>
              <a:buChar char="o"/>
            </a:pPr>
            <a:r>
              <a:rPr lang="en-GB" sz="1300" dirty="0">
                <a:solidFill>
                  <a:schemeClr val="tx1"/>
                </a:solidFill>
                <a:latin typeface="Source Sans Pro Semibold" pitchFamily="34" charset="-18"/>
              </a:rPr>
              <a:t>Open Access support</a:t>
            </a:r>
          </a:p>
          <a:p>
            <a:pPr marL="285750" indent="-285750" algn="l">
              <a:buFont typeface="Courier New" pitchFamily="49" charset="0"/>
              <a:buChar char="o"/>
            </a:pPr>
            <a:r>
              <a:rPr lang="en-GB" sz="1300" dirty="0">
                <a:solidFill>
                  <a:schemeClr val="tx1"/>
                </a:solidFill>
                <a:latin typeface="Source Sans Pro Semibold" pitchFamily="34" charset="-18"/>
              </a:rPr>
              <a:t>Cooperation with other TBU information systems</a:t>
            </a:r>
            <a:endParaRPr lang="cs-CZ" sz="1300" dirty="0">
              <a:solidFill>
                <a:schemeClr val="tx1"/>
              </a:solidFill>
              <a:latin typeface="Source Sans Pro Semibold" pitchFamily="34" charset="-18"/>
            </a:endParaRPr>
          </a:p>
          <a:p>
            <a:pPr marL="285750" indent="-285750" algn="l">
              <a:buFont typeface="Courier New" pitchFamily="49" charset="0"/>
              <a:buChar char="o"/>
            </a:pPr>
            <a:endParaRPr lang="cs-CZ" sz="1300" dirty="0">
              <a:solidFill>
                <a:schemeClr val="tx1"/>
              </a:solidFill>
              <a:latin typeface="Source Sans Pro Semibold" pitchFamily="34" charset="-18"/>
            </a:endParaRPr>
          </a:p>
          <a:p>
            <a:pPr algn="l"/>
            <a:r>
              <a:rPr lang="en-GB" sz="1300" dirty="0">
                <a:solidFill>
                  <a:schemeClr val="tx1"/>
                </a:solidFill>
                <a:latin typeface="Source Sans Pro Semibold" pitchFamily="34" charset="-18"/>
              </a:rPr>
              <a:t>The basic types of documents collected in the repository include:</a:t>
            </a:r>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marL="285750" indent="-285750" algn="l">
              <a:buFont typeface="Courier New" pitchFamily="49" charset="0"/>
              <a:buChar char="o"/>
            </a:pPr>
            <a:r>
              <a:rPr lang="cs-CZ" sz="1300" dirty="0">
                <a:solidFill>
                  <a:schemeClr val="tx1"/>
                </a:solidFill>
                <a:latin typeface="Source Sans Pro Semibold" pitchFamily="34" charset="-18"/>
              </a:rPr>
              <a:t>Recenzovaný odborný článek</a:t>
            </a:r>
            <a:endParaRPr lang="en-GB" sz="1300" dirty="0">
              <a:solidFill>
                <a:schemeClr val="tx1"/>
              </a:solidFill>
              <a:latin typeface="Source Sans Pro Semibold" pitchFamily="34" charset="-18"/>
            </a:endParaRPr>
          </a:p>
          <a:p>
            <a:pPr marL="285750" indent="-285750" algn="l">
              <a:buFont typeface="Courier New" pitchFamily="49" charset="0"/>
              <a:buChar char="o"/>
            </a:pPr>
            <a:r>
              <a:rPr lang="en-GB" sz="1300" dirty="0">
                <a:solidFill>
                  <a:schemeClr val="tx1"/>
                </a:solidFill>
                <a:latin typeface="Source Sans Pro Semibold" pitchFamily="34" charset="-18"/>
              </a:rPr>
              <a:t>Reviewed article</a:t>
            </a:r>
          </a:p>
          <a:p>
            <a:pPr marL="285750" indent="-285750" algn="l">
              <a:buFont typeface="Courier New" pitchFamily="49" charset="0"/>
              <a:buChar char="o"/>
            </a:pPr>
            <a:r>
              <a:rPr lang="en-GB" sz="1300" dirty="0">
                <a:solidFill>
                  <a:schemeClr val="tx1"/>
                </a:solidFill>
                <a:latin typeface="Source Sans Pro Semibold" pitchFamily="34" charset="-18"/>
              </a:rPr>
              <a:t>Article in proceedings</a:t>
            </a:r>
          </a:p>
          <a:p>
            <a:pPr marL="285750" indent="-285750" algn="l">
              <a:buFont typeface="Courier New" pitchFamily="49" charset="0"/>
              <a:buChar char="o"/>
            </a:pPr>
            <a:r>
              <a:rPr lang="en-GB" sz="1300" dirty="0">
                <a:solidFill>
                  <a:schemeClr val="tx1"/>
                </a:solidFill>
                <a:latin typeface="Source Sans Pro Semibold" pitchFamily="34" charset="-18"/>
              </a:rPr>
              <a:t>Chapter in a book or monograph</a:t>
            </a:r>
          </a:p>
          <a:p>
            <a:pPr marL="285750" indent="-285750" algn="l">
              <a:buFont typeface="Courier New" pitchFamily="49" charset="0"/>
              <a:buChar char="o"/>
            </a:pPr>
            <a:r>
              <a:rPr lang="en-GB" sz="1300" dirty="0">
                <a:solidFill>
                  <a:schemeClr val="tx1"/>
                </a:solidFill>
                <a:latin typeface="Source Sans Pro Semibold" pitchFamily="34" charset="-18"/>
              </a:rPr>
              <a:t>Patent</a:t>
            </a:r>
          </a:p>
          <a:p>
            <a:pPr marL="285750" indent="-285750" algn="l">
              <a:buFont typeface="Courier New" pitchFamily="49" charset="0"/>
              <a:buChar char="o"/>
            </a:pPr>
            <a:r>
              <a:rPr lang="en-GB" sz="1300" dirty="0">
                <a:solidFill>
                  <a:schemeClr val="tx1"/>
                </a:solidFill>
                <a:latin typeface="Source Sans Pro Semibold" pitchFamily="34" charset="-18"/>
              </a:rPr>
              <a:t>Etc.</a:t>
            </a:r>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39</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40570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 </a:t>
            </a:r>
            <a:r>
              <a:rPr lang="en-GB" sz="3200" dirty="0"/>
              <a:t>The procedure of R&amp;D results evidence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a:t>
            </a:fld>
            <a:endParaRPr lang="cs-CZ"/>
          </a:p>
        </p:txBody>
      </p:sp>
      <p:pic>
        <p:nvPicPr>
          <p:cNvPr id="5" name="Obráze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2034301"/>
            <a:ext cx="9144000" cy="3902951"/>
          </a:xfrm>
          <a:prstGeom prst="rect">
            <a:avLst/>
          </a:prstGeom>
        </p:spPr>
      </p:pic>
      <p:pic>
        <p:nvPicPr>
          <p:cNvPr id="12" name="Obrázek 11"/>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255847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39 </a:t>
            </a:r>
            <a:r>
              <a:rPr lang="en-GB" sz="3200" dirty="0"/>
              <a:t>Citation </a:t>
            </a:r>
            <a:r>
              <a:rPr lang="cs-CZ" sz="3200" dirty="0" err="1" smtClean="0"/>
              <a:t>indexes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Citation </a:t>
            </a:r>
            <a:r>
              <a:rPr lang="cs-CZ" sz="1500" dirty="0" err="1" smtClean="0">
                <a:solidFill>
                  <a:schemeClr val="tx1"/>
                </a:solidFill>
                <a:latin typeface="Source Sans Pro Semibold" pitchFamily="34" charset="-18"/>
              </a:rPr>
              <a:t>indexes</a:t>
            </a:r>
            <a:r>
              <a:rPr lang="en-GB" sz="1500" dirty="0" smtClean="0">
                <a:solidFill>
                  <a:schemeClr val="tx1"/>
                </a:solidFill>
                <a:latin typeface="Source Sans Pro Semibold" pitchFamily="34" charset="-18"/>
              </a:rPr>
              <a:t> </a:t>
            </a:r>
            <a:r>
              <a:rPr lang="en-GB" sz="1500" dirty="0">
                <a:solidFill>
                  <a:schemeClr val="tx1"/>
                </a:solidFill>
                <a:latin typeface="Source Sans Pro Semibold" pitchFamily="34" charset="-18"/>
              </a:rPr>
              <a:t>are one of the most exciting products in the information industry. Their added value is: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Citation </a:t>
            </a:r>
            <a:r>
              <a:rPr lang="cs-CZ" sz="1500" dirty="0" err="1" smtClean="0">
                <a:solidFill>
                  <a:schemeClr val="tx1"/>
                </a:solidFill>
                <a:latin typeface="Source Sans Pro Semibold" pitchFamily="34" charset="-18"/>
              </a:rPr>
              <a:t>indexes</a:t>
            </a:r>
            <a:r>
              <a:rPr lang="en-GB" sz="1500" dirty="0" smtClean="0">
                <a:solidFill>
                  <a:schemeClr val="tx1"/>
                </a:solidFill>
                <a:latin typeface="Source Sans Pro Semibold" pitchFamily="34" charset="-18"/>
              </a:rPr>
              <a:t> </a:t>
            </a:r>
            <a:r>
              <a:rPr lang="en-GB" sz="1500" dirty="0">
                <a:solidFill>
                  <a:schemeClr val="tx1"/>
                </a:solidFill>
                <a:latin typeface="Source Sans Pro Semibold" pitchFamily="34" charset="-18"/>
              </a:rPr>
              <a:t>represent prestigious bibliographic databases containing high-quality scientific articles and other types of documents</a:t>
            </a:r>
          </a:p>
          <a:p>
            <a:pPr marL="285750" indent="-285750" algn="l">
              <a:buFont typeface="Courier New" pitchFamily="49" charset="0"/>
              <a:buChar char="o"/>
            </a:pPr>
            <a:r>
              <a:rPr lang="en-GB" sz="1500" dirty="0">
                <a:solidFill>
                  <a:schemeClr val="tx1"/>
                </a:solidFill>
                <a:latin typeface="Source Sans Pro Semibold" pitchFamily="34" charset="-18"/>
              </a:rPr>
              <a:t>For each record, citation relationships are clearly defined</a:t>
            </a:r>
          </a:p>
          <a:p>
            <a:pPr marL="285750" indent="-285750" algn="l">
              <a:buFont typeface="Courier New" pitchFamily="49" charset="0"/>
              <a:buChar char="o"/>
            </a:pPr>
            <a:r>
              <a:rPr lang="en-GB" sz="1500" dirty="0">
                <a:solidFill>
                  <a:schemeClr val="tx1"/>
                </a:solidFill>
                <a:latin typeface="Source Sans Pro Semibold" pitchFamily="34" charset="-18"/>
              </a:rPr>
              <a:t>Citation counts of individual articles, authors, institutions, countries, or journals can be identified</a:t>
            </a:r>
          </a:p>
          <a:p>
            <a:pPr marL="285750" indent="-285750" algn="l">
              <a:buFont typeface="Courier New" pitchFamily="49" charset="0"/>
              <a:buChar char="o"/>
            </a:pPr>
            <a:r>
              <a:rPr lang="en-GB" sz="1500" dirty="0">
                <a:solidFill>
                  <a:schemeClr val="tx1"/>
                </a:solidFill>
                <a:latin typeface="Source Sans Pro Semibold" pitchFamily="34" charset="-18"/>
              </a:rPr>
              <a:t>It serves as a basis for bibliometric analysis</a:t>
            </a:r>
          </a:p>
          <a:p>
            <a:pPr marL="285750" indent="-285750" algn="l">
              <a:buFont typeface="Courier New" pitchFamily="49" charset="0"/>
              <a:buChar char="o"/>
            </a:pPr>
            <a:r>
              <a:rPr lang="en-GB" sz="1500" dirty="0">
                <a:solidFill>
                  <a:schemeClr val="tx1"/>
                </a:solidFill>
                <a:latin typeface="Source Sans Pro Semibold" pitchFamily="34" charset="-18"/>
              </a:rPr>
              <a:t>It is taken into account when awarding higher academic degrees, grants, etc.</a:t>
            </a:r>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40</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749284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40 </a:t>
            </a:r>
            <a:r>
              <a:rPr lang="en-GB" sz="3200" dirty="0"/>
              <a:t>Citation </a:t>
            </a:r>
            <a:r>
              <a:rPr lang="cs-CZ" sz="3200" dirty="0" err="1" smtClean="0"/>
              <a:t>indexes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Citation ties can be tracked by multiple services, but within the Czech R&amp;D methodology, two traditional services are accepted:</a:t>
            </a: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Web </a:t>
            </a:r>
            <a:r>
              <a:rPr lang="cs-CZ" sz="1500" dirty="0" err="1">
                <a:solidFill>
                  <a:schemeClr val="tx1"/>
                </a:solidFill>
                <a:latin typeface="Source Sans Pro Semibold" pitchFamily="34" charset="-18"/>
              </a:rPr>
              <a:t>of</a:t>
            </a:r>
            <a:r>
              <a:rPr lang="cs-CZ" sz="1500" dirty="0">
                <a:solidFill>
                  <a:schemeClr val="tx1"/>
                </a:solidFill>
                <a:latin typeface="Source Sans Pro Semibold" pitchFamily="34" charset="-18"/>
              </a:rPr>
              <a:t> Science</a:t>
            </a:r>
          </a:p>
          <a:p>
            <a:pPr marL="285750" indent="-285750" algn="l">
              <a:buFont typeface="Courier New" pitchFamily="49" charset="0"/>
              <a:buChar char="o"/>
            </a:pPr>
            <a:r>
              <a:rPr lang="cs-CZ" sz="1500" dirty="0" err="1">
                <a:solidFill>
                  <a:schemeClr val="tx1"/>
                </a:solidFill>
                <a:latin typeface="Source Sans Pro Semibold" pitchFamily="34" charset="-18"/>
              </a:rPr>
              <a:t>Scopus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Other services monitoring citation relations and ties</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Dimensions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Google </a:t>
            </a:r>
            <a:r>
              <a:rPr lang="cs-CZ" sz="1500" dirty="0" err="1">
                <a:solidFill>
                  <a:schemeClr val="tx1"/>
                </a:solidFill>
                <a:latin typeface="Source Sans Pro Semibold" pitchFamily="34" charset="-18"/>
              </a:rPr>
              <a:t>Scholar</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CrossRef</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PubMed</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CitaBase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CiteSeer</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41</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009268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41 Web </a:t>
            </a:r>
            <a:r>
              <a:rPr lang="cs-CZ" sz="3200" dirty="0" err="1"/>
              <a:t>of</a:t>
            </a:r>
            <a:r>
              <a:rPr lang="cs-CZ" sz="3200" dirty="0"/>
              <a:t> Science</a:t>
            </a:r>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Web of Science citation index is now in the Clarivate Analytics service portfolio. Its basic version contains the following indices: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Science </a:t>
            </a:r>
            <a:r>
              <a:rPr lang="cs-CZ" sz="1500" dirty="0" err="1">
                <a:solidFill>
                  <a:schemeClr val="tx1"/>
                </a:solidFill>
                <a:latin typeface="Source Sans Pro Semibold" pitchFamily="34" charset="-18"/>
              </a:rPr>
              <a:t>Citation</a:t>
            </a:r>
            <a:r>
              <a:rPr lang="cs-CZ" sz="1500" dirty="0">
                <a:solidFill>
                  <a:schemeClr val="tx1"/>
                </a:solidFill>
                <a:latin typeface="Source Sans Pro Semibold" pitchFamily="34" charset="-18"/>
              </a:rPr>
              <a:t> Index</a:t>
            </a:r>
          </a:p>
          <a:p>
            <a:pPr marL="285750" indent="-285750" algn="l">
              <a:buFont typeface="Courier New" pitchFamily="49" charset="0"/>
              <a:buChar char="o"/>
            </a:pPr>
            <a:r>
              <a:rPr lang="cs-CZ" sz="1500" dirty="0" err="1">
                <a:solidFill>
                  <a:schemeClr val="tx1"/>
                </a:solidFill>
                <a:latin typeface="Source Sans Pro Semibold" pitchFamily="34" charset="-18"/>
              </a:rPr>
              <a:t>Social</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Sciences</a:t>
            </a:r>
            <a:r>
              <a:rPr lang="cs-CZ" sz="1500" dirty="0">
                <a:solidFill>
                  <a:schemeClr val="tx1"/>
                </a:solidFill>
                <a:latin typeface="Source Sans Pro Semibold" pitchFamily="34" charset="-18"/>
              </a:rPr>
              <a:t> </a:t>
            </a:r>
            <a:r>
              <a:rPr lang="cs-CZ" sz="1500" dirty="0" err="1" smtClean="0">
                <a:solidFill>
                  <a:schemeClr val="tx1"/>
                </a:solidFill>
                <a:latin typeface="Source Sans Pro Semibold" pitchFamily="34" charset="-18"/>
              </a:rPr>
              <a:t>Citation</a:t>
            </a:r>
            <a:r>
              <a:rPr lang="cs-CZ" sz="1500" dirty="0" smtClean="0">
                <a:solidFill>
                  <a:schemeClr val="tx1"/>
                </a:solidFill>
                <a:latin typeface="Source Sans Pro Semibold" pitchFamily="34" charset="-18"/>
              </a:rPr>
              <a:t> </a:t>
            </a:r>
            <a:r>
              <a:rPr lang="cs-CZ" sz="1500" dirty="0">
                <a:solidFill>
                  <a:schemeClr val="tx1"/>
                </a:solidFill>
                <a:latin typeface="Source Sans Pro Semibold" pitchFamily="34" charset="-18"/>
              </a:rPr>
              <a:t>Index</a:t>
            </a:r>
          </a:p>
          <a:p>
            <a:pPr marL="285750" indent="-285750" algn="l">
              <a:buFont typeface="Courier New" pitchFamily="49" charset="0"/>
              <a:buChar char="o"/>
            </a:pPr>
            <a:r>
              <a:rPr lang="cs-CZ" sz="1500" dirty="0" err="1">
                <a:solidFill>
                  <a:schemeClr val="tx1"/>
                </a:solidFill>
                <a:latin typeface="Source Sans Pro Semibold" pitchFamily="34" charset="-18"/>
              </a:rPr>
              <a:t>Arts</a:t>
            </a:r>
            <a:r>
              <a:rPr lang="cs-CZ" sz="1500" dirty="0">
                <a:solidFill>
                  <a:schemeClr val="tx1"/>
                </a:solidFill>
                <a:latin typeface="Source Sans Pro Semibold" pitchFamily="34" charset="-18"/>
              </a:rPr>
              <a:t> and </a:t>
            </a:r>
            <a:r>
              <a:rPr lang="cs-CZ" sz="1500" dirty="0" err="1">
                <a:solidFill>
                  <a:schemeClr val="tx1"/>
                </a:solidFill>
                <a:latin typeface="Source Sans Pro Semibold" pitchFamily="34" charset="-18"/>
              </a:rPr>
              <a:t>Humanities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Citation</a:t>
            </a:r>
            <a:r>
              <a:rPr lang="cs-CZ" sz="1500" dirty="0">
                <a:solidFill>
                  <a:schemeClr val="tx1"/>
                </a:solidFill>
                <a:latin typeface="Source Sans Pro Semibold" pitchFamily="34" charset="-18"/>
              </a:rPr>
              <a:t> Index</a:t>
            </a:r>
          </a:p>
          <a:p>
            <a:pPr marL="285750" indent="-285750" algn="l">
              <a:buFont typeface="Courier New" pitchFamily="49" charset="0"/>
              <a:buChar char="o"/>
            </a:pPr>
            <a:r>
              <a:rPr lang="cs-CZ" sz="1500" dirty="0" err="1">
                <a:solidFill>
                  <a:schemeClr val="tx1"/>
                </a:solidFill>
                <a:latin typeface="Source Sans Pro Semibold" pitchFamily="34" charset="-18"/>
              </a:rPr>
              <a:t>Conference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Proceedings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Citation</a:t>
            </a:r>
            <a:r>
              <a:rPr lang="cs-CZ" sz="1500" dirty="0">
                <a:solidFill>
                  <a:schemeClr val="tx1"/>
                </a:solidFill>
                <a:latin typeface="Source Sans Pro Semibold" pitchFamily="34" charset="-18"/>
              </a:rPr>
              <a:t> Index (Science and </a:t>
            </a:r>
            <a:r>
              <a:rPr lang="cs-CZ" sz="1500" dirty="0" err="1">
                <a:solidFill>
                  <a:schemeClr val="tx1"/>
                </a:solidFill>
                <a:latin typeface="Source Sans Pro Semibold" pitchFamily="34" charset="-18"/>
              </a:rPr>
              <a:t>Social</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Sciences</a:t>
            </a:r>
            <a:r>
              <a:rPr lang="cs-CZ" sz="1500" dirty="0">
                <a:solidFill>
                  <a:schemeClr val="tx1"/>
                </a:solidFill>
                <a:latin typeface="Source Sans Pro Semibold" pitchFamily="34" charset="-18"/>
              </a:rPr>
              <a:t>)</a:t>
            </a:r>
          </a:p>
          <a:p>
            <a:pPr marL="285750" indent="-285750" algn="l">
              <a:buFont typeface="Courier New" pitchFamily="49" charset="0"/>
              <a:buChar char="o"/>
            </a:pPr>
            <a:r>
              <a:rPr lang="cs-CZ" sz="1500" dirty="0" err="1">
                <a:solidFill>
                  <a:schemeClr val="tx1"/>
                </a:solidFill>
                <a:latin typeface="Source Sans Pro Semibold" pitchFamily="34" charset="-18"/>
              </a:rPr>
              <a:t>Books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Citation</a:t>
            </a:r>
            <a:r>
              <a:rPr lang="cs-CZ" sz="1500" dirty="0">
                <a:solidFill>
                  <a:schemeClr val="tx1"/>
                </a:solidFill>
                <a:latin typeface="Source Sans Pro Semibold" pitchFamily="34" charset="-18"/>
              </a:rPr>
              <a:t> Index (Science and </a:t>
            </a:r>
            <a:r>
              <a:rPr lang="cs-CZ" sz="1500" dirty="0" err="1">
                <a:solidFill>
                  <a:schemeClr val="tx1"/>
                </a:solidFill>
                <a:latin typeface="Source Sans Pro Semibold" pitchFamily="34" charset="-18"/>
              </a:rPr>
              <a:t>Social</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Sciences</a:t>
            </a:r>
            <a:r>
              <a:rPr lang="cs-CZ" sz="1500" dirty="0">
                <a:solidFill>
                  <a:schemeClr val="tx1"/>
                </a:solidFill>
                <a:latin typeface="Source Sans Pro Semibold" pitchFamily="34" charset="-18"/>
              </a:rPr>
              <a:t>)</a:t>
            </a:r>
          </a:p>
          <a:p>
            <a:pPr marL="285750" indent="-285750" algn="l">
              <a:buFont typeface="Courier New" pitchFamily="49" charset="0"/>
              <a:buChar char="o"/>
            </a:pPr>
            <a:r>
              <a:rPr lang="cs-CZ" sz="1500" dirty="0" err="1">
                <a:solidFill>
                  <a:schemeClr val="tx1"/>
                </a:solidFill>
                <a:latin typeface="Source Sans Pro Semibold" pitchFamily="34" charset="-18"/>
              </a:rPr>
              <a:t>Emerging</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Sources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Citation</a:t>
            </a:r>
            <a:r>
              <a:rPr lang="cs-CZ" sz="1500" dirty="0">
                <a:solidFill>
                  <a:schemeClr val="tx1"/>
                </a:solidFill>
                <a:latin typeface="Source Sans Pro Semibold" pitchFamily="34" charset="-18"/>
              </a:rPr>
              <a:t> Index</a:t>
            </a: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Extended services of Web of Science include other science-related services such as Journal Citation Reports for identifying the Impact factors of scientific journals, Essential Science Indicators monitoring new science trends, or EndNote citation manager.</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42</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108461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42 </a:t>
            </a:r>
            <a:r>
              <a:rPr lang="cs-CZ" sz="3200" dirty="0" err="1"/>
              <a:t>Scopus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Scopus is a citation index produced by the Elsevier publishing house. It includes the following document formats:</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Articles from scientific journals</a:t>
            </a:r>
          </a:p>
          <a:p>
            <a:pPr marL="285750" indent="-285750" algn="l">
              <a:buFont typeface="Courier New" pitchFamily="49" charset="0"/>
              <a:buChar char="o"/>
            </a:pPr>
            <a:r>
              <a:rPr lang="en-GB" sz="1500" dirty="0">
                <a:solidFill>
                  <a:schemeClr val="tx1"/>
                </a:solidFill>
                <a:latin typeface="Source Sans Pro Semibold" pitchFamily="34" charset="-18"/>
              </a:rPr>
              <a:t>Conference papers</a:t>
            </a:r>
          </a:p>
          <a:p>
            <a:pPr marL="285750" indent="-285750" algn="l">
              <a:buFont typeface="Courier New" pitchFamily="49" charset="0"/>
              <a:buChar char="o"/>
            </a:pPr>
            <a:r>
              <a:rPr lang="en-GB" sz="1500" dirty="0">
                <a:solidFill>
                  <a:schemeClr val="tx1"/>
                </a:solidFill>
                <a:latin typeface="Source Sans Pro Semibold" pitchFamily="34" charset="-18"/>
              </a:rPr>
              <a:t>Books or monographs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cs-CZ" sz="1500" dirty="0" err="1">
                <a:solidFill>
                  <a:schemeClr val="tx1"/>
                </a:solidFill>
                <a:latin typeface="Source Sans Pro Semibold" pitchFamily="34" charset="-18"/>
              </a:rPr>
              <a:t>Scopus</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contains</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70 </a:t>
            </a:r>
            <a:r>
              <a:rPr lang="cs-CZ" sz="1500" dirty="0" err="1">
                <a:solidFill>
                  <a:schemeClr val="tx1"/>
                </a:solidFill>
                <a:latin typeface="Source Sans Pro Semibold" pitchFamily="34" charset="-18"/>
              </a:rPr>
              <a:t>million</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bibliographic</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records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70,000 </a:t>
            </a:r>
            <a:r>
              <a:rPr lang="cs-CZ" sz="1500" dirty="0" err="1">
                <a:solidFill>
                  <a:schemeClr val="tx1"/>
                </a:solidFill>
                <a:latin typeface="Source Sans Pro Semibold" pitchFamily="34" charset="-18"/>
              </a:rPr>
              <a:t>institutional</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profiles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16 </a:t>
            </a:r>
            <a:r>
              <a:rPr lang="cs-CZ" sz="1500" dirty="0" err="1">
                <a:solidFill>
                  <a:schemeClr val="tx1"/>
                </a:solidFill>
                <a:latin typeface="Source Sans Pro Semibold" pitchFamily="34" charset="-18"/>
              </a:rPr>
              <a:t>million</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profiles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of</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authors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43</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8452213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43 </a:t>
            </a:r>
            <a:r>
              <a:rPr lang="en-GB" sz="3200" dirty="0"/>
              <a:t>Journal quality assessment</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Assessing the quality of the source journal is a burning issue of nowadays aggravated by the emergence of many worthless predatory journals. The prestige of journals can be explained by citation metrics, but also by journal indexation in various databases and services. Quality journals are indexed for example in:</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In the Web of Science and Scopus citation registers</a:t>
            </a:r>
          </a:p>
          <a:p>
            <a:pPr marL="285750" indent="-285750" algn="l">
              <a:buFont typeface="Courier New" pitchFamily="49" charset="0"/>
              <a:buChar char="o"/>
            </a:pPr>
            <a:r>
              <a:rPr lang="en-GB" sz="1500" dirty="0">
                <a:solidFill>
                  <a:schemeClr val="tx1"/>
                </a:solidFill>
                <a:latin typeface="Source Sans Pro Semibold" pitchFamily="34" charset="-18"/>
              </a:rPr>
              <a:t>In the prestigious whitelists of ERIH or DOAJ</a:t>
            </a:r>
          </a:p>
          <a:p>
            <a:pPr marL="285750" indent="-285750" algn="l">
              <a:buFont typeface="Courier New" pitchFamily="49" charset="0"/>
              <a:buChar char="o"/>
            </a:pPr>
            <a:r>
              <a:rPr lang="en-GB" sz="1500" dirty="0">
                <a:solidFill>
                  <a:schemeClr val="tx1"/>
                </a:solidFill>
                <a:latin typeface="Source Sans Pro Semibold" pitchFamily="34" charset="-18"/>
              </a:rPr>
              <a:t>In major subject databases (such as </a:t>
            </a:r>
            <a:r>
              <a:rPr lang="en-GB" sz="1500" dirty="0" err="1">
                <a:solidFill>
                  <a:schemeClr val="tx1"/>
                </a:solidFill>
                <a:latin typeface="Source Sans Pro Semibold" pitchFamily="34" charset="-18"/>
              </a:rPr>
              <a:t>EconLit</a:t>
            </a:r>
            <a:r>
              <a:rPr lang="en-GB" sz="1500" dirty="0">
                <a:solidFill>
                  <a:schemeClr val="tx1"/>
                </a:solidFill>
                <a:latin typeface="Source Sans Pro Semibold" pitchFamily="34" charset="-18"/>
              </a:rPr>
              <a:t>)</a:t>
            </a:r>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44</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8849180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cs-CZ" sz="3200" dirty="0"/>
              <a:t>44 </a:t>
            </a:r>
            <a:r>
              <a:rPr lang="en-GB" sz="3200" dirty="0"/>
              <a:t>Citation indicators used in the Web of Science database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b="1" dirty="0">
                <a:solidFill>
                  <a:schemeClr val="tx1"/>
                </a:solidFill>
                <a:latin typeface="Source Sans Pro Semibold" pitchFamily="34" charset="-18"/>
              </a:rPr>
              <a:t>Top quality journals are also evaluated using citation indicators that determine their ranking in individual scientific categories. These indicators are linked to the Web of Science and Scopus citation indexes. The Web of Science database offers the Journal Citation Reports service, which evaluates journals using the following indicators:</a:t>
            </a:r>
            <a:endParaRPr lang="cs-CZ" sz="1500" b="1"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Impact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Factor</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Article</a:t>
            </a:r>
            <a:r>
              <a:rPr lang="cs-CZ" sz="1500" dirty="0">
                <a:solidFill>
                  <a:schemeClr val="tx1"/>
                </a:solidFill>
                <a:latin typeface="Source Sans Pro Semibold" pitchFamily="34" charset="-18"/>
              </a:rPr>
              <a:t> Influence </a:t>
            </a:r>
            <a:r>
              <a:rPr lang="cs-CZ" sz="1500" dirty="0" err="1">
                <a:solidFill>
                  <a:schemeClr val="tx1"/>
                </a:solidFill>
                <a:latin typeface="Source Sans Pro Semibold" pitchFamily="34" charset="-18"/>
              </a:rPr>
              <a:t>Score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EigenFactor</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Score</a:t>
            </a:r>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45</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0971775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cs-CZ" sz="3200" dirty="0"/>
              <a:t>45 </a:t>
            </a:r>
            <a:r>
              <a:rPr lang="en-GB" sz="3200" dirty="0"/>
              <a:t>Citation indicators used in the </a:t>
            </a:r>
            <a:r>
              <a:rPr lang="en-GB" sz="3200" dirty="0" err="1"/>
              <a:t>Scop</a:t>
            </a:r>
            <a:r>
              <a:rPr lang="cs-CZ" sz="3200" dirty="0" err="1"/>
              <a:t>us</a:t>
            </a:r>
            <a:r>
              <a:rPr lang="en-GB" sz="3200" dirty="0"/>
              <a:t> database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competitive citation index Scopus uses its own citation indicators, which have only been developed lately. In particular, they react to the Impact Factor, which is the most respected indicator, while its calculation is very simple. Scopus indicators, on the other hand, bring a higher degree of sophistication and  try to take account of subject specificities for example. The Scopus database uses these indicators to evaluate journals: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SNIP</a:t>
            </a:r>
          </a:p>
          <a:p>
            <a:pPr marL="285750" indent="-285750" algn="l">
              <a:buFont typeface="Courier New" pitchFamily="49" charset="0"/>
              <a:buChar char="o"/>
            </a:pPr>
            <a:r>
              <a:rPr lang="cs-CZ" sz="1500" dirty="0">
                <a:solidFill>
                  <a:schemeClr val="tx1"/>
                </a:solidFill>
                <a:latin typeface="Source Sans Pro Semibold" pitchFamily="34" charset="-18"/>
              </a:rPr>
              <a:t>SJR</a:t>
            </a:r>
          </a:p>
          <a:p>
            <a:pPr marL="285750" indent="-285750" algn="l">
              <a:buFont typeface="Courier New" pitchFamily="49" charset="0"/>
              <a:buChar char="o"/>
            </a:pPr>
            <a:r>
              <a:rPr lang="cs-CZ" sz="1500" dirty="0">
                <a:solidFill>
                  <a:schemeClr val="tx1"/>
                </a:solidFill>
                <a:latin typeface="Source Sans Pro Semibold" pitchFamily="34" charset="-18"/>
              </a:rPr>
              <a:t>IPP</a:t>
            </a:r>
          </a:p>
          <a:p>
            <a:pPr marL="285750" indent="-285750" algn="l">
              <a:buFont typeface="Courier New" pitchFamily="49" charset="0"/>
              <a:buChar char="o"/>
            </a:pPr>
            <a:r>
              <a:rPr lang="cs-CZ" sz="1500" dirty="0" err="1">
                <a:solidFill>
                  <a:schemeClr val="tx1"/>
                </a:solidFill>
                <a:latin typeface="Source Sans Pro Semibold" pitchFamily="34" charset="-18"/>
              </a:rPr>
              <a:t>CiteScore</a:t>
            </a:r>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46</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7040128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r>
              <a:rPr lang="cs-CZ" sz="3200" dirty="0"/>
              <a:t>46 </a:t>
            </a:r>
            <a:r>
              <a:rPr lang="en-GB" sz="3200" dirty="0"/>
              <a:t>Quality evaluation of author´s publishing activity</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Even publishing activities of individual authors can be measured on the basis of their citation counts. Again, such measurement is based on the data contained in the Web of Science and Scopus citation registers. Besides the information on the number of citations obtained (usually excluding </a:t>
            </a:r>
            <a:r>
              <a:rPr lang="en-GB" sz="1500" dirty="0" err="1">
                <a:solidFill>
                  <a:schemeClr val="tx1"/>
                </a:solidFill>
                <a:latin typeface="Source Sans Pro Semibold" pitchFamily="34" charset="-18"/>
              </a:rPr>
              <a:t>autocitations</a:t>
            </a:r>
            <a:r>
              <a:rPr lang="en-GB" sz="1500" dirty="0">
                <a:solidFill>
                  <a:schemeClr val="tx1"/>
                </a:solidFill>
                <a:latin typeface="Source Sans Pro Semibold" pitchFamily="34" charset="-18"/>
              </a:rPr>
              <a:t>), there are also several standardised indicators. Such as: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H-Index (</a:t>
            </a:r>
            <a:r>
              <a:rPr lang="en-GB" sz="1500" dirty="0">
                <a:solidFill>
                  <a:schemeClr val="tx1"/>
                </a:solidFill>
                <a:latin typeface="Source Sans Pro Semibold" pitchFamily="34" charset="-18"/>
              </a:rPr>
              <a:t>generally the most respected indicator)</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I10-Index</a:t>
            </a: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47</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8018336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47 </a:t>
            </a:r>
            <a:r>
              <a:rPr lang="en-GB" sz="3200" dirty="0"/>
              <a:t>Advanced evaluation tools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Web of Science and Scopus citation indexes offer basic possibilities for creating bibliometric analyses. Other advanced tools are already a part of other commercial services that are closely linked to these databases. These services offer advanced ways of evaluating the publishing activity of authors, institutions, countries, etc. These services include: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InCites</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uses data from </a:t>
            </a:r>
            <a:r>
              <a:rPr lang="cs-CZ" sz="1500" dirty="0">
                <a:solidFill>
                  <a:schemeClr val="tx1"/>
                </a:solidFill>
                <a:latin typeface="Source Sans Pro Semibold" pitchFamily="34" charset="-18"/>
              </a:rPr>
              <a:t>Web </a:t>
            </a:r>
            <a:r>
              <a:rPr lang="cs-CZ" sz="1500" dirty="0" err="1">
                <a:solidFill>
                  <a:schemeClr val="tx1"/>
                </a:solidFill>
                <a:latin typeface="Source Sans Pro Semibold" pitchFamily="34" charset="-18"/>
              </a:rPr>
              <a:t>of</a:t>
            </a:r>
            <a:r>
              <a:rPr lang="cs-CZ" sz="1500" dirty="0">
                <a:solidFill>
                  <a:schemeClr val="tx1"/>
                </a:solidFill>
                <a:latin typeface="Source Sans Pro Semibold" pitchFamily="34" charset="-18"/>
              </a:rPr>
              <a:t> Science)</a:t>
            </a:r>
          </a:p>
          <a:p>
            <a:pPr marL="285750" indent="-285750" algn="l">
              <a:buFont typeface="Courier New" pitchFamily="49" charset="0"/>
              <a:buChar char="o"/>
            </a:pPr>
            <a:r>
              <a:rPr lang="cs-CZ" sz="1500" dirty="0" err="1">
                <a:solidFill>
                  <a:schemeClr val="tx1"/>
                </a:solidFill>
                <a:latin typeface="Source Sans Pro Semibold" pitchFamily="34" charset="-18"/>
              </a:rPr>
              <a:t>SciVal</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uses data from </a:t>
            </a:r>
            <a:r>
              <a:rPr lang="cs-CZ" sz="1500" dirty="0" err="1">
                <a:solidFill>
                  <a:schemeClr val="tx1"/>
                </a:solidFill>
                <a:latin typeface="Source Sans Pro Semibold" pitchFamily="34" charset="-18"/>
              </a:rPr>
              <a:t>Scopusu</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48</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471610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48 </a:t>
            </a:r>
            <a:r>
              <a:rPr lang="cs-CZ" sz="3200" dirty="0" err="1"/>
              <a:t>Alternati</a:t>
            </a:r>
            <a:r>
              <a:rPr lang="en-GB" sz="3200" dirty="0" err="1"/>
              <a:t>ve</a:t>
            </a:r>
            <a:r>
              <a:rPr lang="en-GB" sz="3200" dirty="0"/>
              <a:t> evaluation tools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It is believed nowadays that evaluating the impact of the publication activity solely through a citation count is not sufficient. That is why services have emerged that can take into account many other parameters of the publications. In addition to the number of citations, data such as downloads, social networks coverage, blogs, Wikipedia, or downloads into citation managers are collected. Services of this type include: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Altmetrics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PlumX</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BookMetrix</a:t>
            </a:r>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49</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794678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 </a:t>
            </a:r>
            <a:r>
              <a:rPr lang="en-GB" sz="3200" dirty="0"/>
              <a:t> Writing a scientific paper</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When writing an article, the author proceeds through the following phases:</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Topic selection, literature research and article writing</a:t>
            </a:r>
          </a:p>
          <a:p>
            <a:pPr marL="285750" indent="-285750" algn="l">
              <a:buFont typeface="Courier New" pitchFamily="49" charset="0"/>
              <a:buChar char="o"/>
            </a:pPr>
            <a:r>
              <a:rPr lang="en-GB" sz="1500" dirty="0">
                <a:solidFill>
                  <a:schemeClr val="tx1"/>
                </a:solidFill>
                <a:latin typeface="Source Sans Pro Semibold" pitchFamily="34" charset="-18"/>
              </a:rPr>
              <a:t>Selecting a journal for publishing</a:t>
            </a:r>
          </a:p>
          <a:p>
            <a:pPr marL="285750" indent="-285750" algn="l">
              <a:buFont typeface="Courier New" pitchFamily="49" charset="0"/>
              <a:buChar char="o"/>
            </a:pPr>
            <a:r>
              <a:rPr lang="en-GB" sz="1500" dirty="0">
                <a:solidFill>
                  <a:schemeClr val="tx1"/>
                </a:solidFill>
                <a:latin typeface="Source Sans Pro Semibold" pitchFamily="34" charset="-18"/>
              </a:rPr>
              <a:t>Formal and language proofreading</a:t>
            </a:r>
          </a:p>
          <a:p>
            <a:pPr marL="285750" indent="-285750" algn="l">
              <a:buFont typeface="Courier New" pitchFamily="49" charset="0"/>
              <a:buChar char="o"/>
            </a:pPr>
            <a:r>
              <a:rPr lang="en-GB" sz="1500" dirty="0">
                <a:solidFill>
                  <a:schemeClr val="tx1"/>
                </a:solidFill>
                <a:latin typeface="Source Sans Pro Semibold" pitchFamily="34" charset="-18"/>
              </a:rPr>
              <a:t>Submitting the article to the editor of the journal</a:t>
            </a:r>
          </a:p>
          <a:p>
            <a:pPr marL="285750" indent="-285750" algn="l">
              <a:buFont typeface="Courier New" pitchFamily="49" charset="0"/>
              <a:buChar char="o"/>
            </a:pPr>
            <a:r>
              <a:rPr lang="en-GB" sz="1500" dirty="0">
                <a:solidFill>
                  <a:schemeClr val="tx1"/>
                </a:solidFill>
                <a:latin typeface="Source Sans Pro Semibold" pitchFamily="34" charset="-18"/>
              </a:rPr>
              <a:t>The review process</a:t>
            </a:r>
          </a:p>
          <a:p>
            <a:pPr marL="285750" indent="-285750" algn="l">
              <a:buFont typeface="Courier New" pitchFamily="49" charset="0"/>
              <a:buChar char="o"/>
            </a:pPr>
            <a:r>
              <a:rPr lang="en-GB" sz="1500" dirty="0">
                <a:solidFill>
                  <a:schemeClr val="tx1"/>
                </a:solidFill>
                <a:latin typeface="Source Sans Pro Semibold" pitchFamily="34" charset="-18"/>
              </a:rPr>
              <a:t>Rewriting and revising the article</a:t>
            </a:r>
          </a:p>
          <a:p>
            <a:pPr marL="285750" indent="-285750" algn="l">
              <a:buFont typeface="Courier New" pitchFamily="49" charset="0"/>
              <a:buChar char="o"/>
            </a:pPr>
            <a:r>
              <a:rPr lang="en-GB" sz="1500" dirty="0">
                <a:solidFill>
                  <a:schemeClr val="tx1"/>
                </a:solidFill>
                <a:latin typeface="Source Sans Pro Semibold" pitchFamily="34" charset="-18"/>
              </a:rPr>
              <a:t>Article accepted and related administration</a:t>
            </a:r>
          </a:p>
          <a:p>
            <a:pPr marL="285750" indent="-285750" algn="l">
              <a:buFont typeface="Courier New" pitchFamily="49" charset="0"/>
              <a:buChar char="o"/>
            </a:pPr>
            <a:r>
              <a:rPr lang="en-GB" sz="1500" dirty="0">
                <a:solidFill>
                  <a:schemeClr val="tx1"/>
                </a:solidFill>
                <a:latin typeface="Source Sans Pro Semibold" pitchFamily="34" charset="-18"/>
              </a:rPr>
              <a:t>Publication of the paper</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6501591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49 </a:t>
            </a:r>
            <a:r>
              <a:rPr lang="cs-CZ" sz="3200" dirty="0" err="1"/>
              <a:t>Uni</a:t>
            </a:r>
            <a:r>
              <a:rPr lang="en-GB" sz="3200" dirty="0"/>
              <a:t>que </a:t>
            </a:r>
            <a:r>
              <a:rPr lang="cs-CZ" sz="3200" dirty="0" err="1"/>
              <a:t>identifi</a:t>
            </a:r>
            <a:r>
              <a:rPr lang="en-GB" sz="3200" dirty="0" err="1"/>
              <a:t>ers</a:t>
            </a:r>
            <a:r>
              <a:rPr lang="en-GB" sz="3200" dirty="0"/>
              <a:t> of a scientist</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Identifying and correctly assigning authorship and citations to individual authors is often very problematic. That is why services were invented to assign each author, at their own request, a unique, permanent identifier that unambiguously identifies authorship. These identifiers include: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ORCID</a:t>
            </a:r>
          </a:p>
          <a:p>
            <a:pPr marL="285750" indent="-285750" algn="l">
              <a:buFont typeface="Courier New" pitchFamily="49" charset="0"/>
              <a:buChar char="o"/>
            </a:pPr>
            <a:r>
              <a:rPr lang="cs-CZ" sz="1500" dirty="0" err="1">
                <a:solidFill>
                  <a:schemeClr val="tx1"/>
                </a:solidFill>
                <a:latin typeface="Source Sans Pro Semibold" pitchFamily="34" charset="-18"/>
              </a:rPr>
              <a:t>ResearcherID</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Identifiers that authors do not  administrate, include: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ScopusID</a:t>
            </a:r>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50</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898365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50 ORCID profil</a:t>
            </a:r>
            <a:r>
              <a:rPr lang="en-GB" sz="3200" dirty="0"/>
              <a:t>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In addition to being a unique identifier, ORCID provides scientists with access to their profiles through which they spread their publishing activities and provide more information about themselves. ORCID profiles contain the following information:</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ORCID identifier</a:t>
            </a:r>
          </a:p>
          <a:p>
            <a:pPr marL="285750" indent="-285750" algn="l">
              <a:buFont typeface="Courier New" pitchFamily="49" charset="0"/>
              <a:buChar char="o"/>
            </a:pPr>
            <a:r>
              <a:rPr lang="en-GB" sz="1500" dirty="0">
                <a:solidFill>
                  <a:schemeClr val="tx1"/>
                </a:solidFill>
                <a:latin typeface="Source Sans Pro Semibold" pitchFamily="34" charset="-18"/>
              </a:rPr>
              <a:t>Contact information</a:t>
            </a:r>
          </a:p>
          <a:p>
            <a:pPr marL="285750" indent="-285750" algn="l">
              <a:buFont typeface="Courier New" pitchFamily="49" charset="0"/>
              <a:buChar char="o"/>
            </a:pPr>
            <a:r>
              <a:rPr lang="en-GB" sz="1500" dirty="0">
                <a:solidFill>
                  <a:schemeClr val="tx1"/>
                </a:solidFill>
                <a:latin typeface="Source Sans Pro Semibold" pitchFamily="34" charset="-18"/>
              </a:rPr>
              <a:t>List of the author´s publishing activities</a:t>
            </a:r>
          </a:p>
          <a:p>
            <a:pPr marL="285750" indent="-285750" algn="l">
              <a:buFont typeface="Courier New" pitchFamily="49" charset="0"/>
              <a:buChar char="o"/>
            </a:pPr>
            <a:r>
              <a:rPr lang="en-GB" sz="1500" dirty="0">
                <a:solidFill>
                  <a:schemeClr val="tx1"/>
                </a:solidFill>
                <a:latin typeface="Source Sans Pro Semibold" pitchFamily="34" charset="-18"/>
              </a:rPr>
              <a:t>Research projects solved</a:t>
            </a:r>
          </a:p>
          <a:p>
            <a:pPr marL="285750" indent="-285750" algn="l">
              <a:buFont typeface="Courier New" pitchFamily="49" charset="0"/>
              <a:buChar char="o"/>
            </a:pPr>
            <a:r>
              <a:rPr lang="en-GB" sz="1500" dirty="0">
                <a:solidFill>
                  <a:schemeClr val="tx1"/>
                </a:solidFill>
                <a:latin typeface="Source Sans Pro Semibold" pitchFamily="34" charset="-18"/>
              </a:rPr>
              <a:t>Education </a:t>
            </a:r>
          </a:p>
          <a:p>
            <a:pPr marL="285750" indent="-285750" algn="l">
              <a:buFont typeface="Courier New" pitchFamily="49" charset="0"/>
              <a:buChar char="o"/>
            </a:pPr>
            <a:r>
              <a:rPr lang="en-GB" sz="1500" dirty="0">
                <a:solidFill>
                  <a:schemeClr val="tx1"/>
                </a:solidFill>
                <a:latin typeface="Source Sans Pro Semibold" pitchFamily="34" charset="-18"/>
              </a:rPr>
              <a:t>List of institutions where the author works or worked</a:t>
            </a:r>
          </a:p>
          <a:p>
            <a:pPr marL="285750" indent="-285750" algn="l">
              <a:buFont typeface="Courier New" pitchFamily="49" charset="0"/>
              <a:buChar char="o"/>
            </a:pPr>
            <a:r>
              <a:rPr lang="en-GB" sz="1500" dirty="0">
                <a:solidFill>
                  <a:schemeClr val="tx1"/>
                </a:solidFill>
                <a:latin typeface="Source Sans Pro Semibold" pitchFamily="34" charset="-18"/>
              </a:rPr>
              <a:t>Description of the author´s field of activity in the form of keywords</a:t>
            </a:r>
          </a:p>
          <a:p>
            <a:pPr marL="285750" indent="-285750" algn="l">
              <a:buFont typeface="Courier New" pitchFamily="49" charset="0"/>
              <a:buChar char="o"/>
            </a:pPr>
            <a:r>
              <a:rPr lang="en-GB" sz="1500" dirty="0">
                <a:solidFill>
                  <a:schemeClr val="tx1"/>
                </a:solidFill>
                <a:latin typeface="Source Sans Pro Semibold" pitchFamily="34" charset="-18"/>
              </a:rPr>
              <a:t>References to the </a:t>
            </a:r>
            <a:r>
              <a:rPr lang="en-GB" sz="1500" dirty="0" err="1">
                <a:solidFill>
                  <a:schemeClr val="tx1"/>
                </a:solidFill>
                <a:latin typeface="Source Sans Pro Semibold" pitchFamily="34" charset="-18"/>
              </a:rPr>
              <a:t>fulltexts</a:t>
            </a:r>
            <a:r>
              <a:rPr lang="en-GB" sz="1500" dirty="0">
                <a:solidFill>
                  <a:schemeClr val="tx1"/>
                </a:solidFill>
                <a:latin typeface="Source Sans Pro Semibold" pitchFamily="34" charset="-18"/>
              </a:rPr>
              <a:t> of their articles in the institutional repository</a:t>
            </a:r>
          </a:p>
          <a:p>
            <a:pPr marL="285750" indent="-285750" algn="l">
              <a:buFont typeface="Courier New" pitchFamily="49" charset="0"/>
              <a:buChar char="o"/>
            </a:pPr>
            <a:r>
              <a:rPr lang="en-GB" sz="1500" dirty="0">
                <a:solidFill>
                  <a:schemeClr val="tx1"/>
                </a:solidFill>
                <a:latin typeface="Source Sans Pro Semibold" pitchFamily="34" charset="-18"/>
              </a:rPr>
              <a:t>Information about other identifiers (</a:t>
            </a:r>
            <a:r>
              <a:rPr lang="en-GB" sz="1500" dirty="0" err="1">
                <a:solidFill>
                  <a:schemeClr val="tx1"/>
                </a:solidFill>
                <a:latin typeface="Source Sans Pro Semibold" pitchFamily="34" charset="-18"/>
              </a:rPr>
              <a:t>ResearcherID</a:t>
            </a:r>
            <a:r>
              <a:rPr lang="en-GB" sz="1500" dirty="0">
                <a:solidFill>
                  <a:schemeClr val="tx1"/>
                </a:solidFill>
                <a:latin typeface="Source Sans Pro Semibold" pitchFamily="34" charset="-18"/>
              </a:rPr>
              <a:t>, </a:t>
            </a:r>
            <a:r>
              <a:rPr lang="en-GB" sz="1500" dirty="0" err="1">
                <a:solidFill>
                  <a:schemeClr val="tx1"/>
                </a:solidFill>
                <a:latin typeface="Source Sans Pro Semibold" pitchFamily="34" charset="-18"/>
              </a:rPr>
              <a:t>ScopusID</a:t>
            </a:r>
            <a:r>
              <a:rPr lang="en-GB" sz="1500" dirty="0">
                <a:solidFill>
                  <a:schemeClr val="tx1"/>
                </a:solidFill>
                <a:latin typeface="Source Sans Pro Semibold" pitchFamily="34" charset="-18"/>
              </a:rPr>
              <a:t>)</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51</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1223690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51 </a:t>
            </a:r>
            <a:r>
              <a:rPr lang="en-GB" sz="3200" dirty="0"/>
              <a:t>TBU in </a:t>
            </a:r>
            <a:r>
              <a:rPr lang="en-GB" sz="3200" dirty="0" err="1"/>
              <a:t>Zlín</a:t>
            </a:r>
            <a:r>
              <a:rPr lang="en-GB" sz="3200" dirty="0"/>
              <a:t>  scientist identifiers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Given that a number of publishers require a unique ORCID for each author, the issue needs to be addressed at the university level. In the OBD system, it is now mandatory for each author to have their own ORCID. The TBU Library offers a number of services in this area:</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ORCID account management</a:t>
            </a:r>
          </a:p>
          <a:p>
            <a:pPr marL="285750" indent="-285750" algn="l">
              <a:buFont typeface="Courier New" pitchFamily="49" charset="0"/>
              <a:buChar char="o"/>
            </a:pPr>
            <a:r>
              <a:rPr lang="en-GB" sz="1500" dirty="0">
                <a:solidFill>
                  <a:schemeClr val="tx1"/>
                </a:solidFill>
                <a:latin typeface="Source Sans Pro Semibold" pitchFamily="34" charset="-18"/>
              </a:rPr>
              <a:t>Linking the ORCID account to the Repository of publishing activities for automatic transfer of publications</a:t>
            </a:r>
          </a:p>
          <a:p>
            <a:pPr marL="285750" indent="-285750" algn="l">
              <a:buFont typeface="Courier New" pitchFamily="49" charset="0"/>
              <a:buChar char="o"/>
            </a:pPr>
            <a:r>
              <a:rPr lang="en-GB" sz="1500" dirty="0">
                <a:solidFill>
                  <a:schemeClr val="tx1"/>
                </a:solidFill>
                <a:latin typeface="Source Sans Pro Semibold" pitchFamily="34" charset="-18"/>
              </a:rPr>
              <a:t>Linking the ORCID account to Scopus </a:t>
            </a:r>
            <a:r>
              <a:rPr lang="en-GB" sz="1500" dirty="0" err="1">
                <a:solidFill>
                  <a:schemeClr val="tx1"/>
                </a:solidFill>
                <a:latin typeface="Source Sans Pro Semibold" pitchFamily="34" charset="-18"/>
              </a:rPr>
              <a:t>AuthorID</a:t>
            </a: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Advisory activity in this area</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52</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1101506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52 </a:t>
            </a:r>
            <a:r>
              <a:rPr lang="en-GB" sz="3200" dirty="0"/>
              <a:t>How to promote own publications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Publishing an article does not mean the work is done for a scientist. On the contrary, it is very important to promote and spread the article and to inform about its existence. Here are some tips on how to sell your work:</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Ensure the widest possible availability of the article</a:t>
            </a:r>
          </a:p>
          <a:p>
            <a:pPr marL="285750" indent="-285750" algn="l">
              <a:buFont typeface="Courier New" pitchFamily="49" charset="0"/>
              <a:buChar char="o"/>
            </a:pPr>
            <a:r>
              <a:rPr lang="en-GB" sz="1500" dirty="0">
                <a:solidFill>
                  <a:schemeClr val="tx1"/>
                </a:solidFill>
                <a:latin typeface="Source Sans Pro Semibold" pitchFamily="34" charset="-18"/>
              </a:rPr>
              <a:t>If an article is available in a commercial journal, it should be placed in one of the open repositories</a:t>
            </a:r>
          </a:p>
          <a:p>
            <a:pPr marL="285750" indent="-285750" algn="l">
              <a:buFont typeface="Courier New" pitchFamily="49" charset="0"/>
              <a:buChar char="o"/>
            </a:pPr>
            <a:r>
              <a:rPr lang="en-GB" sz="1500" dirty="0">
                <a:solidFill>
                  <a:schemeClr val="tx1"/>
                </a:solidFill>
                <a:latin typeface="Source Sans Pro Semibold" pitchFamily="34" charset="-18"/>
              </a:rPr>
              <a:t>Put the article in your personal bibliography on the web</a:t>
            </a:r>
          </a:p>
          <a:p>
            <a:pPr marL="285750" indent="-285750" algn="l">
              <a:buFont typeface="Courier New" pitchFamily="49" charset="0"/>
              <a:buChar char="o"/>
            </a:pPr>
            <a:r>
              <a:rPr lang="en-GB" sz="1500" dirty="0">
                <a:solidFill>
                  <a:schemeClr val="tx1"/>
                </a:solidFill>
                <a:latin typeface="Source Sans Pro Semibold" pitchFamily="34" charset="-18"/>
              </a:rPr>
              <a:t>Promote the article on social networks or blog</a:t>
            </a:r>
          </a:p>
          <a:p>
            <a:pPr marL="285750" indent="-285750" algn="l">
              <a:buFont typeface="Courier New" pitchFamily="49" charset="0"/>
              <a:buChar char="o"/>
            </a:pPr>
            <a:r>
              <a:rPr lang="en-GB" sz="1500" dirty="0">
                <a:solidFill>
                  <a:schemeClr val="tx1"/>
                </a:solidFill>
                <a:latin typeface="Source Sans Pro Semibold" pitchFamily="34" charset="-18"/>
              </a:rPr>
              <a:t>Use platforms for scientific information dissemination (Kudos, </a:t>
            </a:r>
            <a:r>
              <a:rPr lang="en-GB" sz="1500" dirty="0" err="1">
                <a:solidFill>
                  <a:schemeClr val="tx1"/>
                </a:solidFill>
                <a:latin typeface="Source Sans Pro Semibold" pitchFamily="34" charset="-18"/>
              </a:rPr>
              <a:t>ImpactStory</a:t>
            </a:r>
            <a:r>
              <a:rPr lang="en-GB" sz="1500" dirty="0">
                <a:solidFill>
                  <a:schemeClr val="tx1"/>
                </a:solidFill>
                <a:latin typeface="Source Sans Pro Semibold" pitchFamily="34" charset="-18"/>
              </a:rPr>
              <a:t>)</a:t>
            </a:r>
          </a:p>
          <a:p>
            <a:pPr marL="285750" indent="-285750" algn="l">
              <a:buFont typeface="Courier New" pitchFamily="49" charset="0"/>
              <a:buChar char="o"/>
            </a:pPr>
            <a:r>
              <a:rPr lang="en-GB" sz="1500" dirty="0">
                <a:solidFill>
                  <a:schemeClr val="tx1"/>
                </a:solidFill>
                <a:latin typeface="Source Sans Pro Semibold" pitchFamily="34" charset="-18"/>
              </a:rPr>
              <a:t>Create and maintain an updated profile in the unique ORCID and </a:t>
            </a:r>
            <a:r>
              <a:rPr lang="en-GB" sz="1500" dirty="0" err="1">
                <a:solidFill>
                  <a:schemeClr val="tx1"/>
                </a:solidFill>
                <a:latin typeface="Source Sans Pro Semibold" pitchFamily="34" charset="-18"/>
              </a:rPr>
              <a:t>ResearcherIDs</a:t>
            </a:r>
            <a:r>
              <a:rPr lang="en-GB" sz="1500" dirty="0">
                <a:solidFill>
                  <a:schemeClr val="tx1"/>
                </a:solidFill>
                <a:latin typeface="Source Sans Pro Semibold" pitchFamily="34" charset="-18"/>
              </a:rPr>
              <a:t> identifiers</a:t>
            </a:r>
          </a:p>
          <a:p>
            <a:pPr marL="285750" indent="-285750" algn="l">
              <a:buFont typeface="Courier New" pitchFamily="49" charset="0"/>
              <a:buChar char="o"/>
            </a:pPr>
            <a:r>
              <a:rPr lang="en-GB" sz="1500" dirty="0">
                <a:solidFill>
                  <a:schemeClr val="tx1"/>
                </a:solidFill>
                <a:latin typeface="Source Sans Pro Semibold" pitchFamily="34" charset="-18"/>
              </a:rPr>
              <a:t>Make the article available to your colleagues and students</a:t>
            </a: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53</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671906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r>
              <a:rPr lang="cs-CZ" sz="3200" dirty="0"/>
              <a:t>53 </a:t>
            </a:r>
            <a:r>
              <a:rPr lang="en-GB" sz="3200" dirty="0"/>
              <a:t>Platforms for publishing activities dissemination</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At a time when not only the quantitative outputs of scientists are evaluated, but also the impact of their publications, increased attention has to be paid to promotion of these outputs within the professional community, but also among the public. Therefore, there are platforms where authors can introduce and spread the results of their scientific work. The most appealing services of this type include: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Kudos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ImpactStory</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54</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443342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54 A</a:t>
            </a:r>
            <a:r>
              <a:rPr lang="en-GB" sz="3200" dirty="0"/>
              <a:t>c</a:t>
            </a:r>
            <a:r>
              <a:rPr lang="cs-CZ" sz="3200" dirty="0" err="1"/>
              <a:t>ademi</a:t>
            </a:r>
            <a:r>
              <a:rPr lang="en-GB" sz="3200" dirty="0"/>
              <a:t>c social networks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phenomenon of social networks influences the scientific world as well. In many cases, sharing information, creating virtual science teams, and other activities within the electronic environment are clearly beneficial. The most widely used academic social networks include: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ResearchGate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Academia.edu</a:t>
            </a:r>
          </a:p>
          <a:p>
            <a:pPr marL="285750" indent="-285750" algn="l">
              <a:buFont typeface="Courier New" pitchFamily="49" charset="0"/>
              <a:buChar char="o"/>
            </a:pPr>
            <a:r>
              <a:rPr lang="cs-CZ" sz="1500" dirty="0" err="1">
                <a:solidFill>
                  <a:schemeClr val="tx1"/>
                </a:solidFill>
                <a:latin typeface="Source Sans Pro Semibold" pitchFamily="34" charset="-18"/>
              </a:rPr>
              <a:t>Mendeley</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55</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254874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55 Open Data</a:t>
            </a:r>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400" dirty="0">
                <a:solidFill>
                  <a:schemeClr val="tx1"/>
                </a:solidFill>
                <a:latin typeface="Source Sans Pro Semibold" pitchFamily="34" charset="-18"/>
              </a:rPr>
              <a:t>The Open Access issue is not limited to disseminating publication results. While attempting to create open science, attention is also paid to Open Data. Publication of research data will accelerate scientific development. In the Czech Republic, this issue is still at the beginning of its journey. In the world, however, there are data repositories that allow sharing of large data sets. These are mainly the following services:</a:t>
            </a:r>
            <a:endParaRPr lang="cs-CZ"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FigShare</a:t>
            </a: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a:solidFill>
                  <a:schemeClr val="tx1"/>
                </a:solidFill>
                <a:latin typeface="Source Sans Pro Semibold" pitchFamily="34" charset="-18"/>
              </a:rPr>
              <a:t>DRYAD</a:t>
            </a:r>
          </a:p>
          <a:p>
            <a:pPr marL="285750" indent="-285750" algn="l">
              <a:buFont typeface="Courier New" pitchFamily="49" charset="0"/>
              <a:buChar char="o"/>
            </a:pPr>
            <a:r>
              <a:rPr lang="cs-CZ" sz="1400" dirty="0" err="1">
                <a:solidFill>
                  <a:schemeClr val="tx1"/>
                </a:solidFill>
                <a:latin typeface="Source Sans Pro Semibold" pitchFamily="34" charset="-18"/>
              </a:rPr>
              <a:t>Zenodo</a:t>
            </a:r>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a:solidFill>
                  <a:schemeClr val="tx1"/>
                </a:solidFill>
                <a:latin typeface="Source Sans Pro Semibold" pitchFamily="34" charset="-18"/>
              </a:rPr>
              <a:t>Google </a:t>
            </a:r>
            <a:r>
              <a:rPr lang="cs-CZ" sz="1400" dirty="0" err="1">
                <a:solidFill>
                  <a:schemeClr val="tx1"/>
                </a:solidFill>
                <a:latin typeface="Source Sans Pro Semibold" pitchFamily="34" charset="-18"/>
              </a:rPr>
              <a:t>DataSet</a:t>
            </a:r>
            <a:r>
              <a:rPr lang="cs-CZ" sz="1400" dirty="0">
                <a:solidFill>
                  <a:schemeClr val="tx1"/>
                </a:solidFill>
                <a:latin typeface="Source Sans Pro Semibold" pitchFamily="34" charset="-18"/>
              </a:rPr>
              <a:t> </a:t>
            </a:r>
            <a:r>
              <a:rPr lang="cs-CZ" sz="1400" dirty="0" err="1">
                <a:solidFill>
                  <a:schemeClr val="tx1"/>
                </a:solidFill>
                <a:latin typeface="Source Sans Pro Semibold" pitchFamily="34" charset="-18"/>
              </a:rPr>
              <a:t>Search</a:t>
            </a:r>
            <a:r>
              <a:rPr lang="cs-CZ" sz="1400" dirty="0">
                <a:solidFill>
                  <a:schemeClr val="tx1"/>
                </a:solidFill>
                <a:latin typeface="Source Sans Pro Semibold" pitchFamily="34" charset="-18"/>
              </a:rPr>
              <a:t> (</a:t>
            </a:r>
            <a:r>
              <a:rPr lang="en-GB" sz="1400" dirty="0">
                <a:solidFill>
                  <a:schemeClr val="tx1"/>
                </a:solidFill>
                <a:latin typeface="Source Sans Pro Semibold" pitchFamily="34" charset="-18"/>
              </a:rPr>
              <a:t>test version of the central search engine in many data repositories)</a:t>
            </a:r>
          </a:p>
          <a:p>
            <a:pPr marL="285750" indent="-285750" algn="l">
              <a:buFont typeface="Courier New" pitchFamily="49" charset="0"/>
              <a:buChar char="o"/>
            </a:pPr>
            <a:endParaRPr lang="cs-CZ" sz="1400" dirty="0">
              <a:solidFill>
                <a:schemeClr val="tx1"/>
              </a:solidFill>
              <a:latin typeface="Source Sans Pro Semibold" pitchFamily="34" charset="-18"/>
            </a:endParaRPr>
          </a:p>
          <a:p>
            <a:pPr algn="l"/>
            <a:r>
              <a:rPr lang="en-GB" sz="1400" dirty="0">
                <a:solidFill>
                  <a:schemeClr val="tx1"/>
                </a:solidFill>
                <a:latin typeface="Source Sans Pro Semibold" pitchFamily="34" charset="-18"/>
              </a:rPr>
              <a:t>The fact that open data are increasingly popular is also illustrated by the fact that the Data Citation Index has been available for some time in the Web of Science service. It tracks the number of citations of individual datasets made available through different data repositories.</a:t>
            </a:r>
            <a:endParaRPr lang="cs-CZ" sz="14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56</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362420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56 </a:t>
            </a:r>
            <a:r>
              <a:rPr lang="en-GB" sz="3200" dirty="0"/>
              <a:t>Scientific research grants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Researcher´s activities also include writing and applying for scientific projects and raising funds for their research. In the Czech Republic, the most frequent fund providers are: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Horizont2020</a:t>
            </a:r>
          </a:p>
          <a:p>
            <a:pPr marL="285750" indent="-285750" algn="l">
              <a:buFont typeface="Courier New" pitchFamily="49" charset="0"/>
              <a:buChar char="o"/>
            </a:pPr>
            <a:r>
              <a:rPr lang="cs-CZ" sz="1500" dirty="0">
                <a:solidFill>
                  <a:schemeClr val="tx1"/>
                </a:solidFill>
                <a:latin typeface="Source Sans Pro Semibold" pitchFamily="34" charset="-18"/>
              </a:rPr>
              <a:t>OP VVV</a:t>
            </a:r>
          </a:p>
          <a:p>
            <a:pPr marL="285750" indent="-285750" algn="l">
              <a:buFont typeface="Courier New" pitchFamily="49" charset="0"/>
              <a:buChar char="o"/>
            </a:pPr>
            <a:r>
              <a:rPr lang="cs-CZ" sz="1500" dirty="0">
                <a:solidFill>
                  <a:schemeClr val="tx1"/>
                </a:solidFill>
                <a:latin typeface="Source Sans Pro Semibold" pitchFamily="34" charset="-18"/>
              </a:rPr>
              <a:t>GAČR</a:t>
            </a:r>
          </a:p>
          <a:p>
            <a:pPr marL="285750" indent="-285750" algn="l">
              <a:buFont typeface="Courier New" pitchFamily="49" charset="0"/>
              <a:buChar char="o"/>
            </a:pPr>
            <a:r>
              <a:rPr lang="cs-CZ" sz="1500" dirty="0">
                <a:solidFill>
                  <a:schemeClr val="tx1"/>
                </a:solidFill>
                <a:latin typeface="Source Sans Pro Semibold" pitchFamily="34" charset="-18"/>
              </a:rPr>
              <a:t>TAČR</a:t>
            </a:r>
          </a:p>
          <a:p>
            <a:pPr marL="285750" indent="-285750" algn="l">
              <a:buFont typeface="Courier New" pitchFamily="49" charset="0"/>
              <a:buChar char="o"/>
            </a:pPr>
            <a:r>
              <a:rPr lang="en-GB" sz="1500" dirty="0">
                <a:solidFill>
                  <a:schemeClr val="tx1"/>
                </a:solidFill>
                <a:latin typeface="Source Sans Pro Semibold" pitchFamily="34" charset="-18"/>
              </a:rPr>
              <a:t>Norway grants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Visegrad</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Funds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For each of the fund providers, the application process itself and the success rate of acceptance of applications is very individual.</a:t>
            </a:r>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57</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776458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57 </a:t>
            </a:r>
            <a:r>
              <a:rPr lang="cs-CZ" sz="3200" dirty="0" err="1"/>
              <a:t>Intern</a:t>
            </a:r>
            <a:r>
              <a:rPr lang="en-GB" sz="3200" dirty="0"/>
              <a:t>al</a:t>
            </a:r>
            <a:r>
              <a:rPr lang="cs-CZ" sz="3200" dirty="0"/>
              <a:t> grant</a:t>
            </a:r>
            <a:r>
              <a:rPr lang="en-GB" sz="3200" dirty="0"/>
              <a:t>s</a:t>
            </a:r>
            <a:r>
              <a:rPr lang="cs-CZ" sz="3200" dirty="0"/>
              <a:t> </a:t>
            </a:r>
            <a:r>
              <a:rPr lang="en-GB" sz="3200" dirty="0"/>
              <a:t>at TBU</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In addition to external fund providers, TBU can also raise funds for scientific research from internal sources. These are mainly the following programmes: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IGA (Inter</a:t>
            </a:r>
            <a:r>
              <a:rPr lang="en-GB" sz="1500" dirty="0" err="1">
                <a:solidFill>
                  <a:schemeClr val="tx1"/>
                </a:solidFill>
                <a:latin typeface="Source Sans Pro Semibold" pitchFamily="34" charset="-18"/>
              </a:rPr>
              <a:t>nal</a:t>
            </a:r>
            <a:r>
              <a:rPr lang="en-GB" sz="1500" dirty="0">
                <a:solidFill>
                  <a:schemeClr val="tx1"/>
                </a:solidFill>
                <a:latin typeface="Source Sans Pro Semibold" pitchFamily="34" charset="-18"/>
              </a:rPr>
              <a:t> G</a:t>
            </a:r>
            <a:r>
              <a:rPr lang="cs-CZ" sz="1500" dirty="0" err="1">
                <a:solidFill>
                  <a:schemeClr val="tx1"/>
                </a:solidFill>
                <a:latin typeface="Source Sans Pro Semibold" pitchFamily="34" charset="-18"/>
              </a:rPr>
              <a:t>rant</a:t>
            </a:r>
            <a:r>
              <a:rPr lang="en-GB" sz="1500" dirty="0">
                <a:solidFill>
                  <a:schemeClr val="tx1"/>
                </a:solidFill>
                <a:latin typeface="Source Sans Pro Semibold" pitchFamily="34" charset="-18"/>
              </a:rPr>
              <a:t> A</a:t>
            </a:r>
            <a:r>
              <a:rPr lang="cs-CZ" sz="1500" dirty="0" err="1">
                <a:solidFill>
                  <a:schemeClr val="tx1"/>
                </a:solidFill>
                <a:latin typeface="Source Sans Pro Semibold" pitchFamily="34" charset="-18"/>
              </a:rPr>
              <a:t>ge</a:t>
            </a:r>
            <a:r>
              <a:rPr lang="en-GB" sz="1500" dirty="0" err="1">
                <a:solidFill>
                  <a:schemeClr val="tx1"/>
                </a:solidFill>
                <a:latin typeface="Source Sans Pro Semibold" pitchFamily="34" charset="-18"/>
              </a:rPr>
              <a:t>ncy</a:t>
            </a:r>
            <a:r>
              <a:rPr lang="cs-CZ" sz="1500" dirty="0">
                <a:solidFill>
                  <a:schemeClr val="tx1"/>
                </a:solidFill>
                <a:latin typeface="Source Sans Pro Semibold" pitchFamily="34" charset="-18"/>
              </a:rPr>
              <a:t>)</a:t>
            </a:r>
          </a:p>
          <a:p>
            <a:pPr marL="285750" indent="-285750" algn="l">
              <a:buFont typeface="Courier New" pitchFamily="49" charset="0"/>
              <a:buChar char="o"/>
            </a:pPr>
            <a:r>
              <a:rPr lang="en-GB" sz="1500" dirty="0">
                <a:solidFill>
                  <a:schemeClr val="tx1"/>
                </a:solidFill>
                <a:latin typeface="Source Sans Pro Semibold" pitchFamily="34" charset="-18"/>
              </a:rPr>
              <a:t>Internal tender competition within the Institutional Programme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58</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575242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58 </a:t>
            </a:r>
            <a:r>
              <a:rPr lang="en-GB" sz="3200" dirty="0"/>
              <a:t>Scientific conferences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Participation in scientific conferences is a standard duty in life of researchers. Recently, however, the phenomenon of predatory conferences has increased. It is therefore necessary to consider carefully what conference to attend. Before the business trip, it is important to answer some of the key questions: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Is this a highly prestigious conference for my science?</a:t>
            </a:r>
          </a:p>
          <a:p>
            <a:pPr marL="285750" indent="-285750" algn="l">
              <a:buFont typeface="Courier New" pitchFamily="49" charset="0"/>
              <a:buChar char="o"/>
            </a:pPr>
            <a:r>
              <a:rPr lang="en-GB" sz="1500" dirty="0">
                <a:solidFill>
                  <a:schemeClr val="tx1"/>
                </a:solidFill>
                <a:latin typeface="Source Sans Pro Semibold" pitchFamily="34" charset="-18"/>
              </a:rPr>
              <a:t>Is the conference proceedings indexed in the Web of Science or Scopus database?</a:t>
            </a:r>
          </a:p>
          <a:p>
            <a:pPr marL="285750" indent="-285750" algn="l">
              <a:buFont typeface="Courier New" pitchFamily="49" charset="0"/>
              <a:buChar char="o"/>
            </a:pPr>
            <a:r>
              <a:rPr lang="en-GB" sz="1500" dirty="0">
                <a:solidFill>
                  <a:schemeClr val="tx1"/>
                </a:solidFill>
                <a:latin typeface="Source Sans Pro Semibold" pitchFamily="34" charset="-18"/>
              </a:rPr>
              <a:t>Is it not a predatory conference?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You should check these questions with your supervisor, a more experienced colleague, or visit the </a:t>
            </a:r>
            <a:r>
              <a:rPr lang="en-GB" sz="1500" dirty="0" err="1">
                <a:solidFill>
                  <a:schemeClr val="tx1"/>
                </a:solidFill>
                <a:latin typeface="Source Sans Pro Semibold" pitchFamily="34" charset="-18"/>
              </a:rPr>
              <a:t>Think.Check.Attend</a:t>
            </a:r>
            <a:r>
              <a:rPr lang="en-GB" sz="1500" dirty="0">
                <a:solidFill>
                  <a:schemeClr val="tx1"/>
                </a:solidFill>
                <a:latin typeface="Source Sans Pro Semibold" pitchFamily="34" charset="-18"/>
              </a:rPr>
              <a:t> page, which provides manuals on how to recognise a prestigious scientific conference.</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59</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51507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 </a:t>
            </a:r>
            <a:r>
              <a:rPr lang="en-GB" sz="3200" dirty="0"/>
              <a:t>The publication process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5" y="5654757"/>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6</a:t>
            </a:fld>
            <a:endParaRPr lang="cs-CZ"/>
          </a:p>
        </p:txBody>
      </p:sp>
      <p:pic>
        <p:nvPicPr>
          <p:cNvPr id="5" name="Obrázek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2001" y="2285732"/>
            <a:ext cx="8008629" cy="3688022"/>
          </a:xfrm>
          <a:prstGeom prst="rect">
            <a:avLst/>
          </a:prstGeom>
        </p:spPr>
      </p:pic>
      <p:pic>
        <p:nvPicPr>
          <p:cNvPr id="12" name="Obrázek 11"/>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406724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59 </a:t>
            </a:r>
            <a:r>
              <a:rPr lang="en-GB" sz="3200" dirty="0"/>
              <a:t>Conference proceedings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300" dirty="0">
                <a:solidFill>
                  <a:schemeClr val="tx1"/>
                </a:solidFill>
                <a:latin typeface="Source Sans Pro Semibold" pitchFamily="34" charset="-18"/>
              </a:rPr>
              <a:t>At established scientific conferences reviewed papers are presented. These then become part of the conference proceedings which can be issued in several ways:</a:t>
            </a:r>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marL="285750" indent="-285750" algn="l">
              <a:buFont typeface="Courier New" pitchFamily="49" charset="0"/>
              <a:buChar char="o"/>
            </a:pPr>
            <a:r>
              <a:rPr lang="en-GB" sz="1300" dirty="0">
                <a:solidFill>
                  <a:schemeClr val="tx1"/>
                </a:solidFill>
                <a:latin typeface="Source Sans Pro Semibold" pitchFamily="34" charset="-18"/>
              </a:rPr>
              <a:t>As an independent proceedings volume with a standard ISBN</a:t>
            </a:r>
          </a:p>
          <a:p>
            <a:pPr marL="285750" indent="-285750" algn="l">
              <a:buFont typeface="Courier New" pitchFamily="49" charset="0"/>
              <a:buChar char="o"/>
            </a:pPr>
            <a:r>
              <a:rPr lang="en-GB" sz="1300" dirty="0">
                <a:solidFill>
                  <a:schemeClr val="tx1"/>
                </a:solidFill>
                <a:latin typeface="Source Sans Pro Semibold" pitchFamily="34" charset="-18"/>
              </a:rPr>
              <a:t>As a periodically published proceedings with ISBN and ISSN</a:t>
            </a:r>
          </a:p>
          <a:p>
            <a:pPr marL="285750" indent="-285750" algn="l">
              <a:buFont typeface="Courier New" pitchFamily="49" charset="0"/>
              <a:buChar char="o"/>
            </a:pPr>
            <a:r>
              <a:rPr lang="en-GB" sz="1300" dirty="0">
                <a:solidFill>
                  <a:schemeClr val="tx1"/>
                </a:solidFill>
                <a:latin typeface="Source Sans Pro Semibold" pitchFamily="34" charset="-18"/>
              </a:rPr>
              <a:t>As a special issue of thematically related journal</a:t>
            </a:r>
            <a:endParaRPr lang="cs-CZ" sz="1300" dirty="0">
              <a:solidFill>
                <a:schemeClr val="tx1"/>
              </a:solidFill>
              <a:latin typeface="Source Sans Pro Semibold" pitchFamily="34" charset="-18"/>
            </a:endParaRPr>
          </a:p>
          <a:p>
            <a:pPr marL="285750" indent="-285750" algn="l">
              <a:buFont typeface="Courier New" pitchFamily="49" charset="0"/>
              <a:buChar char="o"/>
            </a:pPr>
            <a:endParaRPr lang="cs-CZ" sz="1300" dirty="0">
              <a:solidFill>
                <a:schemeClr val="tx1"/>
              </a:solidFill>
              <a:latin typeface="Source Sans Pro Semibold" pitchFamily="34" charset="-18"/>
            </a:endParaRPr>
          </a:p>
          <a:p>
            <a:pPr algn="l"/>
            <a:r>
              <a:rPr lang="en-GB" sz="1300" dirty="0">
                <a:solidFill>
                  <a:schemeClr val="tx1"/>
                </a:solidFill>
                <a:latin typeface="Source Sans Pro Semibold" pitchFamily="34" charset="-18"/>
              </a:rPr>
              <a:t>Whichever option is applied, the criterion for assessment according to the valid  Czech methodology is the indexation of the given proceedings in at least one of the following databases:</a:t>
            </a:r>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marL="285750" indent="-285750" algn="l">
              <a:buFont typeface="Courier New" pitchFamily="49" charset="0"/>
              <a:buChar char="o"/>
            </a:pPr>
            <a:r>
              <a:rPr lang="cs-CZ" sz="1300" dirty="0">
                <a:solidFill>
                  <a:schemeClr val="tx1"/>
                </a:solidFill>
                <a:latin typeface="Source Sans Pro Semibold" pitchFamily="34" charset="-18"/>
              </a:rPr>
              <a:t>Web </a:t>
            </a:r>
            <a:r>
              <a:rPr lang="cs-CZ" sz="1300" dirty="0" err="1">
                <a:solidFill>
                  <a:schemeClr val="tx1"/>
                </a:solidFill>
                <a:latin typeface="Source Sans Pro Semibold" pitchFamily="34" charset="-18"/>
              </a:rPr>
              <a:t>of</a:t>
            </a:r>
            <a:r>
              <a:rPr lang="cs-CZ" sz="1300" dirty="0">
                <a:solidFill>
                  <a:schemeClr val="tx1"/>
                </a:solidFill>
                <a:latin typeface="Source Sans Pro Semibold" pitchFamily="34" charset="-18"/>
              </a:rPr>
              <a:t> Science (</a:t>
            </a:r>
            <a:r>
              <a:rPr lang="en-GB" sz="1300" dirty="0">
                <a:solidFill>
                  <a:schemeClr val="tx1"/>
                </a:solidFill>
                <a:latin typeface="Source Sans Pro Semibold" pitchFamily="34" charset="-18"/>
              </a:rPr>
              <a:t>as a part of the Conference Proceedings Citation Index)</a:t>
            </a:r>
          </a:p>
          <a:p>
            <a:pPr marL="285750" indent="-285750" algn="l">
              <a:buFont typeface="Courier New" pitchFamily="49" charset="0"/>
              <a:buChar char="o"/>
            </a:pPr>
            <a:r>
              <a:rPr lang="en-GB" sz="1300" dirty="0">
                <a:solidFill>
                  <a:schemeClr val="tx1"/>
                </a:solidFill>
                <a:latin typeface="Source Sans Pro Semibold" pitchFamily="34" charset="-18"/>
              </a:rPr>
              <a:t>Scopus</a:t>
            </a:r>
            <a:endParaRPr lang="cs-CZ" sz="1300" dirty="0">
              <a:solidFill>
                <a:schemeClr val="tx1"/>
              </a:solidFill>
              <a:latin typeface="Source Sans Pro Semibold" pitchFamily="34" charset="-18"/>
            </a:endParaRPr>
          </a:p>
          <a:p>
            <a:pPr algn="l"/>
            <a:r>
              <a:rPr lang="en-GB" sz="1300" dirty="0">
                <a:solidFill>
                  <a:schemeClr val="tx1"/>
                </a:solidFill>
                <a:latin typeface="Source Sans Pro Semibold" pitchFamily="34" charset="-18"/>
              </a:rPr>
              <a:t>The indexation of proceedings in the mentioned databases cannot be guaranteed in advance, but if the proceedings were indexed in previous years, there is a high probability that they will continue to be indexed.</a:t>
            </a:r>
            <a:endParaRPr lang="cs-CZ" sz="13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60</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2506627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60 </a:t>
            </a:r>
            <a:r>
              <a:rPr lang="en-GB" sz="3200" dirty="0"/>
              <a:t>Monographs</a:t>
            </a:r>
            <a:endParaRPr lang="cs-CZ" sz="3200" dirty="0"/>
          </a:p>
        </p:txBody>
      </p:sp>
      <p:sp>
        <p:nvSpPr>
          <p:cNvPr id="3" name="Subtitle 2"/>
          <p:cNvSpPr>
            <a:spLocks noGrp="1"/>
          </p:cNvSpPr>
          <p:nvPr>
            <p:ph type="subTitle" idx="1"/>
          </p:nvPr>
        </p:nvSpPr>
        <p:spPr>
          <a:xfrm>
            <a:off x="521440" y="2132856"/>
            <a:ext cx="7981078" cy="3528392"/>
          </a:xfrm>
        </p:spPr>
        <p:txBody>
          <a:bodyPr>
            <a:noAutofit/>
          </a:bodyPr>
          <a:lstStyle/>
          <a:p>
            <a:pPr algn="l"/>
            <a:r>
              <a:rPr lang="en-GB" sz="1600" dirty="0">
                <a:solidFill>
                  <a:schemeClr val="tx1"/>
                </a:solidFill>
                <a:latin typeface="Source Sans Pro Semibold" pitchFamily="34" charset="-18"/>
              </a:rPr>
              <a:t>The Methodology for R&amp;D evaluation in the Czech Republic also recognizes publication of scholarly or scientific books. However, there must is a number of demanding conditions, including:</a:t>
            </a:r>
            <a:endParaRPr lang="cs-CZ" sz="1600" dirty="0">
              <a:solidFill>
                <a:schemeClr val="tx1"/>
              </a:solidFill>
              <a:latin typeface="Source Sans Pro Semibold" pitchFamily="34" charset="-18"/>
            </a:endParaRPr>
          </a:p>
          <a:p>
            <a:pPr algn="l"/>
            <a:endParaRPr lang="cs-CZ" sz="1600" dirty="0">
              <a:solidFill>
                <a:schemeClr val="tx1"/>
              </a:solidFill>
              <a:latin typeface="Source Sans Pro Semibold" pitchFamily="34" charset="-18"/>
            </a:endParaRPr>
          </a:p>
          <a:p>
            <a:pPr marL="285750" indent="-285750" algn="l">
              <a:buFont typeface="Courier New" pitchFamily="49" charset="0"/>
              <a:buChar char="o"/>
            </a:pPr>
            <a:r>
              <a:rPr lang="en-GB" sz="1600" dirty="0">
                <a:solidFill>
                  <a:schemeClr val="tx1"/>
                </a:solidFill>
                <a:latin typeface="Source Sans Pro Semibold" pitchFamily="34" charset="-18"/>
              </a:rPr>
              <a:t>It must be a specialised monograph (not for example a textbook)</a:t>
            </a:r>
          </a:p>
          <a:p>
            <a:pPr marL="285750" indent="-285750" algn="l">
              <a:buFont typeface="Courier New" pitchFamily="49" charset="0"/>
              <a:buChar char="o"/>
            </a:pPr>
            <a:r>
              <a:rPr lang="en-GB" sz="1600" dirty="0">
                <a:solidFill>
                  <a:schemeClr val="tx1"/>
                </a:solidFill>
                <a:latin typeface="Source Sans Pro Semibold" pitchFamily="34" charset="-18"/>
              </a:rPr>
              <a:t>The book must be published by a publishing house with the scientific board</a:t>
            </a:r>
          </a:p>
          <a:p>
            <a:pPr marL="285750" indent="-285750" algn="l">
              <a:buFont typeface="Courier New" pitchFamily="49" charset="0"/>
              <a:buChar char="o"/>
            </a:pPr>
            <a:r>
              <a:rPr lang="en-GB" sz="1600" dirty="0">
                <a:solidFill>
                  <a:schemeClr val="tx1"/>
                </a:solidFill>
                <a:latin typeface="Source Sans Pro Semibold" pitchFamily="34" charset="-18"/>
              </a:rPr>
              <a:t>The book must go through a standard review process (two reviewers respected in a given field of study)</a:t>
            </a:r>
          </a:p>
          <a:p>
            <a:pPr marL="285750" indent="-285750" algn="l">
              <a:buFont typeface="Courier New" pitchFamily="49" charset="0"/>
              <a:buChar char="o"/>
            </a:pPr>
            <a:r>
              <a:rPr lang="en-GB" sz="1600" dirty="0">
                <a:solidFill>
                  <a:schemeClr val="tx1"/>
                </a:solidFill>
                <a:latin typeface="Source Sans Pro Semibold" pitchFamily="34" charset="-18"/>
              </a:rPr>
              <a:t>The book must have an ISBN assigned</a:t>
            </a:r>
            <a:endParaRPr lang="cs-CZ" sz="1600" dirty="0">
              <a:solidFill>
                <a:schemeClr val="tx1"/>
              </a:solidFill>
              <a:latin typeface="Source Sans Pro Semibold" pitchFamily="34" charset="-18"/>
            </a:endParaRPr>
          </a:p>
          <a:p>
            <a:pPr algn="l"/>
            <a:endParaRPr lang="en-GB" sz="1600" dirty="0">
              <a:solidFill>
                <a:schemeClr val="tx1"/>
              </a:solidFill>
              <a:latin typeface="Source Sans Pro Semibold" pitchFamily="34" charset="-18"/>
            </a:endParaRPr>
          </a:p>
          <a:p>
            <a:pPr algn="l"/>
            <a:r>
              <a:rPr lang="en-GB" sz="1600" dirty="0">
                <a:solidFill>
                  <a:schemeClr val="tx1"/>
                </a:solidFill>
                <a:latin typeface="Source Sans Pro Semibold" pitchFamily="34" charset="-18"/>
              </a:rPr>
              <a:t>The book publishing system at TBU is defined by the Rector´s Decree No. 10/2017. It states that university authors must primarily publish in the TBU Publishing house. Exceptions for books published by prestigious subject publishers must be approved by the TBU Rector.</a:t>
            </a:r>
            <a:endParaRPr lang="cs-CZ" sz="16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61</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2606248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GB" sz="3200" dirty="0"/>
              <a:t>Bibliography</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400" dirty="0">
                <a:solidFill>
                  <a:schemeClr val="tx1"/>
                </a:solidFill>
              </a:rPr>
              <a:t>Dědičová, P., &amp; </a:t>
            </a:r>
            <a:r>
              <a:rPr lang="cs-CZ" sz="1400" dirty="0" err="1">
                <a:solidFill>
                  <a:schemeClr val="tx1"/>
                </a:solidFill>
              </a:rPr>
              <a:t>Skůpa</a:t>
            </a:r>
            <a:r>
              <a:rPr lang="cs-CZ" sz="1400" dirty="0">
                <a:solidFill>
                  <a:schemeClr val="tx1"/>
                </a:solidFill>
              </a:rPr>
              <a:t>, J. (2014). Publikační proces od A do Z [Online]. In </a:t>
            </a:r>
            <a:r>
              <a:rPr lang="cs-CZ" sz="1400" i="1" dirty="0">
                <a:solidFill>
                  <a:schemeClr val="tx1"/>
                </a:solidFill>
              </a:rPr>
              <a:t>Slideshare.net</a:t>
            </a:r>
            <a:r>
              <a:rPr lang="cs-CZ" sz="1400" dirty="0">
                <a:solidFill>
                  <a:schemeClr val="tx1"/>
                </a:solidFill>
              </a:rPr>
              <a:t>. </a:t>
            </a:r>
            <a:r>
              <a:rPr lang="cs-CZ" sz="1400" dirty="0" err="1">
                <a:solidFill>
                  <a:schemeClr val="tx1"/>
                </a:solidFill>
              </a:rPr>
              <a:t>Retrieved</a:t>
            </a:r>
            <a:r>
              <a:rPr lang="cs-CZ" sz="1400" dirty="0">
                <a:solidFill>
                  <a:schemeClr val="tx1"/>
                </a:solidFill>
              </a:rPr>
              <a:t> </a:t>
            </a:r>
            <a:r>
              <a:rPr lang="cs-CZ" sz="1400" dirty="0" err="1">
                <a:solidFill>
                  <a:schemeClr val="tx1"/>
                </a:solidFill>
              </a:rPr>
              <a:t>from</a:t>
            </a:r>
            <a:r>
              <a:rPr lang="cs-CZ" sz="1400" dirty="0">
                <a:solidFill>
                  <a:schemeClr val="tx1"/>
                </a:solidFill>
              </a:rPr>
              <a:t> </a:t>
            </a:r>
            <a:r>
              <a:rPr lang="cs-CZ" sz="1400" dirty="0">
                <a:hlinkClick r:id="rId3"/>
              </a:rPr>
              <a:t>https://www.slideshare.net/butlibrary/publikan-proces-a-open-access</a:t>
            </a:r>
            <a:r>
              <a:rPr lang="cs-CZ" sz="1400" dirty="0"/>
              <a:t> </a:t>
            </a:r>
          </a:p>
          <a:p>
            <a:r>
              <a:rPr lang="cs-CZ" sz="1400" dirty="0"/>
              <a:t> </a:t>
            </a:r>
          </a:p>
          <a:p>
            <a:pPr algn="l"/>
            <a:r>
              <a:rPr lang="cs-CZ" sz="1400" dirty="0">
                <a:solidFill>
                  <a:schemeClr val="tx1"/>
                </a:solidFill>
              </a:rPr>
              <a:t>Kratochvíl, J. (2011). Pravidla psaní odborného článku: interaktivní tutoriál [Online]. Brno: Knihovna Univerzitního kampusu Masarykovy univerzity. </a:t>
            </a:r>
            <a:r>
              <a:rPr lang="cs-CZ" sz="1400" dirty="0" err="1">
                <a:solidFill>
                  <a:schemeClr val="tx1"/>
                </a:solidFill>
              </a:rPr>
              <a:t>Retrieved</a:t>
            </a:r>
            <a:r>
              <a:rPr lang="cs-CZ" sz="1400" dirty="0">
                <a:solidFill>
                  <a:schemeClr val="tx1"/>
                </a:solidFill>
              </a:rPr>
              <a:t> </a:t>
            </a:r>
            <a:r>
              <a:rPr lang="cs-CZ" sz="1400" dirty="0" err="1">
                <a:solidFill>
                  <a:schemeClr val="tx1"/>
                </a:solidFill>
              </a:rPr>
              <a:t>from</a:t>
            </a:r>
            <a:r>
              <a:rPr lang="cs-CZ" sz="1400" dirty="0">
                <a:solidFill>
                  <a:schemeClr val="tx1"/>
                </a:solidFill>
              </a:rPr>
              <a:t> </a:t>
            </a:r>
            <a:r>
              <a:rPr lang="cs-CZ" sz="1400" dirty="0">
                <a:hlinkClick r:id="rId4"/>
              </a:rPr>
              <a:t>https://kuk.muni.cz/vyuka/materialy/odb_clanek_text/</a:t>
            </a:r>
            <a:endParaRPr lang="cs-CZ" sz="1400" dirty="0"/>
          </a:p>
          <a:p>
            <a:r>
              <a:rPr lang="cs-CZ" sz="1400" dirty="0"/>
              <a:t> </a:t>
            </a:r>
          </a:p>
          <a:p>
            <a:pPr algn="l"/>
            <a:r>
              <a:rPr lang="cs-CZ" sz="1400" dirty="0">
                <a:solidFill>
                  <a:schemeClr val="tx1"/>
                </a:solidFill>
              </a:rPr>
              <a:t>Machková, R. (2014). </a:t>
            </a:r>
            <a:r>
              <a:rPr lang="cs-CZ" sz="1400" dirty="0" err="1">
                <a:solidFill>
                  <a:schemeClr val="tx1"/>
                </a:solidFill>
              </a:rPr>
              <a:t>What´s</a:t>
            </a:r>
            <a:r>
              <a:rPr lang="cs-CZ" sz="1400" dirty="0">
                <a:solidFill>
                  <a:schemeClr val="tx1"/>
                </a:solidFill>
              </a:rPr>
              <a:t> </a:t>
            </a:r>
            <a:r>
              <a:rPr lang="cs-CZ" sz="1400" dirty="0" err="1">
                <a:solidFill>
                  <a:schemeClr val="tx1"/>
                </a:solidFill>
              </a:rPr>
              <a:t>new</a:t>
            </a:r>
            <a:r>
              <a:rPr lang="cs-CZ" sz="1400" dirty="0">
                <a:solidFill>
                  <a:schemeClr val="tx1"/>
                </a:solidFill>
              </a:rPr>
              <a:t> in 2014 [Online]. In </a:t>
            </a:r>
            <a:r>
              <a:rPr lang="cs-CZ" sz="1400" i="1" dirty="0">
                <a:solidFill>
                  <a:schemeClr val="tx1"/>
                </a:solidFill>
              </a:rPr>
              <a:t>Slideshare.net</a:t>
            </a:r>
            <a:r>
              <a:rPr lang="cs-CZ" sz="1400" dirty="0">
                <a:solidFill>
                  <a:schemeClr val="tx1"/>
                </a:solidFill>
              </a:rPr>
              <a:t>. </a:t>
            </a:r>
            <a:r>
              <a:rPr lang="cs-CZ" sz="1400" dirty="0" err="1">
                <a:solidFill>
                  <a:schemeClr val="tx1"/>
                </a:solidFill>
              </a:rPr>
              <a:t>Retrieved</a:t>
            </a:r>
            <a:r>
              <a:rPr lang="cs-CZ" sz="1400" dirty="0">
                <a:solidFill>
                  <a:schemeClr val="tx1"/>
                </a:solidFill>
              </a:rPr>
              <a:t> </a:t>
            </a:r>
            <a:r>
              <a:rPr lang="cs-CZ" sz="1400" dirty="0" err="1">
                <a:solidFill>
                  <a:schemeClr val="tx1"/>
                </a:solidFill>
              </a:rPr>
              <a:t>from</a:t>
            </a:r>
            <a:r>
              <a:rPr lang="cs-CZ" sz="1400" dirty="0">
                <a:solidFill>
                  <a:schemeClr val="tx1"/>
                </a:solidFill>
              </a:rPr>
              <a:t> </a:t>
            </a:r>
            <a:r>
              <a:rPr lang="cs-CZ" sz="1400" u="sng" dirty="0">
                <a:solidFill>
                  <a:srgbClr val="3462F6"/>
                </a:solidFill>
              </a:rPr>
              <a:t>http://www.slideshare.net/butlibrary/2014-iggp- </a:t>
            </a:r>
            <a:r>
              <a:rPr lang="cs-CZ" sz="1400" u="sng" dirty="0" err="1">
                <a:solidFill>
                  <a:srgbClr val="3462F6"/>
                </a:solidFill>
              </a:rPr>
              <a:t>presentation-czech</a:t>
            </a:r>
            <a:r>
              <a:rPr lang="cs-CZ" sz="1400" dirty="0">
                <a:solidFill>
                  <a:srgbClr val="3462F6"/>
                </a:solidFill>
              </a:rPr>
              <a:t>   </a:t>
            </a:r>
          </a:p>
          <a:p>
            <a:r>
              <a:rPr lang="cs-CZ" sz="1400" dirty="0"/>
              <a:t> </a:t>
            </a:r>
          </a:p>
          <a:p>
            <a:pPr algn="l"/>
            <a:r>
              <a:rPr lang="cs-CZ" sz="1400" dirty="0">
                <a:solidFill>
                  <a:schemeClr val="tx1"/>
                </a:solidFill>
              </a:rPr>
              <a:t>Romeo </a:t>
            </a:r>
            <a:r>
              <a:rPr lang="cs-CZ" sz="1400" dirty="0" err="1">
                <a:solidFill>
                  <a:schemeClr val="tx1"/>
                </a:solidFill>
              </a:rPr>
              <a:t>Statistics</a:t>
            </a:r>
            <a:r>
              <a:rPr lang="cs-CZ" sz="1400" dirty="0">
                <a:solidFill>
                  <a:schemeClr val="tx1"/>
                </a:solidFill>
              </a:rPr>
              <a:t> [Online]. (2018). </a:t>
            </a:r>
            <a:r>
              <a:rPr lang="cs-CZ" sz="1400" dirty="0" err="1">
                <a:solidFill>
                  <a:schemeClr val="tx1"/>
                </a:solidFill>
              </a:rPr>
              <a:t>Retrieved</a:t>
            </a:r>
            <a:r>
              <a:rPr lang="cs-CZ" sz="1400" dirty="0">
                <a:solidFill>
                  <a:schemeClr val="tx1"/>
                </a:solidFill>
              </a:rPr>
              <a:t> July 31, 2018, </a:t>
            </a:r>
            <a:r>
              <a:rPr lang="cs-CZ" sz="1400" dirty="0" err="1">
                <a:solidFill>
                  <a:schemeClr val="tx1"/>
                </a:solidFill>
              </a:rPr>
              <a:t>from</a:t>
            </a:r>
            <a:r>
              <a:rPr lang="cs-CZ" sz="1400" dirty="0">
                <a:solidFill>
                  <a:schemeClr val="tx1"/>
                </a:solidFill>
              </a:rPr>
              <a:t> </a:t>
            </a:r>
            <a:r>
              <a:rPr lang="cs-CZ" sz="1400" dirty="0">
                <a:hlinkClick r:id="rId5"/>
              </a:rPr>
              <a:t>http://www.sherpa.ac.uk/romeo/statistics.php?la=en&amp;fIDnum=|&amp;mode=simple</a:t>
            </a:r>
            <a:endParaRPr lang="cs-CZ" sz="1400" dirty="0"/>
          </a:p>
          <a:p>
            <a:r>
              <a:rPr lang="cs-CZ" sz="1400" dirty="0"/>
              <a:t> </a:t>
            </a:r>
          </a:p>
          <a:p>
            <a:pPr algn="l"/>
            <a:r>
              <a:rPr lang="cs-CZ" sz="1400" dirty="0" err="1">
                <a:solidFill>
                  <a:schemeClr val="tx1"/>
                </a:solidFill>
              </a:rPr>
              <a:t>Sedlařík</a:t>
            </a:r>
            <a:r>
              <a:rPr lang="cs-CZ" sz="1400" dirty="0">
                <a:solidFill>
                  <a:schemeClr val="tx1"/>
                </a:solidFill>
              </a:rPr>
              <a:t>, V. (2014). Publikace v odborných časopisech [Online]. In </a:t>
            </a:r>
            <a:r>
              <a:rPr lang="cs-CZ" sz="1400" i="1" dirty="0">
                <a:solidFill>
                  <a:schemeClr val="tx1"/>
                </a:solidFill>
              </a:rPr>
              <a:t>Slideshare.net</a:t>
            </a:r>
            <a:r>
              <a:rPr lang="cs-CZ" sz="1400" dirty="0">
                <a:solidFill>
                  <a:schemeClr val="tx1"/>
                </a:solidFill>
              </a:rPr>
              <a:t>. </a:t>
            </a:r>
            <a:r>
              <a:rPr lang="cs-CZ" sz="1400" dirty="0" err="1">
                <a:solidFill>
                  <a:schemeClr val="tx1"/>
                </a:solidFill>
              </a:rPr>
              <a:t>Retrieved</a:t>
            </a:r>
            <a:r>
              <a:rPr lang="cs-CZ" sz="1400" dirty="0">
                <a:solidFill>
                  <a:schemeClr val="tx1"/>
                </a:solidFill>
              </a:rPr>
              <a:t> </a:t>
            </a:r>
            <a:r>
              <a:rPr lang="cs-CZ" sz="1400" dirty="0" err="1">
                <a:solidFill>
                  <a:schemeClr val="tx1"/>
                </a:solidFill>
              </a:rPr>
              <a:t>from</a:t>
            </a:r>
            <a:r>
              <a:rPr lang="cs-CZ" sz="1400" dirty="0">
                <a:solidFill>
                  <a:schemeClr val="tx1"/>
                </a:solidFill>
              </a:rPr>
              <a:t> </a:t>
            </a:r>
            <a:r>
              <a:rPr lang="cs-CZ" sz="1400" dirty="0">
                <a:hlinkClick r:id="rId6"/>
              </a:rPr>
              <a:t>http://www.slideshare.net/KnihovnaUTB/publikace-v-odbornch-asopisech</a:t>
            </a:r>
            <a:endParaRPr lang="cs-CZ" sz="1400" dirty="0"/>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7">
            <a:extLst>
              <a:ext uri="{BEBA8EAE-BF5A-486C-A8C5-ECC9F3942E4B}">
                <a14:imgProps xmlns:a14="http://schemas.microsoft.com/office/drawing/2010/main">
                  <a14:imgLayer r:embed="rId8">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62</a:t>
            </a:fld>
            <a:endParaRPr lang="cs-CZ" dirty="0"/>
          </a:p>
        </p:txBody>
      </p:sp>
      <p:pic>
        <p:nvPicPr>
          <p:cNvPr id="11" name="Obrázek 10"/>
          <p:cNvPicPr/>
          <p:nvPr/>
        </p:nvPicPr>
        <p:blipFill>
          <a:blip r:embed="rId11"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878394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GB" sz="3200" dirty="0"/>
              <a:t>Bibliography</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400" dirty="0">
                <a:solidFill>
                  <a:schemeClr val="tx1"/>
                </a:solidFill>
              </a:rPr>
              <a:t>Socha, B. (2017). </a:t>
            </a:r>
            <a:r>
              <a:rPr lang="cs-CZ" sz="1400" dirty="0" err="1">
                <a:solidFill>
                  <a:schemeClr val="tx1"/>
                </a:solidFill>
              </a:rPr>
              <a:t>How</a:t>
            </a:r>
            <a:r>
              <a:rPr lang="cs-CZ" sz="1400" dirty="0">
                <a:solidFill>
                  <a:schemeClr val="tx1"/>
                </a:solidFill>
              </a:rPr>
              <a:t> much do top </a:t>
            </a:r>
            <a:r>
              <a:rPr lang="cs-CZ" sz="1400" dirty="0" err="1">
                <a:solidFill>
                  <a:schemeClr val="tx1"/>
                </a:solidFill>
              </a:rPr>
              <a:t>publishers</a:t>
            </a:r>
            <a:r>
              <a:rPr lang="cs-CZ" sz="1400" dirty="0">
                <a:solidFill>
                  <a:schemeClr val="tx1"/>
                </a:solidFill>
              </a:rPr>
              <a:t> </a:t>
            </a:r>
            <a:r>
              <a:rPr lang="cs-CZ" sz="1400" dirty="0" err="1">
                <a:solidFill>
                  <a:schemeClr val="tx1"/>
                </a:solidFill>
              </a:rPr>
              <a:t>charge</a:t>
            </a:r>
            <a:r>
              <a:rPr lang="cs-CZ" sz="1400" dirty="0">
                <a:solidFill>
                  <a:schemeClr val="tx1"/>
                </a:solidFill>
              </a:rPr>
              <a:t> </a:t>
            </a:r>
            <a:r>
              <a:rPr lang="cs-CZ" sz="1400" dirty="0" err="1">
                <a:solidFill>
                  <a:schemeClr val="tx1"/>
                </a:solidFill>
              </a:rPr>
              <a:t>for</a:t>
            </a:r>
            <a:r>
              <a:rPr lang="cs-CZ" sz="1400" dirty="0">
                <a:solidFill>
                  <a:schemeClr val="tx1"/>
                </a:solidFill>
              </a:rPr>
              <a:t> Open Access [Online]. </a:t>
            </a:r>
            <a:r>
              <a:rPr lang="cs-CZ" sz="1400" i="1" dirty="0">
                <a:solidFill>
                  <a:schemeClr val="tx1"/>
                </a:solidFill>
              </a:rPr>
              <a:t>Open Science</a:t>
            </a:r>
            <a:r>
              <a:rPr lang="cs-CZ" sz="1400" dirty="0">
                <a:solidFill>
                  <a:schemeClr val="tx1"/>
                </a:solidFill>
              </a:rPr>
              <a:t>. </a:t>
            </a:r>
            <a:r>
              <a:rPr lang="cs-CZ" sz="1400" dirty="0" err="1">
                <a:solidFill>
                  <a:schemeClr val="tx1"/>
                </a:solidFill>
              </a:rPr>
              <a:t>Retrieved</a:t>
            </a:r>
            <a:r>
              <a:rPr lang="cs-CZ" sz="1400" dirty="0">
                <a:solidFill>
                  <a:schemeClr val="tx1"/>
                </a:solidFill>
              </a:rPr>
              <a:t> </a:t>
            </a:r>
            <a:r>
              <a:rPr lang="cs-CZ" sz="1400" dirty="0" err="1">
                <a:solidFill>
                  <a:schemeClr val="tx1"/>
                </a:solidFill>
              </a:rPr>
              <a:t>from</a:t>
            </a:r>
            <a:r>
              <a:rPr lang="cs-CZ" sz="1400" dirty="0"/>
              <a:t> </a:t>
            </a:r>
            <a:r>
              <a:rPr lang="cs-CZ" sz="1400" dirty="0">
                <a:hlinkClick r:id="rId3"/>
              </a:rPr>
              <a:t>https://openscience.com/how-much-do-top-publishers-charge-for-open-access/</a:t>
            </a:r>
            <a:r>
              <a:rPr lang="cs-CZ" sz="1400" dirty="0"/>
              <a:t>  </a:t>
            </a:r>
          </a:p>
          <a:p>
            <a:pPr algn="l"/>
            <a:endParaRPr lang="cs-CZ" sz="1400" dirty="0"/>
          </a:p>
          <a:p>
            <a:pPr algn="l"/>
            <a:r>
              <a:rPr lang="cs-CZ" sz="1400" dirty="0" err="1">
                <a:solidFill>
                  <a:schemeClr val="tx1"/>
                </a:solidFill>
              </a:rPr>
              <a:t>Vyčítalová</a:t>
            </a:r>
            <a:r>
              <a:rPr lang="cs-CZ" sz="1400" dirty="0">
                <a:solidFill>
                  <a:schemeClr val="tx1"/>
                </a:solidFill>
              </a:rPr>
              <a:t>, A. (2013). Digitální knihovna ZČU v Plzni a principy otevřeného přístupu [Online]. Plzeň: Západočeská univerzita v Plzni, Univerzitní knihovna. </a:t>
            </a:r>
            <a:r>
              <a:rPr lang="cs-CZ" sz="1400" dirty="0" err="1">
                <a:solidFill>
                  <a:schemeClr val="tx1"/>
                </a:solidFill>
              </a:rPr>
              <a:t>Retrieved</a:t>
            </a:r>
            <a:r>
              <a:rPr lang="cs-CZ" sz="1400" dirty="0">
                <a:solidFill>
                  <a:schemeClr val="tx1"/>
                </a:solidFill>
              </a:rPr>
              <a:t> </a:t>
            </a:r>
            <a:r>
              <a:rPr lang="cs-CZ" sz="1400" dirty="0" err="1">
                <a:solidFill>
                  <a:schemeClr val="tx1"/>
                </a:solidFill>
              </a:rPr>
              <a:t>from</a:t>
            </a:r>
            <a:r>
              <a:rPr lang="cs-CZ" sz="1400" dirty="0">
                <a:solidFill>
                  <a:schemeClr val="tx1"/>
                </a:solidFill>
              </a:rPr>
              <a:t> </a:t>
            </a:r>
            <a:r>
              <a:rPr lang="cs-CZ" sz="1400" dirty="0">
                <a:hlinkClick r:id="rId4"/>
              </a:rPr>
              <a:t>https://</a:t>
            </a:r>
            <a:r>
              <a:rPr lang="cs-CZ" sz="1400" dirty="0" smtClean="0">
                <a:hlinkClick r:id="rId4"/>
              </a:rPr>
              <a:t>otik.uk.zcu.cz/handle/11025/1584</a:t>
            </a:r>
            <a:endParaRPr lang="cs-CZ" sz="1400" dirty="0" smtClean="0"/>
          </a:p>
          <a:p>
            <a:pPr algn="l"/>
            <a:endParaRPr lang="cs-CZ" sz="1400" dirty="0"/>
          </a:p>
          <a:p>
            <a:pPr algn="l"/>
            <a:r>
              <a:rPr lang="en-US" sz="1400" dirty="0" err="1">
                <a:solidFill>
                  <a:schemeClr val="tx1"/>
                </a:solidFill>
              </a:rPr>
              <a:t>Wipperman</a:t>
            </a:r>
            <a:r>
              <a:rPr lang="en-US" sz="1400" dirty="0">
                <a:solidFill>
                  <a:schemeClr val="tx1"/>
                </a:solidFill>
              </a:rPr>
              <a:t>, S. (2016). Decoding and </a:t>
            </a:r>
            <a:r>
              <a:rPr lang="en-US" sz="1400" dirty="0" err="1">
                <a:solidFill>
                  <a:schemeClr val="tx1"/>
                </a:solidFill>
              </a:rPr>
              <a:t>Negociating</a:t>
            </a:r>
            <a:r>
              <a:rPr lang="en-US" sz="1400" dirty="0">
                <a:solidFill>
                  <a:schemeClr val="tx1"/>
                </a:solidFill>
              </a:rPr>
              <a:t> Publisher Contracts [Online]. In Slideplayer.com. Retrieved from </a:t>
            </a:r>
            <a:r>
              <a:rPr lang="en-US" sz="1400" dirty="0">
                <a:solidFill>
                  <a:schemeClr val="tx1"/>
                </a:solidFill>
                <a:hlinkClick r:id="rId5"/>
              </a:rPr>
              <a:t>https://</a:t>
            </a:r>
            <a:r>
              <a:rPr lang="en-US" sz="1400" dirty="0" smtClean="0">
                <a:solidFill>
                  <a:schemeClr val="tx1"/>
                </a:solidFill>
                <a:hlinkClick r:id="rId5"/>
              </a:rPr>
              <a:t>slideplayer.com/slide/13068471</a:t>
            </a:r>
            <a:r>
              <a:rPr lang="cs-CZ" sz="1400" dirty="0" smtClean="0">
                <a:solidFill>
                  <a:schemeClr val="tx1"/>
                </a:solidFill>
              </a:rPr>
              <a:t> </a:t>
            </a:r>
            <a:endParaRPr lang="cs-CZ" sz="1400" dirty="0">
              <a:solidFill>
                <a:schemeClr val="tx1"/>
              </a:solidFill>
            </a:endParaRPr>
          </a:p>
          <a:p>
            <a:pPr algn="l"/>
            <a:endParaRPr lang="cs-CZ" sz="1400" dirty="0"/>
          </a:p>
          <a:p>
            <a:pPr algn="l"/>
            <a:endParaRPr lang="cs-CZ" sz="1400" dirty="0"/>
          </a:p>
          <a:p>
            <a:pPr algn="l"/>
            <a:endParaRPr lang="cs-CZ" sz="15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a:p>
            <a:pPr algn="l"/>
            <a:endParaRPr lang="cs-CZ" sz="13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6">
            <a:extLst>
              <a:ext uri="{BEBA8EAE-BF5A-486C-A8C5-ECC9F3942E4B}">
                <a14:imgProps xmlns:a14="http://schemas.microsoft.com/office/drawing/2010/main">
                  <a14:imgLayer r:embed="rId7">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63</a:t>
            </a:fld>
            <a:endParaRPr lang="cs-CZ" dirty="0"/>
          </a:p>
        </p:txBody>
      </p:sp>
      <p:pic>
        <p:nvPicPr>
          <p:cNvPr id="11" name="Obrázek 10"/>
          <p:cNvPicPr/>
          <p:nvPr/>
        </p:nvPicPr>
        <p:blipFill>
          <a:blip r:embed="rId10"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3520695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normAutofit/>
          </a:bodyPr>
          <a:lstStyle/>
          <a:p>
            <a:r>
              <a:rPr lang="en-GB" dirty="0"/>
              <a:t>Introduction to scientific publishing</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 </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5" name="Zástupný symbol pro číslo snímku 4"/>
          <p:cNvSpPr>
            <a:spLocks noGrp="1"/>
          </p:cNvSpPr>
          <p:nvPr>
            <p:ph type="sldNum" sz="quarter" idx="12"/>
          </p:nvPr>
        </p:nvSpPr>
        <p:spPr/>
        <p:txBody>
          <a:bodyPr/>
          <a:lstStyle/>
          <a:p>
            <a:fld id="{58ACF089-6BD9-4FF9-8F05-3BF27D933551}" type="slidenum">
              <a:rPr lang="cs-CZ" smtClean="0"/>
              <a:t>64</a:t>
            </a:fld>
            <a:endParaRPr lang="cs-CZ"/>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cs-CZ" sz="1400" dirty="0"/>
              <a:t>Strategický projekt UTB ve Zlíně, </a:t>
            </a:r>
            <a:r>
              <a:rPr lang="cs-CZ" sz="1400" dirty="0" err="1"/>
              <a:t>reg</a:t>
            </a:r>
            <a:r>
              <a:rPr lang="cs-CZ" sz="1400" dirty="0"/>
              <a:t>. č. CZ.02.2.69/0.0/0.0/16_015/0002204</a:t>
            </a:r>
          </a:p>
        </p:txBody>
      </p:sp>
      <p:pic>
        <p:nvPicPr>
          <p:cNvPr id="10" name="Obrázek 9"/>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51698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6 </a:t>
            </a:r>
            <a:r>
              <a:rPr lang="en-GB" sz="3200" dirty="0"/>
              <a:t>Choosing a journal</a:t>
            </a:r>
            <a:endParaRPr lang="cs-CZ" sz="3200" dirty="0"/>
          </a:p>
        </p:txBody>
      </p:sp>
      <p:sp>
        <p:nvSpPr>
          <p:cNvPr id="3" name="Subtitle 2"/>
          <p:cNvSpPr>
            <a:spLocks noGrp="1"/>
          </p:cNvSpPr>
          <p:nvPr>
            <p:ph type="subTitle" idx="1"/>
          </p:nvPr>
        </p:nvSpPr>
        <p:spPr>
          <a:xfrm>
            <a:off x="539552" y="2348880"/>
            <a:ext cx="7981078" cy="3275276"/>
          </a:xfrm>
        </p:spPr>
        <p:txBody>
          <a:bodyPr>
            <a:noAutofit/>
          </a:bodyPr>
          <a:lstStyle/>
          <a:p>
            <a:pPr algn="l"/>
            <a:r>
              <a:rPr lang="en-GB" sz="1500" dirty="0">
                <a:solidFill>
                  <a:schemeClr val="tx1"/>
                </a:solidFill>
                <a:latin typeface="Source Sans Pro Semibold" pitchFamily="34" charset="-18"/>
              </a:rPr>
              <a:t>The most important criteria for choosing a journal for publishing a scientific  article are: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Thematic match between the paper and the journal </a:t>
            </a:r>
          </a:p>
          <a:p>
            <a:pPr marL="285750" indent="-285750" algn="l">
              <a:buFont typeface="Courier New" pitchFamily="49" charset="0"/>
              <a:buChar char="o"/>
            </a:pPr>
            <a:r>
              <a:rPr lang="en-GB" sz="1500" dirty="0">
                <a:solidFill>
                  <a:schemeClr val="tx1"/>
                </a:solidFill>
                <a:latin typeface="Source Sans Pro Semibold" pitchFamily="34" charset="-18"/>
              </a:rPr>
              <a:t>It is advisable to read through several issues of the intended journal</a:t>
            </a:r>
          </a:p>
          <a:p>
            <a:pPr marL="285750" indent="-285750" algn="l">
              <a:buFont typeface="Courier New" pitchFamily="49" charset="0"/>
              <a:buChar char="o"/>
            </a:pPr>
            <a:r>
              <a:rPr lang="en-GB" sz="1500" dirty="0">
                <a:solidFill>
                  <a:schemeClr val="tx1"/>
                </a:solidFill>
                <a:latin typeface="Source Sans Pro Semibold" pitchFamily="34" charset="-18"/>
              </a:rPr>
              <a:t>Compliance with the Czech R &amp; D methodology</a:t>
            </a:r>
          </a:p>
          <a:p>
            <a:pPr marL="285750" indent="-285750" algn="l">
              <a:buFont typeface="Courier New" pitchFamily="49" charset="0"/>
              <a:buChar char="o"/>
            </a:pPr>
            <a:r>
              <a:rPr lang="en-GB" sz="1500" dirty="0">
                <a:solidFill>
                  <a:schemeClr val="tx1"/>
                </a:solidFill>
                <a:latin typeface="Source Sans Pro Semibold" pitchFamily="34" charset="-18"/>
              </a:rPr>
              <a:t>Determining real attainable goals (not publishing in overly prestigious journals)</a:t>
            </a:r>
          </a:p>
          <a:p>
            <a:pPr marL="285750" indent="-285750" algn="l">
              <a:buFont typeface="Courier New" pitchFamily="49" charset="0"/>
              <a:buChar char="o"/>
            </a:pPr>
            <a:r>
              <a:rPr lang="en-GB" sz="1500" dirty="0">
                <a:solidFill>
                  <a:schemeClr val="tx1"/>
                </a:solidFill>
                <a:latin typeface="Source Sans Pro Semibold" pitchFamily="34" charset="-18"/>
              </a:rPr>
              <a:t>Setting priorities regarding Open Access sharing</a:t>
            </a:r>
          </a:p>
          <a:p>
            <a:pPr marL="285750" indent="-285750" algn="l">
              <a:buFont typeface="Courier New" pitchFamily="49" charset="0"/>
              <a:buChar char="o"/>
            </a:pPr>
            <a:r>
              <a:rPr lang="en-GB" sz="1500" dirty="0">
                <a:solidFill>
                  <a:schemeClr val="tx1"/>
                </a:solidFill>
                <a:latin typeface="Source Sans Pro Semibold" pitchFamily="34" charset="-18"/>
              </a:rPr>
              <a:t>Avoiding predatory journals</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7</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04829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7 </a:t>
            </a:r>
            <a:r>
              <a:rPr lang="cs-CZ" sz="3200" dirty="0" err="1"/>
              <a:t>The</a:t>
            </a:r>
            <a:r>
              <a:rPr lang="cs-CZ" sz="3200" dirty="0"/>
              <a:t> </a:t>
            </a:r>
            <a:r>
              <a:rPr lang="cs-CZ" sz="3200" dirty="0" err="1"/>
              <a:t>publishing</a:t>
            </a:r>
            <a:r>
              <a:rPr lang="cs-CZ" sz="3200" dirty="0"/>
              <a:t> </a:t>
            </a:r>
            <a:r>
              <a:rPr lang="cs-CZ" sz="3200" dirty="0" err="1"/>
              <a:t>phase</a:t>
            </a:r>
            <a:r>
              <a:rPr lang="en-GB" sz="3200" dirty="0"/>
              <a:t>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When publishing an article, the author´s manuscript goes through several phases. At any stage, the work can be published under certain conditions. More about the publishing policies can be found in the Sherpa/Romeo database. The publishing phases can be divided as follows:</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Pre-print - the first version of the manuscript before the review process. Can be accessed through pre-print servers</a:t>
            </a: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Post</a:t>
            </a:r>
            <a:r>
              <a:rPr lang="en-GB" sz="1500" dirty="0">
                <a:solidFill>
                  <a:schemeClr val="tx1"/>
                </a:solidFill>
                <a:latin typeface="Source Sans Pro Semibold" pitchFamily="34" charset="-18"/>
              </a:rPr>
              <a:t>-</a:t>
            </a:r>
            <a:r>
              <a:rPr lang="cs-CZ" sz="1500" dirty="0" err="1">
                <a:solidFill>
                  <a:schemeClr val="tx1"/>
                </a:solidFill>
                <a:latin typeface="Source Sans Pro Semibold" pitchFamily="34" charset="-18"/>
              </a:rPr>
              <a:t>print</a:t>
            </a:r>
            <a:r>
              <a:rPr lang="cs-CZ" sz="1500" dirty="0">
                <a:solidFill>
                  <a:schemeClr val="tx1"/>
                </a:solidFill>
                <a:latin typeface="Source Sans Pro Semibold" pitchFamily="34" charset="-18"/>
              </a:rPr>
              <a:t> - </a:t>
            </a:r>
            <a:r>
              <a:rPr lang="en-GB" sz="1500" dirty="0">
                <a:solidFill>
                  <a:schemeClr val="tx1"/>
                </a:solidFill>
                <a:latin typeface="Source Sans Pro Semibold" pitchFamily="34" charset="-18"/>
              </a:rPr>
              <a:t>version of the manuscript after the review process, but without typographic edits by the publisher. The author can usually freely share this version; often made available through institutional or subject repositories.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Published paper </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an article usually in a pdf format, published will all typographic editing in the source journal. Copyrights for this released document is usually owned by the publisher only.</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8</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71926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8 </a:t>
            </a:r>
            <a:r>
              <a:rPr lang="en-GB" sz="3200" dirty="0"/>
              <a:t>The timeline of scientific publishing</a:t>
            </a:r>
            <a:endParaRPr lang="cs-CZ" sz="3200" dirty="0"/>
          </a:p>
        </p:txBody>
      </p:sp>
      <p:sp>
        <p:nvSpPr>
          <p:cNvPr id="3" name="Subtitle 2"/>
          <p:cNvSpPr>
            <a:spLocks noGrp="1"/>
          </p:cNvSpPr>
          <p:nvPr>
            <p:ph type="subTitle" idx="1"/>
          </p:nvPr>
        </p:nvSpPr>
        <p:spPr>
          <a:xfrm>
            <a:off x="449492" y="2051988"/>
            <a:ext cx="7981078" cy="3528392"/>
          </a:xfrm>
        </p:spPr>
        <p:txBody>
          <a:bodyPr>
            <a:noAutofit/>
          </a:bodyPr>
          <a:lstStyle/>
          <a:p>
            <a:pPr algn="l"/>
            <a:r>
              <a:rPr lang="en-GB" sz="1400" dirty="0">
                <a:solidFill>
                  <a:schemeClr val="tx1"/>
                </a:solidFill>
                <a:latin typeface="Source Sans Pro Semibold" pitchFamily="34" charset="-18"/>
              </a:rPr>
              <a:t>A paper goes through these stages:</a:t>
            </a:r>
            <a:endParaRPr lang="cs-CZ" sz="1400" dirty="0">
              <a:solidFill>
                <a:schemeClr val="tx1"/>
              </a:solidFill>
              <a:latin typeface="Source Sans Pro Semibold" pitchFamily="34" charset="-18"/>
            </a:endParaRPr>
          </a:p>
          <a:p>
            <a:pPr algn="l"/>
            <a:endParaRPr lang="cs-CZ" sz="1400" dirty="0">
              <a:solidFill>
                <a:srgbClr val="642721"/>
              </a:solidFill>
              <a:latin typeface="Source Sans Pro Semibold" pitchFamily="34" charset="-18"/>
            </a:endParaRPr>
          </a:p>
          <a:p>
            <a:pPr marL="285750" indent="-285750" algn="l">
              <a:buFont typeface="Courier New" pitchFamily="49" charset="0"/>
              <a:buChar char="o"/>
            </a:pPr>
            <a:r>
              <a:rPr lang="en-GB" sz="1400" dirty="0">
                <a:solidFill>
                  <a:schemeClr val="tx1"/>
                </a:solidFill>
                <a:latin typeface="Source Sans Pro Semibold" pitchFamily="34" charset="-18"/>
              </a:rPr>
              <a:t>Submitting an article to the editorial system of the journal</a:t>
            </a:r>
          </a:p>
          <a:p>
            <a:pPr marL="285750" indent="-285750" algn="l">
              <a:buFont typeface="Courier New" pitchFamily="49" charset="0"/>
              <a:buChar char="o"/>
            </a:pPr>
            <a:r>
              <a:rPr lang="en-GB" sz="1400" dirty="0">
                <a:solidFill>
                  <a:schemeClr val="tx1"/>
                </a:solidFill>
                <a:latin typeface="Source Sans Pro Semibold" pitchFamily="34" charset="-18"/>
              </a:rPr>
              <a:t>Review by the editor of the journal</a:t>
            </a:r>
          </a:p>
          <a:p>
            <a:pPr marL="285750" indent="-285750" algn="l">
              <a:buFont typeface="Courier New" pitchFamily="49" charset="0"/>
              <a:buChar char="o"/>
            </a:pPr>
            <a:r>
              <a:rPr lang="en-GB" sz="1400" dirty="0">
                <a:solidFill>
                  <a:schemeClr val="tx1"/>
                </a:solidFill>
                <a:latin typeface="Source Sans Pro Semibold" pitchFamily="34" charset="-18"/>
              </a:rPr>
              <a:t>Assigning article reviewers</a:t>
            </a:r>
          </a:p>
          <a:p>
            <a:pPr marL="285750" indent="-285750" algn="l">
              <a:buFont typeface="Courier New" pitchFamily="49" charset="0"/>
              <a:buChar char="o"/>
            </a:pPr>
            <a:r>
              <a:rPr lang="en-GB" sz="1400" dirty="0">
                <a:solidFill>
                  <a:schemeClr val="tx1"/>
                </a:solidFill>
                <a:latin typeface="Source Sans Pro Semibold" pitchFamily="34" charset="-18"/>
              </a:rPr>
              <a:t>The review process</a:t>
            </a:r>
          </a:p>
          <a:p>
            <a:pPr marL="285750" indent="-285750" algn="l">
              <a:buFont typeface="Courier New" pitchFamily="49" charset="0"/>
              <a:buChar char="o"/>
            </a:pPr>
            <a:r>
              <a:rPr lang="en-GB" sz="1400" dirty="0">
                <a:solidFill>
                  <a:schemeClr val="tx1"/>
                </a:solidFill>
                <a:latin typeface="Source Sans Pro Semibold" pitchFamily="34" charset="-18"/>
              </a:rPr>
              <a:t>Rewriting and revising the article</a:t>
            </a:r>
          </a:p>
          <a:p>
            <a:pPr marL="285750" indent="-285750" algn="l">
              <a:buFont typeface="Courier New" pitchFamily="49" charset="0"/>
              <a:buChar char="o"/>
            </a:pPr>
            <a:r>
              <a:rPr lang="en-GB" sz="1400" dirty="0">
                <a:solidFill>
                  <a:schemeClr val="tx1"/>
                </a:solidFill>
                <a:latin typeface="Source Sans Pro Semibold" pitchFamily="34" charset="-18"/>
              </a:rPr>
              <a:t>Reassessment</a:t>
            </a:r>
          </a:p>
          <a:p>
            <a:pPr marL="285750" indent="-285750" algn="l">
              <a:buFont typeface="Courier New" pitchFamily="49" charset="0"/>
              <a:buChar char="o"/>
            </a:pPr>
            <a:r>
              <a:rPr lang="en-GB" sz="1400" dirty="0">
                <a:solidFill>
                  <a:schemeClr val="tx1"/>
                </a:solidFill>
                <a:latin typeface="Source Sans Pro Semibold" pitchFamily="34" charset="-18"/>
              </a:rPr>
              <a:t>Article accepted and license agreement signed</a:t>
            </a:r>
          </a:p>
          <a:p>
            <a:pPr marL="285750" indent="-285750" algn="l">
              <a:buFont typeface="Courier New" pitchFamily="49" charset="0"/>
              <a:buChar char="o"/>
            </a:pPr>
            <a:r>
              <a:rPr lang="en-GB" sz="1400" dirty="0">
                <a:solidFill>
                  <a:schemeClr val="tx1"/>
                </a:solidFill>
                <a:latin typeface="Source Sans Pro Semibold" pitchFamily="34" charset="-18"/>
              </a:rPr>
              <a:t>Article issued </a:t>
            </a:r>
            <a:endParaRPr lang="cs-CZ" sz="1400" dirty="0">
              <a:solidFill>
                <a:schemeClr val="tx1"/>
              </a:solidFill>
              <a:latin typeface="Source Sans Pro Semibold" pitchFamily="34" charset="-18"/>
            </a:endParaRPr>
          </a:p>
          <a:p>
            <a:pPr marL="285750" indent="-285750" algn="l">
              <a:buFont typeface="Courier New" pitchFamily="49" charset="0"/>
              <a:buChar char="o"/>
            </a:pPr>
            <a:endParaRPr lang="cs-CZ" sz="1400" dirty="0">
              <a:solidFill>
                <a:schemeClr val="tx1"/>
              </a:solidFill>
              <a:latin typeface="Source Sans Pro Semibold" pitchFamily="34" charset="-18"/>
            </a:endParaRPr>
          </a:p>
          <a:p>
            <a:pPr algn="l"/>
            <a:r>
              <a:rPr lang="en-GB" sz="1400" dirty="0">
                <a:solidFill>
                  <a:schemeClr val="tx1"/>
                </a:solidFill>
                <a:latin typeface="Source Sans Pro Semibold" pitchFamily="34" charset="-18"/>
              </a:rPr>
              <a:t>Duration of individual phases is very individual. In prestigious journals, it usually takes several months, with a large number of articles being rejected by the editor or reviewers. On the other hand, in predatory journals, the period of acceptance of articles is often a few days.</a:t>
            </a:r>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en-US" sz="1100" dirty="0" smtClean="0">
                <a:solidFill>
                  <a:schemeClr val="tx1"/>
                </a:solidFill>
                <a:latin typeface="Berlin CE" pitchFamily="2" charset="0"/>
              </a:rPr>
              <a:t>Tomas Bata University in </a:t>
            </a:r>
            <a:r>
              <a:rPr lang="en-US" sz="1100" dirty="0" err="1"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9</a:t>
            </a:fld>
            <a:endParaRPr lang="cs-CZ"/>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757274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AE8BE0F9241ED4083F743BB03EE1D68" ma:contentTypeVersion="6" ma:contentTypeDescription="Vytvoří nový dokument" ma:contentTypeScope="" ma:versionID="75308dad9fd30a06f0ee202355c99f27">
  <xsd:schema xmlns:xsd="http://www.w3.org/2001/XMLSchema" xmlns:xs="http://www.w3.org/2001/XMLSchema" xmlns:p="http://schemas.microsoft.com/office/2006/metadata/properties" xmlns:ns2="8b24c481-12b6-4046-ad3b-a377fcd4f4d5" xmlns:ns3="34a0577a-2fcf-4f5f-aec4-f2eae0fecbd1" targetNamespace="http://schemas.microsoft.com/office/2006/metadata/properties" ma:root="true" ma:fieldsID="0518d7c8ee3caa4368b2aa72bf2eba4e" ns2:_="" ns3:_="">
    <xsd:import namespace="8b24c481-12b6-4046-ad3b-a377fcd4f4d5"/>
    <xsd:import namespace="34a0577a-2fcf-4f5f-aec4-f2eae0fec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4c481-12b6-4046-ad3b-a377fcd4f4d5" elementFormDefault="qualified">
    <xsd:import namespace="http://schemas.microsoft.com/office/2006/documentManagement/types"/>
    <xsd:import namespace="http://schemas.microsoft.com/office/infopath/2007/PartnerControls"/>
    <xsd:element name="SharedWithUsers" ma:index="8"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dílené s podrobnostmi"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a0577a-2fcf-4f5f-aec4-f2eae0fecbd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BE25013-9647-4AB4-AFC6-AC08DE5138EE}"/>
</file>

<file path=customXml/itemProps2.xml><?xml version="1.0" encoding="utf-8"?>
<ds:datastoreItem xmlns:ds="http://schemas.openxmlformats.org/officeDocument/2006/customXml" ds:itemID="{A759394D-F825-4DA0-AD6E-55CEA3DF64BE}"/>
</file>

<file path=customXml/itemProps3.xml><?xml version="1.0" encoding="utf-8"?>
<ds:datastoreItem xmlns:ds="http://schemas.openxmlformats.org/officeDocument/2006/customXml" ds:itemID="{84F6B6D7-B19A-49C7-993D-8DBEAC859310}"/>
</file>

<file path=docProps/app.xml><?xml version="1.0" encoding="utf-8"?>
<Properties xmlns="http://schemas.openxmlformats.org/officeDocument/2006/extended-properties" xmlns:vt="http://schemas.openxmlformats.org/officeDocument/2006/docPropsVTypes">
  <Template/>
  <TotalTime>2030</TotalTime>
  <Words>5546</Words>
  <Application>Microsoft Office PowerPoint</Application>
  <PresentationFormat>Předvádění na obrazovce (4:3)</PresentationFormat>
  <Paragraphs>865</Paragraphs>
  <Slides>64</Slides>
  <Notes>64</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64</vt:i4>
      </vt:variant>
    </vt:vector>
  </HeadingPairs>
  <TitlesOfParts>
    <vt:vector size="72" baseType="lpstr">
      <vt:lpstr>Berlin CE</vt:lpstr>
      <vt:lpstr>Source Sans Pro Semibold</vt:lpstr>
      <vt:lpstr>Arial</vt:lpstr>
      <vt:lpstr>Source Sans Pro Bold</vt:lpstr>
      <vt:lpstr>Calibri</vt:lpstr>
      <vt:lpstr>Courier New</vt:lpstr>
      <vt:lpstr>Source sans Pro</vt:lpstr>
      <vt:lpstr>Office Theme</vt:lpstr>
      <vt:lpstr>Introduction to Scientific Publishing</vt:lpstr>
      <vt:lpstr>1 Methodology for evaluating R&amp;D results  in the Czech Republic</vt:lpstr>
      <vt:lpstr>2 R&amp;D results submission and inclusion at TBU in Zlín</vt:lpstr>
      <vt:lpstr>3 The procedure of R&amp;D results evidence</vt:lpstr>
      <vt:lpstr>4  Writing a scientific paper</vt:lpstr>
      <vt:lpstr>5 The publication process</vt:lpstr>
      <vt:lpstr>6 Choosing a journal</vt:lpstr>
      <vt:lpstr>7 The publishing phases</vt:lpstr>
      <vt:lpstr>8 The timeline of scientific publishing</vt:lpstr>
      <vt:lpstr>9 Making a paper appealing to publishers</vt:lpstr>
      <vt:lpstr>10 Why do papers get rejected?</vt:lpstr>
      <vt:lpstr>11 What to do next when your paper gets rejected?</vt:lpstr>
      <vt:lpstr>12 The review process</vt:lpstr>
      <vt:lpstr>13 Why is the review process important?</vt:lpstr>
      <vt:lpstr>14 The structure of a paper</vt:lpstr>
      <vt:lpstr>15 Author´s  information</vt:lpstr>
      <vt:lpstr>16 Affiliation information</vt:lpstr>
      <vt:lpstr>17 Tittle, abstract, key words</vt:lpstr>
      <vt:lpstr>18 Introduction</vt:lpstr>
      <vt:lpstr>19 Methodology</vt:lpstr>
      <vt:lpstr>20 Results</vt:lpstr>
      <vt:lpstr>21 Discussion and conclusion </vt:lpstr>
      <vt:lpstr>22 Acknowledgement</vt:lpstr>
      <vt:lpstr>23 Using scientific literature</vt:lpstr>
      <vt:lpstr>24 Publication ethics</vt:lpstr>
      <vt:lpstr>25 Citation or reference managers</vt:lpstr>
      <vt:lpstr>26 Citation managers at TBU in Zlín</vt:lpstr>
      <vt:lpstr>27 The most popular citation styles</vt:lpstr>
      <vt:lpstr>28 Traditional ways of publishing         vs. Open Access</vt:lpstr>
      <vt:lpstr>29 Open Access Golden Road</vt:lpstr>
      <vt:lpstr>30 Author´s fee (APC)</vt:lpstr>
      <vt:lpstr>31 Predatory journals</vt:lpstr>
      <vt:lpstr>32 Predatory journals II</vt:lpstr>
      <vt:lpstr>33 The Cabell´s service</vt:lpstr>
      <vt:lpstr>34 How to avoid publishing in predatory journals</vt:lpstr>
      <vt:lpstr>35 Open Access Green Road</vt:lpstr>
      <vt:lpstr>36 The Sherpa/Romeo service</vt:lpstr>
      <vt:lpstr>37 Statistics from Sherpa/Romeo</vt:lpstr>
      <vt:lpstr>38 The TBU Library repository of publishing             activities</vt:lpstr>
      <vt:lpstr>39 Citation indexes</vt:lpstr>
      <vt:lpstr>40 Citation indexes</vt:lpstr>
      <vt:lpstr>41 Web of Science</vt:lpstr>
      <vt:lpstr>42 Scopus</vt:lpstr>
      <vt:lpstr>43 Journal quality assessment</vt:lpstr>
      <vt:lpstr>44 Citation indicators used in the Web of Science database</vt:lpstr>
      <vt:lpstr>45 Citation indicators used in the Scopus database</vt:lpstr>
      <vt:lpstr>46 Quality evaluation of author´s publishing activity</vt:lpstr>
      <vt:lpstr>47 Advanced evaluation tools</vt:lpstr>
      <vt:lpstr>48 Alternative evaluation tools</vt:lpstr>
      <vt:lpstr>49 Unique identifiers of a scientist</vt:lpstr>
      <vt:lpstr>50 ORCID profiles</vt:lpstr>
      <vt:lpstr>51 TBU in Zlín  scientist identifiers</vt:lpstr>
      <vt:lpstr>52 How to promote own publications</vt:lpstr>
      <vt:lpstr>53 Platforms for publishing activities dissemination</vt:lpstr>
      <vt:lpstr>54 Academic social networks</vt:lpstr>
      <vt:lpstr>55 Open Data</vt:lpstr>
      <vt:lpstr>56 Scientific research grants</vt:lpstr>
      <vt:lpstr>57 Internal grants at TBU</vt:lpstr>
      <vt:lpstr>58 Scientific conferences</vt:lpstr>
      <vt:lpstr>59 Conference proceedings</vt:lpstr>
      <vt:lpstr>60 Monographs</vt:lpstr>
      <vt:lpstr>Bibliography</vt:lpstr>
      <vt:lpstr>Bibliography</vt:lpstr>
      <vt:lpstr>Introduction to scientific publishing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MK</dc:creator>
  <cp:lastModifiedBy>Ondřej Fabián</cp:lastModifiedBy>
  <cp:revision>165</cp:revision>
  <dcterms:created xsi:type="dcterms:W3CDTF">2016-01-28T21:16:43Z</dcterms:created>
  <dcterms:modified xsi:type="dcterms:W3CDTF">2018-12-19T12:10:17Z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0x010100FAE8BE0F9241ED4083F743BB03EE1D68</vt:lpwstr>
  </property>
</Properties>
</file>