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wdp" ContentType="image/vnd.ms-photo"/>
  <Override PartName="/ppt/presentation.xml" ContentType="application/vnd.openxmlformats-officedocument.presentationml.presentation.main+xml"/>
  <Override PartName="/ppt/slides/slide6.xml" ContentType="application/vnd.openxmlformats-officedocument.presentationml.slide+xml"/>
  <Override PartName="/ppt/slides/slide13.xml" ContentType="application/vnd.openxmlformats-officedocument.presentationml.slide+xml"/>
  <Override PartName="/ppt/slides/slide12.xml" ContentType="application/vnd.openxmlformats-officedocument.presentationml.slide+xml"/>
  <Override PartName="/ppt/slides/slide11.xml" ContentType="application/vnd.openxmlformats-officedocument.presentationml.slide+xml"/>
  <Override PartName="/ppt/slides/slide10.xml" ContentType="application/vnd.openxmlformats-officedocument.presentationml.slide+xml"/>
  <Override PartName="/ppt/slides/slide9.xml" ContentType="application/vnd.openxmlformats-officedocument.presentationml.slide+xml"/>
  <Override PartName="/ppt/slides/slide8.xml" ContentType="application/vnd.openxmlformats-officedocument.presentationml.slide+xml"/>
  <Override PartName="/ppt/slides/slide7.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slides/slide5.xml" ContentType="application/vnd.openxmlformats-officedocument.presentationml.slide+xml"/>
  <Override PartName="/ppt/slides/slide3.xml" ContentType="application/vnd.openxmlformats-officedocument.presentationml.slide+xml"/>
  <Override PartName="/ppt/slides/slide18.xml" ContentType="application/vnd.openxmlformats-officedocument.presentationml.slide+xml"/>
  <Override PartName="/ppt/slides/slide17.xml" ContentType="application/vnd.openxmlformats-officedocument.presentationml.slide+xml"/>
  <Override PartName="/ppt/slides/slide4.xml" ContentType="application/vnd.openxmlformats-officedocument.presentationml.slide+xml"/>
  <Override PartName="/ppt/notesSlides/notesSlide18.xml" ContentType="application/vnd.openxmlformats-officedocument.presentationml.notesSlide+xml"/>
  <Override PartName="/ppt/slideMasters/slideMaster1.xml" ContentType="application/vnd.openxmlformats-officedocument.presentationml.slideMaster+xml"/>
  <Override PartName="/ppt/notesSlides/notesSlide16.xml" ContentType="application/vnd.openxmlformats-officedocument.presentationml.notesSlide+xml"/>
  <Override PartName="/ppt/notesSlides/notesSlide15.xml" ContentType="application/vnd.openxmlformats-officedocument.presentationml.notesSlide+xml"/>
  <Override PartName="/ppt/notesSlides/notesSlide14.xml" ContentType="application/vnd.openxmlformats-officedocument.presentationml.notesSlide+xml"/>
  <Override PartName="/ppt/notesSlides/notesSlide17.xml" ContentType="application/vnd.openxmlformats-officedocument.presentationml.notesSlide+xml"/>
  <Override PartName="/ppt/notesSlides/notesSlide12.xml" ContentType="application/vnd.openxmlformats-officedocument.presentationml.notes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notesSlides/notesSlide3.xml" ContentType="application/vnd.openxmlformats-officedocument.presentationml.notesSlide+xml"/>
  <Override PartName="/ppt/notesSlides/notesSlide13.xml" ContentType="application/vnd.openxmlformats-officedocument.presentationml.notesSlide+xml"/>
  <Override PartName="/ppt/notesSlides/notesSlide5.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7.xml" ContentType="application/vnd.openxmlformats-officedocument.presentationml.notesSlide+xml"/>
  <Override PartName="/ppt/notesSlides/notesSlide4.xml" ContentType="application/vnd.openxmlformats-officedocument.presentationml.notesSlide+xml"/>
  <Override PartName="/ppt/notesSlides/notesSlide6.xml" ContentType="application/vnd.openxmlformats-officedocument.presentationml.notesSlide+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84" r:id="rId1"/>
  </p:sldMasterIdLst>
  <p:notesMasterIdLst>
    <p:notesMasterId r:id="rId20"/>
  </p:notesMasterIdLst>
  <p:handoutMasterIdLst>
    <p:handoutMasterId r:id="rId21"/>
  </p:handoutMasterIdLst>
  <p:sldIdLst>
    <p:sldId id="256" r:id="rId2"/>
    <p:sldId id="258" r:id="rId3"/>
    <p:sldId id="261" r:id="rId4"/>
    <p:sldId id="262" r:id="rId5"/>
    <p:sldId id="267" r:id="rId6"/>
    <p:sldId id="263" r:id="rId7"/>
    <p:sldId id="271" r:id="rId8"/>
    <p:sldId id="264" r:id="rId9"/>
    <p:sldId id="266" r:id="rId10"/>
    <p:sldId id="265" r:id="rId11"/>
    <p:sldId id="273" r:id="rId12"/>
    <p:sldId id="268" r:id="rId13"/>
    <p:sldId id="269" r:id="rId14"/>
    <p:sldId id="270" r:id="rId15"/>
    <p:sldId id="272" r:id="rId16"/>
    <p:sldId id="274" r:id="rId17"/>
    <p:sldId id="275" r:id="rId18"/>
    <p:sldId id="259" r:id="rId19"/>
  </p:sldIdLst>
  <p:sldSz cx="9144000" cy="6858000" type="screen4x3"/>
  <p:notesSz cx="6858000" cy="9144000"/>
  <p:embeddedFontLst>
    <p:embeddedFont>
      <p:font typeface="Berlin CE" panose="020B0604020202020204"/>
      <p:regular r:id="rId22"/>
      <p:bold r:id="rId23"/>
    </p:embeddedFont>
    <p:embeddedFont>
      <p:font typeface="Source sans Pro" panose="020B0503030403020204" pitchFamily="34" charset="0"/>
      <p:regular r:id="rId24"/>
      <p:bold r:id="rId25"/>
      <p:italic r:id="rId26"/>
      <p:boldItalic r:id="rId27"/>
    </p:embeddedFont>
    <p:embeddedFont>
      <p:font typeface="Source Sans Pro Semibold" panose="020B0603030403020204" pitchFamily="34" charset="0"/>
      <p:bold r:id="rId28"/>
      <p:boldItalic r:id="rId29"/>
    </p:embeddedFont>
    <p:embeddedFont>
      <p:font typeface="Source Sans Pro Bold" panose="020B0703030403020204" pitchFamily="34" charset="0"/>
      <p:bold r:id="rId30"/>
    </p:embeddedFont>
    <p:embeddedFont>
      <p:font typeface="Calibri" panose="020F0502020204030204" pitchFamily="34" charset="0"/>
      <p:regular r:id="rId31"/>
      <p:bold r:id="rId32"/>
      <p:italic r:id="rId33"/>
      <p:boldItalic r:id="rId34"/>
    </p:embeddedFont>
  </p:embeddedFontLst>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95C28"/>
    <a:srgbClr val="64272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9" d="100"/>
          <a:sy n="109" d="100"/>
        </p:scale>
        <p:origin x="1674"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5.fntdata"/><Relationship Id="rId39" Type="http://schemas.openxmlformats.org/officeDocument/2006/relationships/customXml" Target="../customXml/item1.xml"/><Relationship Id="rId21" Type="http://schemas.openxmlformats.org/officeDocument/2006/relationships/handoutMaster" Target="handoutMasters/handoutMaster1.xml"/><Relationship Id="rId34" Type="http://schemas.openxmlformats.org/officeDocument/2006/relationships/font" Target="fonts/font13.fntdata"/><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29" Type="http://schemas.openxmlformats.org/officeDocument/2006/relationships/font" Target="fonts/font8.fntdata"/><Relationship Id="rId41" Type="http://schemas.openxmlformats.org/officeDocument/2006/relationships/customXml" Target="../customXml/item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3.fntdata"/><Relationship Id="rId32" Type="http://schemas.openxmlformats.org/officeDocument/2006/relationships/font" Target="fonts/font11.fntdata"/><Relationship Id="rId37" Type="http://schemas.openxmlformats.org/officeDocument/2006/relationships/theme" Target="theme/theme1.xml"/><Relationship Id="rId40" Type="http://schemas.openxmlformats.org/officeDocument/2006/relationships/customXml" Target="../customXml/item2.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2.fntdata"/><Relationship Id="rId28" Type="http://schemas.openxmlformats.org/officeDocument/2006/relationships/font" Target="fonts/font7.fntdata"/><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10.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1.fntdata"/><Relationship Id="rId27" Type="http://schemas.openxmlformats.org/officeDocument/2006/relationships/font" Target="fonts/font6.fntdata"/><Relationship Id="rId30" Type="http://schemas.openxmlformats.org/officeDocument/2006/relationships/font" Target="fonts/font9.fntdata"/><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4.fntdata"/><Relationship Id="rId33" Type="http://schemas.openxmlformats.org/officeDocument/2006/relationships/font" Target="fonts/font12.fntdata"/><Relationship Id="rId38"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cs-CZ"/>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8D9B9CC-48FD-46F0-BE95-57B0AFA539FB}" type="datetimeFigureOut">
              <a:rPr lang="cs-CZ" smtClean="0"/>
              <a:t>19.12.2018</a:t>
            </a:fld>
            <a:endParaRPr lang="cs-CZ"/>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cs-CZ"/>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D3BCD96-B447-4F8F-BF20-EC3D773D7213}" type="slidenum">
              <a:rPr lang="cs-CZ" smtClean="0"/>
              <a:t>‹#›</a:t>
            </a:fld>
            <a:endParaRPr lang="cs-CZ"/>
          </a:p>
        </p:txBody>
      </p:sp>
    </p:spTree>
    <p:extLst>
      <p:ext uri="{BB962C8B-B14F-4D97-AF65-F5344CB8AC3E}">
        <p14:creationId xmlns:p14="http://schemas.microsoft.com/office/powerpoint/2010/main" val="742119214"/>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cs-CZ"/>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B19B4E-FAE7-4854-9018-49E74BACA333}" type="datetimeFigureOut">
              <a:rPr lang="cs-CZ" smtClean="0"/>
              <a:t>19.12.2018</a:t>
            </a:fld>
            <a:endParaRPr lang="cs-CZ"/>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cs-CZ"/>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cs-CZ"/>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F94D59-967E-455B-94A7-AB61284CF9E1}" type="slidenum">
              <a:rPr lang="cs-CZ" smtClean="0"/>
              <a:t>‹#›</a:t>
            </a:fld>
            <a:endParaRPr lang="cs-CZ"/>
          </a:p>
        </p:txBody>
      </p:sp>
    </p:spTree>
    <p:extLst>
      <p:ext uri="{BB962C8B-B14F-4D97-AF65-F5344CB8AC3E}">
        <p14:creationId xmlns:p14="http://schemas.microsoft.com/office/powerpoint/2010/main" val="703751342"/>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38962531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11644798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29695098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206824920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109216627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16999394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166520963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392668396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130980920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38962531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38962531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38962531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9820161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2237431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10396350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35297767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15809648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27838616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cs-CZ"/>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cs-CZ"/>
          </a:p>
        </p:txBody>
      </p:sp>
      <p:sp>
        <p:nvSpPr>
          <p:cNvPr id="4" name="Date Placeholder 3"/>
          <p:cNvSpPr>
            <a:spLocks noGrp="1"/>
          </p:cNvSpPr>
          <p:nvPr>
            <p:ph type="dt" sz="half" idx="10"/>
          </p:nvPr>
        </p:nvSpPr>
        <p:spPr/>
        <p:txBody>
          <a:bodyPr/>
          <a:lstStyle/>
          <a:p>
            <a:fld id="{2A00D43F-1BD7-40AF-BDDD-E07D0899E91B}" type="datetime1">
              <a:rPr lang="cs-CZ" smtClean="0"/>
              <a:t>19.12.2018</a:t>
            </a:fld>
            <a:endParaRPr lang="cs-CZ"/>
          </a:p>
        </p:txBody>
      </p:sp>
      <p:sp>
        <p:nvSpPr>
          <p:cNvPr id="5" name="Footer Placeholder 4"/>
          <p:cNvSpPr>
            <a:spLocks noGrp="1"/>
          </p:cNvSpPr>
          <p:nvPr>
            <p:ph type="ftr" sz="quarter" idx="11"/>
          </p:nvPr>
        </p:nvSpPr>
        <p:spPr/>
        <p:txBody>
          <a:bodyPr/>
          <a:lstStyle/>
          <a:p>
            <a:r>
              <a:rPr lang="cs-CZ"/>
              <a:t>Jméno Afiliace</a:t>
            </a:r>
          </a:p>
        </p:txBody>
      </p:sp>
      <p:sp>
        <p:nvSpPr>
          <p:cNvPr id="6" name="Slide Number Placeholder 5"/>
          <p:cNvSpPr>
            <a:spLocks noGrp="1"/>
          </p:cNvSpPr>
          <p:nvPr>
            <p:ph type="sldNum" sz="quarter" idx="12"/>
          </p:nvPr>
        </p:nvSpPr>
        <p:spPr/>
        <p:txBody>
          <a:bodyPr/>
          <a:lstStyle/>
          <a:p>
            <a:fld id="{58ACF089-6BD9-4FF9-8F05-3BF27D933551}" type="slidenum">
              <a:rPr lang="cs-CZ" smtClean="0"/>
              <a:t>‹#›</a:t>
            </a:fld>
            <a:endParaRPr lang="cs-CZ"/>
          </a:p>
        </p:txBody>
      </p:sp>
    </p:spTree>
    <p:extLst>
      <p:ext uri="{BB962C8B-B14F-4D97-AF65-F5344CB8AC3E}">
        <p14:creationId xmlns:p14="http://schemas.microsoft.com/office/powerpoint/2010/main" val="7903481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cs-CZ"/>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Date Placeholder 3"/>
          <p:cNvSpPr>
            <a:spLocks noGrp="1"/>
          </p:cNvSpPr>
          <p:nvPr>
            <p:ph type="dt" sz="half" idx="10"/>
          </p:nvPr>
        </p:nvSpPr>
        <p:spPr/>
        <p:txBody>
          <a:bodyPr/>
          <a:lstStyle/>
          <a:p>
            <a:fld id="{031414FA-42EF-40A4-8A89-50638B7D11A5}" type="datetime1">
              <a:rPr lang="cs-CZ" smtClean="0"/>
              <a:t>19.12.2018</a:t>
            </a:fld>
            <a:endParaRPr lang="cs-CZ"/>
          </a:p>
        </p:txBody>
      </p:sp>
      <p:sp>
        <p:nvSpPr>
          <p:cNvPr id="5" name="Footer Placeholder 4"/>
          <p:cNvSpPr>
            <a:spLocks noGrp="1"/>
          </p:cNvSpPr>
          <p:nvPr>
            <p:ph type="ftr" sz="quarter" idx="11"/>
          </p:nvPr>
        </p:nvSpPr>
        <p:spPr/>
        <p:txBody>
          <a:bodyPr/>
          <a:lstStyle/>
          <a:p>
            <a:r>
              <a:rPr lang="cs-CZ"/>
              <a:t>Jméno Afiliace</a:t>
            </a:r>
          </a:p>
        </p:txBody>
      </p:sp>
      <p:sp>
        <p:nvSpPr>
          <p:cNvPr id="6" name="Slide Number Placeholder 5"/>
          <p:cNvSpPr>
            <a:spLocks noGrp="1"/>
          </p:cNvSpPr>
          <p:nvPr>
            <p:ph type="sldNum" sz="quarter" idx="12"/>
          </p:nvPr>
        </p:nvSpPr>
        <p:spPr/>
        <p:txBody>
          <a:bodyPr/>
          <a:lstStyle/>
          <a:p>
            <a:fld id="{58ACF089-6BD9-4FF9-8F05-3BF27D933551}" type="slidenum">
              <a:rPr lang="cs-CZ" smtClean="0"/>
              <a:t>‹#›</a:t>
            </a:fld>
            <a:endParaRPr lang="cs-CZ"/>
          </a:p>
        </p:txBody>
      </p:sp>
    </p:spTree>
    <p:extLst>
      <p:ext uri="{BB962C8B-B14F-4D97-AF65-F5344CB8AC3E}">
        <p14:creationId xmlns:p14="http://schemas.microsoft.com/office/powerpoint/2010/main" val="2051861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cs-C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Date Placeholder 3"/>
          <p:cNvSpPr>
            <a:spLocks noGrp="1"/>
          </p:cNvSpPr>
          <p:nvPr>
            <p:ph type="dt" sz="half" idx="10"/>
          </p:nvPr>
        </p:nvSpPr>
        <p:spPr/>
        <p:txBody>
          <a:bodyPr/>
          <a:lstStyle/>
          <a:p>
            <a:fld id="{D600A421-0954-421A-BA49-D9588F09156A}" type="datetime1">
              <a:rPr lang="cs-CZ" smtClean="0"/>
              <a:t>19.12.2018</a:t>
            </a:fld>
            <a:endParaRPr lang="cs-CZ"/>
          </a:p>
        </p:txBody>
      </p:sp>
      <p:sp>
        <p:nvSpPr>
          <p:cNvPr id="5" name="Footer Placeholder 4"/>
          <p:cNvSpPr>
            <a:spLocks noGrp="1"/>
          </p:cNvSpPr>
          <p:nvPr>
            <p:ph type="ftr" sz="quarter" idx="11"/>
          </p:nvPr>
        </p:nvSpPr>
        <p:spPr/>
        <p:txBody>
          <a:bodyPr/>
          <a:lstStyle/>
          <a:p>
            <a:r>
              <a:rPr lang="cs-CZ"/>
              <a:t>Jméno Afiliace</a:t>
            </a:r>
          </a:p>
        </p:txBody>
      </p:sp>
      <p:sp>
        <p:nvSpPr>
          <p:cNvPr id="6" name="Slide Number Placeholder 5"/>
          <p:cNvSpPr>
            <a:spLocks noGrp="1"/>
          </p:cNvSpPr>
          <p:nvPr>
            <p:ph type="sldNum" sz="quarter" idx="12"/>
          </p:nvPr>
        </p:nvSpPr>
        <p:spPr/>
        <p:txBody>
          <a:bodyPr/>
          <a:lstStyle/>
          <a:p>
            <a:fld id="{58ACF089-6BD9-4FF9-8F05-3BF27D933551}" type="slidenum">
              <a:rPr lang="cs-CZ" smtClean="0"/>
              <a:t>‹#›</a:t>
            </a:fld>
            <a:endParaRPr lang="cs-CZ"/>
          </a:p>
        </p:txBody>
      </p:sp>
    </p:spTree>
    <p:extLst>
      <p:ext uri="{BB962C8B-B14F-4D97-AF65-F5344CB8AC3E}">
        <p14:creationId xmlns:p14="http://schemas.microsoft.com/office/powerpoint/2010/main" val="6322592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cs-CZ"/>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Date Placeholder 3"/>
          <p:cNvSpPr>
            <a:spLocks noGrp="1"/>
          </p:cNvSpPr>
          <p:nvPr>
            <p:ph type="dt" sz="half" idx="10"/>
          </p:nvPr>
        </p:nvSpPr>
        <p:spPr/>
        <p:txBody>
          <a:bodyPr/>
          <a:lstStyle/>
          <a:p>
            <a:fld id="{C8CFF63A-F393-47F6-B534-43E800AB7445}" type="datetime1">
              <a:rPr lang="cs-CZ" smtClean="0"/>
              <a:t>19.12.2018</a:t>
            </a:fld>
            <a:endParaRPr lang="cs-CZ"/>
          </a:p>
        </p:txBody>
      </p:sp>
      <p:sp>
        <p:nvSpPr>
          <p:cNvPr id="5" name="Footer Placeholder 4"/>
          <p:cNvSpPr>
            <a:spLocks noGrp="1"/>
          </p:cNvSpPr>
          <p:nvPr>
            <p:ph type="ftr" sz="quarter" idx="11"/>
          </p:nvPr>
        </p:nvSpPr>
        <p:spPr/>
        <p:txBody>
          <a:bodyPr/>
          <a:lstStyle/>
          <a:p>
            <a:r>
              <a:rPr lang="cs-CZ"/>
              <a:t>Jméno Afiliace</a:t>
            </a:r>
          </a:p>
        </p:txBody>
      </p:sp>
      <p:sp>
        <p:nvSpPr>
          <p:cNvPr id="6" name="Slide Number Placeholder 5"/>
          <p:cNvSpPr>
            <a:spLocks noGrp="1"/>
          </p:cNvSpPr>
          <p:nvPr>
            <p:ph type="sldNum" sz="quarter" idx="12"/>
          </p:nvPr>
        </p:nvSpPr>
        <p:spPr/>
        <p:txBody>
          <a:bodyPr/>
          <a:lstStyle/>
          <a:p>
            <a:fld id="{58ACF089-6BD9-4FF9-8F05-3BF27D933551}" type="slidenum">
              <a:rPr lang="cs-CZ" smtClean="0"/>
              <a:t>‹#›</a:t>
            </a:fld>
            <a:endParaRPr lang="cs-CZ"/>
          </a:p>
        </p:txBody>
      </p:sp>
    </p:spTree>
    <p:extLst>
      <p:ext uri="{BB962C8B-B14F-4D97-AF65-F5344CB8AC3E}">
        <p14:creationId xmlns:p14="http://schemas.microsoft.com/office/powerpoint/2010/main" val="28941981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cs-C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350E0D1-8410-4A3F-84E8-26742A190F02}" type="datetime1">
              <a:rPr lang="cs-CZ" smtClean="0"/>
              <a:t>19.12.2018</a:t>
            </a:fld>
            <a:endParaRPr lang="cs-CZ"/>
          </a:p>
        </p:txBody>
      </p:sp>
      <p:sp>
        <p:nvSpPr>
          <p:cNvPr id="5" name="Footer Placeholder 4"/>
          <p:cNvSpPr>
            <a:spLocks noGrp="1"/>
          </p:cNvSpPr>
          <p:nvPr>
            <p:ph type="ftr" sz="quarter" idx="11"/>
          </p:nvPr>
        </p:nvSpPr>
        <p:spPr/>
        <p:txBody>
          <a:bodyPr/>
          <a:lstStyle/>
          <a:p>
            <a:r>
              <a:rPr lang="cs-CZ"/>
              <a:t>Jméno Afiliace</a:t>
            </a:r>
          </a:p>
        </p:txBody>
      </p:sp>
      <p:sp>
        <p:nvSpPr>
          <p:cNvPr id="6" name="Slide Number Placeholder 5"/>
          <p:cNvSpPr>
            <a:spLocks noGrp="1"/>
          </p:cNvSpPr>
          <p:nvPr>
            <p:ph type="sldNum" sz="quarter" idx="12"/>
          </p:nvPr>
        </p:nvSpPr>
        <p:spPr/>
        <p:txBody>
          <a:bodyPr/>
          <a:lstStyle/>
          <a:p>
            <a:fld id="{58ACF089-6BD9-4FF9-8F05-3BF27D933551}" type="slidenum">
              <a:rPr lang="cs-CZ" smtClean="0"/>
              <a:t>‹#›</a:t>
            </a:fld>
            <a:endParaRPr lang="cs-CZ"/>
          </a:p>
        </p:txBody>
      </p:sp>
    </p:spTree>
    <p:extLst>
      <p:ext uri="{BB962C8B-B14F-4D97-AF65-F5344CB8AC3E}">
        <p14:creationId xmlns:p14="http://schemas.microsoft.com/office/powerpoint/2010/main" val="27335935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cs-C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5" name="Date Placeholder 4"/>
          <p:cNvSpPr>
            <a:spLocks noGrp="1"/>
          </p:cNvSpPr>
          <p:nvPr>
            <p:ph type="dt" sz="half" idx="10"/>
          </p:nvPr>
        </p:nvSpPr>
        <p:spPr/>
        <p:txBody>
          <a:bodyPr/>
          <a:lstStyle/>
          <a:p>
            <a:fld id="{75EC03C0-EDEF-418C-841F-64E45E8364A7}" type="datetime1">
              <a:rPr lang="cs-CZ" smtClean="0"/>
              <a:t>19.12.2018</a:t>
            </a:fld>
            <a:endParaRPr lang="cs-CZ"/>
          </a:p>
        </p:txBody>
      </p:sp>
      <p:sp>
        <p:nvSpPr>
          <p:cNvPr id="6" name="Footer Placeholder 5"/>
          <p:cNvSpPr>
            <a:spLocks noGrp="1"/>
          </p:cNvSpPr>
          <p:nvPr>
            <p:ph type="ftr" sz="quarter" idx="11"/>
          </p:nvPr>
        </p:nvSpPr>
        <p:spPr/>
        <p:txBody>
          <a:bodyPr/>
          <a:lstStyle/>
          <a:p>
            <a:r>
              <a:rPr lang="cs-CZ"/>
              <a:t>Jméno Afiliace</a:t>
            </a:r>
          </a:p>
        </p:txBody>
      </p:sp>
      <p:sp>
        <p:nvSpPr>
          <p:cNvPr id="7" name="Slide Number Placeholder 6"/>
          <p:cNvSpPr>
            <a:spLocks noGrp="1"/>
          </p:cNvSpPr>
          <p:nvPr>
            <p:ph type="sldNum" sz="quarter" idx="12"/>
          </p:nvPr>
        </p:nvSpPr>
        <p:spPr/>
        <p:txBody>
          <a:bodyPr/>
          <a:lstStyle/>
          <a:p>
            <a:fld id="{58ACF089-6BD9-4FF9-8F05-3BF27D933551}" type="slidenum">
              <a:rPr lang="cs-CZ" smtClean="0"/>
              <a:t>‹#›</a:t>
            </a:fld>
            <a:endParaRPr lang="cs-CZ"/>
          </a:p>
        </p:txBody>
      </p:sp>
    </p:spTree>
    <p:extLst>
      <p:ext uri="{BB962C8B-B14F-4D97-AF65-F5344CB8AC3E}">
        <p14:creationId xmlns:p14="http://schemas.microsoft.com/office/powerpoint/2010/main" val="40445928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cs-C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7" name="Date Placeholder 6"/>
          <p:cNvSpPr>
            <a:spLocks noGrp="1"/>
          </p:cNvSpPr>
          <p:nvPr>
            <p:ph type="dt" sz="half" idx="10"/>
          </p:nvPr>
        </p:nvSpPr>
        <p:spPr/>
        <p:txBody>
          <a:bodyPr/>
          <a:lstStyle/>
          <a:p>
            <a:fld id="{38711C53-9D0F-452E-AF59-9817645EC6BC}" type="datetime1">
              <a:rPr lang="cs-CZ" smtClean="0"/>
              <a:t>19.12.2018</a:t>
            </a:fld>
            <a:endParaRPr lang="cs-CZ"/>
          </a:p>
        </p:txBody>
      </p:sp>
      <p:sp>
        <p:nvSpPr>
          <p:cNvPr id="8" name="Footer Placeholder 7"/>
          <p:cNvSpPr>
            <a:spLocks noGrp="1"/>
          </p:cNvSpPr>
          <p:nvPr>
            <p:ph type="ftr" sz="quarter" idx="11"/>
          </p:nvPr>
        </p:nvSpPr>
        <p:spPr/>
        <p:txBody>
          <a:bodyPr/>
          <a:lstStyle/>
          <a:p>
            <a:r>
              <a:rPr lang="cs-CZ"/>
              <a:t>Jméno Afiliace</a:t>
            </a:r>
          </a:p>
        </p:txBody>
      </p:sp>
      <p:sp>
        <p:nvSpPr>
          <p:cNvPr id="9" name="Slide Number Placeholder 8"/>
          <p:cNvSpPr>
            <a:spLocks noGrp="1"/>
          </p:cNvSpPr>
          <p:nvPr>
            <p:ph type="sldNum" sz="quarter" idx="12"/>
          </p:nvPr>
        </p:nvSpPr>
        <p:spPr/>
        <p:txBody>
          <a:bodyPr/>
          <a:lstStyle/>
          <a:p>
            <a:fld id="{58ACF089-6BD9-4FF9-8F05-3BF27D933551}" type="slidenum">
              <a:rPr lang="cs-CZ" smtClean="0"/>
              <a:t>‹#›</a:t>
            </a:fld>
            <a:endParaRPr lang="cs-CZ"/>
          </a:p>
        </p:txBody>
      </p:sp>
    </p:spTree>
    <p:extLst>
      <p:ext uri="{BB962C8B-B14F-4D97-AF65-F5344CB8AC3E}">
        <p14:creationId xmlns:p14="http://schemas.microsoft.com/office/powerpoint/2010/main" val="37699475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cs-CZ"/>
          </a:p>
        </p:txBody>
      </p:sp>
      <p:sp>
        <p:nvSpPr>
          <p:cNvPr id="3" name="Date Placeholder 2"/>
          <p:cNvSpPr>
            <a:spLocks noGrp="1"/>
          </p:cNvSpPr>
          <p:nvPr>
            <p:ph type="dt" sz="half" idx="10"/>
          </p:nvPr>
        </p:nvSpPr>
        <p:spPr/>
        <p:txBody>
          <a:bodyPr/>
          <a:lstStyle/>
          <a:p>
            <a:fld id="{50C35472-8FE8-49A1-A52D-ACC4CFDAC287}" type="datetime1">
              <a:rPr lang="cs-CZ" smtClean="0"/>
              <a:t>19.12.2018</a:t>
            </a:fld>
            <a:endParaRPr lang="cs-CZ"/>
          </a:p>
        </p:txBody>
      </p:sp>
      <p:sp>
        <p:nvSpPr>
          <p:cNvPr id="4" name="Footer Placeholder 3"/>
          <p:cNvSpPr>
            <a:spLocks noGrp="1"/>
          </p:cNvSpPr>
          <p:nvPr>
            <p:ph type="ftr" sz="quarter" idx="11"/>
          </p:nvPr>
        </p:nvSpPr>
        <p:spPr/>
        <p:txBody>
          <a:bodyPr/>
          <a:lstStyle/>
          <a:p>
            <a:r>
              <a:rPr lang="cs-CZ"/>
              <a:t>Jméno Afiliace</a:t>
            </a:r>
          </a:p>
        </p:txBody>
      </p:sp>
      <p:sp>
        <p:nvSpPr>
          <p:cNvPr id="5" name="Slide Number Placeholder 4"/>
          <p:cNvSpPr>
            <a:spLocks noGrp="1"/>
          </p:cNvSpPr>
          <p:nvPr>
            <p:ph type="sldNum" sz="quarter" idx="12"/>
          </p:nvPr>
        </p:nvSpPr>
        <p:spPr/>
        <p:txBody>
          <a:bodyPr/>
          <a:lstStyle/>
          <a:p>
            <a:fld id="{58ACF089-6BD9-4FF9-8F05-3BF27D933551}" type="slidenum">
              <a:rPr lang="cs-CZ" smtClean="0"/>
              <a:t>‹#›</a:t>
            </a:fld>
            <a:endParaRPr lang="cs-CZ"/>
          </a:p>
        </p:txBody>
      </p:sp>
    </p:spTree>
    <p:extLst>
      <p:ext uri="{BB962C8B-B14F-4D97-AF65-F5344CB8AC3E}">
        <p14:creationId xmlns:p14="http://schemas.microsoft.com/office/powerpoint/2010/main" val="30297241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982F93C-1D3C-4D9D-B0F9-303D9E71AD6A}" type="datetime1">
              <a:rPr lang="cs-CZ" smtClean="0"/>
              <a:t>19.12.2018</a:t>
            </a:fld>
            <a:endParaRPr lang="cs-CZ"/>
          </a:p>
        </p:txBody>
      </p:sp>
      <p:sp>
        <p:nvSpPr>
          <p:cNvPr id="3" name="Footer Placeholder 2"/>
          <p:cNvSpPr>
            <a:spLocks noGrp="1"/>
          </p:cNvSpPr>
          <p:nvPr>
            <p:ph type="ftr" sz="quarter" idx="11"/>
          </p:nvPr>
        </p:nvSpPr>
        <p:spPr/>
        <p:txBody>
          <a:bodyPr/>
          <a:lstStyle/>
          <a:p>
            <a:r>
              <a:rPr lang="cs-CZ"/>
              <a:t>Jméno Afiliace</a:t>
            </a:r>
          </a:p>
        </p:txBody>
      </p:sp>
      <p:sp>
        <p:nvSpPr>
          <p:cNvPr id="4" name="Slide Number Placeholder 3"/>
          <p:cNvSpPr>
            <a:spLocks noGrp="1"/>
          </p:cNvSpPr>
          <p:nvPr>
            <p:ph type="sldNum" sz="quarter" idx="12"/>
          </p:nvPr>
        </p:nvSpPr>
        <p:spPr/>
        <p:txBody>
          <a:bodyPr/>
          <a:lstStyle/>
          <a:p>
            <a:fld id="{58ACF089-6BD9-4FF9-8F05-3BF27D933551}" type="slidenum">
              <a:rPr lang="cs-CZ" smtClean="0"/>
              <a:t>‹#›</a:t>
            </a:fld>
            <a:endParaRPr lang="cs-CZ"/>
          </a:p>
        </p:txBody>
      </p:sp>
    </p:spTree>
    <p:extLst>
      <p:ext uri="{BB962C8B-B14F-4D97-AF65-F5344CB8AC3E}">
        <p14:creationId xmlns:p14="http://schemas.microsoft.com/office/powerpoint/2010/main" val="20879766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cs-C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3DFFE23-292A-4263-9249-03AA30401FF7}" type="datetime1">
              <a:rPr lang="cs-CZ" smtClean="0"/>
              <a:t>19.12.2018</a:t>
            </a:fld>
            <a:endParaRPr lang="cs-CZ"/>
          </a:p>
        </p:txBody>
      </p:sp>
      <p:sp>
        <p:nvSpPr>
          <p:cNvPr id="6" name="Footer Placeholder 5"/>
          <p:cNvSpPr>
            <a:spLocks noGrp="1"/>
          </p:cNvSpPr>
          <p:nvPr>
            <p:ph type="ftr" sz="quarter" idx="11"/>
          </p:nvPr>
        </p:nvSpPr>
        <p:spPr/>
        <p:txBody>
          <a:bodyPr/>
          <a:lstStyle/>
          <a:p>
            <a:r>
              <a:rPr lang="cs-CZ"/>
              <a:t>Jméno Afiliace</a:t>
            </a:r>
          </a:p>
        </p:txBody>
      </p:sp>
      <p:sp>
        <p:nvSpPr>
          <p:cNvPr id="7" name="Slide Number Placeholder 6"/>
          <p:cNvSpPr>
            <a:spLocks noGrp="1"/>
          </p:cNvSpPr>
          <p:nvPr>
            <p:ph type="sldNum" sz="quarter" idx="12"/>
          </p:nvPr>
        </p:nvSpPr>
        <p:spPr/>
        <p:txBody>
          <a:bodyPr/>
          <a:lstStyle/>
          <a:p>
            <a:fld id="{58ACF089-6BD9-4FF9-8F05-3BF27D933551}" type="slidenum">
              <a:rPr lang="cs-CZ" smtClean="0"/>
              <a:t>‹#›</a:t>
            </a:fld>
            <a:endParaRPr lang="cs-CZ"/>
          </a:p>
        </p:txBody>
      </p:sp>
    </p:spTree>
    <p:extLst>
      <p:ext uri="{BB962C8B-B14F-4D97-AF65-F5344CB8AC3E}">
        <p14:creationId xmlns:p14="http://schemas.microsoft.com/office/powerpoint/2010/main" val="35376772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cs-C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cs-CZ"/>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B4C4637-49AD-4C7F-BCB6-1899E8047122}" type="datetime1">
              <a:rPr lang="cs-CZ" smtClean="0"/>
              <a:t>19.12.2018</a:t>
            </a:fld>
            <a:endParaRPr lang="cs-CZ"/>
          </a:p>
        </p:txBody>
      </p:sp>
      <p:sp>
        <p:nvSpPr>
          <p:cNvPr id="6" name="Footer Placeholder 5"/>
          <p:cNvSpPr>
            <a:spLocks noGrp="1"/>
          </p:cNvSpPr>
          <p:nvPr>
            <p:ph type="ftr" sz="quarter" idx="11"/>
          </p:nvPr>
        </p:nvSpPr>
        <p:spPr/>
        <p:txBody>
          <a:bodyPr/>
          <a:lstStyle/>
          <a:p>
            <a:r>
              <a:rPr lang="cs-CZ"/>
              <a:t>Jméno Afiliace</a:t>
            </a:r>
          </a:p>
        </p:txBody>
      </p:sp>
      <p:sp>
        <p:nvSpPr>
          <p:cNvPr id="7" name="Slide Number Placeholder 6"/>
          <p:cNvSpPr>
            <a:spLocks noGrp="1"/>
          </p:cNvSpPr>
          <p:nvPr>
            <p:ph type="sldNum" sz="quarter" idx="12"/>
          </p:nvPr>
        </p:nvSpPr>
        <p:spPr/>
        <p:txBody>
          <a:bodyPr/>
          <a:lstStyle/>
          <a:p>
            <a:fld id="{58ACF089-6BD9-4FF9-8F05-3BF27D933551}" type="slidenum">
              <a:rPr lang="cs-CZ" smtClean="0"/>
              <a:t>‹#›</a:t>
            </a:fld>
            <a:endParaRPr lang="cs-CZ"/>
          </a:p>
        </p:txBody>
      </p:sp>
    </p:spTree>
    <p:extLst>
      <p:ext uri="{BB962C8B-B14F-4D97-AF65-F5344CB8AC3E}">
        <p14:creationId xmlns:p14="http://schemas.microsoft.com/office/powerpoint/2010/main" val="31868155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cs-CZ"/>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CC2FF82-2179-44E3-B1C8-B30BE6AFE56F}" type="datetime1">
              <a:rPr lang="cs-CZ" smtClean="0"/>
              <a:t>19.12.2018</a:t>
            </a:fld>
            <a:endParaRPr lang="cs-CZ"/>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cs-CZ"/>
              <a:t>Jméno Afiliace</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8ACF089-6BD9-4FF9-8F05-3BF27D933551}" type="slidenum">
              <a:rPr lang="cs-CZ" smtClean="0"/>
              <a:t>‹#›</a:t>
            </a:fld>
            <a:endParaRPr lang="cs-CZ"/>
          </a:p>
        </p:txBody>
      </p:sp>
    </p:spTree>
    <p:extLst>
      <p:ext uri="{BB962C8B-B14F-4D97-AF65-F5344CB8AC3E}">
        <p14:creationId xmlns:p14="http://schemas.microsoft.com/office/powerpoint/2010/main" val="919405744"/>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image" Target="../media/image1.png"/><Relationship Id="rId7"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microsoft.com/office/2007/relationships/hdphoto" Target="../media/hdphoto2.wdp"/><Relationship Id="rId5" Type="http://schemas.openxmlformats.org/officeDocument/2006/relationships/image" Target="../media/image2.png"/><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microsoft.com/office/2007/relationships/hdphoto" Target="../media/hdphoto2.wdp"/></Relationships>
</file>

<file path=ppt/slides/_rels/slide11.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microsoft.com/office/2007/relationships/hdphoto" Target="../media/hdphoto2.wdp"/></Relationships>
</file>

<file path=ppt/slides/_rels/slide12.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microsoft.com/office/2007/relationships/hdphoto" Target="../media/hdphoto2.wdp"/></Relationships>
</file>

<file path=ppt/slides/_rels/slide13.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microsoft.com/office/2007/relationships/hdphoto" Target="../media/hdphoto2.wdp"/></Relationships>
</file>

<file path=ppt/slides/_rels/slide14.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microsoft.com/office/2007/relationships/hdphoto" Target="../media/hdphoto2.wdp"/></Relationships>
</file>

<file path=ppt/slides/_rels/slide15.xml.rels><?xml version="1.0" encoding="UTF-8" standalone="yes"?>
<Relationships xmlns="http://schemas.openxmlformats.org/package/2006/relationships"><Relationship Id="rId8" Type="http://schemas.openxmlformats.org/officeDocument/2006/relationships/hyperlink" Target="http://digilib.k.utb.cz/" TargetMode="External"/><Relationship Id="rId13" Type="http://schemas.microsoft.com/office/2007/relationships/hdphoto" Target="../media/hdphoto2.wdp"/><Relationship Id="rId3" Type="http://schemas.openxmlformats.org/officeDocument/2006/relationships/hyperlink" Target="http://portal.k.utb.cz/" TargetMode="External"/><Relationship Id="rId7" Type="http://schemas.openxmlformats.org/officeDocument/2006/relationships/hyperlink" Target="http://portal.k.utb.cz/databases/" TargetMode="External"/><Relationship Id="rId12" Type="http://schemas.openxmlformats.org/officeDocument/2006/relationships/image" Target="../media/image2.png"/><Relationship Id="rId17" Type="http://schemas.openxmlformats.org/officeDocument/2006/relationships/image" Target="../media/image4.jpeg"/><Relationship Id="rId2" Type="http://schemas.openxmlformats.org/officeDocument/2006/relationships/notesSlide" Target="../notesSlides/notesSlide15.xml"/><Relationship Id="rId16"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hyperlink" Target="http://sfx.utb.cz/sfxlcl3/az/UTB" TargetMode="External"/><Relationship Id="rId11" Type="http://schemas.openxmlformats.org/officeDocument/2006/relationships/hyperlink" Target="mailto:mvs@utb.cz" TargetMode="External"/><Relationship Id="rId5" Type="http://schemas.openxmlformats.org/officeDocument/2006/relationships/hyperlink" Target="http://sfx.utb.cz/sfxlcl3/azbook/UTB" TargetMode="External"/><Relationship Id="rId15" Type="http://schemas.openxmlformats.org/officeDocument/2006/relationships/image" Target="../media/image6.png"/><Relationship Id="rId10" Type="http://schemas.openxmlformats.org/officeDocument/2006/relationships/hyperlink" Target="https://login.proxy.k.utb.cz/login" TargetMode="External"/><Relationship Id="rId4" Type="http://schemas.openxmlformats.org/officeDocument/2006/relationships/hyperlink" Target="http://katalog.k.utb.cz/" TargetMode="External"/><Relationship Id="rId9" Type="http://schemas.openxmlformats.org/officeDocument/2006/relationships/hyperlink" Target="http://publikace.k.utb.cz/" TargetMode="External"/><Relationship Id="rId14" Type="http://schemas.openxmlformats.org/officeDocument/2006/relationships/image" Target="../media/image5.png"/></Relationships>
</file>

<file path=ppt/slides/_rels/slide16.xml.rels><?xml version="1.0" encoding="UTF-8" standalone="yes"?>
<Relationships xmlns="http://schemas.openxmlformats.org/package/2006/relationships"><Relationship Id="rId8" Type="http://schemas.openxmlformats.org/officeDocument/2006/relationships/hyperlink" Target="mailto:informacnivychova@k.utb.cz" TargetMode="External"/><Relationship Id="rId13" Type="http://schemas.openxmlformats.org/officeDocument/2006/relationships/image" Target="../media/image2.png"/><Relationship Id="rId18" Type="http://schemas.openxmlformats.org/officeDocument/2006/relationships/image" Target="../media/image4.jpeg"/><Relationship Id="rId3" Type="http://schemas.openxmlformats.org/officeDocument/2006/relationships/hyperlink" Target="mailto:reditel@k.utb.cz" TargetMode="External"/><Relationship Id="rId7" Type="http://schemas.openxmlformats.org/officeDocument/2006/relationships/hyperlink" Target="mailto:zahranicniknihy@k.utb.cz" TargetMode="External"/><Relationship Id="rId12" Type="http://schemas.openxmlformats.org/officeDocument/2006/relationships/hyperlink" Target="mailto:publikace@k.utb.cz" TargetMode="External"/><Relationship Id="rId17" Type="http://schemas.openxmlformats.org/officeDocument/2006/relationships/image" Target="../media/image3.jpeg"/><Relationship Id="rId2" Type="http://schemas.openxmlformats.org/officeDocument/2006/relationships/notesSlide" Target="../notesSlides/notesSlide16.xml"/><Relationship Id="rId16" Type="http://schemas.openxmlformats.org/officeDocument/2006/relationships/image" Target="../media/image6.png"/><Relationship Id="rId1" Type="http://schemas.openxmlformats.org/officeDocument/2006/relationships/slideLayout" Target="../slideLayouts/slideLayout1.xml"/><Relationship Id="rId6" Type="http://schemas.openxmlformats.org/officeDocument/2006/relationships/hyperlink" Target="mailto:ceskeknihy@k.utb.cz" TargetMode="External"/><Relationship Id="rId11" Type="http://schemas.openxmlformats.org/officeDocument/2006/relationships/hyperlink" Target="mailto:obd@k.utb.cz" TargetMode="External"/><Relationship Id="rId5" Type="http://schemas.openxmlformats.org/officeDocument/2006/relationships/hyperlink" Target="mailto:citace@k.utb.cz" TargetMode="External"/><Relationship Id="rId15" Type="http://schemas.openxmlformats.org/officeDocument/2006/relationships/image" Target="../media/image5.png"/><Relationship Id="rId10" Type="http://schemas.openxmlformats.org/officeDocument/2006/relationships/hyperlink" Target="mailto:vedavyzkum@k.utb.cz" TargetMode="External"/><Relationship Id="rId4" Type="http://schemas.openxmlformats.org/officeDocument/2006/relationships/hyperlink" Target="mailto:mvs@k.utb.cz" TargetMode="External"/><Relationship Id="rId9" Type="http://schemas.openxmlformats.org/officeDocument/2006/relationships/hyperlink" Target="mailto:konzultace@k.utb.cz" TargetMode="External"/><Relationship Id="rId14" Type="http://schemas.microsoft.com/office/2007/relationships/hdphoto" Target="../media/hdphoto2.wdp"/></Relationships>
</file>

<file path=ppt/slides/_rels/slide17.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hyperlink" Target="http://eknihy.knihovna.cz/kniha/elektronicke-informacni-zdroje" TargetMode="External"/><Relationship Id="rId7" Type="http://schemas.openxmlformats.org/officeDocument/2006/relationships/image" Target="../media/image6.pn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5.png"/><Relationship Id="rId5" Type="http://schemas.microsoft.com/office/2007/relationships/hdphoto" Target="../media/hdphoto2.wdp"/><Relationship Id="rId4" Type="http://schemas.openxmlformats.org/officeDocument/2006/relationships/image" Target="../media/image2.png"/><Relationship Id="rId9" Type="http://schemas.openxmlformats.org/officeDocument/2006/relationships/image" Target="../media/image4.jpeg"/></Relationships>
</file>

<file path=ppt/slides/_rels/slide18.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image" Target="../media/image1.png"/><Relationship Id="rId7" Type="http://schemas.openxmlformats.org/officeDocument/2006/relationships/image" Target="../media/image3.jpe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microsoft.com/office/2007/relationships/hdphoto" Target="../media/hdphoto2.wdp"/><Relationship Id="rId5" Type="http://schemas.openxmlformats.org/officeDocument/2006/relationships/image" Target="../media/image2.png"/><Relationship Id="rId4" Type="http://schemas.microsoft.com/office/2007/relationships/hdphoto" Target="../media/hdphoto1.wdp"/></Relationships>
</file>

<file path=ppt/slides/_rels/slide2.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microsoft.com/office/2007/relationships/hdphoto" Target="../media/hdphoto2.wdp"/></Relationships>
</file>

<file path=ppt/slides/_rels/slide3.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microsoft.com/office/2007/relationships/hdphoto" Target="../media/hdphoto2.wdp"/></Relationships>
</file>

<file path=ppt/slides/_rels/slide4.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microsoft.com/office/2007/relationships/hdphoto" Target="../media/hdphoto2.wdp"/></Relationships>
</file>

<file path=ppt/slides/_rels/slide5.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microsoft.com/office/2007/relationships/hdphoto" Target="../media/hdphoto2.wdp"/></Relationships>
</file>

<file path=ppt/slides/_rels/slide6.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microsoft.com/office/2007/relationships/hdphoto" Target="../media/hdphoto2.wdp"/></Relationships>
</file>

<file path=ppt/slides/_rels/slide7.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10" Type="http://schemas.openxmlformats.org/officeDocument/2006/relationships/image" Target="../media/image4.jpeg"/><Relationship Id="rId4" Type="http://schemas.microsoft.com/office/2007/relationships/hdphoto" Target="../media/hdphoto2.wdp"/><Relationship Id="rId9" Type="http://schemas.openxmlformats.org/officeDocument/2006/relationships/image" Target="../media/image8.jpeg"/></Relationships>
</file>

<file path=ppt/slides/_rels/slide8.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microsoft.com/office/2007/relationships/hdphoto" Target="../media/hdphoto2.wdp"/></Relationships>
</file>

<file path=ppt/slides/_rels/slide9.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microsoft.com/office/2007/relationships/hdphoto" Target="../media/hdphoto2.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2783787" y="1463669"/>
            <a:ext cx="3456384" cy="3456384"/>
          </a:xfrm>
          <a:prstGeom prst="rect">
            <a:avLst/>
          </a:prstGeom>
        </p:spPr>
      </p:pic>
      <p:sp>
        <p:nvSpPr>
          <p:cNvPr id="2" name="Title 1"/>
          <p:cNvSpPr>
            <a:spLocks noGrp="1"/>
          </p:cNvSpPr>
          <p:nvPr>
            <p:ph type="ctrTitle"/>
          </p:nvPr>
        </p:nvSpPr>
        <p:spPr>
          <a:xfrm>
            <a:off x="685800" y="2276872"/>
            <a:ext cx="7772400" cy="1470025"/>
          </a:xfrm>
        </p:spPr>
        <p:txBody>
          <a:bodyPr/>
          <a:lstStyle/>
          <a:p>
            <a:r>
              <a:rPr lang="en-GB" dirty="0"/>
              <a:t>Introduction to Information Resources</a:t>
            </a:r>
            <a:endParaRPr lang="cs-CZ" dirty="0"/>
          </a:p>
        </p:txBody>
      </p:sp>
      <p:sp>
        <p:nvSpPr>
          <p:cNvPr id="3" name="Subtitle 2"/>
          <p:cNvSpPr>
            <a:spLocks noGrp="1"/>
          </p:cNvSpPr>
          <p:nvPr>
            <p:ph type="subTitle" idx="1"/>
          </p:nvPr>
        </p:nvSpPr>
        <p:spPr>
          <a:xfrm>
            <a:off x="1331640" y="3356992"/>
            <a:ext cx="6400800" cy="1752600"/>
          </a:xfrm>
        </p:spPr>
        <p:txBody>
          <a:bodyPr>
            <a:normAutofit/>
          </a:bodyPr>
          <a:lstStyle/>
          <a:p>
            <a:r>
              <a:rPr lang="cs-CZ" sz="2800" i="1" dirty="0">
                <a:solidFill>
                  <a:schemeClr val="tx1"/>
                </a:solidFill>
              </a:rPr>
              <a:t> </a:t>
            </a:r>
          </a:p>
        </p:txBody>
      </p:sp>
      <p:sp>
        <p:nvSpPr>
          <p:cNvPr id="4" name="Footer Placeholder 3"/>
          <p:cNvSpPr>
            <a:spLocks noGrp="1"/>
          </p:cNvSpPr>
          <p:nvPr>
            <p:ph type="ftr" sz="quarter" idx="11"/>
          </p:nvPr>
        </p:nvSpPr>
        <p:spPr>
          <a:xfrm>
            <a:off x="884312" y="6093296"/>
            <a:ext cx="2319536" cy="504056"/>
          </a:xfrm>
        </p:spPr>
        <p:txBody>
          <a:bodyPr/>
          <a:lstStyle/>
          <a:p>
            <a:pPr algn="l"/>
            <a:r>
              <a:rPr lang="cs-CZ" sz="1100" dirty="0">
                <a:solidFill>
                  <a:schemeClr val="tx1"/>
                </a:solidFill>
                <a:latin typeface="Berlin CE" pitchFamily="2" charset="0"/>
              </a:rPr>
              <a:t>Ondřej Fabián</a:t>
            </a:r>
          </a:p>
          <a:p>
            <a:pPr algn="l"/>
            <a:r>
              <a:rPr lang="cs-CZ" sz="1100" dirty="0" smtClean="0">
                <a:solidFill>
                  <a:schemeClr val="tx1"/>
                </a:solidFill>
                <a:latin typeface="Berlin CE" pitchFamily="2" charset="0"/>
              </a:rPr>
              <a:t>Tomas </a:t>
            </a:r>
            <a:r>
              <a:rPr lang="cs-CZ" sz="1100" dirty="0" err="1" smtClean="0">
                <a:solidFill>
                  <a:schemeClr val="tx1"/>
                </a:solidFill>
                <a:latin typeface="Berlin CE" pitchFamily="2" charset="0"/>
              </a:rPr>
              <a:t>Bata</a:t>
            </a:r>
            <a:r>
              <a:rPr lang="cs-CZ" sz="1100" dirty="0" smtClean="0">
                <a:solidFill>
                  <a:schemeClr val="tx1"/>
                </a:solidFill>
                <a:latin typeface="Berlin CE" pitchFamily="2" charset="0"/>
              </a:rPr>
              <a:t> University in Zlín</a:t>
            </a:r>
            <a:endParaRPr lang="cs-CZ" sz="1100" dirty="0">
              <a:solidFill>
                <a:schemeClr val="tx1"/>
              </a:solidFill>
              <a:latin typeface="Berlin CE" pitchFamily="2" charset="0"/>
            </a:endParaRPr>
          </a:p>
        </p:txBody>
      </p:sp>
      <p:pic>
        <p:nvPicPr>
          <p:cNvPr id="7" name="Picture 6"/>
          <p:cNvPicPr>
            <a:picLocks noChangeAspect="1"/>
          </p:cNvPicPr>
          <p:nvPr/>
        </p:nvPicPr>
        <p:blipFill>
          <a:blip r:embed="rId5">
            <a:extLst>
              <a:ext uri="{BEBA8EAE-BF5A-486C-A8C5-ECC9F3942E4B}">
                <a14:imgProps xmlns:a14="http://schemas.microsoft.com/office/drawing/2010/main">
                  <a14:imgLayer r:embed="rId6">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13" name="Obrázek 12" descr="http://www.msmt.cz/uploads/OP_VVV/Pravidla_pro_publicitu/logolinky/Logolink_OP_VVV_hor_barva_cz.jpg"/>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632254" y="0"/>
            <a:ext cx="5759450" cy="1277620"/>
          </a:xfrm>
          <a:prstGeom prst="rect">
            <a:avLst/>
          </a:prstGeom>
          <a:noFill/>
          <a:ln>
            <a:noFill/>
          </a:ln>
        </p:spPr>
      </p:pic>
      <p:sp>
        <p:nvSpPr>
          <p:cNvPr id="5" name="Zástupný symbol pro číslo snímku 4"/>
          <p:cNvSpPr>
            <a:spLocks noGrp="1"/>
          </p:cNvSpPr>
          <p:nvPr>
            <p:ph type="sldNum" sz="quarter" idx="12"/>
          </p:nvPr>
        </p:nvSpPr>
        <p:spPr/>
        <p:txBody>
          <a:bodyPr/>
          <a:lstStyle/>
          <a:p>
            <a:fld id="{58ACF089-6BD9-4FF9-8F05-3BF27D933551}" type="slidenum">
              <a:rPr lang="cs-CZ" smtClean="0"/>
              <a:t>1</a:t>
            </a:fld>
            <a:endParaRPr lang="cs-CZ"/>
          </a:p>
        </p:txBody>
      </p:sp>
      <p:sp>
        <p:nvSpPr>
          <p:cNvPr id="14" name="TextovéPole 13"/>
          <p:cNvSpPr txBox="1"/>
          <p:nvPr/>
        </p:nvSpPr>
        <p:spPr>
          <a:xfrm>
            <a:off x="1632254" y="5013176"/>
            <a:ext cx="5759450" cy="307777"/>
          </a:xfrm>
          <a:prstGeom prst="rect">
            <a:avLst/>
          </a:prstGeom>
          <a:noFill/>
        </p:spPr>
        <p:txBody>
          <a:bodyPr wrap="square" rtlCol="0">
            <a:spAutoFit/>
          </a:bodyPr>
          <a:lstStyle/>
          <a:p>
            <a:pPr algn="ctr"/>
            <a:r>
              <a:rPr lang="en-GB" sz="1400" dirty="0"/>
              <a:t>Strategic project at TBU in </a:t>
            </a:r>
            <a:r>
              <a:rPr lang="en-GB" sz="1400" dirty="0" err="1"/>
              <a:t>Zlín</a:t>
            </a:r>
            <a:r>
              <a:rPr lang="en-GB" sz="1400" dirty="0"/>
              <a:t>, reg. no. CZ.02.2.69/0.0/0.0/16_015/0002204</a:t>
            </a:r>
            <a:endParaRPr lang="cs-CZ" sz="1400" dirty="0"/>
          </a:p>
        </p:txBody>
      </p:sp>
      <p:pic>
        <p:nvPicPr>
          <p:cNvPr id="10" name="Obrázek 9"/>
          <p:cNvPicPr/>
          <p:nvPr/>
        </p:nvPicPr>
        <p:blipFill>
          <a:blip r:embed="rId8"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21485078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cs-CZ" sz="3200" dirty="0"/>
              <a:t>9 </a:t>
            </a:r>
            <a:r>
              <a:rPr lang="cs-CZ" sz="3200" dirty="0" err="1"/>
              <a:t>Pre</a:t>
            </a:r>
            <a:r>
              <a:rPr lang="en-GB" sz="3200" dirty="0"/>
              <a:t>-</a:t>
            </a:r>
            <a:r>
              <a:rPr lang="cs-CZ" sz="3200" dirty="0" err="1"/>
              <a:t>print</a:t>
            </a:r>
            <a:r>
              <a:rPr lang="en-GB" sz="3200" dirty="0"/>
              <a:t> a</a:t>
            </a:r>
            <a:r>
              <a:rPr lang="cs-CZ" sz="3200" dirty="0" err="1"/>
              <a:t>rch</a:t>
            </a:r>
            <a:r>
              <a:rPr lang="en-GB" sz="3200" dirty="0" err="1"/>
              <a:t>ives</a:t>
            </a:r>
            <a:endParaRPr lang="cs-CZ" sz="3200" dirty="0"/>
          </a:p>
        </p:txBody>
      </p:sp>
      <p:sp>
        <p:nvSpPr>
          <p:cNvPr id="3" name="Subtitle 2"/>
          <p:cNvSpPr>
            <a:spLocks noGrp="1"/>
          </p:cNvSpPr>
          <p:nvPr>
            <p:ph type="subTitle" idx="1"/>
          </p:nvPr>
        </p:nvSpPr>
        <p:spPr>
          <a:xfrm>
            <a:off x="539552" y="2348880"/>
            <a:ext cx="7981078" cy="3528392"/>
          </a:xfrm>
        </p:spPr>
        <p:txBody>
          <a:bodyPr>
            <a:noAutofit/>
          </a:bodyPr>
          <a:lstStyle/>
          <a:p>
            <a:pPr algn="l"/>
            <a:r>
              <a:rPr lang="en-GB" sz="1500" dirty="0">
                <a:solidFill>
                  <a:schemeClr val="tx1"/>
                </a:solidFill>
                <a:latin typeface="Source Sans Pro Semibold" pitchFamily="34" charset="-18"/>
              </a:rPr>
              <a:t>The publication of pre-prints is currently experiencing a certain boom. In some disciplines, this has been a long-term standard, but in the more recent past, this type of publication has expanded in virtually all scientific fields. The most famous services of this type include:</a:t>
            </a:r>
          </a:p>
          <a:p>
            <a:pPr algn="l"/>
            <a:endParaRPr lang="cs-CZ" sz="1500" dirty="0">
              <a:solidFill>
                <a:schemeClr val="tx1"/>
              </a:solidFill>
              <a:latin typeface="Source Sans Pro Semibold" pitchFamily="34" charset="-18"/>
            </a:endParaRPr>
          </a:p>
          <a:p>
            <a:pPr algn="l"/>
            <a:endParaRPr lang="cs-CZ" sz="1500" dirty="0">
              <a:solidFill>
                <a:srgbClr val="642721"/>
              </a:solidFill>
              <a:latin typeface="Source Sans Pro Semibold" pitchFamily="34" charset="-18"/>
            </a:endParaRPr>
          </a:p>
          <a:p>
            <a:pPr marL="285750" indent="-285750" algn="l">
              <a:buFont typeface="Courier New" pitchFamily="49" charset="0"/>
              <a:buChar char="o"/>
            </a:pPr>
            <a:r>
              <a:rPr lang="cs-CZ" sz="1500" dirty="0">
                <a:solidFill>
                  <a:schemeClr val="tx1"/>
                </a:solidFill>
                <a:latin typeface="Source Sans Pro Semibold" pitchFamily="34" charset="-18"/>
              </a:rPr>
              <a:t>OSF </a:t>
            </a:r>
            <a:r>
              <a:rPr lang="cs-CZ" sz="1500" dirty="0" err="1">
                <a:solidFill>
                  <a:schemeClr val="tx1"/>
                </a:solidFill>
                <a:latin typeface="Source Sans Pro Semibold" pitchFamily="34" charset="-18"/>
              </a:rPr>
              <a:t>Preprints</a:t>
            </a:r>
            <a:r>
              <a:rPr lang="cs-CZ" sz="1500" dirty="0">
                <a:solidFill>
                  <a:schemeClr val="tx1"/>
                </a:solidFill>
                <a:latin typeface="Source Sans Pro Semibold" pitchFamily="34" charset="-18"/>
              </a:rPr>
              <a:t> (</a:t>
            </a:r>
            <a:r>
              <a:rPr lang="en-GB" sz="1500" dirty="0">
                <a:solidFill>
                  <a:schemeClr val="tx1"/>
                </a:solidFill>
                <a:latin typeface="Source Sans Pro Semibold" pitchFamily="34" charset="-18"/>
              </a:rPr>
              <a:t>a collection of pre- print archives from several fields</a:t>
            </a:r>
            <a:r>
              <a:rPr lang="cs-CZ" sz="1500" dirty="0">
                <a:solidFill>
                  <a:schemeClr val="tx1"/>
                </a:solidFill>
                <a:latin typeface="Source Sans Pro Semibold" pitchFamily="34" charset="-18"/>
              </a:rPr>
              <a:t>)</a:t>
            </a:r>
          </a:p>
          <a:p>
            <a:pPr marL="285750" indent="-285750" algn="l">
              <a:buFont typeface="Courier New" pitchFamily="49" charset="0"/>
              <a:buChar char="o"/>
            </a:pPr>
            <a:r>
              <a:rPr lang="cs-CZ" sz="1500" dirty="0">
                <a:solidFill>
                  <a:schemeClr val="tx1"/>
                </a:solidFill>
                <a:latin typeface="Source Sans Pro Semibold" pitchFamily="34" charset="-18"/>
              </a:rPr>
              <a:t>SSRN (soci</a:t>
            </a:r>
            <a:r>
              <a:rPr lang="en-GB" sz="1500" dirty="0">
                <a:solidFill>
                  <a:schemeClr val="tx1"/>
                </a:solidFill>
                <a:latin typeface="Source Sans Pro Semibold" pitchFamily="34" charset="-18"/>
              </a:rPr>
              <a:t>al sciences</a:t>
            </a:r>
            <a:r>
              <a:rPr lang="cs-CZ" sz="1500" dirty="0">
                <a:solidFill>
                  <a:schemeClr val="tx1"/>
                </a:solidFill>
                <a:latin typeface="Source Sans Pro Semibold" pitchFamily="34" charset="-18"/>
              </a:rPr>
              <a:t>)</a:t>
            </a:r>
          </a:p>
          <a:p>
            <a:pPr marL="285750" indent="-285750" algn="l">
              <a:buFont typeface="Courier New" pitchFamily="49" charset="0"/>
              <a:buChar char="o"/>
            </a:pPr>
            <a:r>
              <a:rPr lang="cs-CZ" sz="1500" dirty="0" err="1">
                <a:solidFill>
                  <a:schemeClr val="tx1"/>
                </a:solidFill>
                <a:latin typeface="Source Sans Pro Semibold" pitchFamily="34" charset="-18"/>
              </a:rPr>
              <a:t>Zenodo</a:t>
            </a:r>
            <a:r>
              <a:rPr lang="cs-CZ" sz="1500" dirty="0">
                <a:solidFill>
                  <a:schemeClr val="tx1"/>
                </a:solidFill>
                <a:latin typeface="Source Sans Pro Semibold" pitchFamily="34" charset="-18"/>
              </a:rPr>
              <a:t> (</a:t>
            </a:r>
            <a:r>
              <a:rPr lang="en-GB" sz="1500" dirty="0">
                <a:solidFill>
                  <a:schemeClr val="tx1"/>
                </a:solidFill>
                <a:latin typeface="Source Sans Pro Semibold" pitchFamily="34" charset="-18"/>
              </a:rPr>
              <a:t>central service co-funded by the European Union</a:t>
            </a:r>
            <a:r>
              <a:rPr lang="cs-CZ" sz="1500" dirty="0">
                <a:solidFill>
                  <a:schemeClr val="tx1"/>
                </a:solidFill>
                <a:latin typeface="Source Sans Pro Semibold" pitchFamily="34" charset="-18"/>
              </a:rPr>
              <a:t>)</a:t>
            </a:r>
          </a:p>
        </p:txBody>
      </p:sp>
      <p:sp>
        <p:nvSpPr>
          <p:cNvPr id="4" name="Footer Placeholder 3"/>
          <p:cNvSpPr>
            <a:spLocks noGrp="1"/>
          </p:cNvSpPr>
          <p:nvPr>
            <p:ph type="ftr" sz="quarter" idx="11"/>
          </p:nvPr>
        </p:nvSpPr>
        <p:spPr>
          <a:xfrm>
            <a:off x="884312" y="6093296"/>
            <a:ext cx="2319536" cy="504056"/>
          </a:xfrm>
        </p:spPr>
        <p:txBody>
          <a:bodyPr/>
          <a:lstStyle/>
          <a:p>
            <a:pPr algn="l"/>
            <a:r>
              <a:rPr lang="cs-CZ" sz="1100" dirty="0">
                <a:solidFill>
                  <a:schemeClr val="tx1"/>
                </a:solidFill>
                <a:latin typeface="Berlin CE" pitchFamily="2" charset="0"/>
              </a:rPr>
              <a:t>Ondřej Fabián</a:t>
            </a:r>
          </a:p>
          <a:p>
            <a:pPr algn="l"/>
            <a:r>
              <a:rPr lang="cs-CZ" sz="1100" dirty="0">
                <a:solidFill>
                  <a:schemeClr val="tx1"/>
                </a:solidFill>
                <a:latin typeface="Berlin CE" pitchFamily="2" charset="0"/>
              </a:rPr>
              <a:t>Tomas </a:t>
            </a:r>
            <a:r>
              <a:rPr lang="cs-CZ" sz="1100" dirty="0" err="1">
                <a:solidFill>
                  <a:schemeClr val="tx1"/>
                </a:solidFill>
                <a:latin typeface="Berlin CE" pitchFamily="2" charset="0"/>
              </a:rPr>
              <a:t>Bata</a:t>
            </a:r>
            <a:r>
              <a:rPr lang="cs-CZ" sz="1100" dirty="0">
                <a:solidFill>
                  <a:schemeClr val="tx1"/>
                </a:solidFill>
                <a:latin typeface="Berlin CE" pitchFamily="2" charset="0"/>
              </a:rPr>
              <a:t> University in Zlín</a:t>
            </a:r>
            <a:endParaRPr lang="cs-CZ"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cs-CZ" sz="1100" dirty="0">
                <a:solidFill>
                  <a:schemeClr val="bg1"/>
                </a:solidFill>
                <a:latin typeface="Berlin CE" pitchFamily="2" charset="0"/>
              </a:rPr>
              <a:t>fhs.utb.cz</a:t>
            </a: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cs-CZ" smtClean="0"/>
              <a:t>10</a:t>
            </a:fld>
            <a:endParaRPr lang="cs-CZ"/>
          </a:p>
        </p:txBody>
      </p:sp>
      <p:pic>
        <p:nvPicPr>
          <p:cNvPr id="14" name="Obrázek 13" descr="http://www.msmt.cz/uploads/OP_VVV/Pravidla_pro_publicitu/logolinky/Logolink_OP_VVV_hor_barva_cz.jpg"/>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632254" y="0"/>
            <a:ext cx="5759450" cy="1277620"/>
          </a:xfrm>
          <a:prstGeom prst="rect">
            <a:avLst/>
          </a:prstGeom>
          <a:noFill/>
          <a:ln>
            <a:noFill/>
          </a:ln>
        </p:spPr>
      </p:pic>
      <p:pic>
        <p:nvPicPr>
          <p:cNvPr id="11" name="Obrázek 10"/>
          <p:cNvPicPr/>
          <p:nvPr/>
        </p:nvPicPr>
        <p:blipFill>
          <a:blip r:embed="rId8"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34643929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cs-CZ" sz="3200" dirty="0"/>
              <a:t>10 </a:t>
            </a:r>
            <a:r>
              <a:rPr lang="en-GB" sz="3200" dirty="0"/>
              <a:t>Freely available resources</a:t>
            </a:r>
            <a:endParaRPr lang="cs-CZ" sz="3200" dirty="0"/>
          </a:p>
        </p:txBody>
      </p:sp>
      <p:sp>
        <p:nvSpPr>
          <p:cNvPr id="3" name="Subtitle 2"/>
          <p:cNvSpPr>
            <a:spLocks noGrp="1"/>
          </p:cNvSpPr>
          <p:nvPr>
            <p:ph type="subTitle" idx="1"/>
          </p:nvPr>
        </p:nvSpPr>
        <p:spPr>
          <a:xfrm>
            <a:off x="539552" y="2348880"/>
            <a:ext cx="7981078" cy="3528392"/>
          </a:xfrm>
        </p:spPr>
        <p:txBody>
          <a:bodyPr>
            <a:noAutofit/>
          </a:bodyPr>
          <a:lstStyle/>
          <a:p>
            <a:pPr algn="l"/>
            <a:r>
              <a:rPr lang="en-GB" sz="1500" dirty="0">
                <a:solidFill>
                  <a:schemeClr val="tx1"/>
                </a:solidFill>
                <a:latin typeface="Source Sans Pro Semibold" pitchFamily="34" charset="-18"/>
              </a:rPr>
              <a:t>Prestigious scientific information sources are usually available on a commercial basis. However, there is also a growing supply of valuable freely available resources. This is largely a consequence of the development of Open Access publishing. The most popular services in this area include:</a:t>
            </a:r>
            <a:endParaRPr lang="cs-CZ" sz="1500" dirty="0">
              <a:solidFill>
                <a:schemeClr val="tx1"/>
              </a:solidFill>
              <a:latin typeface="Source Sans Pro Semibold" pitchFamily="34" charset="-18"/>
            </a:endParaRPr>
          </a:p>
          <a:p>
            <a:pPr algn="l"/>
            <a:endParaRPr lang="cs-CZ" sz="1500" dirty="0">
              <a:solidFill>
                <a:srgbClr val="642721"/>
              </a:solidFill>
              <a:latin typeface="Source Sans Pro Semibold" pitchFamily="34" charset="-18"/>
            </a:endParaRPr>
          </a:p>
          <a:p>
            <a:pPr marL="285750" indent="-285750" algn="l">
              <a:buFont typeface="Courier New" pitchFamily="49" charset="0"/>
              <a:buChar char="o"/>
            </a:pPr>
            <a:r>
              <a:rPr lang="en-GB" sz="1500" dirty="0">
                <a:solidFill>
                  <a:schemeClr val="tx1"/>
                </a:solidFill>
                <a:latin typeface="Source Sans Pro Semibold" pitchFamily="34" charset="-18"/>
              </a:rPr>
              <a:t>Freely accessible databases</a:t>
            </a:r>
          </a:p>
          <a:p>
            <a:pPr marL="285750" indent="-285750" algn="l">
              <a:buFont typeface="Courier New" pitchFamily="49" charset="0"/>
              <a:buChar char="o"/>
            </a:pPr>
            <a:r>
              <a:rPr lang="en-GB" sz="1500" dirty="0">
                <a:solidFill>
                  <a:schemeClr val="tx1"/>
                </a:solidFill>
                <a:latin typeface="Source Sans Pro Semibold" pitchFamily="34" charset="-18"/>
              </a:rPr>
              <a:t>Open journals</a:t>
            </a:r>
          </a:p>
          <a:p>
            <a:pPr marL="285750" indent="-285750" algn="l">
              <a:buFont typeface="Courier New" pitchFamily="49" charset="0"/>
              <a:buChar char="o"/>
            </a:pPr>
            <a:r>
              <a:rPr lang="en-GB" sz="1500" dirty="0">
                <a:solidFill>
                  <a:schemeClr val="tx1"/>
                </a:solidFill>
                <a:latin typeface="Source Sans Pro Semibold" pitchFamily="34" charset="-18"/>
              </a:rPr>
              <a:t>Digital repositories and central services for aggregation of their content</a:t>
            </a:r>
          </a:p>
          <a:p>
            <a:pPr marL="285750" indent="-285750" algn="l">
              <a:buFont typeface="Courier New" pitchFamily="49" charset="0"/>
              <a:buChar char="o"/>
            </a:pPr>
            <a:r>
              <a:rPr lang="en-GB" sz="1500" dirty="0">
                <a:solidFill>
                  <a:schemeClr val="tx1"/>
                </a:solidFill>
                <a:latin typeface="Source Sans Pro Semibold" pitchFamily="34" charset="-18"/>
              </a:rPr>
              <a:t>Pre-print archives</a:t>
            </a:r>
          </a:p>
          <a:p>
            <a:pPr marL="285750" indent="-285750" algn="l">
              <a:buFont typeface="Courier New" pitchFamily="49" charset="0"/>
              <a:buChar char="o"/>
            </a:pPr>
            <a:r>
              <a:rPr lang="en-GB" sz="1500" dirty="0">
                <a:solidFill>
                  <a:schemeClr val="tx1"/>
                </a:solidFill>
                <a:latin typeface="Source Sans Pro Semibold" pitchFamily="34" charset="-18"/>
              </a:rPr>
              <a:t>Scientific literature search engines (they search only verified websites with scientific content; they do not guarantee the availability of full texts but search a variety of open access sources).</a:t>
            </a:r>
            <a:endParaRPr lang="cs-CZ" sz="15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19536" cy="504056"/>
          </a:xfrm>
        </p:spPr>
        <p:txBody>
          <a:bodyPr/>
          <a:lstStyle/>
          <a:p>
            <a:pPr algn="l"/>
            <a:r>
              <a:rPr lang="cs-CZ" sz="1100" dirty="0">
                <a:solidFill>
                  <a:schemeClr val="tx1"/>
                </a:solidFill>
                <a:latin typeface="Berlin CE" pitchFamily="2" charset="0"/>
              </a:rPr>
              <a:t>Ondřej Fabián</a:t>
            </a:r>
          </a:p>
          <a:p>
            <a:pPr algn="l"/>
            <a:r>
              <a:rPr lang="cs-CZ" sz="1100" dirty="0">
                <a:solidFill>
                  <a:schemeClr val="tx1"/>
                </a:solidFill>
                <a:latin typeface="Berlin CE" pitchFamily="2" charset="0"/>
              </a:rPr>
              <a:t>Tomas </a:t>
            </a:r>
            <a:r>
              <a:rPr lang="cs-CZ" sz="1100" dirty="0" err="1">
                <a:solidFill>
                  <a:schemeClr val="tx1"/>
                </a:solidFill>
                <a:latin typeface="Berlin CE" pitchFamily="2" charset="0"/>
              </a:rPr>
              <a:t>Bata</a:t>
            </a:r>
            <a:r>
              <a:rPr lang="cs-CZ" sz="1100" dirty="0">
                <a:solidFill>
                  <a:schemeClr val="tx1"/>
                </a:solidFill>
                <a:latin typeface="Berlin CE" pitchFamily="2" charset="0"/>
              </a:rPr>
              <a:t> University in Zlín</a:t>
            </a:r>
            <a:endParaRPr lang="cs-CZ"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cs-CZ" sz="1100" dirty="0">
                <a:solidFill>
                  <a:schemeClr val="bg1"/>
                </a:solidFill>
                <a:latin typeface="Berlin CE" pitchFamily="2" charset="0"/>
              </a:rPr>
              <a:t>fhs.utb.cz</a:t>
            </a: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cs-CZ" smtClean="0"/>
              <a:t>11</a:t>
            </a:fld>
            <a:endParaRPr lang="cs-CZ"/>
          </a:p>
        </p:txBody>
      </p:sp>
      <p:pic>
        <p:nvPicPr>
          <p:cNvPr id="14" name="Obrázek 13" descr="http://www.msmt.cz/uploads/OP_VVV/Pravidla_pro_publicitu/logolinky/Logolink_OP_VVV_hor_barva_cz.jpg"/>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650366" y="0"/>
            <a:ext cx="5759450" cy="1277620"/>
          </a:xfrm>
          <a:prstGeom prst="rect">
            <a:avLst/>
          </a:prstGeom>
          <a:noFill/>
          <a:ln>
            <a:noFill/>
          </a:ln>
        </p:spPr>
      </p:pic>
      <p:pic>
        <p:nvPicPr>
          <p:cNvPr id="11" name="Obrázek 10"/>
          <p:cNvPicPr/>
          <p:nvPr/>
        </p:nvPicPr>
        <p:blipFill>
          <a:blip r:embed="rId8"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14978246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cs-CZ" sz="3200" dirty="0"/>
              <a:t>11 F</a:t>
            </a:r>
            <a:r>
              <a:rPr lang="en-GB" sz="3200" dirty="0" err="1"/>
              <a:t>ull</a:t>
            </a:r>
            <a:r>
              <a:rPr lang="cs-CZ" sz="3200" dirty="0"/>
              <a:t>-</a:t>
            </a:r>
            <a:r>
              <a:rPr lang="en-GB" sz="3200" dirty="0"/>
              <a:t>text</a:t>
            </a:r>
            <a:r>
              <a:rPr lang="cs-CZ" sz="3200" dirty="0"/>
              <a:t> </a:t>
            </a:r>
            <a:r>
              <a:rPr lang="cs-CZ" sz="3200" dirty="0" err="1"/>
              <a:t>linkage</a:t>
            </a:r>
            <a:r>
              <a:rPr lang="cs-CZ" sz="3200" dirty="0"/>
              <a:t> </a:t>
            </a:r>
            <a:r>
              <a:rPr lang="cs-CZ" sz="3200" dirty="0" err="1"/>
              <a:t>services</a:t>
            </a:r>
            <a:endParaRPr lang="cs-CZ" sz="3200" dirty="0"/>
          </a:p>
        </p:txBody>
      </p:sp>
      <p:sp>
        <p:nvSpPr>
          <p:cNvPr id="3" name="Subtitle 2"/>
          <p:cNvSpPr>
            <a:spLocks noGrp="1"/>
          </p:cNvSpPr>
          <p:nvPr>
            <p:ph type="subTitle" idx="1"/>
          </p:nvPr>
        </p:nvSpPr>
        <p:spPr>
          <a:xfrm>
            <a:off x="539552" y="2348880"/>
            <a:ext cx="7981078" cy="3528392"/>
          </a:xfrm>
        </p:spPr>
        <p:txBody>
          <a:bodyPr>
            <a:noAutofit/>
          </a:bodyPr>
          <a:lstStyle/>
          <a:p>
            <a:pPr algn="l"/>
            <a:r>
              <a:rPr lang="en-GB" sz="1500" dirty="0">
                <a:solidFill>
                  <a:schemeClr val="tx1"/>
                </a:solidFill>
                <a:latin typeface="Source Sans Pro Semibold" pitchFamily="34" charset="-18"/>
              </a:rPr>
              <a:t>The long-term weakness of bibliographic databases but also internet search engines is full-text linkage. However, there are tools to solve this issue effectively:</a:t>
            </a:r>
          </a:p>
          <a:p>
            <a:pPr algn="l"/>
            <a:endParaRPr lang="cs-CZ" sz="1500" dirty="0">
              <a:solidFill>
                <a:srgbClr val="642721"/>
              </a:solidFill>
              <a:latin typeface="Source Sans Pro Semibold" pitchFamily="34" charset="-18"/>
            </a:endParaRPr>
          </a:p>
          <a:p>
            <a:pPr marL="285750" indent="-285750" algn="l">
              <a:buFont typeface="Courier New" pitchFamily="49" charset="0"/>
              <a:buChar char="o"/>
            </a:pPr>
            <a:r>
              <a:rPr lang="en-GB" sz="1500" dirty="0">
                <a:solidFill>
                  <a:schemeClr val="tx1"/>
                </a:solidFill>
                <a:latin typeface="Source Sans Pro Semibold" pitchFamily="34" charset="-18"/>
              </a:rPr>
              <a:t>Commercial systems implemented by parent libraries (SFX, </a:t>
            </a:r>
            <a:r>
              <a:rPr lang="en-GB" sz="1500" dirty="0" err="1">
                <a:solidFill>
                  <a:schemeClr val="tx1"/>
                </a:solidFill>
                <a:latin typeface="Source Sans Pro Semibold" pitchFamily="34" charset="-18"/>
              </a:rPr>
              <a:t>FulltextFinder</a:t>
            </a:r>
            <a:r>
              <a:rPr lang="en-GB" sz="1500" dirty="0">
                <a:solidFill>
                  <a:schemeClr val="tx1"/>
                </a:solidFill>
                <a:latin typeface="Source Sans Pro Semibold" pitchFamily="34" charset="-18"/>
              </a:rPr>
              <a:t>, 360link)</a:t>
            </a:r>
            <a:endParaRPr lang="cs-CZ" sz="1500" dirty="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a:p>
            <a:pPr algn="l"/>
            <a:r>
              <a:rPr lang="en-GB" sz="1500" dirty="0">
                <a:solidFill>
                  <a:schemeClr val="tx1"/>
                </a:solidFill>
                <a:latin typeface="Source Sans Pro Semibold" pitchFamily="34" charset="-18"/>
              </a:rPr>
              <a:t>Free services</a:t>
            </a:r>
            <a:r>
              <a:rPr lang="cs-CZ" sz="1500" dirty="0">
                <a:solidFill>
                  <a:schemeClr val="tx1"/>
                </a:solidFill>
                <a:latin typeface="Source Sans Pro Semibold" pitchFamily="34" charset="-18"/>
              </a:rPr>
              <a:t>:</a:t>
            </a:r>
          </a:p>
          <a:p>
            <a:pPr algn="l"/>
            <a:endParaRPr lang="cs-CZ" sz="1500" dirty="0">
              <a:solidFill>
                <a:schemeClr val="tx1"/>
              </a:solidFill>
              <a:latin typeface="Source Sans Pro Semibold" pitchFamily="34" charset="-18"/>
            </a:endParaRPr>
          </a:p>
          <a:p>
            <a:pPr marL="285750" indent="-285750" algn="l">
              <a:buFont typeface="Courier New" pitchFamily="49" charset="0"/>
              <a:buChar char="o"/>
            </a:pPr>
            <a:r>
              <a:rPr lang="cs-CZ" sz="1500" dirty="0" err="1">
                <a:solidFill>
                  <a:schemeClr val="tx1"/>
                </a:solidFill>
                <a:latin typeface="Source Sans Pro Semibold" pitchFamily="34" charset="-18"/>
              </a:rPr>
              <a:t>Kopernio</a:t>
            </a:r>
            <a:endParaRPr lang="cs-CZ" sz="1500" dirty="0">
              <a:solidFill>
                <a:schemeClr val="tx1"/>
              </a:solidFill>
              <a:latin typeface="Source Sans Pro Semibold" pitchFamily="34" charset="-18"/>
            </a:endParaRPr>
          </a:p>
          <a:p>
            <a:pPr marL="285750" indent="-285750" algn="l">
              <a:buFont typeface="Courier New" pitchFamily="49" charset="0"/>
              <a:buChar char="o"/>
            </a:pPr>
            <a:r>
              <a:rPr lang="cs-CZ" sz="1500" dirty="0" err="1">
                <a:solidFill>
                  <a:schemeClr val="tx1"/>
                </a:solidFill>
                <a:latin typeface="Source Sans Pro Semibold" pitchFamily="34" charset="-18"/>
              </a:rPr>
              <a:t>Unpaywall</a:t>
            </a:r>
            <a:endParaRPr lang="cs-CZ" sz="15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19536" cy="504056"/>
          </a:xfrm>
        </p:spPr>
        <p:txBody>
          <a:bodyPr/>
          <a:lstStyle/>
          <a:p>
            <a:pPr algn="l"/>
            <a:r>
              <a:rPr lang="cs-CZ" sz="1100" dirty="0">
                <a:solidFill>
                  <a:schemeClr val="tx1"/>
                </a:solidFill>
                <a:latin typeface="Berlin CE" pitchFamily="2" charset="0"/>
              </a:rPr>
              <a:t>Ondřej Fabián</a:t>
            </a:r>
          </a:p>
          <a:p>
            <a:pPr algn="l"/>
            <a:r>
              <a:rPr lang="cs-CZ" sz="1100" dirty="0">
                <a:solidFill>
                  <a:schemeClr val="tx1"/>
                </a:solidFill>
                <a:latin typeface="Berlin CE" pitchFamily="2" charset="0"/>
              </a:rPr>
              <a:t>Tomas </a:t>
            </a:r>
            <a:r>
              <a:rPr lang="cs-CZ" sz="1100" dirty="0" err="1">
                <a:solidFill>
                  <a:schemeClr val="tx1"/>
                </a:solidFill>
                <a:latin typeface="Berlin CE" pitchFamily="2" charset="0"/>
              </a:rPr>
              <a:t>Bata</a:t>
            </a:r>
            <a:r>
              <a:rPr lang="cs-CZ" sz="1100" dirty="0">
                <a:solidFill>
                  <a:schemeClr val="tx1"/>
                </a:solidFill>
                <a:latin typeface="Berlin CE" pitchFamily="2" charset="0"/>
              </a:rPr>
              <a:t> University in Zlín</a:t>
            </a:r>
            <a:endParaRPr lang="cs-CZ"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cs-CZ" sz="1100" dirty="0">
                <a:solidFill>
                  <a:schemeClr val="bg1"/>
                </a:solidFill>
                <a:latin typeface="Berlin CE" pitchFamily="2" charset="0"/>
              </a:rPr>
              <a:t>fhs.utb.cz</a:t>
            </a: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cs-CZ" smtClean="0"/>
              <a:t>12</a:t>
            </a:fld>
            <a:endParaRPr lang="cs-CZ"/>
          </a:p>
        </p:txBody>
      </p:sp>
      <p:pic>
        <p:nvPicPr>
          <p:cNvPr id="14" name="Obrázek 13" descr="http://www.msmt.cz/uploads/OP_VVV/Pravidla_pro_publicitu/logolinky/Logolink_OP_VVV_hor_barva_cz.jpg"/>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650366" y="0"/>
            <a:ext cx="5759450" cy="1277620"/>
          </a:xfrm>
          <a:prstGeom prst="rect">
            <a:avLst/>
          </a:prstGeom>
          <a:noFill/>
          <a:ln>
            <a:noFill/>
          </a:ln>
        </p:spPr>
      </p:pic>
      <p:pic>
        <p:nvPicPr>
          <p:cNvPr id="11" name="Obrázek 10"/>
          <p:cNvPicPr/>
          <p:nvPr/>
        </p:nvPicPr>
        <p:blipFill>
          <a:blip r:embed="rId8"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14302612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cs-CZ" sz="3200" dirty="0"/>
              <a:t>12 </a:t>
            </a:r>
            <a:r>
              <a:rPr lang="en-GB" sz="3200" dirty="0"/>
              <a:t>Library catalogues and union catalogues</a:t>
            </a:r>
            <a:endParaRPr lang="cs-CZ" sz="3200" dirty="0"/>
          </a:p>
        </p:txBody>
      </p:sp>
      <p:sp>
        <p:nvSpPr>
          <p:cNvPr id="3" name="Subtitle 2"/>
          <p:cNvSpPr>
            <a:spLocks noGrp="1"/>
          </p:cNvSpPr>
          <p:nvPr>
            <p:ph type="subTitle" idx="1"/>
          </p:nvPr>
        </p:nvSpPr>
        <p:spPr>
          <a:xfrm>
            <a:off x="539552" y="2348880"/>
            <a:ext cx="7981078" cy="3528392"/>
          </a:xfrm>
        </p:spPr>
        <p:txBody>
          <a:bodyPr>
            <a:noAutofit/>
          </a:bodyPr>
          <a:lstStyle/>
          <a:p>
            <a:pPr algn="l"/>
            <a:r>
              <a:rPr lang="en-GB" sz="1500" dirty="0">
                <a:solidFill>
                  <a:schemeClr val="tx1"/>
                </a:solidFill>
                <a:latin typeface="Source Sans Pro Semibold" pitchFamily="34" charset="-18"/>
              </a:rPr>
              <a:t>Printed books continue  to be a very important information resource. Of course, these are recorded in local catalogues of individual libraries. However, since there is no library in the world that would have all the books, and book circulation between libraries in the form of the so-called interlibrary loan service is quite common, union catalogues emerged. These aggregate the contents of individual library catalogues and provide the user with immediate information about the whereabouts of  the title searched for. The most commonly used  union catalogues include:</a:t>
            </a:r>
            <a:endParaRPr lang="cs-CZ" sz="1500" dirty="0">
              <a:solidFill>
                <a:schemeClr val="tx1"/>
              </a:solidFill>
              <a:latin typeface="Source Sans Pro Semibold" pitchFamily="34" charset="-18"/>
            </a:endParaRPr>
          </a:p>
          <a:p>
            <a:pPr algn="l"/>
            <a:endParaRPr lang="cs-CZ" sz="1500" dirty="0">
              <a:solidFill>
                <a:srgbClr val="642721"/>
              </a:solidFill>
              <a:latin typeface="Source Sans Pro Semibold" pitchFamily="34" charset="-18"/>
            </a:endParaRPr>
          </a:p>
          <a:p>
            <a:pPr marL="285750" indent="-285750" algn="l">
              <a:buFont typeface="Courier New" pitchFamily="49" charset="0"/>
              <a:buChar char="o"/>
            </a:pPr>
            <a:r>
              <a:rPr lang="cs-CZ" sz="1500" dirty="0">
                <a:solidFill>
                  <a:schemeClr val="tx1"/>
                </a:solidFill>
                <a:latin typeface="Source Sans Pro Semibold" pitchFamily="34" charset="-18"/>
              </a:rPr>
              <a:t>CASLIN – </a:t>
            </a:r>
            <a:r>
              <a:rPr lang="en-GB" sz="1500" dirty="0">
                <a:solidFill>
                  <a:schemeClr val="tx1"/>
                </a:solidFill>
                <a:latin typeface="Source Sans Pro Semibold" pitchFamily="34" charset="-18"/>
              </a:rPr>
              <a:t>a union</a:t>
            </a:r>
            <a:r>
              <a:rPr lang="cs-CZ" sz="1500" dirty="0">
                <a:solidFill>
                  <a:schemeClr val="tx1"/>
                </a:solidFill>
                <a:latin typeface="Source Sans Pro Semibold" pitchFamily="34" charset="-18"/>
              </a:rPr>
              <a:t> </a:t>
            </a:r>
            <a:r>
              <a:rPr lang="en-GB" sz="1500" dirty="0">
                <a:solidFill>
                  <a:schemeClr val="tx1"/>
                </a:solidFill>
                <a:latin typeface="Source Sans Pro Semibold" pitchFamily="34" charset="-18"/>
              </a:rPr>
              <a:t>c</a:t>
            </a:r>
            <a:r>
              <a:rPr lang="cs-CZ" sz="1500" dirty="0" err="1">
                <a:solidFill>
                  <a:schemeClr val="tx1"/>
                </a:solidFill>
                <a:latin typeface="Source Sans Pro Semibold" pitchFamily="34" charset="-18"/>
              </a:rPr>
              <a:t>atalog</a:t>
            </a:r>
            <a:r>
              <a:rPr lang="en-GB" sz="1500" dirty="0" err="1">
                <a:solidFill>
                  <a:schemeClr val="tx1"/>
                </a:solidFill>
                <a:latin typeface="Source Sans Pro Semibold" pitchFamily="34" charset="-18"/>
              </a:rPr>
              <a:t>ue</a:t>
            </a:r>
            <a:r>
              <a:rPr lang="en-GB" sz="1500" dirty="0">
                <a:solidFill>
                  <a:schemeClr val="tx1"/>
                </a:solidFill>
                <a:latin typeface="Source Sans Pro Semibold" pitchFamily="34" charset="-18"/>
              </a:rPr>
              <a:t>, Czech Republic</a:t>
            </a:r>
            <a:endParaRPr lang="cs-CZ" sz="1500" dirty="0">
              <a:solidFill>
                <a:schemeClr val="tx1"/>
              </a:solidFill>
              <a:latin typeface="Source Sans Pro Semibold" pitchFamily="34" charset="-18"/>
            </a:endParaRPr>
          </a:p>
          <a:p>
            <a:pPr marL="285750" indent="-285750" algn="l">
              <a:buFont typeface="Courier New" pitchFamily="49" charset="0"/>
              <a:buChar char="o"/>
            </a:pPr>
            <a:r>
              <a:rPr lang="cs-CZ" sz="1500" dirty="0" err="1">
                <a:solidFill>
                  <a:schemeClr val="tx1"/>
                </a:solidFill>
                <a:latin typeface="Source Sans Pro Semibold" pitchFamily="34" charset="-18"/>
              </a:rPr>
              <a:t>Uniform</a:t>
            </a:r>
            <a:r>
              <a:rPr lang="cs-CZ" sz="1500" dirty="0">
                <a:solidFill>
                  <a:schemeClr val="tx1"/>
                </a:solidFill>
                <a:latin typeface="Source Sans Pro Semibold" pitchFamily="34" charset="-18"/>
              </a:rPr>
              <a:t> </a:t>
            </a:r>
            <a:r>
              <a:rPr lang="cs-CZ" sz="1500" dirty="0" err="1">
                <a:solidFill>
                  <a:schemeClr val="tx1"/>
                </a:solidFill>
                <a:latin typeface="Source Sans Pro Semibold" pitchFamily="34" charset="-18"/>
              </a:rPr>
              <a:t>Information</a:t>
            </a:r>
            <a:r>
              <a:rPr lang="cs-CZ" sz="1500" dirty="0">
                <a:solidFill>
                  <a:schemeClr val="tx1"/>
                </a:solidFill>
                <a:latin typeface="Source Sans Pro Semibold" pitchFamily="34" charset="-18"/>
              </a:rPr>
              <a:t> </a:t>
            </a:r>
            <a:r>
              <a:rPr lang="cs-CZ" sz="1500" dirty="0" err="1">
                <a:solidFill>
                  <a:schemeClr val="tx1"/>
                </a:solidFill>
                <a:latin typeface="Source Sans Pro Semibold" pitchFamily="34" charset="-18"/>
              </a:rPr>
              <a:t>Gateway</a:t>
            </a:r>
            <a:endParaRPr lang="en-GB" sz="1500" dirty="0">
              <a:solidFill>
                <a:schemeClr val="tx1"/>
              </a:solidFill>
              <a:latin typeface="Source Sans Pro Semibold" pitchFamily="34" charset="-18"/>
            </a:endParaRPr>
          </a:p>
          <a:p>
            <a:pPr marL="285750" indent="-285750" algn="l">
              <a:buFont typeface="Courier New" pitchFamily="49" charset="0"/>
              <a:buChar char="o"/>
            </a:pPr>
            <a:r>
              <a:rPr lang="cs-CZ" sz="1500" dirty="0" err="1">
                <a:solidFill>
                  <a:schemeClr val="tx1"/>
                </a:solidFill>
                <a:latin typeface="Source Sans Pro Semibold" pitchFamily="34" charset="-18"/>
              </a:rPr>
              <a:t>WorldCat</a:t>
            </a:r>
            <a:r>
              <a:rPr lang="cs-CZ" sz="1500" dirty="0">
                <a:solidFill>
                  <a:schemeClr val="tx1"/>
                </a:solidFill>
                <a:latin typeface="Source Sans Pro Semibold" pitchFamily="34" charset="-18"/>
              </a:rPr>
              <a:t> (</a:t>
            </a:r>
            <a:r>
              <a:rPr lang="en-GB" sz="1500" dirty="0">
                <a:solidFill>
                  <a:schemeClr val="tx1"/>
                </a:solidFill>
                <a:latin typeface="Source Sans Pro Semibold" pitchFamily="34" charset="-18"/>
              </a:rPr>
              <a:t>the world´s largest union catalogue by the company </a:t>
            </a:r>
            <a:r>
              <a:rPr lang="cs-CZ" sz="1500" dirty="0">
                <a:solidFill>
                  <a:schemeClr val="tx1"/>
                </a:solidFill>
                <a:latin typeface="Source Sans Pro Semibold" pitchFamily="34" charset="-18"/>
              </a:rPr>
              <a:t>OCLC)</a:t>
            </a:r>
          </a:p>
        </p:txBody>
      </p:sp>
      <p:sp>
        <p:nvSpPr>
          <p:cNvPr id="4" name="Footer Placeholder 3"/>
          <p:cNvSpPr>
            <a:spLocks noGrp="1"/>
          </p:cNvSpPr>
          <p:nvPr>
            <p:ph type="ftr" sz="quarter" idx="11"/>
          </p:nvPr>
        </p:nvSpPr>
        <p:spPr>
          <a:xfrm>
            <a:off x="884312" y="6093296"/>
            <a:ext cx="2319536" cy="504056"/>
          </a:xfrm>
        </p:spPr>
        <p:txBody>
          <a:bodyPr/>
          <a:lstStyle/>
          <a:p>
            <a:pPr algn="l"/>
            <a:r>
              <a:rPr lang="cs-CZ" sz="1100" dirty="0">
                <a:solidFill>
                  <a:schemeClr val="tx1"/>
                </a:solidFill>
                <a:latin typeface="Berlin CE" pitchFamily="2" charset="0"/>
              </a:rPr>
              <a:t>Ondřej Fabián</a:t>
            </a:r>
          </a:p>
          <a:p>
            <a:pPr algn="l"/>
            <a:r>
              <a:rPr lang="cs-CZ" sz="1100" dirty="0">
                <a:solidFill>
                  <a:schemeClr val="tx1"/>
                </a:solidFill>
                <a:latin typeface="Berlin CE" pitchFamily="2" charset="0"/>
              </a:rPr>
              <a:t>Tomas </a:t>
            </a:r>
            <a:r>
              <a:rPr lang="cs-CZ" sz="1100" dirty="0" err="1">
                <a:solidFill>
                  <a:schemeClr val="tx1"/>
                </a:solidFill>
                <a:latin typeface="Berlin CE" pitchFamily="2" charset="0"/>
              </a:rPr>
              <a:t>Bata</a:t>
            </a:r>
            <a:r>
              <a:rPr lang="cs-CZ" sz="1100" dirty="0">
                <a:solidFill>
                  <a:schemeClr val="tx1"/>
                </a:solidFill>
                <a:latin typeface="Berlin CE" pitchFamily="2" charset="0"/>
              </a:rPr>
              <a:t> University in Zlín</a:t>
            </a:r>
            <a:endParaRPr lang="cs-CZ"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cs-CZ" sz="1100" dirty="0">
                <a:solidFill>
                  <a:schemeClr val="bg1"/>
                </a:solidFill>
                <a:latin typeface="Berlin CE" pitchFamily="2" charset="0"/>
              </a:rPr>
              <a:t>fhs.utb.cz</a:t>
            </a: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cs-CZ" smtClean="0"/>
              <a:t>13</a:t>
            </a:fld>
            <a:endParaRPr lang="cs-CZ"/>
          </a:p>
        </p:txBody>
      </p:sp>
      <p:pic>
        <p:nvPicPr>
          <p:cNvPr id="14" name="Obrázek 13" descr="http://www.msmt.cz/uploads/OP_VVV/Pravidla_pro_publicitu/logolinky/Logolink_OP_VVV_hor_barva_cz.jpg"/>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632254" y="0"/>
            <a:ext cx="5759450" cy="1277620"/>
          </a:xfrm>
          <a:prstGeom prst="rect">
            <a:avLst/>
          </a:prstGeom>
          <a:noFill/>
          <a:ln>
            <a:noFill/>
          </a:ln>
        </p:spPr>
      </p:pic>
      <p:pic>
        <p:nvPicPr>
          <p:cNvPr id="11" name="Obrázek 10"/>
          <p:cNvPicPr/>
          <p:nvPr/>
        </p:nvPicPr>
        <p:blipFill>
          <a:blip r:embed="rId8"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400137551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fontScale="90000"/>
          </a:bodyPr>
          <a:lstStyle/>
          <a:p>
            <a:pPr algn="l"/>
            <a:r>
              <a:rPr lang="cs-CZ" sz="3200" dirty="0"/>
              <a:t>13 </a:t>
            </a:r>
            <a:r>
              <a:rPr lang="cs-CZ" sz="3200" dirty="0" err="1"/>
              <a:t>Tradi</a:t>
            </a:r>
            <a:r>
              <a:rPr lang="en-GB" sz="3200" dirty="0" err="1"/>
              <a:t>tional</a:t>
            </a:r>
            <a:r>
              <a:rPr lang="en-GB" sz="3200" dirty="0"/>
              <a:t> way of publishing </a:t>
            </a:r>
            <a:r>
              <a:rPr lang="cs-CZ" sz="3200" dirty="0"/>
              <a:t>vs. Open Access</a:t>
            </a:r>
          </a:p>
        </p:txBody>
      </p:sp>
      <p:sp>
        <p:nvSpPr>
          <p:cNvPr id="3" name="Subtitle 2"/>
          <p:cNvSpPr>
            <a:spLocks noGrp="1"/>
          </p:cNvSpPr>
          <p:nvPr>
            <p:ph type="subTitle" idx="1"/>
          </p:nvPr>
        </p:nvSpPr>
        <p:spPr>
          <a:xfrm>
            <a:off x="539552" y="2348880"/>
            <a:ext cx="7981078" cy="3624874"/>
          </a:xfrm>
        </p:spPr>
        <p:txBody>
          <a:bodyPr>
            <a:noAutofit/>
          </a:bodyPr>
          <a:lstStyle/>
          <a:p>
            <a:pPr algn="l"/>
            <a:r>
              <a:rPr lang="en-GB" sz="1500" dirty="0">
                <a:solidFill>
                  <a:schemeClr val="tx1"/>
                </a:solidFill>
                <a:latin typeface="Source Sans Pro Semibold" pitchFamily="34" charset="-18"/>
              </a:rPr>
              <a:t>Nowadays, a gradual transformation from the traditional publishing model to Open Access is happening in the area of ​​scientific publishing. As part of the traditional publishing model, scientific papers were published through commercial journals, to which institutions then subscribed via fee. At present, there is an increasing tendency towards Open Access, in which publication outputs are available for free for the end-user. This can be done the basis of:</a:t>
            </a:r>
            <a:endParaRPr lang="cs-CZ" sz="1500" dirty="0">
              <a:solidFill>
                <a:schemeClr val="tx1"/>
              </a:solidFill>
              <a:latin typeface="Source Sans Pro Semibold" pitchFamily="34" charset="-18"/>
            </a:endParaRPr>
          </a:p>
          <a:p>
            <a:pPr algn="l"/>
            <a:endParaRPr lang="cs-CZ" sz="1500" dirty="0">
              <a:solidFill>
                <a:srgbClr val="642721"/>
              </a:solidFill>
              <a:latin typeface="Source Sans Pro Semibold" pitchFamily="34" charset="-18"/>
            </a:endParaRPr>
          </a:p>
          <a:p>
            <a:pPr marL="285750" indent="-285750" algn="l">
              <a:buFont typeface="Courier New" pitchFamily="49" charset="0"/>
              <a:buChar char="o"/>
            </a:pPr>
            <a:r>
              <a:rPr lang="en-GB" sz="1500" dirty="0">
                <a:solidFill>
                  <a:schemeClr val="tx1"/>
                </a:solidFill>
                <a:latin typeface="Source Sans Pro Semibold" pitchFamily="34" charset="-18"/>
              </a:rPr>
              <a:t>The Golden Road Open Access path = publishing articles in open access journal</a:t>
            </a:r>
          </a:p>
          <a:p>
            <a:pPr marL="285750" indent="-285750" algn="l">
              <a:buFont typeface="Courier New" pitchFamily="49" charset="0"/>
              <a:buChar char="o"/>
            </a:pPr>
            <a:endParaRPr lang="en-GB" sz="1500" dirty="0">
              <a:solidFill>
                <a:schemeClr val="tx1"/>
              </a:solidFill>
              <a:latin typeface="Source Sans Pro Semibold" pitchFamily="34" charset="-18"/>
            </a:endParaRPr>
          </a:p>
          <a:p>
            <a:pPr marL="285750" indent="-285750" algn="l">
              <a:buFont typeface="Courier New" pitchFamily="49" charset="0"/>
              <a:buChar char="o"/>
            </a:pPr>
            <a:r>
              <a:rPr lang="en-GB" sz="1500" dirty="0">
                <a:solidFill>
                  <a:schemeClr val="tx1"/>
                </a:solidFill>
                <a:latin typeface="Source Sans Pro Semibold" pitchFamily="34" charset="-18"/>
              </a:rPr>
              <a:t>Green Road Open Access = publishing articles through archiving and their accessing in open repositories</a:t>
            </a:r>
            <a:endParaRPr lang="cs-CZ" sz="1500" dirty="0">
              <a:solidFill>
                <a:schemeClr val="tx1"/>
              </a:solidFill>
              <a:latin typeface="Source Sans Pro Semibold" pitchFamily="34" charset="-18"/>
            </a:endParaRPr>
          </a:p>
          <a:p>
            <a:pPr marL="285750" indent="-285750" algn="l">
              <a:buFont typeface="Courier New" pitchFamily="49" charset="0"/>
              <a:buChar char="o"/>
            </a:pPr>
            <a:endParaRPr lang="cs-CZ" sz="1500" dirty="0">
              <a:solidFill>
                <a:schemeClr val="tx1"/>
              </a:solidFill>
              <a:latin typeface="Source Sans Pro Semibold" pitchFamily="34" charset="-18"/>
            </a:endParaRPr>
          </a:p>
          <a:p>
            <a:pPr algn="l"/>
            <a:r>
              <a:rPr lang="en-GB" sz="1500" dirty="0">
                <a:solidFill>
                  <a:schemeClr val="tx1"/>
                </a:solidFill>
                <a:latin typeface="Source Sans Pro Semibold" pitchFamily="34" charset="-18"/>
              </a:rPr>
              <a:t>Although the traditional publishing model is still predominant, the number of documents accessed through Open Access is growing steadily.</a:t>
            </a:r>
            <a:endParaRPr lang="cs-CZ" sz="15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19536" cy="504056"/>
          </a:xfrm>
        </p:spPr>
        <p:txBody>
          <a:bodyPr/>
          <a:lstStyle/>
          <a:p>
            <a:pPr algn="l"/>
            <a:r>
              <a:rPr lang="cs-CZ" sz="1100" dirty="0">
                <a:solidFill>
                  <a:schemeClr val="tx1"/>
                </a:solidFill>
                <a:latin typeface="Berlin CE" pitchFamily="2" charset="0"/>
              </a:rPr>
              <a:t>Ondřej Fabián</a:t>
            </a:r>
          </a:p>
          <a:p>
            <a:pPr algn="l"/>
            <a:r>
              <a:rPr lang="cs-CZ" sz="1100" dirty="0">
                <a:solidFill>
                  <a:schemeClr val="tx1"/>
                </a:solidFill>
                <a:latin typeface="Berlin CE" pitchFamily="2" charset="0"/>
              </a:rPr>
              <a:t>Tomas </a:t>
            </a:r>
            <a:r>
              <a:rPr lang="cs-CZ" sz="1100" dirty="0" err="1">
                <a:solidFill>
                  <a:schemeClr val="tx1"/>
                </a:solidFill>
                <a:latin typeface="Berlin CE" pitchFamily="2" charset="0"/>
              </a:rPr>
              <a:t>Bata</a:t>
            </a:r>
            <a:r>
              <a:rPr lang="cs-CZ" sz="1100" dirty="0">
                <a:solidFill>
                  <a:schemeClr val="tx1"/>
                </a:solidFill>
                <a:latin typeface="Berlin CE" pitchFamily="2" charset="0"/>
              </a:rPr>
              <a:t> University in Zlín</a:t>
            </a:r>
            <a:endParaRPr lang="cs-CZ"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cs-CZ" sz="1100" dirty="0">
                <a:solidFill>
                  <a:schemeClr val="bg1"/>
                </a:solidFill>
                <a:latin typeface="Berlin CE" pitchFamily="2" charset="0"/>
              </a:rPr>
              <a:t>fhs.utb.cz</a:t>
            </a: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cs-CZ" smtClean="0"/>
              <a:t>14</a:t>
            </a:fld>
            <a:endParaRPr lang="cs-CZ"/>
          </a:p>
        </p:txBody>
      </p:sp>
      <p:pic>
        <p:nvPicPr>
          <p:cNvPr id="14" name="Obrázek 13" descr="http://www.msmt.cz/uploads/OP_VVV/Pravidla_pro_publicitu/logolinky/Logolink_OP_VVV_hor_barva_cz.jpg"/>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632254" y="0"/>
            <a:ext cx="5759450" cy="1277620"/>
          </a:xfrm>
          <a:prstGeom prst="rect">
            <a:avLst/>
          </a:prstGeom>
          <a:noFill/>
          <a:ln>
            <a:noFill/>
          </a:ln>
        </p:spPr>
      </p:pic>
      <p:pic>
        <p:nvPicPr>
          <p:cNvPr id="11" name="Obrázek 10"/>
          <p:cNvPicPr/>
          <p:nvPr/>
        </p:nvPicPr>
        <p:blipFill>
          <a:blip r:embed="rId8"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27940271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cs-CZ" sz="3200" dirty="0"/>
              <a:t>14</a:t>
            </a:r>
            <a:r>
              <a:rPr lang="en-GB" sz="3200" dirty="0"/>
              <a:t> TBU Offer of Information Resources</a:t>
            </a:r>
            <a:endParaRPr lang="cs-CZ" sz="3200" dirty="0"/>
          </a:p>
        </p:txBody>
      </p:sp>
      <p:sp>
        <p:nvSpPr>
          <p:cNvPr id="3" name="Subtitle 2"/>
          <p:cNvSpPr>
            <a:spLocks noGrp="1"/>
          </p:cNvSpPr>
          <p:nvPr>
            <p:ph type="subTitle" idx="1"/>
          </p:nvPr>
        </p:nvSpPr>
        <p:spPr>
          <a:xfrm>
            <a:off x="581461" y="2356138"/>
            <a:ext cx="7981078" cy="3528392"/>
          </a:xfrm>
        </p:spPr>
        <p:txBody>
          <a:bodyPr>
            <a:noAutofit/>
          </a:bodyPr>
          <a:lstStyle/>
          <a:p>
            <a:pPr algn="l"/>
            <a:r>
              <a:rPr lang="en-GB" sz="1400" dirty="0">
                <a:solidFill>
                  <a:schemeClr val="tx1"/>
                </a:solidFill>
                <a:latin typeface="Source Sans Pro Semibold" pitchFamily="34" charset="-18"/>
              </a:rPr>
              <a:t>The TBU library offers its users a wide range of information resources:</a:t>
            </a:r>
          </a:p>
          <a:p>
            <a:pPr algn="l"/>
            <a:endParaRPr lang="cs-CZ" sz="1400" dirty="0">
              <a:solidFill>
                <a:schemeClr val="tx1"/>
              </a:solidFill>
              <a:latin typeface="Source Sans Pro Semibold" pitchFamily="34" charset="-18"/>
            </a:endParaRPr>
          </a:p>
          <a:p>
            <a:pPr marL="285750" indent="-285750" algn="l">
              <a:buFont typeface="Courier New" pitchFamily="49" charset="0"/>
              <a:buChar char="o"/>
            </a:pPr>
            <a:r>
              <a:rPr lang="cs-CZ" sz="1400" dirty="0" err="1">
                <a:solidFill>
                  <a:schemeClr val="tx1"/>
                </a:solidFill>
                <a:latin typeface="Source Sans Pro Semibold" pitchFamily="34" charset="-18"/>
              </a:rPr>
              <a:t>Library</a:t>
            </a:r>
            <a:r>
              <a:rPr lang="cs-CZ" sz="1400" dirty="0">
                <a:solidFill>
                  <a:schemeClr val="tx1"/>
                </a:solidFill>
                <a:latin typeface="Source Sans Pro Semibold" pitchFamily="34" charset="-18"/>
              </a:rPr>
              <a:t> </a:t>
            </a:r>
            <a:r>
              <a:rPr lang="cs-CZ" sz="1400" dirty="0" err="1">
                <a:solidFill>
                  <a:schemeClr val="tx1"/>
                </a:solidFill>
                <a:latin typeface="Source Sans Pro Semibold" pitchFamily="34" charset="-18"/>
              </a:rPr>
              <a:t>Information</a:t>
            </a:r>
            <a:r>
              <a:rPr lang="cs-CZ" sz="1400" dirty="0">
                <a:solidFill>
                  <a:schemeClr val="tx1"/>
                </a:solidFill>
                <a:latin typeface="Source Sans Pro Semibold" pitchFamily="34" charset="-18"/>
              </a:rPr>
              <a:t> </a:t>
            </a:r>
            <a:r>
              <a:rPr lang="cs-CZ" sz="1400" dirty="0" err="1">
                <a:solidFill>
                  <a:schemeClr val="tx1"/>
                </a:solidFill>
                <a:latin typeface="Source Sans Pro Semibold" pitchFamily="34" charset="-18"/>
              </a:rPr>
              <a:t>Portal</a:t>
            </a:r>
            <a:r>
              <a:rPr lang="cs-CZ" sz="1400" dirty="0">
                <a:solidFill>
                  <a:schemeClr val="tx1"/>
                </a:solidFill>
                <a:latin typeface="Source Sans Pro Semibold" pitchFamily="34" charset="-18"/>
              </a:rPr>
              <a:t>: </a:t>
            </a:r>
            <a:r>
              <a:rPr lang="cs-CZ" sz="1400" dirty="0">
                <a:solidFill>
                  <a:schemeClr val="tx1"/>
                </a:solidFill>
                <a:latin typeface="Source Sans Pro Semibold" pitchFamily="34" charset="-18"/>
                <a:hlinkClick r:id="rId3"/>
              </a:rPr>
              <a:t>http://portal.k.utb.cz/</a:t>
            </a:r>
            <a:r>
              <a:rPr lang="cs-CZ" sz="1400" dirty="0">
                <a:solidFill>
                  <a:schemeClr val="tx1"/>
                </a:solidFill>
                <a:latin typeface="Source Sans Pro Semibold" pitchFamily="34" charset="-18"/>
              </a:rPr>
              <a:t> </a:t>
            </a:r>
          </a:p>
          <a:p>
            <a:pPr marL="285750" indent="-285750" algn="l">
              <a:buFont typeface="Courier New" pitchFamily="49" charset="0"/>
              <a:buChar char="o"/>
            </a:pPr>
            <a:r>
              <a:rPr lang="en-GB" sz="1400" dirty="0">
                <a:solidFill>
                  <a:schemeClr val="tx1"/>
                </a:solidFill>
                <a:latin typeface="Source Sans Pro Semibold" pitchFamily="34" charset="-18"/>
              </a:rPr>
              <a:t>C</a:t>
            </a:r>
            <a:r>
              <a:rPr lang="cs-CZ" sz="1400" dirty="0" err="1">
                <a:solidFill>
                  <a:schemeClr val="tx1"/>
                </a:solidFill>
                <a:latin typeface="Source Sans Pro Semibold" pitchFamily="34" charset="-18"/>
              </a:rPr>
              <a:t>atalog</a:t>
            </a:r>
            <a:r>
              <a:rPr lang="en-GB" sz="1400" dirty="0" err="1">
                <a:solidFill>
                  <a:schemeClr val="tx1"/>
                </a:solidFill>
                <a:latin typeface="Source Sans Pro Semibold" pitchFamily="34" charset="-18"/>
              </a:rPr>
              <a:t>ue</a:t>
            </a:r>
            <a:r>
              <a:rPr lang="cs-CZ" sz="1400" dirty="0">
                <a:solidFill>
                  <a:schemeClr val="tx1"/>
                </a:solidFill>
                <a:latin typeface="Source Sans Pro Semibold" pitchFamily="34" charset="-18"/>
              </a:rPr>
              <a:t>: </a:t>
            </a:r>
            <a:r>
              <a:rPr lang="cs-CZ" sz="1400" dirty="0">
                <a:solidFill>
                  <a:schemeClr val="tx1"/>
                </a:solidFill>
                <a:latin typeface="Source Sans Pro Semibold" pitchFamily="34" charset="-18"/>
                <a:hlinkClick r:id="rId4"/>
              </a:rPr>
              <a:t>http://katalog.k.utb.cz/</a:t>
            </a:r>
            <a:r>
              <a:rPr lang="cs-CZ" sz="1400" dirty="0">
                <a:solidFill>
                  <a:schemeClr val="tx1"/>
                </a:solidFill>
                <a:latin typeface="Source Sans Pro Semibold" pitchFamily="34" charset="-18"/>
              </a:rPr>
              <a:t> </a:t>
            </a:r>
          </a:p>
          <a:p>
            <a:pPr marL="285750" indent="-285750" algn="l">
              <a:buFont typeface="Courier New" pitchFamily="49" charset="0"/>
              <a:buChar char="o"/>
            </a:pPr>
            <a:r>
              <a:rPr lang="cs-CZ" sz="1400" dirty="0">
                <a:solidFill>
                  <a:schemeClr val="tx1"/>
                </a:solidFill>
                <a:latin typeface="Source Sans Pro Semibold" pitchFamily="34" charset="-18"/>
              </a:rPr>
              <a:t>E-</a:t>
            </a:r>
            <a:r>
              <a:rPr lang="cs-CZ" sz="1400" dirty="0" err="1">
                <a:solidFill>
                  <a:schemeClr val="tx1"/>
                </a:solidFill>
                <a:latin typeface="Source Sans Pro Semibold" pitchFamily="34" charset="-18"/>
              </a:rPr>
              <a:t>books</a:t>
            </a:r>
            <a:r>
              <a:rPr lang="cs-CZ" sz="1400" dirty="0">
                <a:solidFill>
                  <a:schemeClr val="tx1"/>
                </a:solidFill>
                <a:latin typeface="Source Sans Pro Semibold" pitchFamily="34" charset="-18"/>
              </a:rPr>
              <a:t> </a:t>
            </a:r>
            <a:r>
              <a:rPr lang="en-GB" sz="1400" dirty="0">
                <a:solidFill>
                  <a:schemeClr val="tx1"/>
                </a:solidFill>
                <a:latin typeface="Source Sans Pro Semibold" pitchFamily="34" charset="-18"/>
              </a:rPr>
              <a:t>P</a:t>
            </a:r>
            <a:r>
              <a:rPr lang="cs-CZ" sz="1400" dirty="0" err="1">
                <a:solidFill>
                  <a:schemeClr val="tx1"/>
                </a:solidFill>
                <a:latin typeface="Source Sans Pro Semibold" pitchFamily="34" charset="-18"/>
              </a:rPr>
              <a:t>ortal</a:t>
            </a:r>
            <a:r>
              <a:rPr lang="cs-CZ" sz="1400" dirty="0">
                <a:solidFill>
                  <a:schemeClr val="tx1"/>
                </a:solidFill>
                <a:latin typeface="Source Sans Pro Semibold" pitchFamily="34" charset="-18"/>
              </a:rPr>
              <a:t>: </a:t>
            </a:r>
            <a:r>
              <a:rPr lang="cs-CZ" sz="1400" dirty="0">
                <a:solidFill>
                  <a:schemeClr val="tx1"/>
                </a:solidFill>
                <a:latin typeface="Source Sans Pro Semibold" pitchFamily="34" charset="-18"/>
                <a:hlinkClick r:id="rId5"/>
              </a:rPr>
              <a:t>http://sfx.utb.cz/sfxlcl3/azbook/UTB</a:t>
            </a:r>
            <a:r>
              <a:rPr lang="cs-CZ" sz="1400" dirty="0">
                <a:solidFill>
                  <a:schemeClr val="tx1"/>
                </a:solidFill>
                <a:latin typeface="Source Sans Pro Semibold" pitchFamily="34" charset="-18"/>
              </a:rPr>
              <a:t> </a:t>
            </a:r>
          </a:p>
          <a:p>
            <a:pPr marL="285750" indent="-285750" algn="l">
              <a:buFont typeface="Courier New" pitchFamily="49" charset="0"/>
              <a:buChar char="o"/>
            </a:pPr>
            <a:r>
              <a:rPr lang="cs-CZ" sz="1400" dirty="0">
                <a:solidFill>
                  <a:schemeClr val="tx1"/>
                </a:solidFill>
                <a:latin typeface="Source Sans Pro Semibold" pitchFamily="34" charset="-18"/>
              </a:rPr>
              <a:t>E-</a:t>
            </a:r>
            <a:r>
              <a:rPr lang="cs-CZ" sz="1400" dirty="0" err="1">
                <a:solidFill>
                  <a:schemeClr val="tx1"/>
                </a:solidFill>
                <a:latin typeface="Source Sans Pro Semibold" pitchFamily="34" charset="-18"/>
              </a:rPr>
              <a:t>journal</a:t>
            </a:r>
            <a:r>
              <a:rPr lang="en-GB" sz="1400" dirty="0">
                <a:solidFill>
                  <a:schemeClr val="tx1"/>
                </a:solidFill>
                <a:latin typeface="Source Sans Pro Semibold" pitchFamily="34" charset="-18"/>
              </a:rPr>
              <a:t>s</a:t>
            </a:r>
            <a:r>
              <a:rPr lang="cs-CZ" sz="1400" dirty="0">
                <a:solidFill>
                  <a:schemeClr val="tx1"/>
                </a:solidFill>
                <a:latin typeface="Source Sans Pro Semibold" pitchFamily="34" charset="-18"/>
              </a:rPr>
              <a:t> </a:t>
            </a:r>
            <a:r>
              <a:rPr lang="en-GB" sz="1400" dirty="0">
                <a:solidFill>
                  <a:schemeClr val="tx1"/>
                </a:solidFill>
                <a:latin typeface="Source Sans Pro Semibold" pitchFamily="34" charset="-18"/>
              </a:rPr>
              <a:t>P</a:t>
            </a:r>
            <a:r>
              <a:rPr lang="cs-CZ" sz="1400" dirty="0" err="1">
                <a:solidFill>
                  <a:schemeClr val="tx1"/>
                </a:solidFill>
                <a:latin typeface="Source Sans Pro Semibold" pitchFamily="34" charset="-18"/>
              </a:rPr>
              <a:t>ortal</a:t>
            </a:r>
            <a:r>
              <a:rPr lang="cs-CZ" sz="1400" dirty="0">
                <a:solidFill>
                  <a:schemeClr val="tx1"/>
                </a:solidFill>
                <a:latin typeface="Source Sans Pro Semibold" pitchFamily="34" charset="-18"/>
              </a:rPr>
              <a:t>: </a:t>
            </a:r>
            <a:r>
              <a:rPr lang="cs-CZ" sz="1400" dirty="0">
                <a:solidFill>
                  <a:schemeClr val="tx1"/>
                </a:solidFill>
                <a:latin typeface="Source Sans Pro Semibold" pitchFamily="34" charset="-18"/>
                <a:hlinkClick r:id="rId6"/>
              </a:rPr>
              <a:t>http://sfx.utb.cz/sfxlcl3/az/UTB</a:t>
            </a:r>
            <a:r>
              <a:rPr lang="cs-CZ" sz="1400" dirty="0">
                <a:solidFill>
                  <a:schemeClr val="tx1"/>
                </a:solidFill>
                <a:latin typeface="Source Sans Pro Semibold" pitchFamily="34" charset="-18"/>
              </a:rPr>
              <a:t> </a:t>
            </a:r>
          </a:p>
          <a:p>
            <a:pPr marL="285750" indent="-285750" algn="l">
              <a:buFont typeface="Courier New" pitchFamily="49" charset="0"/>
              <a:buChar char="o"/>
            </a:pPr>
            <a:r>
              <a:rPr lang="en-GB" sz="1400" dirty="0">
                <a:solidFill>
                  <a:schemeClr val="tx1"/>
                </a:solidFill>
                <a:latin typeface="Source Sans Pro Semibold" pitchFamily="34" charset="-18"/>
              </a:rPr>
              <a:t>List of D</a:t>
            </a:r>
            <a:r>
              <a:rPr lang="cs-CZ" sz="1400" dirty="0" err="1">
                <a:solidFill>
                  <a:schemeClr val="tx1"/>
                </a:solidFill>
                <a:latin typeface="Source Sans Pro Semibold" pitchFamily="34" charset="-18"/>
              </a:rPr>
              <a:t>atab</a:t>
            </a:r>
            <a:r>
              <a:rPr lang="en-GB" sz="1400" dirty="0" err="1">
                <a:solidFill>
                  <a:schemeClr val="tx1"/>
                </a:solidFill>
                <a:latin typeface="Source Sans Pro Semibold" pitchFamily="34" charset="-18"/>
              </a:rPr>
              <a:t>ases</a:t>
            </a:r>
            <a:r>
              <a:rPr lang="cs-CZ" sz="1400" dirty="0">
                <a:solidFill>
                  <a:schemeClr val="tx1"/>
                </a:solidFill>
                <a:latin typeface="Source Sans Pro Semibold" pitchFamily="34" charset="-18"/>
              </a:rPr>
              <a:t>: </a:t>
            </a:r>
            <a:r>
              <a:rPr lang="cs-CZ" sz="1400" dirty="0">
                <a:solidFill>
                  <a:schemeClr val="tx1"/>
                </a:solidFill>
                <a:latin typeface="Source Sans Pro Semibold" pitchFamily="34" charset="-18"/>
                <a:hlinkClick r:id="rId7"/>
              </a:rPr>
              <a:t>http://portal.k.utb.cz/databases/</a:t>
            </a:r>
            <a:r>
              <a:rPr lang="cs-CZ" sz="1400" dirty="0">
                <a:solidFill>
                  <a:schemeClr val="tx1"/>
                </a:solidFill>
                <a:latin typeface="Source Sans Pro Semibold" pitchFamily="34" charset="-18"/>
              </a:rPr>
              <a:t> </a:t>
            </a:r>
          </a:p>
          <a:p>
            <a:pPr marL="285750" indent="-285750" algn="l">
              <a:buFont typeface="Courier New" pitchFamily="49" charset="0"/>
              <a:buChar char="o"/>
            </a:pPr>
            <a:r>
              <a:rPr lang="en-GB" sz="1400" dirty="0">
                <a:solidFill>
                  <a:schemeClr val="tx1"/>
                </a:solidFill>
                <a:latin typeface="Source Sans Pro Semibold" pitchFamily="34" charset="-18"/>
              </a:rPr>
              <a:t>Repository of Final Theses:</a:t>
            </a:r>
            <a:r>
              <a:rPr lang="cs-CZ" sz="1400" dirty="0">
                <a:solidFill>
                  <a:schemeClr val="tx1"/>
                </a:solidFill>
                <a:latin typeface="Source Sans Pro Semibold" pitchFamily="34" charset="-18"/>
              </a:rPr>
              <a:t>: </a:t>
            </a:r>
            <a:r>
              <a:rPr lang="cs-CZ" sz="1400" dirty="0">
                <a:solidFill>
                  <a:schemeClr val="tx1"/>
                </a:solidFill>
                <a:latin typeface="Source Sans Pro Semibold" pitchFamily="34" charset="-18"/>
                <a:hlinkClick r:id="rId8"/>
              </a:rPr>
              <a:t>http://digilib.k.utb.cz/</a:t>
            </a:r>
            <a:r>
              <a:rPr lang="cs-CZ" sz="1400" dirty="0">
                <a:solidFill>
                  <a:schemeClr val="tx1"/>
                </a:solidFill>
                <a:latin typeface="Source Sans Pro Semibold" pitchFamily="34" charset="-18"/>
              </a:rPr>
              <a:t> </a:t>
            </a:r>
          </a:p>
          <a:p>
            <a:pPr marL="285750" indent="-285750" algn="l">
              <a:buFont typeface="Courier New" pitchFamily="49" charset="0"/>
              <a:buChar char="o"/>
            </a:pPr>
            <a:r>
              <a:rPr lang="en-GB" sz="1400" dirty="0">
                <a:solidFill>
                  <a:schemeClr val="tx1"/>
                </a:solidFill>
                <a:latin typeface="Source Sans Pro Semibold" pitchFamily="34" charset="-18"/>
              </a:rPr>
              <a:t>Repository of TBU Publishing Activities</a:t>
            </a:r>
            <a:r>
              <a:rPr lang="cs-CZ" sz="1400" dirty="0">
                <a:solidFill>
                  <a:schemeClr val="tx1"/>
                </a:solidFill>
                <a:latin typeface="Source Sans Pro Semibold" pitchFamily="34" charset="-18"/>
              </a:rPr>
              <a:t>: </a:t>
            </a:r>
            <a:r>
              <a:rPr lang="cs-CZ" sz="1400" dirty="0">
                <a:solidFill>
                  <a:schemeClr val="tx1"/>
                </a:solidFill>
                <a:latin typeface="Source Sans Pro Semibold" pitchFamily="34" charset="-18"/>
                <a:hlinkClick r:id="rId9"/>
              </a:rPr>
              <a:t>http://publikace.k.utb.cz/</a:t>
            </a:r>
            <a:r>
              <a:rPr lang="cs-CZ" sz="1400" dirty="0">
                <a:solidFill>
                  <a:schemeClr val="tx1"/>
                </a:solidFill>
                <a:latin typeface="Source Sans Pro Semibold" pitchFamily="34" charset="-18"/>
              </a:rPr>
              <a:t> </a:t>
            </a:r>
          </a:p>
          <a:p>
            <a:pPr algn="l"/>
            <a:endParaRPr lang="cs-CZ" sz="1400" dirty="0">
              <a:solidFill>
                <a:schemeClr val="tx1"/>
              </a:solidFill>
              <a:latin typeface="Source Sans Pro Semibold" pitchFamily="34" charset="-18"/>
            </a:endParaRPr>
          </a:p>
          <a:p>
            <a:pPr algn="l"/>
            <a:r>
              <a:rPr lang="en-GB" sz="1400" dirty="0">
                <a:solidFill>
                  <a:schemeClr val="tx1"/>
                </a:solidFill>
                <a:latin typeface="Source Sans Pro Semibold" pitchFamily="34" charset="-18"/>
              </a:rPr>
              <a:t>Licensed resources are primarily only available from the TBU computer network. For home access, you must use the Remote Access feature at: </a:t>
            </a:r>
            <a:r>
              <a:rPr lang="cs-CZ" sz="1400" dirty="0">
                <a:solidFill>
                  <a:schemeClr val="tx1"/>
                </a:solidFill>
                <a:latin typeface="Source Sans Pro Semibold" pitchFamily="34" charset="-18"/>
                <a:hlinkClick r:id="rId10"/>
              </a:rPr>
              <a:t>https://login.proxy.k.utb.cz/login</a:t>
            </a:r>
            <a:r>
              <a:rPr lang="cs-CZ" sz="1400" dirty="0">
                <a:solidFill>
                  <a:schemeClr val="tx1"/>
                </a:solidFill>
                <a:latin typeface="Source Sans Pro Semibold" pitchFamily="34" charset="-18"/>
              </a:rPr>
              <a:t> </a:t>
            </a:r>
          </a:p>
          <a:p>
            <a:pPr algn="l"/>
            <a:r>
              <a:rPr lang="en-GB" sz="1400" dirty="0">
                <a:solidFill>
                  <a:schemeClr val="tx1"/>
                </a:solidFill>
                <a:latin typeface="Source Sans Pro Semibold" pitchFamily="34" charset="-18"/>
              </a:rPr>
              <a:t>If any document is not readily available, it is possible to use the interlibrary loan service </a:t>
            </a:r>
            <a:r>
              <a:rPr lang="cs-CZ" sz="1400" dirty="0">
                <a:solidFill>
                  <a:schemeClr val="tx1"/>
                </a:solidFill>
                <a:latin typeface="Source Sans Pro Semibold" pitchFamily="34" charset="-18"/>
                <a:hlinkClick r:id="rId11"/>
              </a:rPr>
              <a:t>mvs@utb.cz</a:t>
            </a:r>
            <a:r>
              <a:rPr lang="cs-CZ" sz="1400" dirty="0">
                <a:solidFill>
                  <a:schemeClr val="tx1"/>
                </a:solidFill>
                <a:latin typeface="Source Sans Pro Semibold" pitchFamily="34" charset="-18"/>
              </a:rPr>
              <a:t>  </a:t>
            </a:r>
            <a:endParaRPr lang="en-GB" sz="1400" dirty="0">
              <a:solidFill>
                <a:schemeClr val="tx1"/>
              </a:solidFill>
              <a:latin typeface="Source Sans Pro Semibold" pitchFamily="34" charset="-18"/>
            </a:endParaRPr>
          </a:p>
          <a:p>
            <a:pPr algn="l"/>
            <a:endParaRPr lang="cs-CZ" sz="14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19536" cy="504056"/>
          </a:xfrm>
        </p:spPr>
        <p:txBody>
          <a:bodyPr/>
          <a:lstStyle/>
          <a:p>
            <a:pPr algn="l"/>
            <a:r>
              <a:rPr lang="cs-CZ" sz="1100" dirty="0">
                <a:solidFill>
                  <a:schemeClr val="tx1"/>
                </a:solidFill>
                <a:latin typeface="Berlin CE" pitchFamily="2" charset="0"/>
              </a:rPr>
              <a:t>Ondřej Fabián</a:t>
            </a:r>
          </a:p>
          <a:p>
            <a:pPr algn="l"/>
            <a:r>
              <a:rPr lang="cs-CZ" sz="1100" dirty="0" smtClean="0">
                <a:solidFill>
                  <a:schemeClr val="tx1"/>
                </a:solidFill>
                <a:latin typeface="Berlin CE" pitchFamily="2" charset="0"/>
              </a:rPr>
              <a:t>Tomas </a:t>
            </a:r>
            <a:r>
              <a:rPr lang="cs-CZ" sz="1100" dirty="0" err="1" smtClean="0">
                <a:solidFill>
                  <a:schemeClr val="tx1"/>
                </a:solidFill>
                <a:latin typeface="Berlin CE" pitchFamily="2" charset="0"/>
              </a:rPr>
              <a:t>Bata</a:t>
            </a:r>
            <a:r>
              <a:rPr lang="cs-CZ" sz="1100" dirty="0" smtClean="0">
                <a:solidFill>
                  <a:schemeClr val="tx1"/>
                </a:solidFill>
                <a:latin typeface="Berlin CE" pitchFamily="2" charset="0"/>
              </a:rPr>
              <a:t> University in Zlín</a:t>
            </a:r>
            <a:endParaRPr lang="cs-CZ" sz="1100" dirty="0">
              <a:solidFill>
                <a:schemeClr val="tx1"/>
              </a:solidFill>
              <a:latin typeface="Berlin CE" pitchFamily="2" charset="0"/>
            </a:endParaRPr>
          </a:p>
        </p:txBody>
      </p:sp>
      <p:pic>
        <p:nvPicPr>
          <p:cNvPr id="7" name="Picture 6"/>
          <p:cNvPicPr>
            <a:picLocks noChangeAspect="1"/>
          </p:cNvPicPr>
          <p:nvPr/>
        </p:nvPicPr>
        <p:blipFill>
          <a:blip r:embed="rId12">
            <a:extLst>
              <a:ext uri="{BEBA8EAE-BF5A-486C-A8C5-ECC9F3942E4B}">
                <a14:imgProps xmlns:a14="http://schemas.microsoft.com/office/drawing/2010/main">
                  <a14:imgLayer r:embed="rId13">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cs-CZ" sz="1100" dirty="0">
                <a:solidFill>
                  <a:schemeClr val="bg1"/>
                </a:solidFill>
                <a:latin typeface="Berlin CE" pitchFamily="2" charset="0"/>
              </a:rPr>
              <a:t>fhs.utb.cz</a:t>
            </a:r>
          </a:p>
        </p:txBody>
      </p:sp>
      <p:pic>
        <p:nvPicPr>
          <p:cNvPr id="10" name="Picture 9"/>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cs-CZ" smtClean="0"/>
              <a:t>15</a:t>
            </a:fld>
            <a:endParaRPr lang="cs-CZ"/>
          </a:p>
        </p:txBody>
      </p:sp>
      <p:pic>
        <p:nvPicPr>
          <p:cNvPr id="14" name="Obrázek 13" descr="http://www.msmt.cz/uploads/OP_VVV/Pravidla_pro_publicitu/logolinky/Logolink_OP_VVV_hor_barva_cz.jpg"/>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1632254" y="0"/>
            <a:ext cx="5759450" cy="1277620"/>
          </a:xfrm>
          <a:prstGeom prst="rect">
            <a:avLst/>
          </a:prstGeom>
          <a:noFill/>
          <a:ln>
            <a:noFill/>
          </a:ln>
        </p:spPr>
      </p:pic>
      <p:pic>
        <p:nvPicPr>
          <p:cNvPr id="11" name="Obrázek 10"/>
          <p:cNvPicPr/>
          <p:nvPr/>
        </p:nvPicPr>
        <p:blipFill>
          <a:blip r:embed="rId1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1522132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cs-CZ" sz="3200" dirty="0"/>
              <a:t>15 TB</a:t>
            </a:r>
            <a:r>
              <a:rPr lang="en-GB" sz="3200" dirty="0"/>
              <a:t>U Library</a:t>
            </a:r>
            <a:r>
              <a:rPr lang="cs-CZ" sz="3200" dirty="0"/>
              <a:t> – </a:t>
            </a:r>
            <a:r>
              <a:rPr lang="en-GB" sz="3200" dirty="0"/>
              <a:t>important contacts</a:t>
            </a:r>
            <a:endParaRPr lang="cs-CZ" sz="3200" dirty="0"/>
          </a:p>
        </p:txBody>
      </p:sp>
      <p:sp>
        <p:nvSpPr>
          <p:cNvPr id="3" name="Subtitle 2"/>
          <p:cNvSpPr>
            <a:spLocks noGrp="1"/>
          </p:cNvSpPr>
          <p:nvPr>
            <p:ph type="subTitle" idx="1"/>
          </p:nvPr>
        </p:nvSpPr>
        <p:spPr>
          <a:xfrm>
            <a:off x="539552" y="2348880"/>
            <a:ext cx="7981078" cy="3528392"/>
          </a:xfrm>
        </p:spPr>
        <p:txBody>
          <a:bodyPr>
            <a:noAutofit/>
          </a:bodyPr>
          <a:lstStyle/>
          <a:p>
            <a:pPr algn="l"/>
            <a:r>
              <a:rPr lang="en-GB" sz="1400" dirty="0">
                <a:solidFill>
                  <a:schemeClr val="tx1"/>
                </a:solidFill>
                <a:latin typeface="Source Sans Pro Semibold" pitchFamily="34" charset="-18"/>
              </a:rPr>
              <a:t>In case of any question or requests, it is possible to contact the library  staff directly using the following email addresses:</a:t>
            </a:r>
          </a:p>
          <a:p>
            <a:pPr marL="285750" indent="-285750" algn="l">
              <a:buFont typeface="Courier New" pitchFamily="49" charset="0"/>
              <a:buChar char="o"/>
            </a:pPr>
            <a:r>
              <a:rPr lang="en-GB" sz="1400" dirty="0">
                <a:solidFill>
                  <a:schemeClr val="tx1"/>
                </a:solidFill>
                <a:latin typeface="Source Sans Pro Semibold" pitchFamily="34" charset="-18"/>
              </a:rPr>
              <a:t>Library Director: </a:t>
            </a:r>
            <a:r>
              <a:rPr lang="en-GB" sz="1400" dirty="0">
                <a:solidFill>
                  <a:schemeClr val="tx1"/>
                </a:solidFill>
                <a:latin typeface="Source Sans Pro Semibold" pitchFamily="34" charset="-18"/>
                <a:hlinkClick r:id="rId3"/>
              </a:rPr>
              <a:t>reditel@k.utb.cz</a:t>
            </a:r>
            <a:r>
              <a:rPr lang="en-GB" sz="1400" dirty="0">
                <a:solidFill>
                  <a:schemeClr val="tx1"/>
                </a:solidFill>
                <a:latin typeface="Source Sans Pro Semibold" pitchFamily="34" charset="-18"/>
              </a:rPr>
              <a:t>   </a:t>
            </a:r>
          </a:p>
          <a:p>
            <a:pPr marL="285750" indent="-285750" algn="l">
              <a:buFont typeface="Courier New" pitchFamily="49" charset="0"/>
              <a:buChar char="o"/>
            </a:pPr>
            <a:r>
              <a:rPr lang="en-GB" sz="1400" dirty="0">
                <a:solidFill>
                  <a:schemeClr val="tx1"/>
                </a:solidFill>
                <a:latin typeface="Source Sans Pro Semibold" pitchFamily="34" charset="-18"/>
              </a:rPr>
              <a:t>Interlibrary Loan Service : </a:t>
            </a:r>
            <a:r>
              <a:rPr lang="en-GB" sz="1400" dirty="0">
                <a:solidFill>
                  <a:schemeClr val="tx1"/>
                </a:solidFill>
                <a:latin typeface="Source Sans Pro Semibold" pitchFamily="34" charset="-18"/>
                <a:hlinkClick r:id="rId4"/>
              </a:rPr>
              <a:t>mvs@k.utb.cz</a:t>
            </a:r>
            <a:r>
              <a:rPr lang="en-GB" sz="1400" dirty="0">
                <a:solidFill>
                  <a:schemeClr val="tx1"/>
                </a:solidFill>
                <a:latin typeface="Source Sans Pro Semibold" pitchFamily="34" charset="-18"/>
              </a:rPr>
              <a:t> </a:t>
            </a:r>
          </a:p>
          <a:p>
            <a:pPr marL="285750" indent="-285750" algn="l">
              <a:buFont typeface="Courier New" pitchFamily="49" charset="0"/>
              <a:buChar char="o"/>
            </a:pPr>
            <a:r>
              <a:rPr lang="en-GB" sz="1400" dirty="0">
                <a:solidFill>
                  <a:schemeClr val="tx1"/>
                </a:solidFill>
                <a:latin typeface="Source Sans Pro Semibold" pitchFamily="34" charset="-18"/>
              </a:rPr>
              <a:t>Bibliographic Citation and Referencing: </a:t>
            </a:r>
            <a:r>
              <a:rPr lang="en-GB" sz="1400" dirty="0">
                <a:solidFill>
                  <a:schemeClr val="tx1"/>
                </a:solidFill>
                <a:latin typeface="Source Sans Pro Semibold" pitchFamily="34" charset="-18"/>
                <a:hlinkClick r:id="rId5"/>
              </a:rPr>
              <a:t>citace@k.utb.cz</a:t>
            </a:r>
            <a:r>
              <a:rPr lang="en-GB" sz="1400" dirty="0">
                <a:solidFill>
                  <a:schemeClr val="tx1"/>
                </a:solidFill>
                <a:latin typeface="Source Sans Pro Semibold" pitchFamily="34" charset="-18"/>
              </a:rPr>
              <a:t> </a:t>
            </a:r>
          </a:p>
          <a:p>
            <a:pPr marL="285750" indent="-285750" algn="l">
              <a:buFont typeface="Courier New" pitchFamily="49" charset="0"/>
              <a:buChar char="o"/>
            </a:pPr>
            <a:r>
              <a:rPr lang="en-GB" sz="1400" dirty="0">
                <a:solidFill>
                  <a:schemeClr val="tx1"/>
                </a:solidFill>
                <a:latin typeface="Source Sans Pro Semibold" pitchFamily="34" charset="-18"/>
              </a:rPr>
              <a:t>Acquisition of Books in Czech: </a:t>
            </a:r>
            <a:r>
              <a:rPr lang="en-GB" sz="1400" dirty="0">
                <a:solidFill>
                  <a:schemeClr val="tx1"/>
                </a:solidFill>
                <a:latin typeface="Source Sans Pro Semibold" pitchFamily="34" charset="-18"/>
                <a:hlinkClick r:id="rId6"/>
              </a:rPr>
              <a:t>ceskeknihy@k.utb.cz</a:t>
            </a:r>
            <a:endParaRPr lang="en-GB" sz="1400" dirty="0">
              <a:solidFill>
                <a:schemeClr val="tx1"/>
              </a:solidFill>
              <a:latin typeface="Source Sans Pro Semibold" pitchFamily="34" charset="-18"/>
            </a:endParaRPr>
          </a:p>
          <a:p>
            <a:pPr marL="285750" indent="-285750" algn="l">
              <a:buFont typeface="Courier New" pitchFamily="49" charset="0"/>
              <a:buChar char="o"/>
            </a:pPr>
            <a:r>
              <a:rPr lang="en-GB" sz="1400" dirty="0">
                <a:solidFill>
                  <a:schemeClr val="tx1"/>
                </a:solidFill>
                <a:latin typeface="Source Sans Pro Semibold" pitchFamily="34" charset="-18"/>
              </a:rPr>
              <a:t>Acquisition of Foreign Books: </a:t>
            </a:r>
            <a:r>
              <a:rPr lang="en-GB" sz="1400" dirty="0">
                <a:solidFill>
                  <a:schemeClr val="tx1"/>
                </a:solidFill>
                <a:latin typeface="Source Sans Pro Semibold" pitchFamily="34" charset="-18"/>
                <a:hlinkClick r:id="rId7"/>
              </a:rPr>
              <a:t>zahranicniknihy@k.utb.cz</a:t>
            </a:r>
            <a:r>
              <a:rPr lang="en-GB" sz="1400" dirty="0">
                <a:solidFill>
                  <a:schemeClr val="tx1"/>
                </a:solidFill>
                <a:latin typeface="Source Sans Pro Semibold" pitchFamily="34" charset="-18"/>
              </a:rPr>
              <a:t> </a:t>
            </a:r>
          </a:p>
          <a:p>
            <a:pPr marL="285750" indent="-285750" algn="l">
              <a:buFont typeface="Courier New" pitchFamily="49" charset="0"/>
              <a:buChar char="o"/>
            </a:pPr>
            <a:r>
              <a:rPr lang="en-GB" sz="1400" dirty="0">
                <a:solidFill>
                  <a:schemeClr val="tx1"/>
                </a:solidFill>
                <a:latin typeface="Source Sans Pro Semibold" pitchFamily="34" charset="-18"/>
              </a:rPr>
              <a:t>Courses and </a:t>
            </a:r>
            <a:r>
              <a:rPr lang="en-GB" sz="1400" dirty="0" err="1">
                <a:solidFill>
                  <a:schemeClr val="tx1"/>
                </a:solidFill>
                <a:latin typeface="Source Sans Pro Semibold" pitchFamily="34" charset="-18"/>
              </a:rPr>
              <a:t>Traning</a:t>
            </a:r>
            <a:r>
              <a:rPr lang="en-GB" sz="1400" dirty="0">
                <a:solidFill>
                  <a:schemeClr val="tx1"/>
                </a:solidFill>
                <a:latin typeface="Source Sans Pro Semibold" pitchFamily="34" charset="-18"/>
              </a:rPr>
              <a:t>: </a:t>
            </a:r>
            <a:r>
              <a:rPr lang="en-GB" sz="1400" dirty="0">
                <a:solidFill>
                  <a:schemeClr val="tx1"/>
                </a:solidFill>
                <a:latin typeface="Source Sans Pro Semibold" pitchFamily="34" charset="-18"/>
                <a:hlinkClick r:id="rId8"/>
              </a:rPr>
              <a:t>informacnivychova@k.utb.cz</a:t>
            </a:r>
            <a:r>
              <a:rPr lang="en-GB" sz="1400" dirty="0">
                <a:solidFill>
                  <a:schemeClr val="tx1"/>
                </a:solidFill>
                <a:latin typeface="Source Sans Pro Semibold" pitchFamily="34" charset="-18"/>
              </a:rPr>
              <a:t> </a:t>
            </a:r>
          </a:p>
          <a:p>
            <a:pPr marL="285750" indent="-285750" algn="l">
              <a:buFont typeface="Courier New" pitchFamily="49" charset="0"/>
              <a:buChar char="o"/>
            </a:pPr>
            <a:r>
              <a:rPr lang="en-GB" sz="1400" dirty="0">
                <a:solidFill>
                  <a:schemeClr val="tx1"/>
                </a:solidFill>
                <a:latin typeface="Source Sans Pro Semibold" pitchFamily="34" charset="-18"/>
              </a:rPr>
              <a:t>Individual consultations: </a:t>
            </a:r>
            <a:r>
              <a:rPr lang="en-GB" sz="1400" dirty="0">
                <a:solidFill>
                  <a:schemeClr val="tx1"/>
                </a:solidFill>
                <a:latin typeface="Source Sans Pro Semibold" pitchFamily="34" charset="-18"/>
                <a:hlinkClick r:id="rId9"/>
              </a:rPr>
              <a:t>konzultace@k.utb.cz</a:t>
            </a:r>
            <a:r>
              <a:rPr lang="en-GB" sz="1400" dirty="0">
                <a:solidFill>
                  <a:schemeClr val="tx1"/>
                </a:solidFill>
                <a:latin typeface="Source Sans Pro Semibold" pitchFamily="34" charset="-18"/>
              </a:rPr>
              <a:t> </a:t>
            </a:r>
          </a:p>
          <a:p>
            <a:pPr marL="285750" indent="-285750" algn="l">
              <a:buFont typeface="Courier New" pitchFamily="49" charset="0"/>
              <a:buChar char="o"/>
            </a:pPr>
            <a:r>
              <a:rPr lang="en-GB" sz="1400" dirty="0">
                <a:solidFill>
                  <a:schemeClr val="tx1"/>
                </a:solidFill>
                <a:latin typeface="Source Sans Pro Semibold" pitchFamily="34" charset="-18"/>
              </a:rPr>
              <a:t>Research and Development: </a:t>
            </a:r>
            <a:r>
              <a:rPr lang="en-GB" sz="1400" dirty="0">
                <a:solidFill>
                  <a:schemeClr val="tx1"/>
                </a:solidFill>
                <a:latin typeface="Source Sans Pro Semibold" pitchFamily="34" charset="-18"/>
                <a:hlinkClick r:id="rId10"/>
              </a:rPr>
              <a:t>vedavyzkum@k.utb.cz</a:t>
            </a:r>
            <a:r>
              <a:rPr lang="en-GB" sz="1400" dirty="0">
                <a:solidFill>
                  <a:schemeClr val="tx1"/>
                </a:solidFill>
                <a:latin typeface="Source Sans Pro Semibold" pitchFamily="34" charset="-18"/>
              </a:rPr>
              <a:t> </a:t>
            </a:r>
          </a:p>
          <a:p>
            <a:pPr marL="285750" indent="-285750" algn="l">
              <a:buFont typeface="Courier New" pitchFamily="49" charset="0"/>
              <a:buChar char="o"/>
            </a:pPr>
            <a:r>
              <a:rPr lang="en-GB" sz="1400" dirty="0">
                <a:solidFill>
                  <a:schemeClr val="tx1"/>
                </a:solidFill>
                <a:latin typeface="Source Sans Pro Semibold" pitchFamily="34" charset="-18"/>
              </a:rPr>
              <a:t>Inclusion of R&amp;D Results in the Personal Bibliographic Database (OBD): </a:t>
            </a:r>
            <a:r>
              <a:rPr lang="en-GB" sz="1400" dirty="0">
                <a:solidFill>
                  <a:schemeClr val="tx1"/>
                </a:solidFill>
                <a:latin typeface="Source Sans Pro Semibold" pitchFamily="34" charset="-18"/>
                <a:hlinkClick r:id="rId11"/>
              </a:rPr>
              <a:t>obd@k.utb.cz</a:t>
            </a:r>
            <a:endParaRPr lang="en-GB" sz="1400" dirty="0">
              <a:solidFill>
                <a:schemeClr val="tx1"/>
              </a:solidFill>
              <a:latin typeface="Source Sans Pro Semibold" pitchFamily="34" charset="-18"/>
            </a:endParaRPr>
          </a:p>
          <a:p>
            <a:pPr marL="285750" indent="-285750" algn="l">
              <a:buFont typeface="Courier New" pitchFamily="49" charset="0"/>
              <a:buChar char="o"/>
            </a:pPr>
            <a:r>
              <a:rPr lang="en-GB" sz="1400" dirty="0">
                <a:solidFill>
                  <a:schemeClr val="tx1"/>
                </a:solidFill>
                <a:latin typeface="Source Sans Pro Semibold" pitchFamily="34" charset="-18"/>
              </a:rPr>
              <a:t>Repository of Publications from TBU: </a:t>
            </a:r>
            <a:r>
              <a:rPr lang="en-GB" sz="1400" dirty="0">
                <a:solidFill>
                  <a:schemeClr val="tx1"/>
                </a:solidFill>
                <a:latin typeface="Source Sans Pro Semibold" pitchFamily="34" charset="-18"/>
                <a:hlinkClick r:id="rId12"/>
              </a:rPr>
              <a:t>publikace@k.utb.cz</a:t>
            </a:r>
            <a:r>
              <a:rPr lang="en-GB" sz="1400" dirty="0">
                <a:solidFill>
                  <a:schemeClr val="tx1"/>
                </a:solidFill>
                <a:latin typeface="Source Sans Pro Semibold" pitchFamily="34" charset="-18"/>
              </a:rPr>
              <a:t> </a:t>
            </a:r>
          </a:p>
        </p:txBody>
      </p:sp>
      <p:sp>
        <p:nvSpPr>
          <p:cNvPr id="4" name="Footer Placeholder 3"/>
          <p:cNvSpPr>
            <a:spLocks noGrp="1"/>
          </p:cNvSpPr>
          <p:nvPr>
            <p:ph type="ftr" sz="quarter" idx="11"/>
          </p:nvPr>
        </p:nvSpPr>
        <p:spPr>
          <a:xfrm>
            <a:off x="884312" y="6093296"/>
            <a:ext cx="2319536" cy="504056"/>
          </a:xfrm>
        </p:spPr>
        <p:txBody>
          <a:bodyPr/>
          <a:lstStyle/>
          <a:p>
            <a:pPr algn="l"/>
            <a:r>
              <a:rPr lang="cs-CZ" sz="1100" dirty="0">
                <a:solidFill>
                  <a:schemeClr val="tx1"/>
                </a:solidFill>
                <a:latin typeface="Berlin CE" pitchFamily="2" charset="0"/>
              </a:rPr>
              <a:t>Ondřej Fabián</a:t>
            </a:r>
          </a:p>
          <a:p>
            <a:pPr algn="l"/>
            <a:r>
              <a:rPr lang="cs-CZ" sz="1100" dirty="0" smtClean="0">
                <a:solidFill>
                  <a:schemeClr val="tx1"/>
                </a:solidFill>
                <a:latin typeface="Berlin CE" pitchFamily="2" charset="0"/>
              </a:rPr>
              <a:t>Tomas </a:t>
            </a:r>
            <a:r>
              <a:rPr lang="cs-CZ" sz="1100" dirty="0" err="1" smtClean="0">
                <a:solidFill>
                  <a:schemeClr val="tx1"/>
                </a:solidFill>
                <a:latin typeface="Berlin CE" pitchFamily="2" charset="0"/>
              </a:rPr>
              <a:t>Bata</a:t>
            </a:r>
            <a:r>
              <a:rPr lang="cs-CZ" sz="1100" dirty="0" smtClean="0">
                <a:solidFill>
                  <a:schemeClr val="tx1"/>
                </a:solidFill>
                <a:latin typeface="Berlin CE" pitchFamily="2" charset="0"/>
              </a:rPr>
              <a:t> University in Zlín</a:t>
            </a:r>
            <a:endParaRPr lang="cs-CZ" sz="1100" dirty="0">
              <a:solidFill>
                <a:schemeClr val="tx1"/>
              </a:solidFill>
              <a:latin typeface="Berlin CE" pitchFamily="2" charset="0"/>
            </a:endParaRPr>
          </a:p>
        </p:txBody>
      </p:sp>
      <p:pic>
        <p:nvPicPr>
          <p:cNvPr id="7" name="Picture 6"/>
          <p:cNvPicPr>
            <a:picLocks noChangeAspect="1"/>
          </p:cNvPicPr>
          <p:nvPr/>
        </p:nvPicPr>
        <p:blipFill>
          <a:blip r:embed="rId13">
            <a:extLst>
              <a:ext uri="{BEBA8EAE-BF5A-486C-A8C5-ECC9F3942E4B}">
                <a14:imgProps xmlns:a14="http://schemas.microsoft.com/office/drawing/2010/main">
                  <a14:imgLayer r:embed="rId1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cs-CZ" sz="1100" dirty="0">
                <a:solidFill>
                  <a:schemeClr val="bg1"/>
                </a:solidFill>
                <a:latin typeface="Berlin CE" pitchFamily="2" charset="0"/>
              </a:rPr>
              <a:t>fhs.utb.cz</a:t>
            </a:r>
          </a:p>
        </p:txBody>
      </p:sp>
      <p:pic>
        <p:nvPicPr>
          <p:cNvPr id="10" name="Picture 9"/>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cs-CZ" smtClean="0"/>
              <a:t>16</a:t>
            </a:fld>
            <a:endParaRPr lang="cs-CZ"/>
          </a:p>
        </p:txBody>
      </p:sp>
      <p:pic>
        <p:nvPicPr>
          <p:cNvPr id="14" name="Obrázek 13" descr="http://www.msmt.cz/uploads/OP_VVV/Pravidla_pro_publicitu/logolinky/Logolink_OP_VVV_hor_barva_cz.jpg"/>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1632254" y="0"/>
            <a:ext cx="5759450" cy="1277620"/>
          </a:xfrm>
          <a:prstGeom prst="rect">
            <a:avLst/>
          </a:prstGeom>
          <a:noFill/>
          <a:ln>
            <a:noFill/>
          </a:ln>
        </p:spPr>
      </p:pic>
      <p:pic>
        <p:nvPicPr>
          <p:cNvPr id="11" name="Obrázek 10"/>
          <p:cNvPicPr/>
          <p:nvPr/>
        </p:nvPicPr>
        <p:blipFill>
          <a:blip r:embed="rId18"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329015123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GB" sz="3200" dirty="0"/>
              <a:t>Bibliography</a:t>
            </a:r>
            <a:endParaRPr lang="cs-CZ" sz="3200" dirty="0"/>
          </a:p>
        </p:txBody>
      </p:sp>
      <p:sp>
        <p:nvSpPr>
          <p:cNvPr id="3" name="Subtitle 2"/>
          <p:cNvSpPr>
            <a:spLocks noGrp="1"/>
          </p:cNvSpPr>
          <p:nvPr>
            <p:ph type="subTitle" idx="1"/>
          </p:nvPr>
        </p:nvSpPr>
        <p:spPr>
          <a:xfrm>
            <a:off x="539552" y="2348880"/>
            <a:ext cx="7981078" cy="3528392"/>
          </a:xfrm>
        </p:spPr>
        <p:txBody>
          <a:bodyPr>
            <a:noAutofit/>
          </a:bodyPr>
          <a:lstStyle/>
          <a:p>
            <a:pPr algn="l"/>
            <a:r>
              <a:rPr lang="cs-CZ" sz="1500" dirty="0">
                <a:solidFill>
                  <a:schemeClr val="tx1"/>
                </a:solidFill>
              </a:rPr>
              <a:t>Fabián, O. (2012). </a:t>
            </a:r>
            <a:r>
              <a:rPr lang="cs-CZ" sz="1500" i="1" dirty="0">
                <a:solidFill>
                  <a:schemeClr val="tx1"/>
                </a:solidFill>
              </a:rPr>
              <a:t>Elektronické informační zdroje</a:t>
            </a:r>
            <a:r>
              <a:rPr lang="cs-CZ" sz="1500" dirty="0">
                <a:solidFill>
                  <a:schemeClr val="tx1"/>
                </a:solidFill>
              </a:rPr>
              <a:t> [Online]. Brno: Masarykova Univerzita, Centrum NAKLIV. </a:t>
            </a:r>
            <a:r>
              <a:rPr lang="cs-CZ" sz="1500" dirty="0" err="1">
                <a:solidFill>
                  <a:schemeClr val="tx1"/>
                </a:solidFill>
              </a:rPr>
              <a:t>Retrieved</a:t>
            </a:r>
            <a:r>
              <a:rPr lang="cs-CZ" sz="1500" dirty="0">
                <a:solidFill>
                  <a:schemeClr val="tx1"/>
                </a:solidFill>
              </a:rPr>
              <a:t> </a:t>
            </a:r>
            <a:r>
              <a:rPr lang="cs-CZ" sz="1500" dirty="0" err="1">
                <a:solidFill>
                  <a:schemeClr val="tx1"/>
                </a:solidFill>
              </a:rPr>
              <a:t>from</a:t>
            </a:r>
            <a:r>
              <a:rPr lang="cs-CZ" sz="1500" dirty="0">
                <a:solidFill>
                  <a:schemeClr val="tx1"/>
                </a:solidFill>
              </a:rPr>
              <a:t> </a:t>
            </a:r>
            <a:r>
              <a:rPr lang="cs-CZ" sz="1500" dirty="0">
                <a:hlinkClick r:id="rId3"/>
              </a:rPr>
              <a:t>http://eknihy.knihovna.cz/kniha/elektronicke-informacni-zdroje</a:t>
            </a:r>
            <a:endParaRPr lang="cs-CZ" sz="1500" dirty="0"/>
          </a:p>
          <a:p>
            <a:pPr algn="l"/>
            <a:r>
              <a:rPr lang="cs-CZ" sz="1500" dirty="0"/>
              <a:t> </a:t>
            </a:r>
          </a:p>
          <a:p>
            <a:pPr algn="l"/>
            <a:r>
              <a:rPr lang="cs-CZ" sz="1500" dirty="0">
                <a:solidFill>
                  <a:schemeClr val="tx1"/>
                </a:solidFill>
              </a:rPr>
              <a:t>Kapoun, P. (2013). </a:t>
            </a:r>
            <a:r>
              <a:rPr lang="cs-CZ" sz="1500" i="1" dirty="0">
                <a:solidFill>
                  <a:schemeClr val="tx1"/>
                </a:solidFill>
              </a:rPr>
              <a:t>Informační zdroje</a:t>
            </a:r>
            <a:r>
              <a:rPr lang="cs-CZ" sz="1500" dirty="0">
                <a:solidFill>
                  <a:schemeClr val="tx1"/>
                </a:solidFill>
              </a:rPr>
              <a:t>. Ostrava: Ostravská univerzita v Ostravě, Pedagogická fakulta, katedra informačních a komunikačních technologií.</a:t>
            </a:r>
          </a:p>
          <a:p>
            <a:pPr algn="l"/>
            <a:r>
              <a:rPr lang="cs-CZ" sz="1500" dirty="0">
                <a:solidFill>
                  <a:schemeClr val="tx1"/>
                </a:solidFill>
              </a:rPr>
              <a:t> </a:t>
            </a:r>
          </a:p>
          <a:p>
            <a:pPr algn="l"/>
            <a:r>
              <a:rPr lang="cs-CZ" sz="1500" dirty="0">
                <a:solidFill>
                  <a:schemeClr val="tx1"/>
                </a:solidFill>
              </a:rPr>
              <a:t>Papík, R. (2011). </a:t>
            </a:r>
            <a:r>
              <a:rPr lang="cs-CZ" sz="1500" i="1" dirty="0">
                <a:solidFill>
                  <a:schemeClr val="tx1"/>
                </a:solidFill>
              </a:rPr>
              <a:t>Strategie vyhledávání informací a elektronické informační zdroje</a:t>
            </a:r>
            <a:r>
              <a:rPr lang="cs-CZ" sz="1500" dirty="0">
                <a:solidFill>
                  <a:schemeClr val="tx1"/>
                </a:solidFill>
              </a:rPr>
              <a:t>. Praha: Velryba.</a:t>
            </a:r>
          </a:p>
          <a:p>
            <a:pPr algn="l"/>
            <a:r>
              <a:rPr lang="cs-CZ" sz="1500" dirty="0">
                <a:solidFill>
                  <a:schemeClr val="tx1"/>
                </a:solidFill>
              </a:rPr>
              <a:t> </a:t>
            </a:r>
          </a:p>
          <a:p>
            <a:pPr algn="l"/>
            <a:r>
              <a:rPr lang="cs-CZ" sz="1500" dirty="0">
                <a:solidFill>
                  <a:schemeClr val="tx1"/>
                </a:solidFill>
              </a:rPr>
              <a:t>Vymětal, J. (2010). </a:t>
            </a:r>
            <a:r>
              <a:rPr lang="cs-CZ" sz="1500" i="1" dirty="0">
                <a:solidFill>
                  <a:schemeClr val="tx1"/>
                </a:solidFill>
              </a:rPr>
              <a:t>Informační zdroje v odborné literatuře</a:t>
            </a:r>
            <a:r>
              <a:rPr lang="cs-CZ" sz="1500" dirty="0">
                <a:solidFill>
                  <a:schemeClr val="tx1"/>
                </a:solidFill>
              </a:rPr>
              <a:t>. Praha: </a:t>
            </a:r>
            <a:r>
              <a:rPr lang="cs-CZ" sz="1500" dirty="0" err="1">
                <a:solidFill>
                  <a:schemeClr val="tx1"/>
                </a:solidFill>
              </a:rPr>
              <a:t>Wolters</a:t>
            </a:r>
            <a:r>
              <a:rPr lang="cs-CZ" sz="1500" dirty="0">
                <a:solidFill>
                  <a:schemeClr val="tx1"/>
                </a:solidFill>
              </a:rPr>
              <a:t> </a:t>
            </a:r>
            <a:r>
              <a:rPr lang="cs-CZ" sz="1500" dirty="0" err="1">
                <a:solidFill>
                  <a:schemeClr val="tx1"/>
                </a:solidFill>
              </a:rPr>
              <a:t>Kluwer</a:t>
            </a:r>
            <a:r>
              <a:rPr lang="cs-CZ" sz="1500" dirty="0">
                <a:solidFill>
                  <a:schemeClr val="tx1"/>
                </a:solidFill>
              </a:rPr>
              <a:t> Česká republika.</a:t>
            </a:r>
          </a:p>
        </p:txBody>
      </p:sp>
      <p:sp>
        <p:nvSpPr>
          <p:cNvPr id="4" name="Footer Placeholder 3"/>
          <p:cNvSpPr>
            <a:spLocks noGrp="1"/>
          </p:cNvSpPr>
          <p:nvPr>
            <p:ph type="ftr" sz="quarter" idx="11"/>
          </p:nvPr>
        </p:nvSpPr>
        <p:spPr>
          <a:xfrm>
            <a:off x="884312" y="6093296"/>
            <a:ext cx="2319536" cy="504056"/>
          </a:xfrm>
        </p:spPr>
        <p:txBody>
          <a:bodyPr/>
          <a:lstStyle/>
          <a:p>
            <a:pPr algn="l"/>
            <a:r>
              <a:rPr lang="cs-CZ" sz="1100" dirty="0">
                <a:solidFill>
                  <a:schemeClr val="tx1"/>
                </a:solidFill>
                <a:latin typeface="Berlin CE" pitchFamily="2" charset="0"/>
              </a:rPr>
              <a:t>Ondřej Fabián</a:t>
            </a:r>
          </a:p>
          <a:p>
            <a:pPr algn="l"/>
            <a:r>
              <a:rPr lang="cs-CZ" sz="1100" dirty="0" smtClean="0">
                <a:solidFill>
                  <a:schemeClr val="tx1"/>
                </a:solidFill>
                <a:latin typeface="Berlin CE" pitchFamily="2" charset="0"/>
              </a:rPr>
              <a:t>Tomas </a:t>
            </a:r>
            <a:r>
              <a:rPr lang="cs-CZ" sz="1100" dirty="0" err="1" smtClean="0">
                <a:solidFill>
                  <a:schemeClr val="tx1"/>
                </a:solidFill>
                <a:latin typeface="Berlin CE" pitchFamily="2" charset="0"/>
              </a:rPr>
              <a:t>Bata</a:t>
            </a:r>
            <a:r>
              <a:rPr lang="cs-CZ" sz="1100" dirty="0">
                <a:solidFill>
                  <a:schemeClr val="tx1"/>
                </a:solidFill>
                <a:latin typeface="Berlin CE" pitchFamily="2" charset="0"/>
              </a:rPr>
              <a:t> </a:t>
            </a:r>
            <a:r>
              <a:rPr lang="cs-CZ" sz="1100" dirty="0" smtClean="0">
                <a:solidFill>
                  <a:schemeClr val="tx1"/>
                </a:solidFill>
                <a:latin typeface="Berlin CE" pitchFamily="2" charset="0"/>
              </a:rPr>
              <a:t>University in Zlín</a:t>
            </a:r>
            <a:endParaRPr lang="cs-CZ" sz="1100" dirty="0">
              <a:solidFill>
                <a:schemeClr val="tx1"/>
              </a:solidFill>
              <a:latin typeface="Berlin CE" pitchFamily="2" charset="0"/>
            </a:endParaRPr>
          </a:p>
        </p:txBody>
      </p:sp>
      <p:pic>
        <p:nvPicPr>
          <p:cNvPr id="7" name="Picture 6"/>
          <p:cNvPicPr>
            <a:picLocks noChangeAspect="1"/>
          </p:cNvPicPr>
          <p:nvPr/>
        </p:nvPicPr>
        <p:blipFill>
          <a:blip r:embed="rId4">
            <a:extLst>
              <a:ext uri="{BEBA8EAE-BF5A-486C-A8C5-ECC9F3942E4B}">
                <a14:imgProps xmlns:a14="http://schemas.microsoft.com/office/drawing/2010/main">
                  <a14:imgLayer r:embed="rId5">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cs-CZ" sz="1100" dirty="0">
                <a:solidFill>
                  <a:schemeClr val="bg1"/>
                </a:solidFill>
                <a:latin typeface="Berlin CE" pitchFamily="2" charset="0"/>
              </a:rPr>
              <a:t>fhs.utb.cz</a:t>
            </a:r>
          </a:p>
        </p:txBody>
      </p:sp>
      <p:pic>
        <p:nvPicPr>
          <p:cNvPr id="10" name="Picture 9"/>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cs-CZ" smtClean="0"/>
              <a:t>17</a:t>
            </a:fld>
            <a:endParaRPr lang="cs-CZ"/>
          </a:p>
        </p:txBody>
      </p:sp>
      <p:pic>
        <p:nvPicPr>
          <p:cNvPr id="14" name="Obrázek 13" descr="http://www.msmt.cz/uploads/OP_VVV/Pravidla_pro_publicitu/logolinky/Logolink_OP_VVV_hor_barva_cz.jpg"/>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632254" y="0"/>
            <a:ext cx="5759450" cy="1277620"/>
          </a:xfrm>
          <a:prstGeom prst="rect">
            <a:avLst/>
          </a:prstGeom>
          <a:noFill/>
          <a:ln>
            <a:noFill/>
          </a:ln>
        </p:spPr>
      </p:pic>
      <p:pic>
        <p:nvPicPr>
          <p:cNvPr id="11" name="Obrázek 10"/>
          <p:cNvPicPr/>
          <p:nvPr/>
        </p:nvPicPr>
        <p:blipFill>
          <a:blip r:embed="rId9"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59822448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2783787" y="1463669"/>
            <a:ext cx="3456384" cy="3456384"/>
          </a:xfrm>
          <a:prstGeom prst="rect">
            <a:avLst/>
          </a:prstGeom>
        </p:spPr>
      </p:pic>
      <p:sp>
        <p:nvSpPr>
          <p:cNvPr id="2" name="Title 1"/>
          <p:cNvSpPr>
            <a:spLocks noGrp="1"/>
          </p:cNvSpPr>
          <p:nvPr>
            <p:ph type="ctrTitle"/>
          </p:nvPr>
        </p:nvSpPr>
        <p:spPr>
          <a:xfrm>
            <a:off x="685800" y="2276872"/>
            <a:ext cx="7772400" cy="1470025"/>
          </a:xfrm>
        </p:spPr>
        <p:txBody>
          <a:bodyPr/>
          <a:lstStyle/>
          <a:p>
            <a:r>
              <a:rPr lang="en-GB" dirty="0"/>
              <a:t>Introduction to Information Resources</a:t>
            </a:r>
            <a:endParaRPr lang="cs-CZ" dirty="0"/>
          </a:p>
        </p:txBody>
      </p:sp>
      <p:sp>
        <p:nvSpPr>
          <p:cNvPr id="3" name="Subtitle 2"/>
          <p:cNvSpPr>
            <a:spLocks noGrp="1"/>
          </p:cNvSpPr>
          <p:nvPr>
            <p:ph type="subTitle" idx="1"/>
          </p:nvPr>
        </p:nvSpPr>
        <p:spPr>
          <a:xfrm>
            <a:off x="1331640" y="3356992"/>
            <a:ext cx="6400800" cy="1752600"/>
          </a:xfrm>
        </p:spPr>
        <p:txBody>
          <a:bodyPr>
            <a:normAutofit/>
          </a:bodyPr>
          <a:lstStyle/>
          <a:p>
            <a:r>
              <a:rPr lang="cs-CZ" sz="2800" i="1" dirty="0">
                <a:solidFill>
                  <a:schemeClr val="tx1"/>
                </a:solidFill>
              </a:rPr>
              <a:t> </a:t>
            </a:r>
          </a:p>
        </p:txBody>
      </p:sp>
      <p:sp>
        <p:nvSpPr>
          <p:cNvPr id="4" name="Footer Placeholder 3"/>
          <p:cNvSpPr>
            <a:spLocks noGrp="1"/>
          </p:cNvSpPr>
          <p:nvPr>
            <p:ph type="ftr" sz="quarter" idx="11"/>
          </p:nvPr>
        </p:nvSpPr>
        <p:spPr>
          <a:xfrm>
            <a:off x="884312" y="6093296"/>
            <a:ext cx="2319536" cy="504056"/>
          </a:xfrm>
        </p:spPr>
        <p:txBody>
          <a:bodyPr/>
          <a:lstStyle/>
          <a:p>
            <a:pPr algn="l"/>
            <a:r>
              <a:rPr lang="cs-CZ" sz="1100" dirty="0">
                <a:solidFill>
                  <a:schemeClr val="tx1"/>
                </a:solidFill>
                <a:latin typeface="Berlin CE" pitchFamily="2" charset="0"/>
              </a:rPr>
              <a:t>Ondřej Fabián</a:t>
            </a:r>
          </a:p>
          <a:p>
            <a:pPr algn="l"/>
            <a:r>
              <a:rPr lang="cs-CZ" sz="1100" dirty="0" smtClean="0">
                <a:solidFill>
                  <a:schemeClr val="tx1"/>
                </a:solidFill>
                <a:latin typeface="Berlin CE" pitchFamily="2" charset="0"/>
              </a:rPr>
              <a:t>Tomas </a:t>
            </a:r>
            <a:r>
              <a:rPr lang="cs-CZ" sz="1100" dirty="0" err="1" smtClean="0">
                <a:solidFill>
                  <a:schemeClr val="tx1"/>
                </a:solidFill>
                <a:latin typeface="Berlin CE" pitchFamily="2" charset="0"/>
              </a:rPr>
              <a:t>Bata</a:t>
            </a:r>
            <a:r>
              <a:rPr lang="cs-CZ" sz="1100" dirty="0" smtClean="0">
                <a:solidFill>
                  <a:schemeClr val="tx1"/>
                </a:solidFill>
                <a:latin typeface="Berlin CE" pitchFamily="2" charset="0"/>
              </a:rPr>
              <a:t> University in Zlín</a:t>
            </a:r>
            <a:endParaRPr lang="cs-CZ" sz="1100" dirty="0">
              <a:solidFill>
                <a:schemeClr val="tx1"/>
              </a:solidFill>
              <a:latin typeface="Berlin CE" pitchFamily="2" charset="0"/>
            </a:endParaRPr>
          </a:p>
        </p:txBody>
      </p:sp>
      <p:pic>
        <p:nvPicPr>
          <p:cNvPr id="7" name="Picture 6"/>
          <p:cNvPicPr>
            <a:picLocks noChangeAspect="1"/>
          </p:cNvPicPr>
          <p:nvPr/>
        </p:nvPicPr>
        <p:blipFill>
          <a:blip r:embed="rId5">
            <a:extLst>
              <a:ext uri="{BEBA8EAE-BF5A-486C-A8C5-ECC9F3942E4B}">
                <a14:imgProps xmlns:a14="http://schemas.microsoft.com/office/drawing/2010/main">
                  <a14:imgLayer r:embed="rId6">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13" name="Obrázek 12" descr="http://www.msmt.cz/uploads/OP_VVV/Pravidla_pro_publicitu/logolinky/Logolink_OP_VVV_hor_barva_cz.jpg"/>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632254" y="0"/>
            <a:ext cx="5759450" cy="1277620"/>
          </a:xfrm>
          <a:prstGeom prst="rect">
            <a:avLst/>
          </a:prstGeom>
          <a:noFill/>
          <a:ln>
            <a:noFill/>
          </a:ln>
        </p:spPr>
      </p:pic>
      <p:sp>
        <p:nvSpPr>
          <p:cNvPr id="5" name="Zástupný symbol pro číslo snímku 4"/>
          <p:cNvSpPr>
            <a:spLocks noGrp="1"/>
          </p:cNvSpPr>
          <p:nvPr>
            <p:ph type="sldNum" sz="quarter" idx="12"/>
          </p:nvPr>
        </p:nvSpPr>
        <p:spPr/>
        <p:txBody>
          <a:bodyPr/>
          <a:lstStyle/>
          <a:p>
            <a:fld id="{58ACF089-6BD9-4FF9-8F05-3BF27D933551}" type="slidenum">
              <a:rPr lang="cs-CZ" smtClean="0"/>
              <a:t>18</a:t>
            </a:fld>
            <a:endParaRPr lang="cs-CZ"/>
          </a:p>
        </p:txBody>
      </p:sp>
      <p:sp>
        <p:nvSpPr>
          <p:cNvPr id="14" name="TextovéPole 13"/>
          <p:cNvSpPr txBox="1"/>
          <p:nvPr/>
        </p:nvSpPr>
        <p:spPr>
          <a:xfrm>
            <a:off x="1632254" y="5013176"/>
            <a:ext cx="5759450" cy="307777"/>
          </a:xfrm>
          <a:prstGeom prst="rect">
            <a:avLst/>
          </a:prstGeom>
          <a:noFill/>
        </p:spPr>
        <p:txBody>
          <a:bodyPr wrap="square" rtlCol="0">
            <a:spAutoFit/>
          </a:bodyPr>
          <a:lstStyle/>
          <a:p>
            <a:pPr algn="ctr"/>
            <a:r>
              <a:rPr lang="en-GB" sz="1400" dirty="0"/>
              <a:t>Strategic project at TBU in </a:t>
            </a:r>
            <a:r>
              <a:rPr lang="en-GB" sz="1400" dirty="0" err="1"/>
              <a:t>Zlín</a:t>
            </a:r>
            <a:r>
              <a:rPr lang="en-GB" sz="1400" dirty="0"/>
              <a:t>, reg. no. CZ.02.2.69/0.0/0.0/16_015/0002204</a:t>
            </a:r>
            <a:endParaRPr lang="cs-CZ" sz="1400" dirty="0"/>
          </a:p>
        </p:txBody>
      </p:sp>
      <p:pic>
        <p:nvPicPr>
          <p:cNvPr id="10" name="Obrázek 9"/>
          <p:cNvPicPr/>
          <p:nvPr/>
        </p:nvPicPr>
        <p:blipFill>
          <a:blip r:embed="rId8"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9516986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cs-CZ" sz="3200" dirty="0"/>
              <a:t>1 </a:t>
            </a:r>
            <a:r>
              <a:rPr lang="en-GB" sz="3200" dirty="0"/>
              <a:t>Types </a:t>
            </a:r>
            <a:r>
              <a:rPr lang="cs-CZ" sz="3200" dirty="0" err="1"/>
              <a:t>of</a:t>
            </a:r>
            <a:r>
              <a:rPr lang="cs-CZ" sz="3200" dirty="0"/>
              <a:t> </a:t>
            </a:r>
            <a:r>
              <a:rPr lang="cs-CZ" sz="3200" dirty="0" err="1"/>
              <a:t>information</a:t>
            </a:r>
            <a:r>
              <a:rPr lang="cs-CZ" sz="3200" dirty="0"/>
              <a:t> </a:t>
            </a:r>
            <a:r>
              <a:rPr lang="en-GB" sz="3200" dirty="0"/>
              <a:t>re</a:t>
            </a:r>
            <a:r>
              <a:rPr lang="cs-CZ" sz="3200" dirty="0" err="1"/>
              <a:t>sources</a:t>
            </a:r>
            <a:endParaRPr lang="cs-CZ" sz="3200" dirty="0"/>
          </a:p>
        </p:txBody>
      </p:sp>
      <p:sp>
        <p:nvSpPr>
          <p:cNvPr id="3" name="Subtitle 2"/>
          <p:cNvSpPr>
            <a:spLocks noGrp="1"/>
          </p:cNvSpPr>
          <p:nvPr>
            <p:ph type="subTitle" idx="1"/>
          </p:nvPr>
        </p:nvSpPr>
        <p:spPr>
          <a:xfrm>
            <a:off x="539552" y="2348880"/>
            <a:ext cx="7981078" cy="3528392"/>
          </a:xfrm>
        </p:spPr>
        <p:txBody>
          <a:bodyPr>
            <a:noAutofit/>
          </a:bodyPr>
          <a:lstStyle/>
          <a:p>
            <a:pPr algn="l"/>
            <a:r>
              <a:rPr lang="en-GB" sz="1500" dirty="0">
                <a:solidFill>
                  <a:schemeClr val="tx1"/>
                </a:solidFill>
                <a:latin typeface="Source Sans Pro Semibold" pitchFamily="34" charset="-18"/>
              </a:rPr>
              <a:t>From a theoretical point of view, information resources can be divided according to several basic criteria:</a:t>
            </a:r>
            <a:endParaRPr lang="cs-CZ" sz="1500" dirty="0">
              <a:solidFill>
                <a:schemeClr val="tx1"/>
              </a:solidFill>
              <a:latin typeface="Source Sans Pro Semibold" pitchFamily="34" charset="-18"/>
            </a:endParaRPr>
          </a:p>
          <a:p>
            <a:pPr algn="l"/>
            <a:endParaRPr lang="cs-CZ" sz="1500" dirty="0">
              <a:solidFill>
                <a:srgbClr val="642721"/>
              </a:solidFill>
              <a:latin typeface="Source Sans Pro Semibold" pitchFamily="34" charset="-18"/>
            </a:endParaRPr>
          </a:p>
          <a:p>
            <a:pPr marL="285750" indent="-285750" algn="l">
              <a:buFont typeface="Courier New" pitchFamily="49" charset="0"/>
              <a:buChar char="o"/>
            </a:pPr>
            <a:r>
              <a:rPr lang="en-GB" sz="1500" dirty="0">
                <a:solidFill>
                  <a:schemeClr val="tx1"/>
                </a:solidFill>
                <a:latin typeface="Source Sans Pro Semibold" pitchFamily="34" charset="-18"/>
              </a:rPr>
              <a:t>Printed x Electronic</a:t>
            </a:r>
          </a:p>
          <a:p>
            <a:pPr marL="285750" indent="-285750" algn="l">
              <a:buFont typeface="Courier New" pitchFamily="49" charset="0"/>
              <a:buChar char="o"/>
            </a:pPr>
            <a:r>
              <a:rPr lang="en-GB" sz="1500" dirty="0">
                <a:solidFill>
                  <a:schemeClr val="tx1"/>
                </a:solidFill>
                <a:latin typeface="Source Sans Pro Semibold" pitchFamily="34" charset="-18"/>
              </a:rPr>
              <a:t>Primary x Secondary x Tertiary</a:t>
            </a:r>
          </a:p>
          <a:p>
            <a:pPr marL="285750" indent="-285750" algn="l">
              <a:buFont typeface="Courier New" pitchFamily="49" charset="0"/>
              <a:buChar char="o"/>
            </a:pPr>
            <a:r>
              <a:rPr lang="en-GB" sz="1500" dirty="0">
                <a:solidFill>
                  <a:schemeClr val="tx1"/>
                </a:solidFill>
                <a:latin typeface="Source Sans Pro Semibold" pitchFamily="34" charset="-18"/>
              </a:rPr>
              <a:t>Polythematic x Subject</a:t>
            </a:r>
            <a:endParaRPr lang="cs-CZ" sz="15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19536" cy="504056"/>
          </a:xfrm>
        </p:spPr>
        <p:txBody>
          <a:bodyPr/>
          <a:lstStyle/>
          <a:p>
            <a:pPr algn="l"/>
            <a:r>
              <a:rPr lang="cs-CZ" sz="1100" dirty="0">
                <a:solidFill>
                  <a:schemeClr val="tx1"/>
                </a:solidFill>
                <a:latin typeface="Berlin CE" pitchFamily="2" charset="0"/>
              </a:rPr>
              <a:t>Ondřej Fabián</a:t>
            </a:r>
          </a:p>
          <a:p>
            <a:pPr algn="l"/>
            <a:r>
              <a:rPr lang="cs-CZ" sz="1100" dirty="0">
                <a:solidFill>
                  <a:schemeClr val="tx1"/>
                </a:solidFill>
                <a:latin typeface="Berlin CE" pitchFamily="2" charset="0"/>
              </a:rPr>
              <a:t>Tomas </a:t>
            </a:r>
            <a:r>
              <a:rPr lang="cs-CZ" sz="1100" dirty="0" err="1">
                <a:solidFill>
                  <a:schemeClr val="tx1"/>
                </a:solidFill>
                <a:latin typeface="Berlin CE" pitchFamily="2" charset="0"/>
              </a:rPr>
              <a:t>Bata</a:t>
            </a:r>
            <a:r>
              <a:rPr lang="cs-CZ" sz="1100" dirty="0">
                <a:solidFill>
                  <a:schemeClr val="tx1"/>
                </a:solidFill>
                <a:latin typeface="Berlin CE" pitchFamily="2" charset="0"/>
              </a:rPr>
              <a:t> University in Zlín</a:t>
            </a:r>
            <a:endParaRPr lang="cs-CZ"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cs-CZ" sz="1100" dirty="0">
                <a:solidFill>
                  <a:schemeClr val="bg1"/>
                </a:solidFill>
                <a:latin typeface="Berlin CE" pitchFamily="2" charset="0"/>
              </a:rPr>
              <a:t>fhs.utb.cz</a:t>
            </a: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cs-CZ" smtClean="0"/>
              <a:t>2</a:t>
            </a:fld>
            <a:endParaRPr lang="cs-CZ"/>
          </a:p>
        </p:txBody>
      </p:sp>
      <p:pic>
        <p:nvPicPr>
          <p:cNvPr id="14" name="Obrázek 13" descr="http://www.msmt.cz/uploads/OP_VVV/Pravidla_pro_publicitu/logolinky/Logolink_OP_VVV_hor_barva_cz.jpg"/>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632254" y="0"/>
            <a:ext cx="5759450" cy="1277620"/>
          </a:xfrm>
          <a:prstGeom prst="rect">
            <a:avLst/>
          </a:prstGeom>
          <a:noFill/>
          <a:ln>
            <a:noFill/>
          </a:ln>
        </p:spPr>
      </p:pic>
      <p:pic>
        <p:nvPicPr>
          <p:cNvPr id="11" name="Obrázek 10"/>
          <p:cNvPicPr/>
          <p:nvPr/>
        </p:nvPicPr>
        <p:blipFill>
          <a:blip r:embed="rId8"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611696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cs-CZ" sz="3200" dirty="0"/>
              <a:t>2 </a:t>
            </a:r>
            <a:r>
              <a:rPr lang="en-GB" sz="3200" dirty="0"/>
              <a:t>Scientific databases</a:t>
            </a:r>
            <a:endParaRPr lang="cs-CZ" sz="3200" dirty="0"/>
          </a:p>
        </p:txBody>
      </p:sp>
      <p:sp>
        <p:nvSpPr>
          <p:cNvPr id="3" name="Subtitle 2"/>
          <p:cNvSpPr>
            <a:spLocks noGrp="1"/>
          </p:cNvSpPr>
          <p:nvPr>
            <p:ph type="subTitle" idx="1"/>
          </p:nvPr>
        </p:nvSpPr>
        <p:spPr>
          <a:xfrm>
            <a:off x="539552" y="2348880"/>
            <a:ext cx="7981078" cy="3528392"/>
          </a:xfrm>
        </p:spPr>
        <p:txBody>
          <a:bodyPr>
            <a:noAutofit/>
          </a:bodyPr>
          <a:lstStyle/>
          <a:p>
            <a:pPr algn="l"/>
            <a:r>
              <a:rPr lang="en-GB" sz="1500" dirty="0">
                <a:solidFill>
                  <a:schemeClr val="tx1"/>
                </a:solidFill>
                <a:latin typeface="Source Sans Pro Semibold" pitchFamily="34" charset="-18"/>
              </a:rPr>
              <a:t>In addition to books and journals, electronic databases are of utmost importance in the sphere of scientific information. These belong among the most widely used information sources and can be divided into:</a:t>
            </a:r>
          </a:p>
          <a:p>
            <a:pPr algn="l"/>
            <a:endParaRPr lang="cs-CZ" sz="1500" dirty="0">
              <a:solidFill>
                <a:schemeClr val="tx1"/>
              </a:solidFill>
              <a:latin typeface="Source Sans Pro Semibold" pitchFamily="34" charset="-18"/>
            </a:endParaRPr>
          </a:p>
          <a:p>
            <a:pPr algn="l"/>
            <a:endParaRPr lang="cs-CZ" sz="1500" dirty="0">
              <a:solidFill>
                <a:srgbClr val="642721"/>
              </a:solidFill>
              <a:latin typeface="Source Sans Pro Semibold" pitchFamily="34" charset="-18"/>
            </a:endParaRPr>
          </a:p>
          <a:p>
            <a:pPr marL="285750" indent="-285750" algn="l">
              <a:buFont typeface="Courier New" pitchFamily="49" charset="0"/>
              <a:buChar char="o"/>
            </a:pPr>
            <a:r>
              <a:rPr lang="cs-CZ" sz="1500" dirty="0" err="1">
                <a:solidFill>
                  <a:schemeClr val="tx1"/>
                </a:solidFill>
                <a:latin typeface="Source Sans Pro Semibold" pitchFamily="34" charset="-18"/>
              </a:rPr>
              <a:t>Bibliogra</a:t>
            </a:r>
            <a:r>
              <a:rPr lang="en-GB" sz="1500" dirty="0" err="1">
                <a:solidFill>
                  <a:schemeClr val="tx1"/>
                </a:solidFill>
                <a:latin typeface="Source Sans Pro Semibold" pitchFamily="34" charset="-18"/>
              </a:rPr>
              <a:t>phic</a:t>
            </a:r>
            <a:endParaRPr lang="cs-CZ" sz="1500" dirty="0">
              <a:solidFill>
                <a:schemeClr val="tx1"/>
              </a:solidFill>
              <a:latin typeface="Source Sans Pro Semibold" pitchFamily="34" charset="-18"/>
            </a:endParaRPr>
          </a:p>
          <a:p>
            <a:pPr marL="285750" indent="-285750" algn="l">
              <a:buFont typeface="Courier New" pitchFamily="49" charset="0"/>
              <a:buChar char="o"/>
            </a:pPr>
            <a:r>
              <a:rPr lang="en-GB" sz="1500" dirty="0">
                <a:solidFill>
                  <a:schemeClr val="tx1"/>
                </a:solidFill>
                <a:latin typeface="Source Sans Pro Semibold" pitchFamily="34" charset="-18"/>
              </a:rPr>
              <a:t>Full-text</a:t>
            </a:r>
            <a:endParaRPr lang="cs-CZ" sz="1500" dirty="0">
              <a:solidFill>
                <a:schemeClr val="tx1"/>
              </a:solidFill>
              <a:latin typeface="Source Sans Pro Semibold" pitchFamily="34" charset="-18"/>
            </a:endParaRPr>
          </a:p>
          <a:p>
            <a:pPr marL="285750" indent="-285750" algn="l">
              <a:buFont typeface="Courier New" pitchFamily="49" charset="0"/>
              <a:buChar char="o"/>
            </a:pPr>
            <a:r>
              <a:rPr lang="en-GB" sz="1500" dirty="0">
                <a:solidFill>
                  <a:schemeClr val="tx1"/>
                </a:solidFill>
                <a:latin typeface="Source Sans Pro Semibold" pitchFamily="34" charset="-18"/>
              </a:rPr>
              <a:t>Factual</a:t>
            </a:r>
            <a:endParaRPr lang="cs-CZ" sz="15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19536" cy="504056"/>
          </a:xfrm>
        </p:spPr>
        <p:txBody>
          <a:bodyPr/>
          <a:lstStyle/>
          <a:p>
            <a:pPr algn="l"/>
            <a:r>
              <a:rPr lang="cs-CZ" sz="1100" dirty="0">
                <a:solidFill>
                  <a:schemeClr val="tx1"/>
                </a:solidFill>
                <a:latin typeface="Berlin CE" pitchFamily="2" charset="0"/>
              </a:rPr>
              <a:t>Ondřej Fabián</a:t>
            </a:r>
          </a:p>
          <a:p>
            <a:pPr algn="l"/>
            <a:r>
              <a:rPr lang="cs-CZ" sz="1100" dirty="0">
                <a:solidFill>
                  <a:schemeClr val="tx1"/>
                </a:solidFill>
                <a:latin typeface="Berlin CE" pitchFamily="2" charset="0"/>
              </a:rPr>
              <a:t>Tomas </a:t>
            </a:r>
            <a:r>
              <a:rPr lang="cs-CZ" sz="1100" dirty="0" err="1">
                <a:solidFill>
                  <a:schemeClr val="tx1"/>
                </a:solidFill>
                <a:latin typeface="Berlin CE" pitchFamily="2" charset="0"/>
              </a:rPr>
              <a:t>Bata</a:t>
            </a:r>
            <a:r>
              <a:rPr lang="cs-CZ" sz="1100" dirty="0">
                <a:solidFill>
                  <a:schemeClr val="tx1"/>
                </a:solidFill>
                <a:latin typeface="Berlin CE" pitchFamily="2" charset="0"/>
              </a:rPr>
              <a:t> University in </a:t>
            </a:r>
            <a:r>
              <a:rPr lang="cs-CZ" sz="1100" dirty="0" smtClean="0">
                <a:solidFill>
                  <a:schemeClr val="tx1"/>
                </a:solidFill>
                <a:latin typeface="Berlin CE" pitchFamily="2" charset="0"/>
              </a:rPr>
              <a:t>Zlín</a:t>
            </a:r>
            <a:endParaRPr lang="cs-CZ"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cs-CZ" sz="1100" dirty="0">
                <a:solidFill>
                  <a:schemeClr val="bg1"/>
                </a:solidFill>
                <a:latin typeface="Berlin CE" pitchFamily="2" charset="0"/>
              </a:rPr>
              <a:t>fhs.utb.cz</a:t>
            </a: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cs-CZ" smtClean="0"/>
              <a:t>3</a:t>
            </a:fld>
            <a:endParaRPr lang="cs-CZ"/>
          </a:p>
        </p:txBody>
      </p:sp>
      <p:pic>
        <p:nvPicPr>
          <p:cNvPr id="14" name="Obrázek 13" descr="http://www.msmt.cz/uploads/OP_VVV/Pravidla_pro_publicitu/logolinky/Logolink_OP_VVV_hor_barva_cz.jpg"/>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632254" y="0"/>
            <a:ext cx="5759450" cy="1277620"/>
          </a:xfrm>
          <a:prstGeom prst="rect">
            <a:avLst/>
          </a:prstGeom>
          <a:noFill/>
          <a:ln>
            <a:noFill/>
          </a:ln>
        </p:spPr>
      </p:pic>
      <p:pic>
        <p:nvPicPr>
          <p:cNvPr id="11" name="Obrázek 10"/>
          <p:cNvPicPr/>
          <p:nvPr/>
        </p:nvPicPr>
        <p:blipFill>
          <a:blip r:embed="rId8"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2552659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cs-CZ" sz="3200" dirty="0"/>
              <a:t>3 </a:t>
            </a:r>
            <a:r>
              <a:rPr lang="en-GB" sz="3200" dirty="0"/>
              <a:t>Subject databases</a:t>
            </a:r>
            <a:endParaRPr lang="cs-CZ" sz="3200" dirty="0"/>
          </a:p>
        </p:txBody>
      </p:sp>
      <p:sp>
        <p:nvSpPr>
          <p:cNvPr id="3" name="Subtitle 2"/>
          <p:cNvSpPr>
            <a:spLocks noGrp="1"/>
          </p:cNvSpPr>
          <p:nvPr>
            <p:ph type="subTitle" idx="1"/>
          </p:nvPr>
        </p:nvSpPr>
        <p:spPr>
          <a:xfrm>
            <a:off x="539552" y="2348880"/>
            <a:ext cx="7981078" cy="3528392"/>
          </a:xfrm>
        </p:spPr>
        <p:txBody>
          <a:bodyPr>
            <a:noAutofit/>
          </a:bodyPr>
          <a:lstStyle/>
          <a:p>
            <a:pPr algn="l"/>
            <a:r>
              <a:rPr lang="en-GB" sz="1500" dirty="0">
                <a:solidFill>
                  <a:schemeClr val="tx1"/>
                </a:solidFill>
                <a:latin typeface="Source Sans Pro Semibold" pitchFamily="34" charset="-18"/>
              </a:rPr>
              <a:t>In the field of industrial engineering, there are specific databases from which it is highly desirable to draw relevant information. The most significant databases include:</a:t>
            </a:r>
            <a:endParaRPr lang="cs-CZ" sz="1500" dirty="0">
              <a:solidFill>
                <a:schemeClr val="tx1"/>
              </a:solidFill>
              <a:latin typeface="Source Sans Pro Semibold" pitchFamily="34" charset="-18"/>
            </a:endParaRPr>
          </a:p>
          <a:p>
            <a:pPr algn="l"/>
            <a:endParaRPr lang="cs-CZ" sz="1500" dirty="0">
              <a:solidFill>
                <a:srgbClr val="642721"/>
              </a:solidFill>
              <a:latin typeface="Source Sans Pro Semibold" pitchFamily="34" charset="-18"/>
            </a:endParaRPr>
          </a:p>
          <a:p>
            <a:pPr marL="285750" indent="-285750" algn="l">
              <a:buFont typeface="Courier New" pitchFamily="49" charset="0"/>
              <a:buChar char="o"/>
            </a:pPr>
            <a:r>
              <a:rPr lang="cs-CZ" sz="1500" dirty="0">
                <a:solidFill>
                  <a:schemeClr val="tx1"/>
                </a:solidFill>
                <a:latin typeface="Source Sans Pro Semibold" pitchFamily="34" charset="-18"/>
              </a:rPr>
              <a:t>Business Source </a:t>
            </a:r>
            <a:r>
              <a:rPr lang="cs-CZ" sz="1500" dirty="0" err="1">
                <a:solidFill>
                  <a:schemeClr val="tx1"/>
                </a:solidFill>
                <a:latin typeface="Source Sans Pro Semibold" pitchFamily="34" charset="-18"/>
              </a:rPr>
              <a:t>Complete</a:t>
            </a:r>
            <a:endParaRPr lang="cs-CZ" sz="1500" dirty="0">
              <a:solidFill>
                <a:schemeClr val="tx1"/>
              </a:solidFill>
              <a:latin typeface="Source Sans Pro Semibold" pitchFamily="34" charset="-18"/>
            </a:endParaRPr>
          </a:p>
          <a:p>
            <a:pPr marL="285750" indent="-285750" algn="l">
              <a:buFont typeface="Courier New" pitchFamily="49" charset="0"/>
              <a:buChar char="o"/>
            </a:pPr>
            <a:r>
              <a:rPr lang="cs-CZ" sz="1500" dirty="0" err="1">
                <a:solidFill>
                  <a:schemeClr val="tx1"/>
                </a:solidFill>
                <a:latin typeface="Source Sans Pro Semibold" pitchFamily="34" charset="-18"/>
              </a:rPr>
              <a:t>EconLit</a:t>
            </a:r>
            <a:endParaRPr lang="cs-CZ" sz="1500" dirty="0">
              <a:solidFill>
                <a:schemeClr val="tx1"/>
              </a:solidFill>
              <a:latin typeface="Source Sans Pro Semibold" pitchFamily="34" charset="-18"/>
            </a:endParaRPr>
          </a:p>
          <a:p>
            <a:pPr marL="285750" indent="-285750" algn="l">
              <a:buFont typeface="Courier New" pitchFamily="49" charset="0"/>
              <a:buChar char="o"/>
            </a:pPr>
            <a:r>
              <a:rPr lang="cs-CZ" sz="1500" dirty="0" err="1">
                <a:solidFill>
                  <a:schemeClr val="tx1"/>
                </a:solidFill>
                <a:latin typeface="Source Sans Pro Semibold" pitchFamily="34" charset="-18"/>
              </a:rPr>
              <a:t>Repec</a:t>
            </a:r>
            <a:r>
              <a:rPr lang="cs-CZ" sz="1500" dirty="0">
                <a:solidFill>
                  <a:schemeClr val="tx1"/>
                </a:solidFill>
                <a:latin typeface="Source Sans Pro Semibold" pitchFamily="34" charset="-18"/>
              </a:rPr>
              <a:t> </a:t>
            </a:r>
            <a:r>
              <a:rPr lang="cs-CZ" sz="1500" dirty="0" err="1">
                <a:solidFill>
                  <a:schemeClr val="tx1"/>
                </a:solidFill>
                <a:latin typeface="Source Sans Pro Semibold" pitchFamily="34" charset="-18"/>
              </a:rPr>
              <a:t>Ideas</a:t>
            </a:r>
            <a:endParaRPr lang="cs-CZ" sz="1500" dirty="0">
              <a:solidFill>
                <a:schemeClr val="tx1"/>
              </a:solidFill>
              <a:latin typeface="Source Sans Pro Semibold" pitchFamily="34" charset="-18"/>
            </a:endParaRPr>
          </a:p>
          <a:p>
            <a:pPr marL="285750" indent="-285750" algn="l">
              <a:buFont typeface="Courier New" pitchFamily="49" charset="0"/>
              <a:buChar char="o"/>
            </a:pPr>
            <a:r>
              <a:rPr lang="cs-CZ" sz="1500" dirty="0" err="1">
                <a:solidFill>
                  <a:schemeClr val="tx1"/>
                </a:solidFill>
                <a:latin typeface="Source Sans Pro Semibold" pitchFamily="34" charset="-18"/>
              </a:rPr>
              <a:t>OECDiLibrary</a:t>
            </a:r>
            <a:endParaRPr lang="cs-CZ" sz="1500" dirty="0">
              <a:solidFill>
                <a:schemeClr val="tx1"/>
              </a:solidFill>
              <a:latin typeface="Source Sans Pro Semibold" pitchFamily="34" charset="-18"/>
            </a:endParaRPr>
          </a:p>
          <a:p>
            <a:pPr marL="285750" indent="-285750" algn="l">
              <a:buFont typeface="Courier New" pitchFamily="49" charset="0"/>
              <a:buChar char="o"/>
            </a:pPr>
            <a:r>
              <a:rPr lang="cs-CZ" sz="1500" dirty="0" err="1">
                <a:solidFill>
                  <a:schemeClr val="tx1"/>
                </a:solidFill>
                <a:latin typeface="Source Sans Pro Semibold" pitchFamily="34" charset="-18"/>
              </a:rPr>
              <a:t>ProQuest</a:t>
            </a:r>
            <a:r>
              <a:rPr lang="cs-CZ" sz="1500" dirty="0">
                <a:solidFill>
                  <a:schemeClr val="tx1"/>
                </a:solidFill>
                <a:latin typeface="Source Sans Pro Semibold" pitchFamily="34" charset="-18"/>
              </a:rPr>
              <a:t> </a:t>
            </a:r>
            <a:r>
              <a:rPr lang="cs-CZ" sz="1500" dirty="0" err="1">
                <a:solidFill>
                  <a:schemeClr val="tx1"/>
                </a:solidFill>
                <a:latin typeface="Source Sans Pro Semibold" pitchFamily="34" charset="-18"/>
              </a:rPr>
              <a:t>Central</a:t>
            </a:r>
            <a:endParaRPr lang="cs-CZ" sz="1500" dirty="0">
              <a:solidFill>
                <a:schemeClr val="tx1"/>
              </a:solidFill>
              <a:latin typeface="Source Sans Pro Semibold" pitchFamily="34" charset="-18"/>
            </a:endParaRPr>
          </a:p>
          <a:p>
            <a:pPr marL="285750" indent="-285750" algn="l">
              <a:buFont typeface="Courier New" pitchFamily="49" charset="0"/>
              <a:buChar char="o"/>
            </a:pPr>
            <a:r>
              <a:rPr lang="cs-CZ" sz="1500" dirty="0" err="1">
                <a:solidFill>
                  <a:schemeClr val="tx1"/>
                </a:solidFill>
                <a:latin typeface="Source Sans Pro Semibold" pitchFamily="34" charset="-18"/>
              </a:rPr>
              <a:t>Ebsco</a:t>
            </a:r>
            <a:r>
              <a:rPr lang="cs-CZ" sz="1500" dirty="0">
                <a:solidFill>
                  <a:schemeClr val="tx1"/>
                </a:solidFill>
                <a:latin typeface="Source Sans Pro Semibold" pitchFamily="34" charset="-18"/>
              </a:rPr>
              <a:t> </a:t>
            </a:r>
            <a:r>
              <a:rPr lang="cs-CZ" sz="1500" dirty="0" err="1">
                <a:solidFill>
                  <a:schemeClr val="tx1"/>
                </a:solidFill>
                <a:latin typeface="Source Sans Pro Semibold" pitchFamily="34" charset="-18"/>
              </a:rPr>
              <a:t>Academic</a:t>
            </a:r>
            <a:r>
              <a:rPr lang="cs-CZ" sz="1500" dirty="0">
                <a:solidFill>
                  <a:schemeClr val="tx1"/>
                </a:solidFill>
                <a:latin typeface="Source Sans Pro Semibold" pitchFamily="34" charset="-18"/>
              </a:rPr>
              <a:t> </a:t>
            </a:r>
            <a:r>
              <a:rPr lang="cs-CZ" sz="1500" dirty="0" err="1">
                <a:solidFill>
                  <a:schemeClr val="tx1"/>
                </a:solidFill>
                <a:latin typeface="Source Sans Pro Semibold" pitchFamily="34" charset="-18"/>
              </a:rPr>
              <a:t>Search</a:t>
            </a:r>
            <a:r>
              <a:rPr lang="cs-CZ" sz="1500" dirty="0">
                <a:solidFill>
                  <a:schemeClr val="tx1"/>
                </a:solidFill>
                <a:latin typeface="Source Sans Pro Semibold" pitchFamily="34" charset="-18"/>
              </a:rPr>
              <a:t> </a:t>
            </a:r>
            <a:r>
              <a:rPr lang="cs-CZ" sz="1500" dirty="0" err="1">
                <a:solidFill>
                  <a:schemeClr val="tx1"/>
                </a:solidFill>
                <a:latin typeface="Source Sans Pro Semibold" pitchFamily="34" charset="-18"/>
              </a:rPr>
              <a:t>Complete</a:t>
            </a:r>
            <a:endParaRPr lang="cs-CZ" sz="15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19536" cy="504056"/>
          </a:xfrm>
        </p:spPr>
        <p:txBody>
          <a:bodyPr/>
          <a:lstStyle/>
          <a:p>
            <a:pPr algn="l"/>
            <a:r>
              <a:rPr lang="cs-CZ" sz="1100" dirty="0">
                <a:solidFill>
                  <a:schemeClr val="tx1"/>
                </a:solidFill>
                <a:latin typeface="Berlin CE" pitchFamily="2" charset="0"/>
              </a:rPr>
              <a:t>Ondřej Fabián</a:t>
            </a:r>
          </a:p>
          <a:p>
            <a:pPr algn="l"/>
            <a:r>
              <a:rPr lang="cs-CZ" sz="1100" dirty="0">
                <a:solidFill>
                  <a:schemeClr val="tx1"/>
                </a:solidFill>
                <a:latin typeface="Berlin CE" pitchFamily="2" charset="0"/>
              </a:rPr>
              <a:t>Tomas </a:t>
            </a:r>
            <a:r>
              <a:rPr lang="cs-CZ" sz="1100" dirty="0" err="1">
                <a:solidFill>
                  <a:schemeClr val="tx1"/>
                </a:solidFill>
                <a:latin typeface="Berlin CE" pitchFamily="2" charset="0"/>
              </a:rPr>
              <a:t>Bata</a:t>
            </a:r>
            <a:r>
              <a:rPr lang="cs-CZ" sz="1100" dirty="0">
                <a:solidFill>
                  <a:schemeClr val="tx1"/>
                </a:solidFill>
                <a:latin typeface="Berlin CE" pitchFamily="2" charset="0"/>
              </a:rPr>
              <a:t> University in Zlín</a:t>
            </a:r>
            <a:endParaRPr lang="cs-CZ"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cs-CZ" sz="1100" dirty="0">
                <a:solidFill>
                  <a:schemeClr val="bg1"/>
                </a:solidFill>
                <a:latin typeface="Berlin CE" pitchFamily="2" charset="0"/>
              </a:rPr>
              <a:t>fhs.utb.cz</a:t>
            </a: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cs-CZ" smtClean="0"/>
              <a:t>4</a:t>
            </a:fld>
            <a:endParaRPr lang="cs-CZ"/>
          </a:p>
        </p:txBody>
      </p:sp>
      <p:pic>
        <p:nvPicPr>
          <p:cNvPr id="14" name="Obrázek 13" descr="http://www.msmt.cz/uploads/OP_VVV/Pravidla_pro_publicitu/logolinky/Logolink_OP_VVV_hor_barva_cz.jpg"/>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632254" y="0"/>
            <a:ext cx="5759450" cy="1277620"/>
          </a:xfrm>
          <a:prstGeom prst="rect">
            <a:avLst/>
          </a:prstGeom>
          <a:noFill/>
          <a:ln>
            <a:noFill/>
          </a:ln>
        </p:spPr>
      </p:pic>
      <p:pic>
        <p:nvPicPr>
          <p:cNvPr id="11" name="Obrázek 10"/>
          <p:cNvPicPr/>
          <p:nvPr/>
        </p:nvPicPr>
        <p:blipFill>
          <a:blip r:embed="rId8"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14255847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cs-CZ" sz="3200" dirty="0"/>
              <a:t>4 </a:t>
            </a:r>
            <a:r>
              <a:rPr lang="en-GB" sz="3200" dirty="0"/>
              <a:t>Citation databases</a:t>
            </a:r>
            <a:endParaRPr lang="cs-CZ" sz="3200" dirty="0"/>
          </a:p>
        </p:txBody>
      </p:sp>
      <p:sp>
        <p:nvSpPr>
          <p:cNvPr id="3" name="Subtitle 2"/>
          <p:cNvSpPr>
            <a:spLocks noGrp="1"/>
          </p:cNvSpPr>
          <p:nvPr>
            <p:ph type="subTitle" idx="1"/>
          </p:nvPr>
        </p:nvSpPr>
        <p:spPr>
          <a:xfrm>
            <a:off x="539552" y="2348880"/>
            <a:ext cx="7981078" cy="3528392"/>
          </a:xfrm>
        </p:spPr>
        <p:txBody>
          <a:bodyPr>
            <a:noAutofit/>
          </a:bodyPr>
          <a:lstStyle/>
          <a:p>
            <a:pPr algn="l"/>
            <a:r>
              <a:rPr lang="en-GB" sz="1500" dirty="0">
                <a:solidFill>
                  <a:schemeClr val="tx1"/>
                </a:solidFill>
                <a:latin typeface="Source Sans Pro Semibold" pitchFamily="34" charset="-18"/>
              </a:rPr>
              <a:t>The most sought-after services in information resources include the so-called citation registers. They are practically bibliographic database which, in addition to keeping citation count, also monitor citation relationships for all records included. For each article, it is possible to find information about literature used, and whether the paper has been cited . Registers thus provide important information about the citations of articles, authors, or institutions. The most important citation registers are:</a:t>
            </a:r>
            <a:endParaRPr lang="cs-CZ" sz="1500" dirty="0">
              <a:solidFill>
                <a:schemeClr val="tx1"/>
              </a:solidFill>
              <a:latin typeface="Source Sans Pro Semibold" pitchFamily="34" charset="-18"/>
            </a:endParaRPr>
          </a:p>
          <a:p>
            <a:pPr algn="l"/>
            <a:endParaRPr lang="cs-CZ" sz="1500" dirty="0">
              <a:solidFill>
                <a:srgbClr val="642721"/>
              </a:solidFill>
              <a:latin typeface="Source Sans Pro Semibold" pitchFamily="34" charset="-18"/>
            </a:endParaRPr>
          </a:p>
          <a:p>
            <a:pPr marL="285750" indent="-285750" algn="l">
              <a:buFont typeface="Courier New" pitchFamily="49" charset="0"/>
              <a:buChar char="o"/>
            </a:pPr>
            <a:r>
              <a:rPr lang="cs-CZ" sz="1500" dirty="0">
                <a:solidFill>
                  <a:schemeClr val="tx1"/>
                </a:solidFill>
                <a:latin typeface="Source Sans Pro Semibold" pitchFamily="34" charset="-18"/>
              </a:rPr>
              <a:t>Web </a:t>
            </a:r>
            <a:r>
              <a:rPr lang="cs-CZ" sz="1500" dirty="0" err="1">
                <a:solidFill>
                  <a:schemeClr val="tx1"/>
                </a:solidFill>
                <a:latin typeface="Source Sans Pro Semibold" pitchFamily="34" charset="-18"/>
              </a:rPr>
              <a:t>of</a:t>
            </a:r>
            <a:r>
              <a:rPr lang="cs-CZ" sz="1500" dirty="0">
                <a:solidFill>
                  <a:schemeClr val="tx1"/>
                </a:solidFill>
                <a:latin typeface="Source Sans Pro Semibold" pitchFamily="34" charset="-18"/>
              </a:rPr>
              <a:t> Science</a:t>
            </a:r>
          </a:p>
          <a:p>
            <a:pPr marL="285750" indent="-285750" algn="l">
              <a:buFont typeface="Courier New" pitchFamily="49" charset="0"/>
              <a:buChar char="o"/>
            </a:pPr>
            <a:r>
              <a:rPr lang="cs-CZ" sz="1500" dirty="0" err="1">
                <a:solidFill>
                  <a:schemeClr val="tx1"/>
                </a:solidFill>
                <a:latin typeface="Source Sans Pro Semibold" pitchFamily="34" charset="-18"/>
              </a:rPr>
              <a:t>Scopus</a:t>
            </a:r>
            <a:endParaRPr lang="cs-CZ" sz="1500" dirty="0">
              <a:solidFill>
                <a:schemeClr val="tx1"/>
              </a:solidFill>
              <a:latin typeface="Source Sans Pro Semibold" pitchFamily="34" charset="-18"/>
            </a:endParaRPr>
          </a:p>
          <a:p>
            <a:pPr marL="285750" indent="-285750" algn="l">
              <a:buFont typeface="Courier New" pitchFamily="49" charset="0"/>
              <a:buChar char="o"/>
            </a:pPr>
            <a:r>
              <a:rPr lang="cs-CZ" sz="1500" dirty="0" err="1">
                <a:solidFill>
                  <a:schemeClr val="tx1"/>
                </a:solidFill>
                <a:latin typeface="Source Sans Pro Semibold" pitchFamily="34" charset="-18"/>
              </a:rPr>
              <a:t>Dimensions</a:t>
            </a:r>
            <a:r>
              <a:rPr lang="cs-CZ" sz="1500" dirty="0">
                <a:solidFill>
                  <a:schemeClr val="tx1"/>
                </a:solidFill>
                <a:latin typeface="Source Sans Pro Semibold" pitchFamily="34" charset="-18"/>
              </a:rPr>
              <a:t> (n</a:t>
            </a:r>
            <a:r>
              <a:rPr lang="en-GB" sz="1500" dirty="0" err="1">
                <a:solidFill>
                  <a:schemeClr val="tx1"/>
                </a:solidFill>
                <a:latin typeface="Source Sans Pro Semibold" pitchFamily="34" charset="-18"/>
              </a:rPr>
              <a:t>ew</a:t>
            </a:r>
            <a:r>
              <a:rPr lang="en-GB" sz="1500" dirty="0">
                <a:solidFill>
                  <a:schemeClr val="tx1"/>
                </a:solidFill>
                <a:latin typeface="Source Sans Pro Semibold" pitchFamily="34" charset="-18"/>
              </a:rPr>
              <a:t> service</a:t>
            </a:r>
            <a:r>
              <a:rPr lang="cs-CZ" sz="1500" dirty="0">
                <a:solidFill>
                  <a:schemeClr val="tx1"/>
                </a:solidFill>
                <a:latin typeface="Source Sans Pro Semibold" pitchFamily="34" charset="-18"/>
              </a:rPr>
              <a:t>)</a:t>
            </a:r>
          </a:p>
        </p:txBody>
      </p:sp>
      <p:sp>
        <p:nvSpPr>
          <p:cNvPr id="4" name="Footer Placeholder 3"/>
          <p:cNvSpPr>
            <a:spLocks noGrp="1"/>
          </p:cNvSpPr>
          <p:nvPr>
            <p:ph type="ftr" sz="quarter" idx="11"/>
          </p:nvPr>
        </p:nvSpPr>
        <p:spPr>
          <a:xfrm>
            <a:off x="884312" y="6093296"/>
            <a:ext cx="2319536" cy="504056"/>
          </a:xfrm>
        </p:spPr>
        <p:txBody>
          <a:bodyPr/>
          <a:lstStyle/>
          <a:p>
            <a:pPr algn="l"/>
            <a:r>
              <a:rPr lang="cs-CZ" sz="1100" dirty="0">
                <a:solidFill>
                  <a:schemeClr val="tx1"/>
                </a:solidFill>
                <a:latin typeface="Berlin CE" pitchFamily="2" charset="0"/>
              </a:rPr>
              <a:t>Ondřej Fabián</a:t>
            </a:r>
          </a:p>
          <a:p>
            <a:pPr algn="l"/>
            <a:r>
              <a:rPr lang="cs-CZ" sz="1100" dirty="0">
                <a:solidFill>
                  <a:schemeClr val="tx1"/>
                </a:solidFill>
                <a:latin typeface="Berlin CE" pitchFamily="2" charset="0"/>
              </a:rPr>
              <a:t>Univerzita Tomáše Bati ve Zlíně</a:t>
            </a: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cs-CZ" sz="1100" dirty="0">
                <a:solidFill>
                  <a:schemeClr val="bg1"/>
                </a:solidFill>
                <a:latin typeface="Berlin CE" pitchFamily="2" charset="0"/>
              </a:rPr>
              <a:t>fhs.utb.cz</a:t>
            </a: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cs-CZ" smtClean="0"/>
              <a:t>5</a:t>
            </a:fld>
            <a:endParaRPr lang="cs-CZ"/>
          </a:p>
        </p:txBody>
      </p:sp>
      <p:pic>
        <p:nvPicPr>
          <p:cNvPr id="14" name="Obrázek 13" descr="http://www.msmt.cz/uploads/OP_VVV/Pravidla_pro_publicitu/logolinky/Logolink_OP_VVV_hor_barva_cz.jpg"/>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632254" y="0"/>
            <a:ext cx="5759450" cy="1277620"/>
          </a:xfrm>
          <a:prstGeom prst="rect">
            <a:avLst/>
          </a:prstGeom>
          <a:noFill/>
          <a:ln>
            <a:noFill/>
          </a:ln>
        </p:spPr>
      </p:pic>
      <p:pic>
        <p:nvPicPr>
          <p:cNvPr id="11" name="Obrázek 10"/>
          <p:cNvPicPr/>
          <p:nvPr/>
        </p:nvPicPr>
        <p:blipFill>
          <a:blip r:embed="rId8"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36501591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cs-CZ" sz="3200" dirty="0"/>
              <a:t>5 Ele</a:t>
            </a:r>
            <a:r>
              <a:rPr lang="en-GB" sz="3200" dirty="0" err="1"/>
              <a:t>ctronic</a:t>
            </a:r>
            <a:r>
              <a:rPr lang="en-GB" sz="3200" dirty="0"/>
              <a:t> journals</a:t>
            </a:r>
            <a:endParaRPr lang="cs-CZ" sz="3200" dirty="0"/>
          </a:p>
        </p:txBody>
      </p:sp>
      <p:sp>
        <p:nvSpPr>
          <p:cNvPr id="3" name="Subtitle 2"/>
          <p:cNvSpPr>
            <a:spLocks noGrp="1"/>
          </p:cNvSpPr>
          <p:nvPr>
            <p:ph type="subTitle" idx="1"/>
          </p:nvPr>
        </p:nvSpPr>
        <p:spPr>
          <a:xfrm>
            <a:off x="539552" y="2348880"/>
            <a:ext cx="7981078" cy="3528392"/>
          </a:xfrm>
        </p:spPr>
        <p:txBody>
          <a:bodyPr>
            <a:noAutofit/>
          </a:bodyPr>
          <a:lstStyle/>
          <a:p>
            <a:pPr algn="l"/>
            <a:r>
              <a:rPr lang="en-GB" sz="1500" dirty="0">
                <a:solidFill>
                  <a:schemeClr val="tx1"/>
                </a:solidFill>
                <a:latin typeface="Source Sans Pro Semibold" pitchFamily="34" charset="-18"/>
              </a:rPr>
              <a:t>The most significant source of knowledge in science is a scientific article. It is published in prestigious electronic journals, which are subsequently indexed in bibliographic or full-text databases. The most important publishers of electronic journals:</a:t>
            </a:r>
            <a:endParaRPr lang="cs-CZ" sz="1500" dirty="0">
              <a:solidFill>
                <a:srgbClr val="642721"/>
              </a:solidFill>
              <a:latin typeface="Source Sans Pro Semibold" pitchFamily="34" charset="-18"/>
            </a:endParaRPr>
          </a:p>
          <a:p>
            <a:pPr marL="285750" indent="-285750" algn="l">
              <a:buFont typeface="Courier New" pitchFamily="49" charset="0"/>
              <a:buChar char="o"/>
            </a:pPr>
            <a:r>
              <a:rPr lang="cs-CZ" sz="1500" dirty="0" err="1">
                <a:solidFill>
                  <a:schemeClr val="tx1"/>
                </a:solidFill>
                <a:latin typeface="Source Sans Pro Semibold" pitchFamily="34" charset="-18"/>
              </a:rPr>
              <a:t>Elsevier</a:t>
            </a:r>
            <a:endParaRPr lang="cs-CZ" sz="1500" dirty="0">
              <a:solidFill>
                <a:schemeClr val="tx1"/>
              </a:solidFill>
              <a:latin typeface="Source Sans Pro Semibold" pitchFamily="34" charset="-18"/>
            </a:endParaRPr>
          </a:p>
          <a:p>
            <a:pPr marL="285750" indent="-285750" algn="l">
              <a:buFont typeface="Courier New" pitchFamily="49" charset="0"/>
              <a:buChar char="o"/>
            </a:pPr>
            <a:r>
              <a:rPr lang="cs-CZ" sz="1500" dirty="0" err="1">
                <a:solidFill>
                  <a:schemeClr val="tx1"/>
                </a:solidFill>
                <a:latin typeface="Source Sans Pro Semibold" pitchFamily="34" charset="-18"/>
              </a:rPr>
              <a:t>Wiley</a:t>
            </a:r>
            <a:endParaRPr lang="cs-CZ" sz="1500" dirty="0">
              <a:solidFill>
                <a:schemeClr val="tx1"/>
              </a:solidFill>
              <a:latin typeface="Source Sans Pro Semibold" pitchFamily="34" charset="-18"/>
            </a:endParaRPr>
          </a:p>
          <a:p>
            <a:pPr marL="285750" indent="-285750" algn="l">
              <a:buFont typeface="Courier New" pitchFamily="49" charset="0"/>
              <a:buChar char="o"/>
            </a:pPr>
            <a:r>
              <a:rPr lang="cs-CZ" sz="1500" dirty="0" err="1">
                <a:solidFill>
                  <a:schemeClr val="tx1"/>
                </a:solidFill>
                <a:latin typeface="Source Sans Pro Semibold" pitchFamily="34" charset="-18"/>
              </a:rPr>
              <a:t>Springer</a:t>
            </a:r>
            <a:r>
              <a:rPr lang="cs-CZ" sz="1500" dirty="0">
                <a:solidFill>
                  <a:schemeClr val="tx1"/>
                </a:solidFill>
                <a:latin typeface="Source Sans Pro Semibold" pitchFamily="34" charset="-18"/>
              </a:rPr>
              <a:t> </a:t>
            </a:r>
            <a:r>
              <a:rPr lang="cs-CZ" sz="1500" dirty="0" err="1">
                <a:solidFill>
                  <a:schemeClr val="tx1"/>
                </a:solidFill>
                <a:latin typeface="Source Sans Pro Semibold" pitchFamily="34" charset="-18"/>
              </a:rPr>
              <a:t>Nature</a:t>
            </a:r>
            <a:endParaRPr lang="cs-CZ" sz="1500" dirty="0">
              <a:solidFill>
                <a:schemeClr val="tx1"/>
              </a:solidFill>
              <a:latin typeface="Source Sans Pro Semibold" pitchFamily="34" charset="-18"/>
            </a:endParaRPr>
          </a:p>
          <a:p>
            <a:pPr marL="285750" indent="-285750" algn="l">
              <a:buFont typeface="Courier New" pitchFamily="49" charset="0"/>
              <a:buChar char="o"/>
            </a:pPr>
            <a:r>
              <a:rPr lang="cs-CZ" sz="1500" dirty="0" err="1">
                <a:solidFill>
                  <a:schemeClr val="tx1"/>
                </a:solidFill>
                <a:latin typeface="Source Sans Pro Semibold" pitchFamily="34" charset="-18"/>
              </a:rPr>
              <a:t>Emerald</a:t>
            </a:r>
            <a:r>
              <a:rPr lang="cs-CZ" sz="1500" dirty="0">
                <a:solidFill>
                  <a:schemeClr val="tx1"/>
                </a:solidFill>
                <a:latin typeface="Source Sans Pro Semibold" pitchFamily="34" charset="-18"/>
              </a:rPr>
              <a:t> </a:t>
            </a:r>
            <a:r>
              <a:rPr lang="cs-CZ" sz="1500" dirty="0" err="1">
                <a:solidFill>
                  <a:schemeClr val="tx1"/>
                </a:solidFill>
                <a:latin typeface="Source Sans Pro Semibold" pitchFamily="34" charset="-18"/>
              </a:rPr>
              <a:t>Publishing</a:t>
            </a:r>
            <a:endParaRPr lang="cs-CZ" sz="1500" dirty="0">
              <a:solidFill>
                <a:schemeClr val="tx1"/>
              </a:solidFill>
              <a:latin typeface="Source Sans Pro Semibold" pitchFamily="34" charset="-18"/>
            </a:endParaRPr>
          </a:p>
          <a:p>
            <a:pPr marL="285750" indent="-285750" algn="l">
              <a:buFont typeface="Courier New" pitchFamily="49" charset="0"/>
              <a:buChar char="o"/>
            </a:pPr>
            <a:r>
              <a:rPr lang="cs-CZ" sz="1500" dirty="0" err="1">
                <a:solidFill>
                  <a:schemeClr val="tx1"/>
                </a:solidFill>
                <a:latin typeface="Source Sans Pro Semibold" pitchFamily="34" charset="-18"/>
              </a:rPr>
              <a:t>Taylor</a:t>
            </a:r>
            <a:r>
              <a:rPr lang="cs-CZ" sz="1500" dirty="0">
                <a:solidFill>
                  <a:schemeClr val="tx1"/>
                </a:solidFill>
                <a:latin typeface="Source Sans Pro Semibold" pitchFamily="34" charset="-18"/>
              </a:rPr>
              <a:t> &amp; Francis</a:t>
            </a:r>
          </a:p>
          <a:p>
            <a:pPr marL="285750" indent="-285750" algn="l">
              <a:buFont typeface="Courier New" pitchFamily="49" charset="0"/>
              <a:buChar char="o"/>
            </a:pPr>
            <a:r>
              <a:rPr lang="cs-CZ" sz="1500" dirty="0" err="1">
                <a:solidFill>
                  <a:schemeClr val="tx1"/>
                </a:solidFill>
                <a:latin typeface="Source Sans Pro Semibold" pitchFamily="34" charset="-18"/>
              </a:rPr>
              <a:t>Sage</a:t>
            </a:r>
            <a:r>
              <a:rPr lang="cs-CZ" sz="1500" dirty="0">
                <a:solidFill>
                  <a:schemeClr val="tx1"/>
                </a:solidFill>
                <a:latin typeface="Source Sans Pro Semibold" pitchFamily="34" charset="-18"/>
              </a:rPr>
              <a:t> </a:t>
            </a:r>
            <a:r>
              <a:rPr lang="cs-CZ" sz="1500" dirty="0" err="1">
                <a:solidFill>
                  <a:schemeClr val="tx1"/>
                </a:solidFill>
                <a:latin typeface="Source Sans Pro Semibold" pitchFamily="34" charset="-18"/>
              </a:rPr>
              <a:t>Publishing</a:t>
            </a:r>
            <a:endParaRPr lang="cs-CZ" sz="1500" dirty="0">
              <a:solidFill>
                <a:schemeClr val="tx1"/>
              </a:solidFill>
              <a:latin typeface="Source Sans Pro Semibold" pitchFamily="34" charset="-18"/>
            </a:endParaRPr>
          </a:p>
          <a:p>
            <a:pPr marL="285750" indent="-285750" algn="l">
              <a:buFont typeface="Courier New" pitchFamily="49" charset="0"/>
              <a:buChar char="o"/>
            </a:pPr>
            <a:r>
              <a:rPr lang="cs-CZ" sz="1500" dirty="0">
                <a:solidFill>
                  <a:schemeClr val="tx1"/>
                </a:solidFill>
                <a:latin typeface="Source Sans Pro Semibold" pitchFamily="34" charset="-18"/>
              </a:rPr>
              <a:t>Oxford University </a:t>
            </a:r>
            <a:r>
              <a:rPr lang="cs-CZ" sz="1500" dirty="0" err="1">
                <a:solidFill>
                  <a:schemeClr val="tx1"/>
                </a:solidFill>
                <a:latin typeface="Source Sans Pro Semibold" pitchFamily="34" charset="-18"/>
              </a:rPr>
              <a:t>Press</a:t>
            </a:r>
            <a:endParaRPr lang="cs-CZ" sz="1500" dirty="0">
              <a:solidFill>
                <a:schemeClr val="tx1"/>
              </a:solidFill>
              <a:latin typeface="Source Sans Pro Semibold" pitchFamily="34" charset="-18"/>
            </a:endParaRPr>
          </a:p>
          <a:p>
            <a:pPr marL="285750" indent="-285750" algn="l">
              <a:buFont typeface="Courier New" pitchFamily="49" charset="0"/>
              <a:buChar char="o"/>
            </a:pPr>
            <a:r>
              <a:rPr lang="cs-CZ" sz="1500" dirty="0">
                <a:solidFill>
                  <a:schemeClr val="tx1"/>
                </a:solidFill>
                <a:latin typeface="Source Sans Pro Semibold" pitchFamily="34" charset="-18"/>
              </a:rPr>
              <a:t>Cambridge University </a:t>
            </a:r>
            <a:r>
              <a:rPr lang="cs-CZ" sz="1500" dirty="0" err="1">
                <a:solidFill>
                  <a:schemeClr val="tx1"/>
                </a:solidFill>
                <a:latin typeface="Source Sans Pro Semibold" pitchFamily="34" charset="-18"/>
              </a:rPr>
              <a:t>Press</a:t>
            </a:r>
            <a:endParaRPr lang="cs-CZ" sz="1500" dirty="0">
              <a:solidFill>
                <a:schemeClr val="tx1"/>
              </a:solidFill>
              <a:latin typeface="Source Sans Pro Semibold" pitchFamily="34" charset="-18"/>
            </a:endParaRPr>
          </a:p>
          <a:p>
            <a:pPr marL="285750" indent="-285750" algn="l">
              <a:buFont typeface="Courier New" pitchFamily="49" charset="0"/>
              <a:buChar char="o"/>
            </a:pPr>
            <a:r>
              <a:rPr lang="cs-CZ" sz="1500" dirty="0">
                <a:solidFill>
                  <a:schemeClr val="tx1"/>
                </a:solidFill>
                <a:latin typeface="Source Sans Pro Semibold" pitchFamily="34" charset="-18"/>
              </a:rPr>
              <a:t>De </a:t>
            </a:r>
            <a:r>
              <a:rPr lang="cs-CZ" sz="1500" dirty="0" err="1">
                <a:solidFill>
                  <a:schemeClr val="tx1"/>
                </a:solidFill>
                <a:latin typeface="Source Sans Pro Semibold" pitchFamily="34" charset="-18"/>
              </a:rPr>
              <a:t>Gruyter</a:t>
            </a:r>
            <a:endParaRPr lang="cs-CZ" sz="15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19536" cy="504056"/>
          </a:xfrm>
        </p:spPr>
        <p:txBody>
          <a:bodyPr/>
          <a:lstStyle/>
          <a:p>
            <a:pPr algn="l"/>
            <a:r>
              <a:rPr lang="cs-CZ" sz="1100" dirty="0">
                <a:solidFill>
                  <a:schemeClr val="tx1"/>
                </a:solidFill>
                <a:latin typeface="Berlin CE" pitchFamily="2" charset="0"/>
              </a:rPr>
              <a:t>Ondřej Fabián</a:t>
            </a:r>
          </a:p>
          <a:p>
            <a:pPr algn="l"/>
            <a:r>
              <a:rPr lang="cs-CZ" sz="1100" dirty="0">
                <a:solidFill>
                  <a:schemeClr val="tx1"/>
                </a:solidFill>
                <a:latin typeface="Berlin CE" pitchFamily="2" charset="0"/>
              </a:rPr>
              <a:t>Tomas </a:t>
            </a:r>
            <a:r>
              <a:rPr lang="cs-CZ" sz="1100" dirty="0" err="1">
                <a:solidFill>
                  <a:schemeClr val="tx1"/>
                </a:solidFill>
                <a:latin typeface="Berlin CE" pitchFamily="2" charset="0"/>
              </a:rPr>
              <a:t>Bata</a:t>
            </a:r>
            <a:r>
              <a:rPr lang="cs-CZ" sz="1100" dirty="0">
                <a:solidFill>
                  <a:schemeClr val="tx1"/>
                </a:solidFill>
                <a:latin typeface="Berlin CE" pitchFamily="2" charset="0"/>
              </a:rPr>
              <a:t> University in Zlín</a:t>
            </a:r>
            <a:endParaRPr lang="cs-CZ"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cs-CZ" sz="1100" dirty="0">
                <a:solidFill>
                  <a:schemeClr val="bg1"/>
                </a:solidFill>
                <a:latin typeface="Berlin CE" pitchFamily="2" charset="0"/>
              </a:rPr>
              <a:t>fhs.utb.cz</a:t>
            </a: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cs-CZ" smtClean="0"/>
              <a:t>6</a:t>
            </a:fld>
            <a:endParaRPr lang="cs-CZ"/>
          </a:p>
        </p:txBody>
      </p:sp>
      <p:pic>
        <p:nvPicPr>
          <p:cNvPr id="14" name="Obrázek 13" descr="http://www.msmt.cz/uploads/OP_VVV/Pravidla_pro_publicitu/logolinky/Logolink_OP_VVV_hor_barva_cz.jpg"/>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632254" y="0"/>
            <a:ext cx="5759450" cy="1277620"/>
          </a:xfrm>
          <a:prstGeom prst="rect">
            <a:avLst/>
          </a:prstGeom>
          <a:noFill/>
          <a:ln>
            <a:noFill/>
          </a:ln>
        </p:spPr>
      </p:pic>
      <p:pic>
        <p:nvPicPr>
          <p:cNvPr id="11" name="Obrázek 10"/>
          <p:cNvPicPr/>
          <p:nvPr/>
        </p:nvPicPr>
        <p:blipFill>
          <a:blip r:embed="rId8"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13406724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cs-CZ" sz="3200" dirty="0"/>
              <a:t>6 </a:t>
            </a:r>
            <a:r>
              <a:rPr lang="en-GB" sz="3200" dirty="0"/>
              <a:t>The publishing process scheme</a:t>
            </a:r>
            <a:endParaRPr lang="cs-CZ" sz="3200" dirty="0"/>
          </a:p>
        </p:txBody>
      </p:sp>
      <p:sp>
        <p:nvSpPr>
          <p:cNvPr id="3" name="Subtitle 2"/>
          <p:cNvSpPr>
            <a:spLocks noGrp="1"/>
          </p:cNvSpPr>
          <p:nvPr>
            <p:ph type="subTitle" idx="1"/>
          </p:nvPr>
        </p:nvSpPr>
        <p:spPr>
          <a:xfrm>
            <a:off x="539552" y="2348880"/>
            <a:ext cx="7981078" cy="3528392"/>
          </a:xfrm>
        </p:spPr>
        <p:txBody>
          <a:bodyPr>
            <a:noAutofit/>
          </a:bodyPr>
          <a:lstStyle/>
          <a:p>
            <a:pPr algn="l"/>
            <a:endParaRPr lang="cs-CZ" sz="15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19536" cy="504056"/>
          </a:xfrm>
        </p:spPr>
        <p:txBody>
          <a:bodyPr/>
          <a:lstStyle/>
          <a:p>
            <a:pPr algn="l"/>
            <a:r>
              <a:rPr lang="cs-CZ" sz="1100" dirty="0">
                <a:solidFill>
                  <a:schemeClr val="tx1"/>
                </a:solidFill>
                <a:latin typeface="Berlin CE" pitchFamily="2" charset="0"/>
              </a:rPr>
              <a:t>Ondřej Fabián</a:t>
            </a:r>
          </a:p>
          <a:p>
            <a:pPr algn="l"/>
            <a:r>
              <a:rPr lang="cs-CZ" sz="1100" dirty="0">
                <a:solidFill>
                  <a:schemeClr val="tx1"/>
                </a:solidFill>
                <a:latin typeface="Berlin CE" pitchFamily="2" charset="0"/>
              </a:rPr>
              <a:t>Tomas </a:t>
            </a:r>
            <a:r>
              <a:rPr lang="cs-CZ" sz="1100" dirty="0" err="1">
                <a:solidFill>
                  <a:schemeClr val="tx1"/>
                </a:solidFill>
                <a:latin typeface="Berlin CE" pitchFamily="2" charset="0"/>
              </a:rPr>
              <a:t>Bata</a:t>
            </a:r>
            <a:r>
              <a:rPr lang="cs-CZ" sz="1100" dirty="0">
                <a:solidFill>
                  <a:schemeClr val="tx1"/>
                </a:solidFill>
                <a:latin typeface="Berlin CE" pitchFamily="2" charset="0"/>
              </a:rPr>
              <a:t> University in Zlín</a:t>
            </a:r>
            <a:endParaRPr lang="cs-CZ"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cs-CZ" sz="1100" dirty="0">
                <a:solidFill>
                  <a:schemeClr val="bg1"/>
                </a:solidFill>
                <a:latin typeface="Berlin CE" pitchFamily="2" charset="0"/>
              </a:rPr>
              <a:t>fhs.utb.cz</a:t>
            </a: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cs-CZ" smtClean="0"/>
              <a:t>7</a:t>
            </a:fld>
            <a:endParaRPr lang="cs-CZ"/>
          </a:p>
        </p:txBody>
      </p:sp>
      <p:pic>
        <p:nvPicPr>
          <p:cNvPr id="14" name="Obrázek 13" descr="http://www.msmt.cz/uploads/OP_VVV/Pravidla_pro_publicitu/logolinky/Logolink_OP_VVV_hor_barva_cz.jpg"/>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632254" y="0"/>
            <a:ext cx="5759450" cy="1277620"/>
          </a:xfrm>
          <a:prstGeom prst="rect">
            <a:avLst/>
          </a:prstGeom>
          <a:noFill/>
          <a:ln>
            <a:noFill/>
          </a:ln>
        </p:spPr>
      </p:pic>
      <p:pic>
        <p:nvPicPr>
          <p:cNvPr id="5" name="Obrázek 4"/>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95536" y="2132856"/>
            <a:ext cx="8125094" cy="3840898"/>
          </a:xfrm>
          <a:prstGeom prst="rect">
            <a:avLst/>
          </a:prstGeom>
        </p:spPr>
      </p:pic>
      <p:pic>
        <p:nvPicPr>
          <p:cNvPr id="12" name="Obrázek 11"/>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0" y="2034301"/>
            <a:ext cx="9144000" cy="3902951"/>
          </a:xfrm>
          <a:prstGeom prst="rect">
            <a:avLst/>
          </a:prstGeom>
        </p:spPr>
      </p:pic>
      <p:pic>
        <p:nvPicPr>
          <p:cNvPr id="13" name="Obrázek 12"/>
          <p:cNvPicPr/>
          <p:nvPr/>
        </p:nvPicPr>
        <p:blipFill>
          <a:blip r:embed="rId10"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28942805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cs-CZ" sz="3200" dirty="0"/>
              <a:t>7 </a:t>
            </a:r>
            <a:r>
              <a:rPr lang="en-GB" sz="3200" dirty="0"/>
              <a:t>Special types of documents</a:t>
            </a:r>
            <a:endParaRPr lang="cs-CZ" sz="3200" dirty="0"/>
          </a:p>
        </p:txBody>
      </p:sp>
      <p:sp>
        <p:nvSpPr>
          <p:cNvPr id="3" name="Subtitle 2"/>
          <p:cNvSpPr>
            <a:spLocks noGrp="1"/>
          </p:cNvSpPr>
          <p:nvPr>
            <p:ph type="subTitle" idx="1"/>
          </p:nvPr>
        </p:nvSpPr>
        <p:spPr>
          <a:xfrm>
            <a:off x="539552" y="2348880"/>
            <a:ext cx="7981078" cy="3528392"/>
          </a:xfrm>
        </p:spPr>
        <p:txBody>
          <a:bodyPr>
            <a:noAutofit/>
          </a:bodyPr>
          <a:lstStyle/>
          <a:p>
            <a:pPr algn="l"/>
            <a:r>
              <a:rPr lang="cs-CZ" sz="1500" dirty="0">
                <a:solidFill>
                  <a:schemeClr val="tx1"/>
                </a:solidFill>
                <a:latin typeface="Source Sans Pro Semibold" pitchFamily="34" charset="-18"/>
              </a:rPr>
              <a:t>Kromě klasických druhů dokumentů, mezi které se počítají knihy, odborné časopisy a články z nich, existují i další důležité informační zdroje, které jsou označovány termínem „speciální druhy dokumentů“. Mezi ně se počítá např:</a:t>
            </a:r>
            <a:endParaRPr lang="en-GB" sz="1500" dirty="0">
              <a:solidFill>
                <a:schemeClr val="tx1"/>
              </a:solidFill>
              <a:latin typeface="Source Sans Pro Semibold" pitchFamily="34" charset="-18"/>
            </a:endParaRPr>
          </a:p>
          <a:p>
            <a:pPr algn="l"/>
            <a:r>
              <a:rPr lang="en-GB" sz="1500" dirty="0">
                <a:solidFill>
                  <a:schemeClr val="tx1"/>
                </a:solidFill>
                <a:latin typeface="Source Sans Pro Semibold" pitchFamily="34" charset="-18"/>
              </a:rPr>
              <a:t>In addition to classical types of documents, such as books, journals, and journal articles, there are other important sources of information that are referred to as “special types of documents”. These include, among others:</a:t>
            </a:r>
            <a:endParaRPr lang="cs-CZ" sz="1500" dirty="0">
              <a:solidFill>
                <a:schemeClr val="tx1"/>
              </a:solidFill>
              <a:latin typeface="Source Sans Pro Semibold" pitchFamily="34" charset="-18"/>
            </a:endParaRPr>
          </a:p>
          <a:p>
            <a:pPr algn="l"/>
            <a:endParaRPr lang="cs-CZ" sz="1500" dirty="0">
              <a:solidFill>
                <a:srgbClr val="642721"/>
              </a:solidFill>
              <a:latin typeface="Source Sans Pro Semibold" pitchFamily="34" charset="-18"/>
            </a:endParaRPr>
          </a:p>
          <a:p>
            <a:pPr marL="285750" indent="-285750" algn="l">
              <a:buFont typeface="Courier New" pitchFamily="49" charset="0"/>
              <a:buChar char="o"/>
            </a:pPr>
            <a:r>
              <a:rPr lang="cs-CZ" sz="1500" dirty="0">
                <a:solidFill>
                  <a:schemeClr val="tx1"/>
                </a:solidFill>
                <a:latin typeface="Source Sans Pro Semibold" pitchFamily="34" charset="-18"/>
              </a:rPr>
              <a:t>Patent</a:t>
            </a:r>
            <a:r>
              <a:rPr lang="en-GB" sz="1500" dirty="0">
                <a:solidFill>
                  <a:schemeClr val="tx1"/>
                </a:solidFill>
                <a:latin typeface="Source Sans Pro Semibold" pitchFamily="34" charset="-18"/>
              </a:rPr>
              <a:t>s</a:t>
            </a:r>
            <a:endParaRPr lang="cs-CZ" sz="1500" dirty="0">
              <a:solidFill>
                <a:schemeClr val="tx1"/>
              </a:solidFill>
              <a:latin typeface="Source Sans Pro Semibold" pitchFamily="34" charset="-18"/>
            </a:endParaRPr>
          </a:p>
          <a:p>
            <a:pPr marL="285750" indent="-285750" algn="l">
              <a:buFont typeface="Courier New" pitchFamily="49" charset="0"/>
              <a:buChar char="o"/>
            </a:pPr>
            <a:r>
              <a:rPr lang="en-GB" sz="1500" dirty="0">
                <a:solidFill>
                  <a:schemeClr val="tx1"/>
                </a:solidFill>
                <a:latin typeface="Source Sans Pro Semibold" pitchFamily="34" charset="-18"/>
              </a:rPr>
              <a:t>Standards</a:t>
            </a:r>
            <a:endParaRPr lang="cs-CZ" sz="1500" dirty="0">
              <a:solidFill>
                <a:schemeClr val="tx1"/>
              </a:solidFill>
              <a:latin typeface="Source Sans Pro Semibold" pitchFamily="34" charset="-18"/>
            </a:endParaRPr>
          </a:p>
          <a:p>
            <a:pPr marL="285750" indent="-285750" algn="l">
              <a:buFont typeface="Courier New" pitchFamily="49" charset="0"/>
              <a:buChar char="o"/>
            </a:pPr>
            <a:r>
              <a:rPr lang="en-GB" sz="1500" dirty="0">
                <a:solidFill>
                  <a:schemeClr val="tx1"/>
                </a:solidFill>
                <a:latin typeface="Source Sans Pro Semibold" pitchFamily="34" charset="-18"/>
              </a:rPr>
              <a:t>Grey</a:t>
            </a:r>
            <a:r>
              <a:rPr lang="cs-CZ" sz="1500" dirty="0">
                <a:solidFill>
                  <a:schemeClr val="tx1"/>
                </a:solidFill>
                <a:latin typeface="Source Sans Pro Semibold" pitchFamily="34" charset="-18"/>
              </a:rPr>
              <a:t> literatur</a:t>
            </a:r>
            <a:r>
              <a:rPr lang="en-GB" sz="1500" dirty="0">
                <a:solidFill>
                  <a:schemeClr val="tx1"/>
                </a:solidFill>
                <a:latin typeface="Source Sans Pro Semibold" pitchFamily="34" charset="-18"/>
              </a:rPr>
              <a:t>e</a:t>
            </a:r>
            <a:r>
              <a:rPr lang="cs-CZ" sz="1500" dirty="0">
                <a:solidFill>
                  <a:schemeClr val="tx1"/>
                </a:solidFill>
                <a:latin typeface="Source Sans Pro Semibold" pitchFamily="34" charset="-18"/>
              </a:rPr>
              <a:t> (</a:t>
            </a:r>
            <a:r>
              <a:rPr lang="cs-CZ" sz="1500" dirty="0" err="1">
                <a:solidFill>
                  <a:schemeClr val="tx1"/>
                </a:solidFill>
                <a:latin typeface="Source Sans Pro Semibold" pitchFamily="34" charset="-18"/>
              </a:rPr>
              <a:t>technic</a:t>
            </a:r>
            <a:r>
              <a:rPr lang="en-GB" sz="1500" dirty="0">
                <a:solidFill>
                  <a:schemeClr val="tx1"/>
                </a:solidFill>
                <a:latin typeface="Source Sans Pro Semibold" pitchFamily="34" charset="-18"/>
              </a:rPr>
              <a:t>al</a:t>
            </a:r>
            <a:r>
              <a:rPr lang="cs-CZ" sz="1500" dirty="0">
                <a:solidFill>
                  <a:schemeClr val="tx1"/>
                </a:solidFill>
                <a:latin typeface="Source Sans Pro Semibold" pitchFamily="34" charset="-18"/>
              </a:rPr>
              <a:t>, </a:t>
            </a:r>
            <a:r>
              <a:rPr lang="en-GB" sz="1500" dirty="0">
                <a:solidFill>
                  <a:schemeClr val="tx1"/>
                </a:solidFill>
                <a:latin typeface="Source Sans Pro Semibold" pitchFamily="34" charset="-18"/>
              </a:rPr>
              <a:t>research and scientific reports;</a:t>
            </a:r>
            <a:r>
              <a:rPr lang="cs-CZ" sz="1500" dirty="0">
                <a:solidFill>
                  <a:schemeClr val="tx1"/>
                </a:solidFill>
                <a:latin typeface="Source Sans Pro Semibold" pitchFamily="34" charset="-18"/>
              </a:rPr>
              <a:t> </a:t>
            </a:r>
            <a:r>
              <a:rPr lang="en-GB" sz="1500" dirty="0">
                <a:solidFill>
                  <a:schemeClr val="tx1"/>
                </a:solidFill>
                <a:latin typeface="Source Sans Pro Semibold" pitchFamily="34" charset="-18"/>
              </a:rPr>
              <a:t>theses, etc</a:t>
            </a:r>
            <a:r>
              <a:rPr lang="cs-CZ" sz="1500" dirty="0">
                <a:solidFill>
                  <a:schemeClr val="tx1"/>
                </a:solidFill>
                <a:latin typeface="Source Sans Pro Semibold" pitchFamily="34" charset="-18"/>
              </a:rPr>
              <a:t>.</a:t>
            </a:r>
            <a:r>
              <a:rPr lang="en-GB" sz="1500" dirty="0">
                <a:solidFill>
                  <a:schemeClr val="tx1"/>
                </a:solidFill>
                <a:latin typeface="Source Sans Pro Semibold" pitchFamily="34" charset="-18"/>
              </a:rPr>
              <a:t>,</a:t>
            </a:r>
            <a:r>
              <a:rPr lang="cs-CZ" sz="1500" dirty="0">
                <a:solidFill>
                  <a:schemeClr val="tx1"/>
                </a:solidFill>
                <a:latin typeface="Source Sans Pro Semibold" pitchFamily="34" charset="-18"/>
              </a:rPr>
              <a:t>)</a:t>
            </a:r>
          </a:p>
        </p:txBody>
      </p:sp>
      <p:sp>
        <p:nvSpPr>
          <p:cNvPr id="4" name="Footer Placeholder 3"/>
          <p:cNvSpPr>
            <a:spLocks noGrp="1"/>
          </p:cNvSpPr>
          <p:nvPr>
            <p:ph type="ftr" sz="quarter" idx="11"/>
          </p:nvPr>
        </p:nvSpPr>
        <p:spPr>
          <a:xfrm>
            <a:off x="884312" y="6093296"/>
            <a:ext cx="2319536" cy="504056"/>
          </a:xfrm>
        </p:spPr>
        <p:txBody>
          <a:bodyPr/>
          <a:lstStyle/>
          <a:p>
            <a:pPr algn="l"/>
            <a:r>
              <a:rPr lang="cs-CZ" sz="1100" dirty="0">
                <a:solidFill>
                  <a:schemeClr val="tx1"/>
                </a:solidFill>
                <a:latin typeface="Berlin CE" pitchFamily="2" charset="0"/>
              </a:rPr>
              <a:t>Ondřej Fabián</a:t>
            </a:r>
          </a:p>
          <a:p>
            <a:pPr algn="l"/>
            <a:r>
              <a:rPr lang="cs-CZ" sz="1100" dirty="0">
                <a:solidFill>
                  <a:schemeClr val="tx1"/>
                </a:solidFill>
                <a:latin typeface="Berlin CE" pitchFamily="2" charset="0"/>
              </a:rPr>
              <a:t>Tomas </a:t>
            </a:r>
            <a:r>
              <a:rPr lang="cs-CZ" sz="1100" dirty="0" err="1">
                <a:solidFill>
                  <a:schemeClr val="tx1"/>
                </a:solidFill>
                <a:latin typeface="Berlin CE" pitchFamily="2" charset="0"/>
              </a:rPr>
              <a:t>Bata</a:t>
            </a:r>
            <a:r>
              <a:rPr lang="cs-CZ" sz="1100" dirty="0">
                <a:solidFill>
                  <a:schemeClr val="tx1"/>
                </a:solidFill>
                <a:latin typeface="Berlin CE" pitchFamily="2" charset="0"/>
              </a:rPr>
              <a:t> University in Zlín</a:t>
            </a:r>
            <a:endParaRPr lang="cs-CZ"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cs-CZ" sz="1100" dirty="0">
                <a:solidFill>
                  <a:schemeClr val="bg1"/>
                </a:solidFill>
                <a:latin typeface="Berlin CE" pitchFamily="2" charset="0"/>
              </a:rPr>
              <a:t>fhs.utb.cz</a:t>
            </a: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cs-CZ" smtClean="0"/>
              <a:t>8</a:t>
            </a:fld>
            <a:endParaRPr lang="cs-CZ"/>
          </a:p>
        </p:txBody>
      </p:sp>
      <p:pic>
        <p:nvPicPr>
          <p:cNvPr id="14" name="Obrázek 13" descr="http://www.msmt.cz/uploads/OP_VVV/Pravidla_pro_publicitu/logolinky/Logolink_OP_VVV_hor_barva_cz.jpg"/>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632254" y="0"/>
            <a:ext cx="5759450" cy="1277620"/>
          </a:xfrm>
          <a:prstGeom prst="rect">
            <a:avLst/>
          </a:prstGeom>
          <a:noFill/>
          <a:ln>
            <a:noFill/>
          </a:ln>
        </p:spPr>
      </p:pic>
      <p:pic>
        <p:nvPicPr>
          <p:cNvPr id="11" name="Obrázek 10"/>
          <p:cNvPicPr/>
          <p:nvPr/>
        </p:nvPicPr>
        <p:blipFill>
          <a:blip r:embed="rId8"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5048294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cs-CZ" sz="3200" dirty="0"/>
              <a:t>8 </a:t>
            </a:r>
            <a:r>
              <a:rPr lang="en-GB" sz="3200" dirty="0"/>
              <a:t>Stages of  </a:t>
            </a:r>
            <a:r>
              <a:rPr lang="en-GB" sz="3200" dirty="0" err="1"/>
              <a:t>docum</a:t>
            </a:r>
            <a:r>
              <a:rPr lang="cs-CZ" sz="3200" dirty="0" err="1"/>
              <a:t>ent</a:t>
            </a:r>
            <a:r>
              <a:rPr lang="en-GB" sz="3200" dirty="0"/>
              <a:t> publishing</a:t>
            </a:r>
            <a:endParaRPr lang="cs-CZ" sz="3200" dirty="0"/>
          </a:p>
        </p:txBody>
      </p:sp>
      <p:sp>
        <p:nvSpPr>
          <p:cNvPr id="3" name="Subtitle 2"/>
          <p:cNvSpPr>
            <a:spLocks noGrp="1"/>
          </p:cNvSpPr>
          <p:nvPr>
            <p:ph type="subTitle" idx="1"/>
          </p:nvPr>
        </p:nvSpPr>
        <p:spPr>
          <a:xfrm>
            <a:off x="539552" y="2348880"/>
            <a:ext cx="7981078" cy="3528392"/>
          </a:xfrm>
        </p:spPr>
        <p:txBody>
          <a:bodyPr>
            <a:noAutofit/>
          </a:bodyPr>
          <a:lstStyle/>
          <a:p>
            <a:pPr algn="l"/>
            <a:r>
              <a:rPr lang="en-GB" sz="1500" dirty="0">
                <a:solidFill>
                  <a:schemeClr val="tx1"/>
                </a:solidFill>
                <a:latin typeface="Source Sans Pro Semibold" pitchFamily="34" charset="-18"/>
              </a:rPr>
              <a:t>When publishing an article, the author´s manuscript goes through the publishing process in several stages.  At any stage, the work can be published under certain conditions. More about publishing policies in the Sherpa/Romeo Database. The publishing stages are divided as follows:</a:t>
            </a:r>
            <a:endParaRPr lang="cs-CZ" sz="1500" dirty="0">
              <a:solidFill>
                <a:schemeClr val="tx1"/>
              </a:solidFill>
              <a:latin typeface="Source Sans Pro Semibold" pitchFamily="34" charset="-18"/>
            </a:endParaRPr>
          </a:p>
          <a:p>
            <a:pPr algn="l"/>
            <a:endParaRPr lang="cs-CZ" sz="1500" dirty="0">
              <a:solidFill>
                <a:srgbClr val="642721"/>
              </a:solidFill>
              <a:latin typeface="Source Sans Pro Semibold" pitchFamily="34" charset="-18"/>
            </a:endParaRPr>
          </a:p>
          <a:p>
            <a:pPr marL="285750" indent="-285750" algn="l">
              <a:buFont typeface="Courier New" pitchFamily="49" charset="0"/>
              <a:buChar char="o"/>
            </a:pPr>
            <a:r>
              <a:rPr lang="cs-CZ" sz="1500" dirty="0" err="1">
                <a:solidFill>
                  <a:schemeClr val="tx1"/>
                </a:solidFill>
                <a:latin typeface="Source Sans Pro Semibold" pitchFamily="34" charset="-18"/>
              </a:rPr>
              <a:t>Pre</a:t>
            </a:r>
            <a:r>
              <a:rPr lang="en-GB" sz="1500" dirty="0">
                <a:solidFill>
                  <a:schemeClr val="tx1"/>
                </a:solidFill>
                <a:latin typeface="Source Sans Pro Semibold" pitchFamily="34" charset="-18"/>
              </a:rPr>
              <a:t>-</a:t>
            </a:r>
            <a:r>
              <a:rPr lang="cs-CZ" sz="1500" dirty="0" err="1">
                <a:solidFill>
                  <a:schemeClr val="tx1"/>
                </a:solidFill>
                <a:latin typeface="Source Sans Pro Semibold" pitchFamily="34" charset="-18"/>
              </a:rPr>
              <a:t>print</a:t>
            </a:r>
            <a:r>
              <a:rPr lang="cs-CZ" sz="1500" dirty="0">
                <a:solidFill>
                  <a:schemeClr val="tx1"/>
                </a:solidFill>
                <a:latin typeface="Source Sans Pro Semibold" pitchFamily="34" charset="-18"/>
              </a:rPr>
              <a:t> – </a:t>
            </a:r>
            <a:r>
              <a:rPr lang="en-GB" sz="1500" dirty="0">
                <a:solidFill>
                  <a:schemeClr val="tx1"/>
                </a:solidFill>
                <a:latin typeface="Source Sans Pro Semibold" pitchFamily="34" charset="-18"/>
              </a:rPr>
              <a:t>the first version of the manuscript before the review process. It is accessed by pre-print servers. </a:t>
            </a:r>
            <a:endParaRPr lang="cs-CZ" sz="1500" dirty="0">
              <a:solidFill>
                <a:schemeClr val="tx1"/>
              </a:solidFill>
              <a:latin typeface="Source Sans Pro Semibold" pitchFamily="34" charset="-18"/>
            </a:endParaRPr>
          </a:p>
          <a:p>
            <a:pPr marL="285750" indent="-285750" algn="l">
              <a:buFont typeface="Courier New" pitchFamily="49" charset="0"/>
              <a:buChar char="o"/>
            </a:pPr>
            <a:r>
              <a:rPr lang="cs-CZ" sz="1500" dirty="0">
                <a:solidFill>
                  <a:schemeClr val="tx1"/>
                </a:solidFill>
                <a:latin typeface="Source Sans Pro Semibold" pitchFamily="34" charset="-18"/>
              </a:rPr>
              <a:t>Post</a:t>
            </a:r>
            <a:r>
              <a:rPr lang="en-GB" sz="1500" dirty="0">
                <a:solidFill>
                  <a:schemeClr val="tx1"/>
                </a:solidFill>
                <a:latin typeface="Source Sans Pro Semibold" pitchFamily="34" charset="-18"/>
              </a:rPr>
              <a:t>-</a:t>
            </a:r>
            <a:r>
              <a:rPr lang="cs-CZ" sz="1500" dirty="0" err="1">
                <a:solidFill>
                  <a:schemeClr val="tx1"/>
                </a:solidFill>
                <a:latin typeface="Source Sans Pro Semibold" pitchFamily="34" charset="-18"/>
              </a:rPr>
              <a:t>print</a:t>
            </a:r>
            <a:r>
              <a:rPr lang="cs-CZ" sz="1500" dirty="0">
                <a:solidFill>
                  <a:schemeClr val="tx1"/>
                </a:solidFill>
                <a:latin typeface="Source Sans Pro Semibold" pitchFamily="34" charset="-18"/>
              </a:rPr>
              <a:t> - </a:t>
            </a:r>
            <a:r>
              <a:rPr lang="en-GB" sz="1500" dirty="0">
                <a:solidFill>
                  <a:schemeClr val="tx1"/>
                </a:solidFill>
                <a:latin typeface="Source Sans Pro Semibold" pitchFamily="34" charset="-18"/>
              </a:rPr>
              <a:t>version of the manuscript after the review process, but without typographic edits and changes by the publisher. The author can usually share this version freely and it is often made available through institutional or subject repositories. </a:t>
            </a:r>
          </a:p>
          <a:p>
            <a:pPr marL="285750" indent="-285750" algn="l">
              <a:buFont typeface="Courier New" pitchFamily="49" charset="0"/>
              <a:buChar char="o"/>
            </a:pPr>
            <a:r>
              <a:rPr lang="en-GB" sz="1500" dirty="0">
                <a:solidFill>
                  <a:schemeClr val="tx1"/>
                </a:solidFill>
                <a:latin typeface="Source Sans Pro Semibold" pitchFamily="34" charset="-18"/>
              </a:rPr>
              <a:t>Published paper </a:t>
            </a:r>
            <a:r>
              <a:rPr lang="cs-CZ" sz="1500" dirty="0">
                <a:solidFill>
                  <a:schemeClr val="tx1"/>
                </a:solidFill>
                <a:latin typeface="Source Sans Pro Semibold" pitchFamily="34" charset="-18"/>
              </a:rPr>
              <a:t>– </a:t>
            </a:r>
            <a:r>
              <a:rPr lang="en-GB" sz="1500" dirty="0">
                <a:solidFill>
                  <a:schemeClr val="tx1"/>
                </a:solidFill>
                <a:latin typeface="Source Sans Pro Semibold" pitchFamily="34" charset="-18"/>
              </a:rPr>
              <a:t>an article usually in the pdf format, released with final typographic edits in the source journal. The copyrights for this paper version are usually owned by the  publisher.</a:t>
            </a:r>
            <a:endParaRPr lang="cs-CZ" sz="15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19536" cy="504056"/>
          </a:xfrm>
        </p:spPr>
        <p:txBody>
          <a:bodyPr/>
          <a:lstStyle/>
          <a:p>
            <a:pPr algn="l"/>
            <a:r>
              <a:rPr lang="cs-CZ" sz="1100" dirty="0">
                <a:solidFill>
                  <a:schemeClr val="tx1"/>
                </a:solidFill>
                <a:latin typeface="Berlin CE" pitchFamily="2" charset="0"/>
              </a:rPr>
              <a:t>Ondřej Fabián</a:t>
            </a:r>
          </a:p>
          <a:p>
            <a:pPr algn="l"/>
            <a:r>
              <a:rPr lang="cs-CZ" sz="1100" dirty="0">
                <a:solidFill>
                  <a:schemeClr val="tx1"/>
                </a:solidFill>
                <a:latin typeface="Berlin CE" pitchFamily="2" charset="0"/>
              </a:rPr>
              <a:t>Tomas </a:t>
            </a:r>
            <a:r>
              <a:rPr lang="cs-CZ" sz="1100" dirty="0" err="1">
                <a:solidFill>
                  <a:schemeClr val="tx1"/>
                </a:solidFill>
                <a:latin typeface="Berlin CE" pitchFamily="2" charset="0"/>
              </a:rPr>
              <a:t>Bata</a:t>
            </a:r>
            <a:r>
              <a:rPr lang="cs-CZ" sz="1100" dirty="0">
                <a:solidFill>
                  <a:schemeClr val="tx1"/>
                </a:solidFill>
                <a:latin typeface="Berlin CE" pitchFamily="2" charset="0"/>
              </a:rPr>
              <a:t> University in Zlín</a:t>
            </a:r>
            <a:endParaRPr lang="cs-CZ"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cs-CZ" sz="1100" dirty="0">
                <a:solidFill>
                  <a:schemeClr val="bg1"/>
                </a:solidFill>
                <a:latin typeface="Berlin CE" pitchFamily="2" charset="0"/>
              </a:rPr>
              <a:t>fhs.utb.cz</a:t>
            </a: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cs-CZ" smtClean="0"/>
              <a:t>9</a:t>
            </a:fld>
            <a:endParaRPr lang="cs-CZ"/>
          </a:p>
        </p:txBody>
      </p:sp>
      <p:pic>
        <p:nvPicPr>
          <p:cNvPr id="14" name="Obrázek 13" descr="http://www.msmt.cz/uploads/OP_VVV/Pravidla_pro_publicitu/logolinky/Logolink_OP_VVV_hor_barva_cz.jpg"/>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632254" y="0"/>
            <a:ext cx="5759450" cy="1277620"/>
          </a:xfrm>
          <a:prstGeom prst="rect">
            <a:avLst/>
          </a:prstGeom>
          <a:noFill/>
          <a:ln>
            <a:noFill/>
          </a:ln>
        </p:spPr>
      </p:pic>
      <p:pic>
        <p:nvPicPr>
          <p:cNvPr id="11" name="Obrázek 10"/>
          <p:cNvPicPr/>
          <p:nvPr/>
        </p:nvPicPr>
        <p:blipFill>
          <a:blip r:embed="rId8"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157192692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FHS UTB">
      <a:majorFont>
        <a:latin typeface="Source Sans Pro Bold"/>
        <a:ea typeface=""/>
        <a:cs typeface=""/>
      </a:majorFont>
      <a:minorFont>
        <a:latin typeface="Source sans Pro"/>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FAE8BE0F9241ED4083F743BB03EE1D68" ma:contentTypeVersion="6" ma:contentTypeDescription="Vytvoří nový dokument" ma:contentTypeScope="" ma:versionID="75308dad9fd30a06f0ee202355c99f27">
  <xsd:schema xmlns:xsd="http://www.w3.org/2001/XMLSchema" xmlns:xs="http://www.w3.org/2001/XMLSchema" xmlns:p="http://schemas.microsoft.com/office/2006/metadata/properties" xmlns:ns2="8b24c481-12b6-4046-ad3b-a377fcd4f4d5" xmlns:ns3="34a0577a-2fcf-4f5f-aec4-f2eae0fecbd1" targetNamespace="http://schemas.microsoft.com/office/2006/metadata/properties" ma:root="true" ma:fieldsID="0518d7c8ee3caa4368b2aa72bf2eba4e" ns2:_="" ns3:_="">
    <xsd:import namespace="8b24c481-12b6-4046-ad3b-a377fcd4f4d5"/>
    <xsd:import namespace="34a0577a-2fcf-4f5f-aec4-f2eae0fecbd1"/>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DateTaken" minOccurs="0"/>
                <xsd:element ref="ns3:MediaServiceAutoTag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b24c481-12b6-4046-ad3b-a377fcd4f4d5" elementFormDefault="qualified">
    <xsd:import namespace="http://schemas.microsoft.com/office/2006/documentManagement/types"/>
    <xsd:import namespace="http://schemas.microsoft.com/office/infopath/2007/PartnerControls"/>
    <xsd:element name="SharedWithUsers" ma:index="8" nillable="true" ma:displayName="Sdílí se s"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dílené s podrobnostmi"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4a0577a-2fcf-4f5f-aec4-f2eae0fecbd1"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DateTaken" ma:index="12" nillable="true" ma:displayName="MediaServiceDateTaken" ma:description="" ma:hidden="true" ma:internalName="MediaServiceDateTaken" ma:readOnly="true">
      <xsd:simpleType>
        <xsd:restriction base="dms:Text"/>
      </xsd:simpleType>
    </xsd:element>
    <xsd:element name="MediaServiceAutoTags" ma:index="13" nillable="true" ma:displayName="MediaServiceAutoTags" ma:description="" ma:internalName="MediaServiceAutoTag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 obsahu"/>
        <xsd:element ref="dc:title" minOccurs="0" maxOccurs="1" ma:index="4" ma:displayName="Nadpis"/>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D7AE239D-2248-44CD-BEBE-E99C1E3D2A61}"/>
</file>

<file path=customXml/itemProps2.xml><?xml version="1.0" encoding="utf-8"?>
<ds:datastoreItem xmlns:ds="http://schemas.openxmlformats.org/officeDocument/2006/customXml" ds:itemID="{DCFF47DB-312B-4A6C-B29F-9A65060CDCDC}"/>
</file>

<file path=customXml/itemProps3.xml><?xml version="1.0" encoding="utf-8"?>
<ds:datastoreItem xmlns:ds="http://schemas.openxmlformats.org/officeDocument/2006/customXml" ds:itemID="{F75AA915-BDF1-449B-9B1E-F5B46B2B9920}"/>
</file>

<file path=docProps/app.xml><?xml version="1.0" encoding="utf-8"?>
<Properties xmlns="http://schemas.openxmlformats.org/officeDocument/2006/extended-properties" xmlns:vt="http://schemas.openxmlformats.org/officeDocument/2006/docPropsVTypes">
  <Template/>
  <TotalTime>505</TotalTime>
  <Words>1483</Words>
  <Application>Microsoft Office PowerPoint</Application>
  <PresentationFormat>Předvádění na obrazovce (4:3)</PresentationFormat>
  <Paragraphs>200</Paragraphs>
  <Slides>18</Slides>
  <Notes>18</Notes>
  <HiddenSlides>0</HiddenSlides>
  <MMClips>0</MMClips>
  <ScaleCrop>false</ScaleCrop>
  <HeadingPairs>
    <vt:vector size="6" baseType="variant">
      <vt:variant>
        <vt:lpstr>Použitá písma</vt:lpstr>
      </vt:variant>
      <vt:variant>
        <vt:i4>7</vt:i4>
      </vt:variant>
      <vt:variant>
        <vt:lpstr>Motiv</vt:lpstr>
      </vt:variant>
      <vt:variant>
        <vt:i4>1</vt:i4>
      </vt:variant>
      <vt:variant>
        <vt:lpstr>Nadpisy snímků</vt:lpstr>
      </vt:variant>
      <vt:variant>
        <vt:i4>18</vt:i4>
      </vt:variant>
    </vt:vector>
  </HeadingPairs>
  <TitlesOfParts>
    <vt:vector size="26" baseType="lpstr">
      <vt:lpstr>Berlin CE</vt:lpstr>
      <vt:lpstr>Courier New</vt:lpstr>
      <vt:lpstr>Source sans Pro</vt:lpstr>
      <vt:lpstr>Source Sans Pro Semibold</vt:lpstr>
      <vt:lpstr>Arial</vt:lpstr>
      <vt:lpstr>Source Sans Pro Bold</vt:lpstr>
      <vt:lpstr>Calibri</vt:lpstr>
      <vt:lpstr>Office Theme</vt:lpstr>
      <vt:lpstr>Introduction to Information Resources</vt:lpstr>
      <vt:lpstr>1 Types of information resources</vt:lpstr>
      <vt:lpstr>2 Scientific databases</vt:lpstr>
      <vt:lpstr>3 Subject databases</vt:lpstr>
      <vt:lpstr>4 Citation databases</vt:lpstr>
      <vt:lpstr>5 Electronic journals</vt:lpstr>
      <vt:lpstr>6 The publishing process scheme</vt:lpstr>
      <vt:lpstr>7 Special types of documents</vt:lpstr>
      <vt:lpstr>8 Stages of  document publishing</vt:lpstr>
      <vt:lpstr>9 Pre-print archives</vt:lpstr>
      <vt:lpstr>10 Freely available resources</vt:lpstr>
      <vt:lpstr>11 Full-text linkage services</vt:lpstr>
      <vt:lpstr>12 Library catalogues and union catalogues</vt:lpstr>
      <vt:lpstr>13 Traditional way of publishing vs. Open Access</vt:lpstr>
      <vt:lpstr>14 TBU Offer of Information Resources</vt:lpstr>
      <vt:lpstr>15 TBU Library – important contacts</vt:lpstr>
      <vt:lpstr>Bibliography</vt:lpstr>
      <vt:lpstr>Introduction to Information Resources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MK</dc:creator>
  <cp:lastModifiedBy>Ondřej Fabián</cp:lastModifiedBy>
  <cp:revision>53</cp:revision>
  <dcterms:created xsi:type="dcterms:W3CDTF">2016-01-28T21:16:43Z</dcterms:created>
  <dcterms:modified xsi:type="dcterms:W3CDTF">2018-12-19T13:58:58Z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0x010100FAE8BE0F9241ED4083F743BB03EE1D68</vt:lpwstr>
  </property>
</Properties>
</file>