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 id="261" r:id="rId7"/>
    <p:sldId id="262" r:id="rId8"/>
    <p:sldId id="263" r:id="rId9"/>
    <p:sldId id="270" r:id="rId10"/>
    <p:sldId id="264" r:id="rId11"/>
    <p:sldId id="266" r:id="rId12"/>
    <p:sldId id="268" r:id="rId13"/>
    <p:sldId id="267" r:id="rId14"/>
    <p:sldId id="265" r:id="rId15"/>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bg>
      <p:bgRef idx="1001">
        <a:schemeClr val="bg1"/>
      </p:bgRef>
    </p:bg>
    <p:spTree>
      <p:nvGrpSpPr>
        <p:cNvPr id="1" name=""/>
        <p:cNvGrpSpPr/>
        <p:nvPr/>
      </p:nvGrpSpPr>
      <p:grpSpPr>
        <a:xfrm>
          <a:off x="0" y="0"/>
          <a:ext cx="0" cy="0"/>
          <a:chOff x="0" y="0"/>
          <a:chExt cx="0" cy="0"/>
        </a:xfrm>
      </p:grpSpPr>
      <p:sp>
        <p:nvSpPr>
          <p:cNvPr id="8" name="Nadpis 7"/>
          <p:cNvSpPr>
            <a:spLocks noGrp="1"/>
          </p:cNvSpPr>
          <p:nvPr>
            <p:ph type="ctrTitle"/>
          </p:nvPr>
        </p:nvSpPr>
        <p:spPr>
          <a:xfrm>
            <a:off x="2286000" y="3124200"/>
            <a:ext cx="6172200" cy="1894362"/>
          </a:xfrm>
        </p:spPr>
        <p:txBody>
          <a:bodyPr/>
          <a:lstStyle>
            <a:lvl1pPr>
              <a:defRPr b="1"/>
            </a:lvl1pPr>
          </a:lstStyle>
          <a:p>
            <a:r>
              <a:rPr kumimoji="0" lang="sk-SK" smtClean="0"/>
              <a:t>Kliknite sem a upravte štýl predlohy nadpisov.</a:t>
            </a:r>
            <a:endParaRPr kumimoji="0" lang="en-US"/>
          </a:p>
        </p:txBody>
      </p:sp>
      <p:sp>
        <p:nvSpPr>
          <p:cNvPr id="9" name="Podnadpis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smtClean="0"/>
              <a:t>Kliknite sem a upravte štýl predlohy podnadpisov.</a:t>
            </a:r>
            <a:endParaRPr kumimoji="0" lang="en-US"/>
          </a:p>
        </p:txBody>
      </p:sp>
      <p:sp>
        <p:nvSpPr>
          <p:cNvPr id="28" name="Zástupný symbol dátumu 27"/>
          <p:cNvSpPr>
            <a:spLocks noGrp="1"/>
          </p:cNvSpPr>
          <p:nvPr>
            <p:ph type="dt" sz="half" idx="10"/>
          </p:nvPr>
        </p:nvSpPr>
        <p:spPr bwMode="auto">
          <a:xfrm rot="5400000">
            <a:off x="7764621" y="1174097"/>
            <a:ext cx="2286000" cy="381000"/>
          </a:xfrm>
        </p:spPr>
        <p:txBody>
          <a:bodyPr/>
          <a:lstStyle/>
          <a:p>
            <a:fld id="{A6319C08-CC32-46BB-A3BA-BEB10E41AA36}" type="datetimeFigureOut">
              <a:rPr lang="sk-SK" smtClean="0"/>
              <a:pPr/>
              <a:t>8. 9. 2019</a:t>
            </a:fld>
            <a:endParaRPr lang="sk-SK"/>
          </a:p>
        </p:txBody>
      </p:sp>
      <p:sp>
        <p:nvSpPr>
          <p:cNvPr id="17" name="Zástupný symbol päty 16"/>
          <p:cNvSpPr>
            <a:spLocks noGrp="1"/>
          </p:cNvSpPr>
          <p:nvPr>
            <p:ph type="ftr" sz="quarter" idx="11"/>
          </p:nvPr>
        </p:nvSpPr>
        <p:spPr bwMode="auto">
          <a:xfrm rot="5400000">
            <a:off x="7077269" y="4181669"/>
            <a:ext cx="3657600" cy="384048"/>
          </a:xfrm>
        </p:spPr>
        <p:txBody>
          <a:bodyPr/>
          <a:lstStyle/>
          <a:p>
            <a:endParaRPr lang="sk-SK"/>
          </a:p>
        </p:txBody>
      </p:sp>
      <p:sp>
        <p:nvSpPr>
          <p:cNvPr id="10" name="Obdĺž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bdĺž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Obdĺž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ovná spojnica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ovná spojnica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ovná spojnica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Obdĺž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á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á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á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Zástupný symbol čísla snímky 28"/>
          <p:cNvSpPr>
            <a:spLocks noGrp="1"/>
          </p:cNvSpPr>
          <p:nvPr>
            <p:ph type="sldNum" sz="quarter" idx="12"/>
          </p:nvPr>
        </p:nvSpPr>
        <p:spPr bwMode="auto">
          <a:xfrm>
            <a:off x="1325544" y="4928702"/>
            <a:ext cx="609600" cy="517524"/>
          </a:xfrm>
        </p:spPr>
        <p:txBody>
          <a:bodyPr/>
          <a:lstStyle/>
          <a:p>
            <a:fld id="{65F55E5B-3FB0-42E7-B5F1-D80D76267599}" type="slidenum">
              <a:rPr lang="sk-SK" smtClean="0"/>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9"/>
            <a:ext cx="1676400" cy="5851525"/>
          </a:xfrm>
        </p:spPr>
        <p:txBody>
          <a:bodyPr vert="eaVert"/>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8" name="Zástupný symbol obsahu 7"/>
          <p:cNvSpPr>
            <a:spLocks noGrp="1"/>
          </p:cNvSpPr>
          <p:nvPr>
            <p:ph sz="quarter" idx="1"/>
          </p:nvPr>
        </p:nvSpPr>
        <p:spPr>
          <a:xfrm>
            <a:off x="457200" y="1600200"/>
            <a:ext cx="7467600" cy="4873752"/>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7" name="Zástupný symbol dátumu 6"/>
          <p:cNvSpPr>
            <a:spLocks noGrp="1"/>
          </p:cNvSpPr>
          <p:nvPr>
            <p:ph type="dt" sz="half" idx="14"/>
          </p:nvPr>
        </p:nvSpPr>
        <p:spPr/>
        <p:txBody>
          <a:bodyPr rtlCol="0"/>
          <a:lstStyle/>
          <a:p>
            <a:fld id="{A6319C08-CC32-46BB-A3BA-BEB10E41AA36}" type="datetimeFigureOut">
              <a:rPr lang="sk-SK" smtClean="0"/>
              <a:pPr/>
              <a:t>8. 9. 2019</a:t>
            </a:fld>
            <a:endParaRPr lang="sk-SK"/>
          </a:p>
        </p:txBody>
      </p:sp>
      <p:sp>
        <p:nvSpPr>
          <p:cNvPr id="9" name="Zástupný symbol čísla snímky 8"/>
          <p:cNvSpPr>
            <a:spLocks noGrp="1"/>
          </p:cNvSpPr>
          <p:nvPr>
            <p:ph type="sldNum" sz="quarter" idx="15"/>
          </p:nvPr>
        </p:nvSpPr>
        <p:spPr/>
        <p:txBody>
          <a:bodyPr rtlCol="0"/>
          <a:lstStyle/>
          <a:p>
            <a:fld id="{65F55E5B-3FB0-42E7-B5F1-D80D76267599}" type="slidenum">
              <a:rPr lang="sk-SK" smtClean="0"/>
              <a:pPr/>
              <a:t>‹#›</a:t>
            </a:fld>
            <a:endParaRPr lang="sk-SK"/>
          </a:p>
        </p:txBody>
      </p:sp>
      <p:sp>
        <p:nvSpPr>
          <p:cNvPr id="10" name="Zástupný symbol päty 9"/>
          <p:cNvSpPr>
            <a:spLocks noGrp="1"/>
          </p:cNvSpPr>
          <p:nvPr>
            <p:ph type="ftr" sz="quarter" idx="16"/>
          </p:nvPr>
        </p:nvSpPr>
        <p:spPr/>
        <p:txBody>
          <a:bodyPr rtlCol="0"/>
          <a:lstStyle/>
          <a:p>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286000" y="2895600"/>
            <a:ext cx="6172200" cy="2053590"/>
          </a:xfrm>
        </p:spPr>
        <p:txBody>
          <a:bodyPr/>
          <a:lstStyle>
            <a:lvl1pPr algn="l">
              <a:buNone/>
              <a:defRPr sz="3000" b="1" cap="sm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smtClean="0"/>
              <a:t>Kliknite sem a upravte štýly predlohy textu.</a:t>
            </a:r>
          </a:p>
        </p:txBody>
      </p:sp>
      <p:sp>
        <p:nvSpPr>
          <p:cNvPr id="4" name="Zástupný symbol dátumu 3"/>
          <p:cNvSpPr>
            <a:spLocks noGrp="1"/>
          </p:cNvSpPr>
          <p:nvPr>
            <p:ph type="dt" sz="half" idx="10"/>
          </p:nvPr>
        </p:nvSpPr>
        <p:spPr bwMode="auto">
          <a:xfrm rot="5400000">
            <a:off x="7763256" y="1170432"/>
            <a:ext cx="2286000" cy="381000"/>
          </a:xfrm>
        </p:spPr>
        <p:txBody>
          <a:bodyPr/>
          <a:lstStyle/>
          <a:p>
            <a:fld id="{A6319C08-CC32-46BB-A3BA-BEB10E41AA36}" type="datetimeFigureOut">
              <a:rPr lang="sk-SK" smtClean="0"/>
              <a:pPr/>
              <a:t>8. 9. 2019</a:t>
            </a:fld>
            <a:endParaRPr lang="sk-SK"/>
          </a:p>
        </p:txBody>
      </p:sp>
      <p:sp>
        <p:nvSpPr>
          <p:cNvPr id="5" name="Zástupný symbol päty 4"/>
          <p:cNvSpPr>
            <a:spLocks noGrp="1"/>
          </p:cNvSpPr>
          <p:nvPr>
            <p:ph type="ftr" sz="quarter" idx="11"/>
          </p:nvPr>
        </p:nvSpPr>
        <p:spPr bwMode="auto">
          <a:xfrm rot="5400000">
            <a:off x="7077456" y="4178808"/>
            <a:ext cx="3657600" cy="384048"/>
          </a:xfrm>
        </p:spPr>
        <p:txBody>
          <a:bodyPr/>
          <a:lstStyle/>
          <a:p>
            <a:endParaRPr lang="sk-SK"/>
          </a:p>
        </p:txBody>
      </p:sp>
      <p:sp>
        <p:nvSpPr>
          <p:cNvPr id="9" name="Obdĺž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ĺž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ovná spojnica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ovná spojnica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Obdĺž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á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á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á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ovná spojnica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čísla snímky 5"/>
          <p:cNvSpPr>
            <a:spLocks noGrp="1"/>
          </p:cNvSpPr>
          <p:nvPr>
            <p:ph type="sldNum" sz="quarter" idx="12"/>
          </p:nvPr>
        </p:nvSpPr>
        <p:spPr bwMode="auto">
          <a:xfrm>
            <a:off x="1340616" y="4928702"/>
            <a:ext cx="609600" cy="517524"/>
          </a:xfrm>
        </p:spPr>
        <p:txBody>
          <a:bodyPr/>
          <a:lstStyle/>
          <a:p>
            <a:fld id="{65F55E5B-3FB0-42E7-B5F1-D80D76267599}"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5" name="Zástupný symbol dátumu 4"/>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5F55E5B-3FB0-42E7-B5F1-D80D76267599}" type="slidenum">
              <a:rPr lang="sk-SK" smtClean="0"/>
              <a:pPr/>
              <a:t>‹#›</a:t>
            </a:fld>
            <a:endParaRPr lang="sk-SK"/>
          </a:p>
        </p:txBody>
      </p:sp>
      <p:sp>
        <p:nvSpPr>
          <p:cNvPr id="9" name="Zástupný symbol obsahu 8"/>
          <p:cNvSpPr>
            <a:spLocks noGrp="1"/>
          </p:cNvSpPr>
          <p:nvPr>
            <p:ph sz="quarter" idx="1"/>
          </p:nvPr>
        </p:nvSpPr>
        <p:spPr>
          <a:xfrm>
            <a:off x="457200" y="1600200"/>
            <a:ext cx="3657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1" name="Zástupný symbol obsahu 10"/>
          <p:cNvSpPr>
            <a:spLocks noGrp="1"/>
          </p:cNvSpPr>
          <p:nvPr>
            <p:ph sz="quarter" idx="2"/>
          </p:nvPr>
        </p:nvSpPr>
        <p:spPr>
          <a:xfrm>
            <a:off x="4270248" y="1600200"/>
            <a:ext cx="3657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7543800" cy="1143000"/>
          </a:xfrm>
        </p:spPr>
        <p:txBody>
          <a:bodyPr anchor="b"/>
          <a:lstStyle>
            <a:lvl1pPr>
              <a:defRPr/>
            </a:lvl1pPr>
          </a:lstStyle>
          <a:p>
            <a:r>
              <a:rPr kumimoji="0" lang="sk-SK" smtClean="0"/>
              <a:t>Kliknite sem a upravte štýl predlohy nadpisov.</a:t>
            </a:r>
            <a:endParaRPr kumimoji="0" lang="en-US"/>
          </a:p>
        </p:txBody>
      </p:sp>
      <p:sp>
        <p:nvSpPr>
          <p:cNvPr id="7" name="Zástupný symbol dátumu 6"/>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65F55E5B-3FB0-42E7-B5F1-D80D76267599}" type="slidenum">
              <a:rPr lang="sk-SK" smtClean="0"/>
              <a:pPr/>
              <a:t>‹#›</a:t>
            </a:fld>
            <a:endParaRPr lang="sk-SK"/>
          </a:p>
        </p:txBody>
      </p:sp>
      <p:sp>
        <p:nvSpPr>
          <p:cNvPr id="11" name="Zástupný symbol obsahu 10"/>
          <p:cNvSpPr>
            <a:spLocks noGrp="1"/>
          </p:cNvSpPr>
          <p:nvPr>
            <p:ph sz="quarter" idx="2"/>
          </p:nvPr>
        </p:nvSpPr>
        <p:spPr>
          <a:xfrm>
            <a:off x="457200" y="2362200"/>
            <a:ext cx="3657600" cy="38862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3" name="Zástupný symbol obsahu 12"/>
          <p:cNvSpPr>
            <a:spLocks noGrp="1"/>
          </p:cNvSpPr>
          <p:nvPr>
            <p:ph sz="quarter" idx="4"/>
          </p:nvPr>
        </p:nvSpPr>
        <p:spPr>
          <a:xfrm>
            <a:off x="4371975" y="2362200"/>
            <a:ext cx="3657600" cy="38862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2" name="Zástupný symbol tex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Kliknite sem a upravte štýly predlohy textu.</a:t>
            </a:r>
          </a:p>
        </p:txBody>
      </p:sp>
      <p:sp>
        <p:nvSpPr>
          <p:cNvPr id="14" name="Zástupný symbol tex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Kliknite sem a upravte štýly predlohy textu.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6" name="Zástupný symbol dátumu 5"/>
          <p:cNvSpPr>
            <a:spLocks noGrp="1"/>
          </p:cNvSpPr>
          <p:nvPr>
            <p:ph type="dt" sz="half" idx="10"/>
          </p:nvPr>
        </p:nvSpPr>
        <p:spPr/>
        <p:txBody>
          <a:bodyPr rtlCol="0"/>
          <a:lstStyle/>
          <a:p>
            <a:fld id="{A6319C08-CC32-46BB-A3BA-BEB10E41AA36}" type="datetimeFigureOut">
              <a:rPr lang="sk-SK" smtClean="0"/>
              <a:pPr/>
              <a:t>8. 9. 2019</a:t>
            </a:fld>
            <a:endParaRPr lang="sk-SK"/>
          </a:p>
        </p:txBody>
      </p:sp>
      <p:sp>
        <p:nvSpPr>
          <p:cNvPr id="7" name="Zástupný symbol čísla snímky 6"/>
          <p:cNvSpPr>
            <a:spLocks noGrp="1"/>
          </p:cNvSpPr>
          <p:nvPr>
            <p:ph type="sldNum" sz="quarter" idx="11"/>
          </p:nvPr>
        </p:nvSpPr>
        <p:spPr/>
        <p:txBody>
          <a:bodyPr rtlCol="0"/>
          <a:lstStyle/>
          <a:p>
            <a:fld id="{65F55E5B-3FB0-42E7-B5F1-D80D76267599}" type="slidenum">
              <a:rPr lang="sk-SK" smtClean="0"/>
              <a:pPr/>
              <a:t>‹#›</a:t>
            </a:fld>
            <a:endParaRPr lang="sk-SK"/>
          </a:p>
        </p:txBody>
      </p:sp>
      <p:sp>
        <p:nvSpPr>
          <p:cNvPr id="8" name="Zástupný symbol päty 7"/>
          <p:cNvSpPr>
            <a:spLocks noGrp="1"/>
          </p:cNvSpPr>
          <p:nvPr>
            <p:ph type="ftr" sz="quarter" idx="12"/>
          </p:nvPr>
        </p:nvSpPr>
        <p:spPr/>
        <p:txBody>
          <a:bodyPr rtlCol="0"/>
          <a:lstStyle/>
          <a:p>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A6319C08-CC32-46BB-A3BA-BEB10E41AA36}" type="datetimeFigureOut">
              <a:rPr lang="sk-SK" smtClean="0"/>
              <a:pPr/>
              <a:t>8. 9. 2019</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bg>
      <p:bgRef idx="1001">
        <a:schemeClr val="bg1"/>
      </p:bgRef>
    </p:bg>
    <p:spTree>
      <p:nvGrpSpPr>
        <p:cNvPr id="1" name=""/>
        <p:cNvGrpSpPr/>
        <p:nvPr/>
      </p:nvGrpSpPr>
      <p:grpSpPr>
        <a:xfrm>
          <a:off x="0" y="0"/>
          <a:ext cx="0" cy="0"/>
          <a:chOff x="0" y="0"/>
          <a:chExt cx="0" cy="0"/>
        </a:xfrm>
      </p:grpSpPr>
      <p:sp>
        <p:nvSpPr>
          <p:cNvPr id="10" name="Rovná spojnica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dpis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k-SK" smtClean="0"/>
              <a:t>Kliknite sem a upravte štýly predlohy textu.</a:t>
            </a:r>
          </a:p>
        </p:txBody>
      </p:sp>
      <p:sp>
        <p:nvSpPr>
          <p:cNvPr id="8" name="Rovná spojnica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á spojnica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ovná spojnica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bdĺž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á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Zástupný symbol obsahu 17"/>
          <p:cNvSpPr>
            <a:spLocks noGrp="1"/>
          </p:cNvSpPr>
          <p:nvPr>
            <p:ph sz="quarter" idx="1"/>
          </p:nvPr>
        </p:nvSpPr>
        <p:spPr>
          <a:xfrm>
            <a:off x="304800" y="274320"/>
            <a:ext cx="5638800" cy="6327648"/>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21" name="Zástupný symbol dátumu 20"/>
          <p:cNvSpPr>
            <a:spLocks noGrp="1"/>
          </p:cNvSpPr>
          <p:nvPr>
            <p:ph type="dt" sz="half" idx="14"/>
          </p:nvPr>
        </p:nvSpPr>
        <p:spPr/>
        <p:txBody>
          <a:bodyPr rtlCol="0"/>
          <a:lstStyle/>
          <a:p>
            <a:fld id="{A6319C08-CC32-46BB-A3BA-BEB10E41AA36}" type="datetimeFigureOut">
              <a:rPr lang="sk-SK" smtClean="0"/>
              <a:pPr/>
              <a:t>8. 9. 2019</a:t>
            </a:fld>
            <a:endParaRPr lang="sk-SK"/>
          </a:p>
        </p:txBody>
      </p:sp>
      <p:sp>
        <p:nvSpPr>
          <p:cNvPr id="22" name="Zástupný symbol čísla snímky 21"/>
          <p:cNvSpPr>
            <a:spLocks noGrp="1"/>
          </p:cNvSpPr>
          <p:nvPr>
            <p:ph type="sldNum" sz="quarter" idx="15"/>
          </p:nvPr>
        </p:nvSpPr>
        <p:spPr/>
        <p:txBody>
          <a:bodyPr rtlCol="0"/>
          <a:lstStyle/>
          <a:p>
            <a:fld id="{65F55E5B-3FB0-42E7-B5F1-D80D76267599}" type="slidenum">
              <a:rPr lang="sk-SK" smtClean="0"/>
              <a:pPr/>
              <a:t>‹#›</a:t>
            </a:fld>
            <a:endParaRPr lang="sk-SK"/>
          </a:p>
        </p:txBody>
      </p:sp>
      <p:sp>
        <p:nvSpPr>
          <p:cNvPr id="23" name="Zástupný symbol päty 22"/>
          <p:cNvSpPr>
            <a:spLocks noGrp="1"/>
          </p:cNvSpPr>
          <p:nvPr>
            <p:ph type="ftr" sz="quarter" idx="16"/>
          </p:nvPr>
        </p:nvSpPr>
        <p:spPr/>
        <p:txBody>
          <a:bodyPr rtlCol="0"/>
          <a:lstStyle/>
          <a:p>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ovná spojnica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á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Nadpis 1"/>
          <p:cNvSpPr>
            <a:spLocks noGrp="1"/>
          </p:cNvSpPr>
          <p:nvPr>
            <p:ph type="title"/>
          </p:nvPr>
        </p:nvSpPr>
        <p:spPr>
          <a:xfrm rot="5400000">
            <a:off x="3350133" y="3200400"/>
            <a:ext cx="6309360" cy="457200"/>
          </a:xfrm>
        </p:spPr>
        <p:txBody>
          <a:bodyPr anchor="b"/>
          <a:lstStyle>
            <a:lvl1pPr algn="l">
              <a:buNone/>
              <a:defRPr sz="2000" b="1"/>
            </a:lvl1pPr>
          </a:lstStyle>
          <a:p>
            <a:r>
              <a:rPr kumimoji="0" lang="sk-SK" smtClean="0"/>
              <a:t>Kliknite sem a upravte štýl predlohy nadpisov.</a:t>
            </a:r>
            <a:endParaRPr kumimoji="0" lang="en-US"/>
          </a:p>
        </p:txBody>
      </p:sp>
      <p:sp>
        <p:nvSpPr>
          <p:cNvPr id="3" name="Zástupný symbol obrázka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k-SK" smtClean="0"/>
              <a:t>Ak chcete pridať obrázok, kliknite na ikonu</a:t>
            </a:r>
            <a:endParaRPr kumimoji="0" lang="en-US" dirty="0"/>
          </a:p>
        </p:txBody>
      </p:sp>
      <p:sp>
        <p:nvSpPr>
          <p:cNvPr id="4" name="Zástupný symbol tex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k-SK" smtClean="0"/>
              <a:t>Kliknite sem a upravte štýly predlohy textu.</a:t>
            </a:r>
          </a:p>
        </p:txBody>
      </p:sp>
      <p:sp>
        <p:nvSpPr>
          <p:cNvPr id="10" name="Rovná spojnica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Obdĺž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ovná spojnica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ovná spojnica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ovná spojnica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Zástupný symbol dátumu 16"/>
          <p:cNvSpPr>
            <a:spLocks noGrp="1"/>
          </p:cNvSpPr>
          <p:nvPr>
            <p:ph type="dt" sz="half" idx="10"/>
          </p:nvPr>
        </p:nvSpPr>
        <p:spPr/>
        <p:txBody>
          <a:bodyPr rtlCol="0"/>
          <a:lstStyle/>
          <a:p>
            <a:fld id="{A6319C08-CC32-46BB-A3BA-BEB10E41AA36}" type="datetimeFigureOut">
              <a:rPr lang="sk-SK" smtClean="0"/>
              <a:pPr/>
              <a:t>8. 9. 2019</a:t>
            </a:fld>
            <a:endParaRPr lang="sk-SK"/>
          </a:p>
        </p:txBody>
      </p:sp>
      <p:sp>
        <p:nvSpPr>
          <p:cNvPr id="18" name="Zástupný symbol čísla snímky 17"/>
          <p:cNvSpPr>
            <a:spLocks noGrp="1"/>
          </p:cNvSpPr>
          <p:nvPr>
            <p:ph type="sldNum" sz="quarter" idx="11"/>
          </p:nvPr>
        </p:nvSpPr>
        <p:spPr/>
        <p:txBody>
          <a:bodyPr rtlCol="0"/>
          <a:lstStyle/>
          <a:p>
            <a:fld id="{65F55E5B-3FB0-42E7-B5F1-D80D76267599}" type="slidenum">
              <a:rPr lang="sk-SK" smtClean="0"/>
              <a:pPr/>
              <a:t>‹#›</a:t>
            </a:fld>
            <a:endParaRPr lang="sk-SK"/>
          </a:p>
        </p:txBody>
      </p:sp>
      <p:sp>
        <p:nvSpPr>
          <p:cNvPr id="21" name="Zástupný symbol päty 20"/>
          <p:cNvSpPr>
            <a:spLocks noGrp="1"/>
          </p:cNvSpPr>
          <p:nvPr>
            <p:ph type="ftr" sz="quarter" idx="12"/>
          </p:nvPr>
        </p:nvSpPr>
        <p:spPr/>
        <p:txBody>
          <a:bodyPr rtlCol="0"/>
          <a:lstStyle/>
          <a:p>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ovná spojnica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Zástupný symbol nadpisu 21"/>
          <p:cNvSpPr>
            <a:spLocks noGrp="1"/>
          </p:cNvSpPr>
          <p:nvPr>
            <p:ph type="title"/>
          </p:nvPr>
        </p:nvSpPr>
        <p:spPr>
          <a:xfrm>
            <a:off x="457200" y="274638"/>
            <a:ext cx="7467600" cy="1143000"/>
          </a:xfrm>
          <a:prstGeom prst="rect">
            <a:avLst/>
          </a:prstGeom>
        </p:spPr>
        <p:txBody>
          <a:bodyPr vert="horz" anchor="b">
            <a:normAutofit/>
          </a:bodyPr>
          <a:lstStyle/>
          <a:p>
            <a:r>
              <a:rPr kumimoji="0" lang="sk-SK" smtClean="0"/>
              <a:t>Kliknite sem a upravte štýl predlohy nadpisov.</a:t>
            </a:r>
            <a:endParaRPr kumimoji="0" lang="en-US"/>
          </a:p>
        </p:txBody>
      </p:sp>
      <p:sp>
        <p:nvSpPr>
          <p:cNvPr id="13" name="Zástupný symbol tex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k-SK" smtClean="0"/>
              <a:t>Kliknite sem a upravte štýly predlohy textu.</a:t>
            </a:r>
          </a:p>
          <a:p>
            <a:pPr lvl="1" eaLnBrk="1" latinLnBrk="0" hangingPunct="1"/>
            <a:r>
              <a:rPr kumimoji="0" lang="sk-SK" smtClean="0"/>
              <a:t>Druhá úroveň</a:t>
            </a:r>
          </a:p>
          <a:p>
            <a:pPr lvl="2" eaLnBrk="1" latinLnBrk="0" hangingPunct="1"/>
            <a:r>
              <a:rPr kumimoji="0" lang="sk-SK" smtClean="0"/>
              <a:t>Tretia úroveň</a:t>
            </a:r>
          </a:p>
          <a:p>
            <a:pPr lvl="3" eaLnBrk="1" latinLnBrk="0" hangingPunct="1"/>
            <a:r>
              <a:rPr kumimoji="0" lang="sk-SK" smtClean="0"/>
              <a:t>Štvrtá úroveň</a:t>
            </a:r>
          </a:p>
          <a:p>
            <a:pPr lvl="4" eaLnBrk="1" latinLnBrk="0" hangingPunct="1"/>
            <a:r>
              <a:rPr kumimoji="0" lang="sk-SK" smtClean="0"/>
              <a:t>Piata úroveň</a:t>
            </a:r>
            <a:endParaRPr kumimoji="0" lang="en-US"/>
          </a:p>
        </p:txBody>
      </p:sp>
      <p:sp>
        <p:nvSpPr>
          <p:cNvPr id="14" name="Zástupný symbol dátumu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6319C08-CC32-46BB-A3BA-BEB10E41AA36}" type="datetimeFigureOut">
              <a:rPr lang="sk-SK" smtClean="0"/>
              <a:pPr/>
              <a:t>8. 9. 2019</a:t>
            </a:fld>
            <a:endParaRPr lang="sk-SK"/>
          </a:p>
        </p:txBody>
      </p:sp>
      <p:sp>
        <p:nvSpPr>
          <p:cNvPr id="3" name="Zástupný symbol päty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k-SK"/>
          </a:p>
        </p:txBody>
      </p:sp>
      <p:sp>
        <p:nvSpPr>
          <p:cNvPr id="7" name="Rovná spojnica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ovná spojnica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Obdĺž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á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Zástupný symbol čísla snímky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5F55E5B-3FB0-42E7-B5F1-D80D76267599}" type="slidenum">
              <a:rPr lang="sk-SK" smtClean="0"/>
              <a:pPr/>
              <a:t>‹#›</a:t>
            </a:fld>
            <a:endParaRPr lang="sk-SK"/>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857224" y="571480"/>
            <a:ext cx="7829576" cy="2786082"/>
          </a:xfrm>
        </p:spPr>
        <p:txBody>
          <a:bodyPr>
            <a:normAutofit fontScale="90000"/>
          </a:bodyPr>
          <a:lstStyle/>
          <a:p>
            <a:r>
              <a:rPr lang="cs-CZ" b="1" dirty="0" smtClean="0"/>
              <a:t/>
            </a:r>
            <a:br>
              <a:rPr lang="cs-CZ" b="1" dirty="0" smtClean="0"/>
            </a:br>
            <a:r>
              <a:rPr lang="cs-CZ" b="1" dirty="0" smtClean="0"/>
              <a:t/>
            </a:r>
            <a:br>
              <a:rPr lang="cs-CZ" b="1" dirty="0" smtClean="0"/>
            </a:br>
            <a:r>
              <a:rPr lang="cs-CZ" b="1" dirty="0" smtClean="0"/>
              <a:t/>
            </a:r>
            <a:br>
              <a:rPr lang="cs-CZ" b="1" dirty="0" smtClean="0"/>
            </a:br>
            <a:r>
              <a:rPr b="1" smtClean="0"/>
              <a:t>New trends in the banking regulation system and their impact on the stability and performance of the banking sector in EU countries</a:t>
            </a:r>
            <a:r>
              <a:rPr lang="sk-SK" dirty="0" smtClean="0"/>
              <a:t/>
            </a:r>
            <a:br>
              <a:rPr lang="sk-SK" dirty="0" smtClean="0"/>
            </a:br>
            <a:r>
              <a:rPr lang="sk-SK" dirty="0" smtClean="0"/>
              <a:t/>
            </a:r>
            <a:br>
              <a:rPr lang="sk-SK" dirty="0" smtClean="0"/>
            </a:br>
            <a:endParaRPr lang="sk-SK" dirty="0"/>
          </a:p>
        </p:txBody>
      </p:sp>
      <p:sp>
        <p:nvSpPr>
          <p:cNvPr id="3" name="Podnadpis 2"/>
          <p:cNvSpPr>
            <a:spLocks noGrp="1"/>
          </p:cNvSpPr>
          <p:nvPr>
            <p:ph type="subTitle" idx="1"/>
          </p:nvPr>
        </p:nvSpPr>
        <p:spPr>
          <a:xfrm>
            <a:off x="1857356" y="3571876"/>
            <a:ext cx="5838844" cy="1228724"/>
          </a:xfrm>
        </p:spPr>
        <p:txBody>
          <a:bodyPr>
            <a:normAutofit/>
          </a:bodyPr>
          <a:lstStyle/>
          <a:p>
            <a:r>
              <a:rPr lang="sk-SK" sz="2400" b="1" dirty="0" smtClean="0"/>
              <a:t>prof. Ing. Jaroslav </a:t>
            </a:r>
            <a:r>
              <a:rPr lang="sk-SK" sz="2400" b="1" dirty="0" err="1" smtClean="0"/>
              <a:t>Belás</a:t>
            </a:r>
            <a:r>
              <a:rPr lang="sk-SK" sz="2400" b="1" dirty="0" smtClean="0"/>
              <a:t>, PhD.</a:t>
            </a:r>
            <a:endParaRPr lang="sk-SK" sz="24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Basel</a:t>
            </a:r>
            <a:r>
              <a:rPr lang="sk-SK" b="1" dirty="0" smtClean="0"/>
              <a:t> III.</a:t>
            </a:r>
            <a:endParaRPr lang="sk-SK" dirty="0"/>
          </a:p>
        </p:txBody>
      </p:sp>
      <p:sp>
        <p:nvSpPr>
          <p:cNvPr id="3" name="Zástupný symbol obsahu 2"/>
          <p:cNvSpPr>
            <a:spLocks noGrp="1"/>
          </p:cNvSpPr>
          <p:nvPr>
            <p:ph sz="quarter" idx="1"/>
          </p:nvPr>
        </p:nvSpPr>
        <p:spPr/>
        <p:txBody>
          <a:bodyPr>
            <a:normAutofit fontScale="92500"/>
          </a:bodyPr>
          <a:lstStyle/>
          <a:p>
            <a:r>
              <a:rPr lang="en-US" b="1" i="1" dirty="0" smtClean="0"/>
              <a:t>Basel III</a:t>
            </a:r>
            <a:r>
              <a:rPr lang="en-US" b="1" dirty="0" smtClean="0"/>
              <a:t>. is unnecessarily complicated (in essence, </a:t>
            </a:r>
            <a:r>
              <a:rPr lang="en-US" b="1" i="1" dirty="0" smtClean="0"/>
              <a:t>Basel III.</a:t>
            </a:r>
            <a:r>
              <a:rPr lang="en-US" b="1" dirty="0" smtClean="0"/>
              <a:t> is updated </a:t>
            </a:r>
            <a:r>
              <a:rPr lang="en-US" b="1" i="1" dirty="0" smtClean="0"/>
              <a:t>Basel II</a:t>
            </a:r>
            <a:r>
              <a:rPr lang="en-US" b="1" dirty="0" smtClean="0"/>
              <a:t>.) and isn’t focused on the main problem of the banking sector, because it should pay more attention to standards for determining amount of equity capital for commercial banks than issue of capital adequacy, which is essentially very controversial parameter of stability and security in the banking sector. </a:t>
            </a:r>
            <a:endParaRPr lang="sk-SK" b="1" dirty="0" smtClean="0"/>
          </a:p>
          <a:p>
            <a:r>
              <a:rPr lang="en-US" b="1" dirty="0" smtClean="0"/>
              <a:t>We can positively evaluate the effort on the macroeconomic nature of banking regulation, even though its anchor’s forms to banking regulation are currently vague and appear to be insufficient.</a:t>
            </a:r>
            <a:endParaRPr lang="sk-SK" b="1" dirty="0" smtClean="0"/>
          </a:p>
          <a:p>
            <a:endParaRPr lang="sk-SK"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Banking</a:t>
            </a:r>
            <a:r>
              <a:rPr lang="sk-SK" b="1" dirty="0" smtClean="0"/>
              <a:t> </a:t>
            </a:r>
            <a:r>
              <a:rPr lang="sk-SK" b="1" dirty="0" err="1" smtClean="0"/>
              <a:t>regulation</a:t>
            </a:r>
            <a:endParaRPr lang="sk-SK" dirty="0"/>
          </a:p>
        </p:txBody>
      </p:sp>
      <p:sp>
        <p:nvSpPr>
          <p:cNvPr id="3" name="Zástupný symbol obsahu 2"/>
          <p:cNvSpPr>
            <a:spLocks noGrp="1"/>
          </p:cNvSpPr>
          <p:nvPr>
            <p:ph sz="quarter" idx="1"/>
          </p:nvPr>
        </p:nvSpPr>
        <p:spPr/>
        <p:txBody>
          <a:bodyPr/>
          <a:lstStyle/>
          <a:p>
            <a:r>
              <a:rPr lang="en-US" b="1" dirty="0" smtClean="0"/>
              <a:t>Banking regulation should focus more on creating appropriate pressure on the personal and material responsibility of shareholders and managers of banks, on the remuneration and moral aspects of banking business in order to create a balanced system of social regulation of commercial banks in relation to market participants and their expectations</a:t>
            </a:r>
            <a:r>
              <a:rPr lang="en-US" dirty="0" smtClean="0"/>
              <a:t>. </a:t>
            </a:r>
            <a:endParaRPr lang="sk-SK"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Banking</a:t>
            </a:r>
            <a:r>
              <a:rPr lang="sk-SK" b="1" dirty="0" smtClean="0"/>
              <a:t> </a:t>
            </a:r>
            <a:r>
              <a:rPr lang="sk-SK" b="1" dirty="0" err="1" smtClean="0"/>
              <a:t>regulation</a:t>
            </a:r>
            <a:endParaRPr lang="sk-SK" dirty="0"/>
          </a:p>
        </p:txBody>
      </p:sp>
      <p:sp>
        <p:nvSpPr>
          <p:cNvPr id="3" name="Zástupný symbol obsahu 2"/>
          <p:cNvSpPr>
            <a:spLocks noGrp="1"/>
          </p:cNvSpPr>
          <p:nvPr>
            <p:ph sz="quarter" idx="1"/>
          </p:nvPr>
        </p:nvSpPr>
        <p:spPr/>
        <p:txBody>
          <a:bodyPr/>
          <a:lstStyle/>
          <a:p>
            <a:r>
              <a:rPr lang="en-US" b="1" dirty="0" smtClean="0"/>
              <a:t>The regulator should take into </a:t>
            </a:r>
            <a:r>
              <a:rPr lang="en-US" b="1" dirty="0" err="1" smtClean="0"/>
              <a:t>concideration</a:t>
            </a:r>
            <a:r>
              <a:rPr lang="en-US" b="1" dirty="0" smtClean="0"/>
              <a:t> the eligible needs of commercial banks (reasonable regulation, possibility to achieve an appropriate performance) and individual economic actors (households, companies, states).</a:t>
            </a:r>
            <a:endParaRPr lang="sk-SK" b="1" dirty="0" smtClean="0"/>
          </a:p>
          <a:p>
            <a:r>
              <a:rPr lang="en-US" b="1" dirty="0" smtClean="0"/>
              <a:t>The primary objective of regulation should be the stability and security of the banking sector, which would be achieved under conditions of minimum society-wide costs.</a:t>
            </a:r>
            <a:endParaRPr lang="sk-SK"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Banking</a:t>
            </a:r>
            <a:r>
              <a:rPr lang="sk-SK" b="1" dirty="0" smtClean="0"/>
              <a:t> </a:t>
            </a:r>
            <a:r>
              <a:rPr lang="sk-SK" b="1" dirty="0" err="1" smtClean="0"/>
              <a:t>regulation</a:t>
            </a:r>
            <a:endParaRPr lang="sk-SK" dirty="0"/>
          </a:p>
        </p:txBody>
      </p:sp>
      <p:sp>
        <p:nvSpPr>
          <p:cNvPr id="3" name="Zástupný symbol obsahu 2"/>
          <p:cNvSpPr>
            <a:spLocks noGrp="1"/>
          </p:cNvSpPr>
          <p:nvPr>
            <p:ph sz="quarter" idx="1"/>
          </p:nvPr>
        </p:nvSpPr>
        <p:spPr/>
        <p:txBody>
          <a:bodyPr>
            <a:normAutofit lnSpcReduction="10000"/>
          </a:bodyPr>
          <a:lstStyle/>
          <a:p>
            <a:r>
              <a:rPr lang="en-US" b="1" i="1" dirty="0" smtClean="0"/>
              <a:t>Capital equipment</a:t>
            </a:r>
            <a:r>
              <a:rPr lang="en-US" b="1" dirty="0" smtClean="0"/>
              <a:t> of commercial banks should be built on 5 stable pillars: a </a:t>
            </a:r>
            <a:r>
              <a:rPr lang="en-US" b="1" i="1" dirty="0" smtClean="0"/>
              <a:t>sufficient volume and quality of equity </a:t>
            </a:r>
            <a:r>
              <a:rPr lang="en-US" b="1" dirty="0" smtClean="0"/>
              <a:t>(financial leverage would be minimum 10 %); a </a:t>
            </a:r>
            <a:r>
              <a:rPr lang="en-US" b="1" i="1" dirty="0" smtClean="0"/>
              <a:t>sufficient amount of capital requirement </a:t>
            </a:r>
            <a:r>
              <a:rPr lang="en-US" b="1" dirty="0" smtClean="0"/>
              <a:t>(</a:t>
            </a:r>
            <a:r>
              <a:rPr lang="en-US" b="1" dirty="0" err="1" smtClean="0"/>
              <a:t>eg</a:t>
            </a:r>
            <a:r>
              <a:rPr lang="en-US" b="1" dirty="0" smtClean="0"/>
              <a:t> minimum 10 % of Tier 1 and minimum 12 % of total capital adequacy); </a:t>
            </a:r>
            <a:r>
              <a:rPr lang="en-US" b="1" i="1" dirty="0" smtClean="0"/>
              <a:t>use of suitable model for risk measurement and calculating capital adequacy</a:t>
            </a:r>
            <a:r>
              <a:rPr lang="en-US" b="1" dirty="0" smtClean="0"/>
              <a:t> (preferentially use the standardized model approach and tune up the internal rating model approach); </a:t>
            </a:r>
            <a:r>
              <a:rPr lang="en-US" b="1" i="1" dirty="0" smtClean="0"/>
              <a:t>appropriate model of credit risk management and conservative approach to an active trades of the bank.</a:t>
            </a:r>
            <a:endParaRPr lang="sk-SK" b="1" dirty="0" smtClean="0"/>
          </a:p>
          <a:p>
            <a:endParaRPr lang="sk-SK"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Resources</a:t>
            </a:r>
            <a:endParaRPr lang="sk-SK" b="1" dirty="0"/>
          </a:p>
        </p:txBody>
      </p:sp>
      <p:sp>
        <p:nvSpPr>
          <p:cNvPr id="3" name="Zástupný symbol obsahu 2"/>
          <p:cNvSpPr>
            <a:spLocks noGrp="1"/>
          </p:cNvSpPr>
          <p:nvPr>
            <p:ph sz="quarter" idx="1"/>
          </p:nvPr>
        </p:nvSpPr>
        <p:spPr/>
        <p:txBody>
          <a:bodyPr/>
          <a:lstStyle/>
          <a:p>
            <a:pPr marL="457200" indent="-457200">
              <a:buFont typeface="+mj-lt"/>
              <a:buAutoNum type="arabicPeriod"/>
            </a:pPr>
            <a:r>
              <a:rPr lang="sk-SK" b="1" dirty="0" smtClean="0"/>
              <a:t>Belás, J. a kol. (2013). </a:t>
            </a:r>
            <a:r>
              <a:rPr lang="sk-SK" b="1" i="1" dirty="0" smtClean="0"/>
              <a:t>Finanční trhy, </a:t>
            </a:r>
            <a:r>
              <a:rPr lang="sk-SK" b="1" i="1" dirty="0" err="1" smtClean="0"/>
              <a:t>bankovnictví</a:t>
            </a:r>
            <a:r>
              <a:rPr lang="sk-SK" b="1" i="1" dirty="0" smtClean="0"/>
              <a:t>, </a:t>
            </a:r>
            <a:r>
              <a:rPr lang="sk-SK" b="1" i="1" dirty="0" err="1" smtClean="0"/>
              <a:t>pojišťovnictví</a:t>
            </a:r>
            <a:r>
              <a:rPr lang="sk-SK" b="1" i="1" dirty="0" smtClean="0"/>
              <a:t>. </a:t>
            </a:r>
            <a:r>
              <a:rPr lang="sk-SK" b="1" dirty="0" smtClean="0"/>
              <a:t>Žilina: Georg.</a:t>
            </a:r>
          </a:p>
          <a:p>
            <a:pPr marL="457200" indent="-457200">
              <a:buFont typeface="+mj-lt"/>
              <a:buAutoNum type="arabicPeriod"/>
            </a:pPr>
            <a:r>
              <a:rPr lang="sk-SK" b="1" dirty="0" smtClean="0"/>
              <a:t>BASEL COMMITTEE ON BANKING SUPERVISION. (2009). </a:t>
            </a:r>
            <a:r>
              <a:rPr lang="sk-SK" b="1" i="1" dirty="0" err="1" smtClean="0"/>
              <a:t>Strengthening</a:t>
            </a:r>
            <a:r>
              <a:rPr lang="sk-SK" b="1" i="1" dirty="0" smtClean="0"/>
              <a:t> </a:t>
            </a:r>
            <a:r>
              <a:rPr lang="sk-SK" b="1" i="1" dirty="0" err="1" smtClean="0"/>
              <a:t>the</a:t>
            </a:r>
            <a:r>
              <a:rPr lang="sk-SK" b="1" i="1" dirty="0" smtClean="0"/>
              <a:t> </a:t>
            </a:r>
            <a:r>
              <a:rPr lang="sk-SK" b="1" i="1" dirty="0" err="1" smtClean="0"/>
              <a:t>resilience</a:t>
            </a:r>
            <a:r>
              <a:rPr lang="sk-SK" b="1" i="1" dirty="0" smtClean="0"/>
              <a:t> of </a:t>
            </a:r>
            <a:r>
              <a:rPr lang="sk-SK" b="1" i="1" dirty="0" err="1" smtClean="0"/>
              <a:t>the</a:t>
            </a:r>
            <a:r>
              <a:rPr lang="sk-SK" b="1" i="1" dirty="0" smtClean="0"/>
              <a:t> </a:t>
            </a:r>
            <a:r>
              <a:rPr lang="sk-SK" b="1" i="1" dirty="0" err="1" smtClean="0"/>
              <a:t>banking</a:t>
            </a:r>
            <a:r>
              <a:rPr lang="sk-SK" b="1" i="1" dirty="0" smtClean="0"/>
              <a:t> </a:t>
            </a:r>
            <a:r>
              <a:rPr lang="sk-SK" b="1" i="1" dirty="0" err="1" smtClean="0"/>
              <a:t>sector</a:t>
            </a:r>
            <a:r>
              <a:rPr lang="sk-SK" b="1" i="1" dirty="0" smtClean="0"/>
              <a:t>.</a:t>
            </a:r>
            <a:r>
              <a:rPr lang="sk-SK" b="1" dirty="0" smtClean="0"/>
              <a:t> </a:t>
            </a:r>
            <a:r>
              <a:rPr lang="sk-SK" b="1" dirty="0" err="1" smtClean="0"/>
              <a:t>Consultative</a:t>
            </a:r>
            <a:r>
              <a:rPr lang="sk-SK" b="1" dirty="0" smtClean="0"/>
              <a:t> Dokument. </a:t>
            </a:r>
            <a:r>
              <a:rPr lang="sk-SK" b="1" dirty="0" err="1" smtClean="0"/>
              <a:t>Basel</a:t>
            </a:r>
            <a:r>
              <a:rPr lang="sk-SK" b="1" dirty="0" smtClean="0"/>
              <a:t>.</a:t>
            </a:r>
          </a:p>
          <a:p>
            <a:pPr marL="457200" indent="-457200">
              <a:buFont typeface="+mj-lt"/>
              <a:buAutoNum type="arabicPeriod"/>
            </a:pPr>
            <a:r>
              <a:rPr lang="sk-SK" b="1" smtClean="0"/>
              <a:t>http://www.bis.org/press/p100912b.pdf</a:t>
            </a:r>
            <a:endParaRPr lang="sk-SK" b="1"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Content</a:t>
            </a:r>
            <a:endParaRPr lang="sk-SK" b="1" dirty="0"/>
          </a:p>
        </p:txBody>
      </p:sp>
      <p:sp>
        <p:nvSpPr>
          <p:cNvPr id="3" name="Zástupný symbol obsahu 2"/>
          <p:cNvSpPr>
            <a:spLocks noGrp="1"/>
          </p:cNvSpPr>
          <p:nvPr>
            <p:ph sz="quarter" idx="1"/>
          </p:nvPr>
        </p:nvSpPr>
        <p:spPr/>
        <p:txBody>
          <a:bodyPr/>
          <a:lstStyle/>
          <a:p>
            <a:pPr marL="457200" indent="-457200">
              <a:buFont typeface="+mj-lt"/>
              <a:buAutoNum type="arabicPeriod"/>
            </a:pPr>
            <a:r>
              <a:rPr lang="sk-SK" b="1" dirty="0" err="1" smtClean="0"/>
              <a:t>Introduction</a:t>
            </a:r>
            <a:endParaRPr lang="sk-SK" b="1" dirty="0" smtClean="0"/>
          </a:p>
          <a:p>
            <a:pPr marL="457200" indent="-457200">
              <a:buFont typeface="+mj-lt"/>
              <a:buAutoNum type="arabicPeriod"/>
            </a:pPr>
            <a:r>
              <a:rPr lang="sk-SK" b="1" dirty="0" err="1" smtClean="0"/>
              <a:t>Basic</a:t>
            </a:r>
            <a:r>
              <a:rPr lang="sk-SK" b="1" dirty="0" smtClean="0"/>
              <a:t> </a:t>
            </a:r>
            <a:r>
              <a:rPr lang="sk-SK" b="1" dirty="0" err="1" smtClean="0"/>
              <a:t>conditions</a:t>
            </a:r>
            <a:r>
              <a:rPr lang="sk-SK" b="1" dirty="0" smtClean="0"/>
              <a:t> of </a:t>
            </a:r>
            <a:r>
              <a:rPr lang="sk-SK" b="1" dirty="0" err="1" smtClean="0"/>
              <a:t>banking</a:t>
            </a:r>
            <a:r>
              <a:rPr lang="sk-SK" b="1" dirty="0" smtClean="0"/>
              <a:t> </a:t>
            </a:r>
            <a:r>
              <a:rPr lang="sk-SK" b="1" dirty="0" err="1" smtClean="0"/>
              <a:t>business</a:t>
            </a:r>
            <a:endParaRPr lang="sk-SK" b="1" dirty="0" smtClean="0"/>
          </a:p>
          <a:p>
            <a:pPr marL="457200" indent="-457200">
              <a:buFont typeface="+mj-lt"/>
              <a:buAutoNum type="arabicPeriod"/>
            </a:pPr>
            <a:r>
              <a:rPr lang="sk-SK" b="1" dirty="0" err="1" smtClean="0"/>
              <a:t>Banking</a:t>
            </a:r>
            <a:r>
              <a:rPr lang="sk-SK" b="1" dirty="0" smtClean="0"/>
              <a:t> </a:t>
            </a:r>
            <a:r>
              <a:rPr lang="sk-SK" b="1" dirty="0" err="1" smtClean="0"/>
              <a:t>regulation</a:t>
            </a:r>
            <a:endParaRPr lang="sk-SK" b="1" dirty="0" smtClean="0"/>
          </a:p>
          <a:p>
            <a:pPr marL="457200" indent="-457200">
              <a:buFont typeface="+mj-lt"/>
              <a:buAutoNum type="arabicPeriod"/>
            </a:pPr>
            <a:r>
              <a:rPr lang="sk-SK" b="1" dirty="0" err="1" smtClean="0"/>
              <a:t>Basel</a:t>
            </a:r>
            <a:r>
              <a:rPr lang="sk-SK" b="1" dirty="0" smtClean="0"/>
              <a:t> III.</a:t>
            </a:r>
          </a:p>
          <a:p>
            <a:endParaRPr lang="sk-SK"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1. </a:t>
            </a:r>
            <a:r>
              <a:rPr lang="sk-SK" b="1" dirty="0" err="1" smtClean="0"/>
              <a:t>Introduction</a:t>
            </a:r>
            <a:endParaRPr lang="sk-SK" b="1" dirty="0"/>
          </a:p>
        </p:txBody>
      </p:sp>
      <p:sp>
        <p:nvSpPr>
          <p:cNvPr id="3" name="Zástupný symbol obsahu 2"/>
          <p:cNvSpPr>
            <a:spLocks noGrp="1"/>
          </p:cNvSpPr>
          <p:nvPr>
            <p:ph sz="quarter" idx="1"/>
          </p:nvPr>
        </p:nvSpPr>
        <p:spPr/>
        <p:txBody>
          <a:bodyPr/>
          <a:lstStyle/>
          <a:p>
            <a:r>
              <a:rPr lang="en-US" b="1" i="1" dirty="0" smtClean="0"/>
              <a:t>The banking system</a:t>
            </a:r>
            <a:r>
              <a:rPr lang="en-US" b="1" dirty="0" smtClean="0"/>
              <a:t> can be defined as a system of relations, institutions and rules between banking and non-banking subjects in the economy. </a:t>
            </a:r>
            <a:endParaRPr lang="sk-SK" b="1" dirty="0" smtClean="0"/>
          </a:p>
          <a:p>
            <a:r>
              <a:rPr lang="en-US" b="1" dirty="0" smtClean="0"/>
              <a:t>His order is determined by the political and historical aspects, traditions, habits and economical specifics of the country. </a:t>
            </a:r>
            <a:endParaRPr lang="sk-SK" b="1" dirty="0" smtClean="0"/>
          </a:p>
          <a:p>
            <a:r>
              <a:rPr lang="en-US" b="1" dirty="0" smtClean="0"/>
              <a:t>The banking system is a part of the whole economic system of the country.</a:t>
            </a:r>
            <a:endParaRPr lang="sk-SK" b="1" dirty="0" smtClean="0"/>
          </a:p>
          <a:p>
            <a:endParaRPr lang="sk-SK"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sk-SK" b="1" dirty="0" smtClean="0"/>
              <a:t>2. </a:t>
            </a:r>
            <a:r>
              <a:rPr lang="sk-SK" b="1" dirty="0" err="1" smtClean="0"/>
              <a:t>Basic</a:t>
            </a:r>
            <a:r>
              <a:rPr lang="sk-SK" b="1" dirty="0" smtClean="0"/>
              <a:t> </a:t>
            </a:r>
            <a:r>
              <a:rPr lang="sk-SK" b="1" dirty="0" err="1" smtClean="0"/>
              <a:t>conditions</a:t>
            </a:r>
            <a:r>
              <a:rPr lang="sk-SK" b="1" dirty="0" smtClean="0"/>
              <a:t> of </a:t>
            </a:r>
            <a:r>
              <a:rPr lang="sk-SK" b="1" dirty="0" err="1" smtClean="0"/>
              <a:t>banking</a:t>
            </a:r>
            <a:r>
              <a:rPr lang="sk-SK" b="1" dirty="0" smtClean="0"/>
              <a:t> </a:t>
            </a:r>
            <a:r>
              <a:rPr lang="sk-SK" b="1" dirty="0" err="1" smtClean="0"/>
              <a:t>business</a:t>
            </a:r>
            <a:r>
              <a:rPr lang="sk-SK" b="1" dirty="0" smtClean="0"/>
              <a:t> </a:t>
            </a:r>
            <a:endParaRPr lang="sk-SK" b="1" dirty="0"/>
          </a:p>
        </p:txBody>
      </p:sp>
      <p:sp>
        <p:nvSpPr>
          <p:cNvPr id="3" name="Zástupný symbol obsahu 2"/>
          <p:cNvSpPr>
            <a:spLocks noGrp="1"/>
          </p:cNvSpPr>
          <p:nvPr>
            <p:ph sz="quarter" idx="1"/>
          </p:nvPr>
        </p:nvSpPr>
        <p:spPr>
          <a:xfrm>
            <a:off x="457200" y="1600200"/>
            <a:ext cx="7972452" cy="4873752"/>
          </a:xfrm>
        </p:spPr>
        <p:txBody>
          <a:bodyPr/>
          <a:lstStyle/>
          <a:p>
            <a:pPr>
              <a:buNone/>
            </a:pPr>
            <a:r>
              <a:rPr lang="en-US" b="1" dirty="0" smtClean="0"/>
              <a:t>The banking system has its specifics that significantly determine basic conditions of the commercial bank business</a:t>
            </a:r>
            <a:r>
              <a:rPr lang="sk-SK" b="1" dirty="0" smtClean="0"/>
              <a:t>:</a:t>
            </a:r>
          </a:p>
          <a:p>
            <a:r>
              <a:rPr lang="en-US" b="1" i="1" dirty="0" smtClean="0"/>
              <a:t>money as a subject of business, </a:t>
            </a:r>
            <a:endParaRPr lang="sk-SK" b="1" i="1" dirty="0" smtClean="0"/>
          </a:p>
          <a:p>
            <a:r>
              <a:rPr lang="en-US" b="1" i="1" dirty="0" smtClean="0"/>
              <a:t>atypical structure of the commercial bank balance sheet and </a:t>
            </a:r>
            <a:endParaRPr lang="sk-SK" b="1" i="1" dirty="0" smtClean="0"/>
          </a:p>
          <a:p>
            <a:r>
              <a:rPr lang="en-US" b="1" i="1" dirty="0" smtClean="0"/>
              <a:t>strict regulation of the banking sector. </a:t>
            </a:r>
            <a:endParaRPr lang="sk-SK" b="1" i="1" dirty="0" smtClean="0"/>
          </a:p>
          <a:p>
            <a:pPr>
              <a:buNone/>
            </a:pPr>
            <a:r>
              <a:rPr lang="en-US" b="1" dirty="0" smtClean="0"/>
              <a:t>Necessary precondition for the optimal function of the banking system is his </a:t>
            </a:r>
            <a:r>
              <a:rPr lang="en-US" b="1" i="1" dirty="0" smtClean="0"/>
              <a:t>trustworthiness.</a:t>
            </a:r>
            <a:endParaRPr lang="sk-SK" b="1" dirty="0" smtClean="0"/>
          </a:p>
          <a:p>
            <a:endParaRPr lang="sk-SK"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3. </a:t>
            </a:r>
            <a:r>
              <a:rPr lang="sk-SK" b="1" dirty="0" err="1" smtClean="0"/>
              <a:t>Banking</a:t>
            </a:r>
            <a:r>
              <a:rPr lang="sk-SK" b="1" dirty="0" smtClean="0"/>
              <a:t> </a:t>
            </a:r>
            <a:r>
              <a:rPr lang="sk-SK" b="1" dirty="0" err="1" smtClean="0"/>
              <a:t>regulation</a:t>
            </a:r>
            <a:endParaRPr lang="sk-SK" b="1" dirty="0"/>
          </a:p>
        </p:txBody>
      </p:sp>
      <p:sp>
        <p:nvSpPr>
          <p:cNvPr id="3" name="Zástupný symbol obsahu 2"/>
          <p:cNvSpPr>
            <a:spLocks noGrp="1"/>
          </p:cNvSpPr>
          <p:nvPr>
            <p:ph sz="quarter" idx="1"/>
          </p:nvPr>
        </p:nvSpPr>
        <p:spPr/>
        <p:txBody>
          <a:bodyPr>
            <a:normAutofit fontScale="92500" lnSpcReduction="20000"/>
          </a:bodyPr>
          <a:lstStyle/>
          <a:p>
            <a:r>
              <a:rPr lang="en-US" b="1" dirty="0" smtClean="0"/>
              <a:t>Banking </a:t>
            </a:r>
            <a:r>
              <a:rPr lang="en-US" b="1" i="1" dirty="0" smtClean="0"/>
              <a:t>system is a strictly regulated </a:t>
            </a:r>
            <a:r>
              <a:rPr lang="en-US" b="1" dirty="0" smtClean="0"/>
              <a:t>business sector. This fact is justified by importance of banking sector’s stability in the economy. Collapse of individual banks may have a negative impact not only on the banking sector, but also on the entire economy. It causes particular concerns about solvency of other banks and may lead to a massive withdrawal of deposits. </a:t>
            </a:r>
            <a:endParaRPr lang="sk-SK" b="1" dirty="0" smtClean="0"/>
          </a:p>
          <a:p>
            <a:r>
              <a:rPr lang="en-US" b="1" dirty="0" smtClean="0"/>
              <a:t>Collapse of individual bank reduces a money supply in the economy, decreases consumption, and reduces employment, production and income. Also this collapse breaks credit relationships and creditors remain without their financial income (interest) and sometimes without an inserted principal. </a:t>
            </a:r>
            <a:endParaRPr lang="sk-SK" b="1" dirty="0" smtClean="0"/>
          </a:p>
          <a:p>
            <a:endParaRPr lang="sk-SK"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4. </a:t>
            </a:r>
            <a:r>
              <a:rPr lang="sk-SK" b="1" dirty="0" err="1" smtClean="0"/>
              <a:t>Basel</a:t>
            </a:r>
            <a:r>
              <a:rPr lang="sk-SK" b="1" dirty="0" smtClean="0"/>
              <a:t> III.</a:t>
            </a:r>
            <a:endParaRPr lang="sk-SK" dirty="0"/>
          </a:p>
        </p:txBody>
      </p:sp>
      <p:sp>
        <p:nvSpPr>
          <p:cNvPr id="3" name="Zástupný symbol obsahu 2"/>
          <p:cNvSpPr>
            <a:spLocks noGrp="1"/>
          </p:cNvSpPr>
          <p:nvPr>
            <p:ph sz="quarter" idx="1"/>
          </p:nvPr>
        </p:nvSpPr>
        <p:spPr/>
        <p:txBody>
          <a:bodyPr>
            <a:normAutofit fontScale="92500"/>
          </a:bodyPr>
          <a:lstStyle/>
          <a:p>
            <a:r>
              <a:rPr lang="en-US" b="1" dirty="0" smtClean="0"/>
              <a:t>The most recent international effort to establish a new capital standard for banks is represented by the </a:t>
            </a:r>
            <a:r>
              <a:rPr lang="en-US" b="1" i="1" dirty="0" smtClean="0"/>
              <a:t>Basel III.</a:t>
            </a:r>
            <a:r>
              <a:rPr lang="en-US" b="1" dirty="0" smtClean="0"/>
              <a:t> Capital Adequacy Accord produced by the Basel Committee on Banking Supervision. The purpose of </a:t>
            </a:r>
            <a:r>
              <a:rPr lang="en-US" b="1" i="1" dirty="0" smtClean="0"/>
              <a:t>Basel III.</a:t>
            </a:r>
            <a:r>
              <a:rPr lang="en-US" b="1" dirty="0" smtClean="0"/>
              <a:t> is to remedy the regulatory capital and liquidity failures that resulted in the recent global financial crisis. </a:t>
            </a:r>
            <a:endParaRPr lang="sk-SK" b="1" dirty="0" smtClean="0"/>
          </a:p>
          <a:p>
            <a:r>
              <a:rPr lang="en-US" b="1" dirty="0" smtClean="0"/>
              <a:t>The reforms should raise the </a:t>
            </a:r>
            <a:r>
              <a:rPr lang="en-US" b="1" i="1" dirty="0" smtClean="0"/>
              <a:t>quality and quantity of regulatory capital base</a:t>
            </a:r>
            <a:r>
              <a:rPr lang="en-US" b="1" dirty="0" smtClean="0"/>
              <a:t>, </a:t>
            </a:r>
            <a:r>
              <a:rPr lang="en-US" b="1" i="1" dirty="0" smtClean="0"/>
              <a:t>enhance the risk coverage</a:t>
            </a:r>
            <a:r>
              <a:rPr lang="en-US" b="1" dirty="0" smtClean="0"/>
              <a:t> of the capital framework, and introduce the </a:t>
            </a:r>
            <a:r>
              <a:rPr lang="en-US" b="1" i="1" dirty="0" smtClean="0"/>
              <a:t>global leverage ratio</a:t>
            </a:r>
            <a:r>
              <a:rPr lang="en-US" b="1" dirty="0" smtClean="0"/>
              <a:t> and a number of other requirements aiming to strengthen the resilience of the banking sector.</a:t>
            </a:r>
            <a:endParaRPr lang="sk-SK" b="1" dirty="0" smtClean="0"/>
          </a:p>
          <a:p>
            <a:pPr>
              <a:buNone/>
            </a:pPr>
            <a:endParaRPr lang="sk-SK"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Basel</a:t>
            </a:r>
            <a:r>
              <a:rPr lang="sk-SK" b="1" dirty="0" smtClean="0"/>
              <a:t> III.</a:t>
            </a:r>
            <a:endParaRPr lang="sk-SK" dirty="0"/>
          </a:p>
        </p:txBody>
      </p:sp>
      <p:sp>
        <p:nvSpPr>
          <p:cNvPr id="3" name="Zástupný symbol obsahu 2"/>
          <p:cNvSpPr>
            <a:spLocks noGrp="1"/>
          </p:cNvSpPr>
          <p:nvPr>
            <p:ph sz="quarter" idx="1"/>
          </p:nvPr>
        </p:nvSpPr>
        <p:spPr/>
        <p:txBody>
          <a:bodyPr>
            <a:normAutofit fontScale="92500"/>
          </a:bodyPr>
          <a:lstStyle/>
          <a:p>
            <a:r>
              <a:rPr lang="en-US" b="1" dirty="0" smtClean="0"/>
              <a:t>Basic principles of </a:t>
            </a:r>
            <a:r>
              <a:rPr lang="en-US" b="1" i="1" dirty="0" smtClean="0"/>
              <a:t>Basel III.</a:t>
            </a:r>
            <a:r>
              <a:rPr lang="en-US" b="1" dirty="0" smtClean="0"/>
              <a:t> are primarily aimed at improving quality, consistency and transparency of the capital base for calculation of capital adequacy (strengthening of Tier 1 component, especially in the form of common equity; tightening the criteria for the individual layers of Tier 2; Tier 3 capital will be abolished). Regulator introduces a new approach to leverage ratio of commercial banks to introduce additional safeguards against the model risk and measurement error risk (risk capital requirement’s supplement by leverage ratio to help preventing an excessive increase of leverage ratio). </a:t>
            </a:r>
            <a:endParaRPr lang="sk-SK" b="1"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Basel</a:t>
            </a:r>
            <a:r>
              <a:rPr lang="sk-SK" b="1" dirty="0" smtClean="0"/>
              <a:t> III.</a:t>
            </a:r>
            <a:endParaRPr lang="sk-SK" dirty="0"/>
          </a:p>
        </p:txBody>
      </p:sp>
      <p:sp>
        <p:nvSpPr>
          <p:cNvPr id="3" name="Zástupný symbol obsahu 2"/>
          <p:cNvSpPr>
            <a:spLocks noGrp="1"/>
          </p:cNvSpPr>
          <p:nvPr>
            <p:ph sz="quarter" idx="1"/>
          </p:nvPr>
        </p:nvSpPr>
        <p:spPr/>
        <p:txBody>
          <a:bodyPr>
            <a:normAutofit lnSpcReduction="10000"/>
          </a:bodyPr>
          <a:lstStyle/>
          <a:p>
            <a:r>
              <a:rPr lang="en-US" b="1" dirty="0" smtClean="0"/>
              <a:t>New regulatory system introduces measurements to support a separate part of capital reserves, which are designed to control impact of economic cycle in the financial sector (countercyclical silencers). </a:t>
            </a:r>
            <a:endParaRPr lang="sk-SK" b="1" dirty="0" smtClean="0"/>
          </a:p>
          <a:p>
            <a:r>
              <a:rPr lang="en-US" b="1" dirty="0" smtClean="0"/>
              <a:t>It brings two global standard minimum liquidity requirements for internationally active banks and determines the requirement for additional capital, liquidity and other control measurements to limit externalities, which are created by systematically important financial institutions.</a:t>
            </a:r>
            <a:endParaRPr lang="sk-SK"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468313" y="260350"/>
            <a:ext cx="8229600" cy="936625"/>
          </a:xfrm>
        </p:spPr>
        <p:txBody>
          <a:bodyPr>
            <a:normAutofit/>
          </a:bodyPr>
          <a:lstStyle/>
          <a:p>
            <a:pPr marL="838200" indent="-838200" algn="l" eaLnBrk="1" hangingPunct="1">
              <a:defRPr/>
            </a:pPr>
            <a:r>
              <a:rPr lang="sk-SK" sz="2800" b="1" dirty="0" smtClean="0"/>
              <a:t>Schedule</a:t>
            </a:r>
          </a:p>
        </p:txBody>
      </p:sp>
      <p:sp>
        <p:nvSpPr>
          <p:cNvPr id="18438" name="Rectangle 3"/>
          <p:cNvSpPr>
            <a:spLocks noChangeArrowheads="1"/>
          </p:cNvSpPr>
          <p:nvPr/>
        </p:nvSpPr>
        <p:spPr bwMode="auto">
          <a:xfrm>
            <a:off x="539750" y="1557338"/>
            <a:ext cx="8604250" cy="366712"/>
          </a:xfrm>
          <a:prstGeom prst="rect">
            <a:avLst/>
          </a:prstGeom>
          <a:noFill/>
          <a:ln w="9525">
            <a:noFill/>
            <a:miter lim="800000"/>
            <a:headEnd/>
            <a:tailEnd/>
          </a:ln>
        </p:spPr>
        <p:txBody>
          <a:bodyPr>
            <a:spAutoFit/>
          </a:bodyPr>
          <a:lstStyle/>
          <a:p>
            <a:pPr>
              <a:spcBef>
                <a:spcPct val="50000"/>
              </a:spcBef>
            </a:pPr>
            <a:endParaRPr lang="sk-SK"/>
          </a:p>
        </p:txBody>
      </p:sp>
      <p:sp>
        <p:nvSpPr>
          <p:cNvPr id="18439" name="Text Box 4"/>
          <p:cNvSpPr txBox="1">
            <a:spLocks noChangeArrowheads="1"/>
          </p:cNvSpPr>
          <p:nvPr/>
        </p:nvSpPr>
        <p:spPr bwMode="auto">
          <a:xfrm>
            <a:off x="395288" y="1268413"/>
            <a:ext cx="8137525" cy="366712"/>
          </a:xfrm>
          <a:prstGeom prst="rect">
            <a:avLst/>
          </a:prstGeom>
          <a:noFill/>
          <a:ln w="9525">
            <a:noFill/>
            <a:miter lim="800000"/>
            <a:headEnd/>
            <a:tailEnd/>
          </a:ln>
        </p:spPr>
        <p:txBody>
          <a:bodyPr>
            <a:spAutoFit/>
          </a:bodyPr>
          <a:lstStyle/>
          <a:p>
            <a:endParaRPr lang="sk-SK"/>
          </a:p>
        </p:txBody>
      </p:sp>
      <p:pic>
        <p:nvPicPr>
          <p:cNvPr id="18440" name="Picture 5"/>
          <p:cNvPicPr>
            <a:picLocks noChangeAspect="1" noChangeArrowheads="1"/>
          </p:cNvPicPr>
          <p:nvPr/>
        </p:nvPicPr>
        <p:blipFill>
          <a:blip r:embed="rId2"/>
          <a:srcRect/>
          <a:stretch>
            <a:fillRect/>
          </a:stretch>
        </p:blipFill>
        <p:spPr bwMode="auto">
          <a:xfrm>
            <a:off x="0" y="1268413"/>
            <a:ext cx="9036050" cy="55895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káda">
  <a:themeElements>
    <a:clrScheme name="Arkád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rkád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rkád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30</TotalTime>
  <Words>645</Words>
  <Application>Microsoft Office PowerPoint</Application>
  <PresentationFormat>Prezentácia na obrazovke (4:3)</PresentationFormat>
  <Paragraphs>43</Paragraphs>
  <Slides>14</Slides>
  <Notes>0</Notes>
  <HiddenSlides>0</HiddenSlides>
  <MMClips>0</MMClips>
  <ScaleCrop>false</ScaleCrop>
  <HeadingPairs>
    <vt:vector size="4" baseType="variant">
      <vt:variant>
        <vt:lpstr>Motív</vt:lpstr>
      </vt:variant>
      <vt:variant>
        <vt:i4>1</vt:i4>
      </vt:variant>
      <vt:variant>
        <vt:lpstr>Nadpisy snímok</vt:lpstr>
      </vt:variant>
      <vt:variant>
        <vt:i4>14</vt:i4>
      </vt:variant>
    </vt:vector>
  </HeadingPairs>
  <TitlesOfParts>
    <vt:vector size="15" baseType="lpstr">
      <vt:lpstr>Arkáda</vt:lpstr>
      <vt:lpstr>   New trends in the banking regulation system and their impact on the stability and performance of the banking sector in EU countries  </vt:lpstr>
      <vt:lpstr>Content</vt:lpstr>
      <vt:lpstr>1. Introduction</vt:lpstr>
      <vt:lpstr>2. Basic conditions of banking business </vt:lpstr>
      <vt:lpstr>3. Banking regulation</vt:lpstr>
      <vt:lpstr>4. Basel III.</vt:lpstr>
      <vt:lpstr>Basel III.</vt:lpstr>
      <vt:lpstr>Basel III.</vt:lpstr>
      <vt:lpstr>Schedule</vt:lpstr>
      <vt:lpstr>Basel III.</vt:lpstr>
      <vt:lpstr>Banking regulation</vt:lpstr>
      <vt:lpstr>Banking regulation</vt:lpstr>
      <vt:lpstr>Banking regulation</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Analýza trendů, institucí a nástrojů peněžního a kapitálového trhu</dc:title>
  <dc:creator>uzivatel</dc:creator>
  <cp:lastModifiedBy>uzivatel</cp:lastModifiedBy>
  <cp:revision>10</cp:revision>
  <dcterms:created xsi:type="dcterms:W3CDTF">2019-08-27T20:10:56Z</dcterms:created>
  <dcterms:modified xsi:type="dcterms:W3CDTF">2019-09-08T08:15:47Z</dcterms:modified>
</cp:coreProperties>
</file>