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4" r:id="rId4"/>
  </p:sldMasterIdLst>
  <p:notesMasterIdLst>
    <p:notesMasterId r:id="rId188"/>
  </p:notesMasterIdLst>
  <p:handoutMasterIdLst>
    <p:handoutMasterId r:id="rId189"/>
  </p:handoutMasterIdLst>
  <p:sldIdLst>
    <p:sldId id="256" r:id="rId5"/>
    <p:sldId id="257" r:id="rId6"/>
    <p:sldId id="261" r:id="rId7"/>
    <p:sldId id="262" r:id="rId8"/>
    <p:sldId id="268" r:id="rId9"/>
    <p:sldId id="260" r:id="rId10"/>
    <p:sldId id="263" r:id="rId11"/>
    <p:sldId id="264" r:id="rId12"/>
    <p:sldId id="265" r:id="rId13"/>
    <p:sldId id="267"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6" r:id="rId30"/>
    <p:sldId id="287" r:id="rId31"/>
    <p:sldId id="284"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1" r:id="rId86"/>
    <p:sldId id="342" r:id="rId87"/>
    <p:sldId id="343" r:id="rId88"/>
    <p:sldId id="344" r:id="rId89"/>
    <p:sldId id="345" r:id="rId90"/>
    <p:sldId id="346" r:id="rId91"/>
    <p:sldId id="347" r:id="rId92"/>
    <p:sldId id="348" r:id="rId93"/>
    <p:sldId id="349" r:id="rId94"/>
    <p:sldId id="350" r:id="rId95"/>
    <p:sldId id="351" r:id="rId96"/>
    <p:sldId id="353" r:id="rId97"/>
    <p:sldId id="354" r:id="rId98"/>
    <p:sldId id="355" r:id="rId99"/>
    <p:sldId id="356" r:id="rId100"/>
    <p:sldId id="357" r:id="rId101"/>
    <p:sldId id="358" r:id="rId102"/>
    <p:sldId id="359" r:id="rId103"/>
    <p:sldId id="360" r:id="rId104"/>
    <p:sldId id="361" r:id="rId105"/>
    <p:sldId id="362" r:id="rId106"/>
    <p:sldId id="363" r:id="rId107"/>
    <p:sldId id="364" r:id="rId108"/>
    <p:sldId id="402" r:id="rId109"/>
    <p:sldId id="365" r:id="rId110"/>
    <p:sldId id="403" r:id="rId111"/>
    <p:sldId id="366" r:id="rId112"/>
    <p:sldId id="404" r:id="rId113"/>
    <p:sldId id="368" r:id="rId114"/>
    <p:sldId id="405" r:id="rId115"/>
    <p:sldId id="369" r:id="rId116"/>
    <p:sldId id="406" r:id="rId117"/>
    <p:sldId id="370" r:id="rId118"/>
    <p:sldId id="407" r:id="rId119"/>
    <p:sldId id="371" r:id="rId120"/>
    <p:sldId id="408" r:id="rId121"/>
    <p:sldId id="372" r:id="rId122"/>
    <p:sldId id="409" r:id="rId123"/>
    <p:sldId id="373" r:id="rId124"/>
    <p:sldId id="374" r:id="rId125"/>
    <p:sldId id="410" r:id="rId126"/>
    <p:sldId id="392" r:id="rId127"/>
    <p:sldId id="411" r:id="rId128"/>
    <p:sldId id="376" r:id="rId129"/>
    <p:sldId id="412" r:id="rId130"/>
    <p:sldId id="393" r:id="rId131"/>
    <p:sldId id="413" r:id="rId132"/>
    <p:sldId id="377" r:id="rId133"/>
    <p:sldId id="414" r:id="rId134"/>
    <p:sldId id="394" r:id="rId135"/>
    <p:sldId id="415" r:id="rId136"/>
    <p:sldId id="378" r:id="rId137"/>
    <p:sldId id="416" r:id="rId138"/>
    <p:sldId id="395" r:id="rId139"/>
    <p:sldId id="417" r:id="rId140"/>
    <p:sldId id="379" r:id="rId141"/>
    <p:sldId id="418" r:id="rId142"/>
    <p:sldId id="396" r:id="rId143"/>
    <p:sldId id="419" r:id="rId144"/>
    <p:sldId id="401" r:id="rId145"/>
    <p:sldId id="420" r:id="rId146"/>
    <p:sldId id="437" r:id="rId147"/>
    <p:sldId id="438" r:id="rId148"/>
    <p:sldId id="439" r:id="rId149"/>
    <p:sldId id="441" r:id="rId150"/>
    <p:sldId id="380" r:id="rId151"/>
    <p:sldId id="421" r:id="rId152"/>
    <p:sldId id="397" r:id="rId153"/>
    <p:sldId id="422" r:id="rId154"/>
    <p:sldId id="381" r:id="rId155"/>
    <p:sldId id="423" r:id="rId156"/>
    <p:sldId id="398" r:id="rId157"/>
    <p:sldId id="424" r:id="rId158"/>
    <p:sldId id="382" r:id="rId159"/>
    <p:sldId id="425" r:id="rId160"/>
    <p:sldId id="442" r:id="rId161"/>
    <p:sldId id="443" r:id="rId162"/>
    <p:sldId id="383" r:id="rId163"/>
    <p:sldId id="426" r:id="rId164"/>
    <p:sldId id="399" r:id="rId165"/>
    <p:sldId id="427" r:id="rId166"/>
    <p:sldId id="384" r:id="rId167"/>
    <p:sldId id="428" r:id="rId168"/>
    <p:sldId id="385" r:id="rId169"/>
    <p:sldId id="429" r:id="rId170"/>
    <p:sldId id="386" r:id="rId171"/>
    <p:sldId id="430" r:id="rId172"/>
    <p:sldId id="387" r:id="rId173"/>
    <p:sldId id="431" r:id="rId174"/>
    <p:sldId id="400" r:id="rId175"/>
    <p:sldId id="432" r:id="rId176"/>
    <p:sldId id="388" r:id="rId177"/>
    <p:sldId id="433" r:id="rId178"/>
    <p:sldId id="389" r:id="rId179"/>
    <p:sldId id="434" r:id="rId180"/>
    <p:sldId id="390" r:id="rId181"/>
    <p:sldId id="435" r:id="rId182"/>
    <p:sldId id="391" r:id="rId183"/>
    <p:sldId id="436" r:id="rId184"/>
    <p:sldId id="444" r:id="rId185"/>
    <p:sldId id="446" r:id="rId186"/>
    <p:sldId id="445" r:id="rId187"/>
  </p:sldIdLst>
  <p:sldSz cx="9144000" cy="6858000" type="screen4x3"/>
  <p:notesSz cx="6858000" cy="9144000"/>
  <p:embeddedFontLst>
    <p:embeddedFont>
      <p:font typeface="Source Sans Pro Bold" panose="020B0604020202020204" charset="-18"/>
      <p:bold r:id="rId190"/>
    </p:embeddedFont>
    <p:embeddedFont>
      <p:font typeface="Source sans Pro" panose="020B0503030403020204" pitchFamily="34" charset="-18"/>
      <p:regular r:id="rId191"/>
      <p:bold r:id="rId192"/>
      <p:italic r:id="rId193"/>
      <p:boldItalic r:id="rId194"/>
    </p:embeddedFont>
    <p:embeddedFont>
      <p:font typeface="Calibri" panose="020F0502020204030204" pitchFamily="34" charset="0"/>
      <p:regular r:id="rId195"/>
      <p:bold r:id="rId196"/>
      <p:italic r:id="rId197"/>
      <p:boldItalic r:id="rId198"/>
    </p:embeddedFont>
  </p:embeddedFontLst>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5C28"/>
    <a:srgbClr val="6427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1188" y="11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3.xml"/><Relationship Id="rId21" Type="http://schemas.openxmlformats.org/officeDocument/2006/relationships/slide" Target="slides/slide17.xml"/><Relationship Id="rId42" Type="http://schemas.openxmlformats.org/officeDocument/2006/relationships/slide" Target="slides/slide38.xml"/><Relationship Id="rId63" Type="http://schemas.openxmlformats.org/officeDocument/2006/relationships/slide" Target="slides/slide59.xml"/><Relationship Id="rId84" Type="http://schemas.openxmlformats.org/officeDocument/2006/relationships/slide" Target="slides/slide80.xml"/><Relationship Id="rId138" Type="http://schemas.openxmlformats.org/officeDocument/2006/relationships/slide" Target="slides/slide134.xml"/><Relationship Id="rId159" Type="http://schemas.openxmlformats.org/officeDocument/2006/relationships/slide" Target="slides/slide155.xml"/><Relationship Id="rId170" Type="http://schemas.openxmlformats.org/officeDocument/2006/relationships/slide" Target="slides/slide166.xml"/><Relationship Id="rId191" Type="http://schemas.openxmlformats.org/officeDocument/2006/relationships/font" Target="fonts/font2.fntdata"/><Relationship Id="rId205" Type="http://schemas.microsoft.com/office/2016/11/relationships/changesInfo" Target="changesInfos/changesInfo1.xml"/><Relationship Id="rId107" Type="http://schemas.openxmlformats.org/officeDocument/2006/relationships/slide" Target="slides/slide103.xml"/><Relationship Id="rId11" Type="http://schemas.openxmlformats.org/officeDocument/2006/relationships/slide" Target="slides/slide7.xml"/><Relationship Id="rId32" Type="http://schemas.openxmlformats.org/officeDocument/2006/relationships/slide" Target="slides/slide28.xml"/><Relationship Id="rId53" Type="http://schemas.openxmlformats.org/officeDocument/2006/relationships/slide" Target="slides/slide49.xml"/><Relationship Id="rId74" Type="http://schemas.openxmlformats.org/officeDocument/2006/relationships/slide" Target="slides/slide70.xml"/><Relationship Id="rId128" Type="http://schemas.openxmlformats.org/officeDocument/2006/relationships/slide" Target="slides/slide124.xml"/><Relationship Id="rId149" Type="http://schemas.openxmlformats.org/officeDocument/2006/relationships/slide" Target="slides/slide145.xml"/><Relationship Id="rId5" Type="http://schemas.openxmlformats.org/officeDocument/2006/relationships/slide" Target="slides/slide1.xml"/><Relationship Id="rId95" Type="http://schemas.openxmlformats.org/officeDocument/2006/relationships/slide" Target="slides/slide91.xml"/><Relationship Id="rId160" Type="http://schemas.openxmlformats.org/officeDocument/2006/relationships/slide" Target="slides/slide156.xml"/><Relationship Id="rId181" Type="http://schemas.openxmlformats.org/officeDocument/2006/relationships/slide" Target="slides/slide177.xml"/><Relationship Id="rId22" Type="http://schemas.openxmlformats.org/officeDocument/2006/relationships/slide" Target="slides/slide18.xml"/><Relationship Id="rId43" Type="http://schemas.openxmlformats.org/officeDocument/2006/relationships/slide" Target="slides/slide39.xml"/><Relationship Id="rId64" Type="http://schemas.openxmlformats.org/officeDocument/2006/relationships/slide" Target="slides/slide60.xml"/><Relationship Id="rId118" Type="http://schemas.openxmlformats.org/officeDocument/2006/relationships/slide" Target="slides/slide114.xml"/><Relationship Id="rId139" Type="http://schemas.openxmlformats.org/officeDocument/2006/relationships/slide" Target="slides/slide135.xml"/><Relationship Id="rId85" Type="http://schemas.openxmlformats.org/officeDocument/2006/relationships/slide" Target="slides/slide81.xml"/><Relationship Id="rId150" Type="http://schemas.openxmlformats.org/officeDocument/2006/relationships/slide" Target="slides/slide146.xml"/><Relationship Id="rId171" Type="http://schemas.openxmlformats.org/officeDocument/2006/relationships/slide" Target="slides/slide167.xml"/><Relationship Id="rId192" Type="http://schemas.openxmlformats.org/officeDocument/2006/relationships/font" Target="fonts/font3.fntdata"/><Relationship Id="rId12" Type="http://schemas.openxmlformats.org/officeDocument/2006/relationships/slide" Target="slides/slide8.xml"/><Relationship Id="rId33" Type="http://schemas.openxmlformats.org/officeDocument/2006/relationships/slide" Target="slides/slide29.xml"/><Relationship Id="rId108" Type="http://schemas.openxmlformats.org/officeDocument/2006/relationships/slide" Target="slides/slide104.xml"/><Relationship Id="rId129" Type="http://schemas.openxmlformats.org/officeDocument/2006/relationships/slide" Target="slides/slide125.xml"/><Relationship Id="rId54" Type="http://schemas.openxmlformats.org/officeDocument/2006/relationships/slide" Target="slides/slide50.xml"/><Relationship Id="rId75" Type="http://schemas.openxmlformats.org/officeDocument/2006/relationships/slide" Target="slides/slide71.xml"/><Relationship Id="rId96" Type="http://schemas.openxmlformats.org/officeDocument/2006/relationships/slide" Target="slides/slide92.xml"/><Relationship Id="rId140" Type="http://schemas.openxmlformats.org/officeDocument/2006/relationships/slide" Target="slides/slide136.xml"/><Relationship Id="rId161" Type="http://schemas.openxmlformats.org/officeDocument/2006/relationships/slide" Target="slides/slide157.xml"/><Relationship Id="rId182" Type="http://schemas.openxmlformats.org/officeDocument/2006/relationships/slide" Target="slides/slide178.xml"/><Relationship Id="rId6" Type="http://schemas.openxmlformats.org/officeDocument/2006/relationships/slide" Target="slides/slide2.xml"/><Relationship Id="rId23" Type="http://schemas.openxmlformats.org/officeDocument/2006/relationships/slide" Target="slides/slide19.xml"/><Relationship Id="rId119" Type="http://schemas.openxmlformats.org/officeDocument/2006/relationships/slide" Target="slides/slide115.xml"/><Relationship Id="rId44" Type="http://schemas.openxmlformats.org/officeDocument/2006/relationships/slide" Target="slides/slide40.xml"/><Relationship Id="rId65" Type="http://schemas.openxmlformats.org/officeDocument/2006/relationships/slide" Target="slides/slide61.xml"/><Relationship Id="rId86" Type="http://schemas.openxmlformats.org/officeDocument/2006/relationships/slide" Target="slides/slide82.xml"/><Relationship Id="rId130" Type="http://schemas.openxmlformats.org/officeDocument/2006/relationships/slide" Target="slides/slide126.xml"/><Relationship Id="rId151" Type="http://schemas.openxmlformats.org/officeDocument/2006/relationships/slide" Target="slides/slide147.xml"/><Relationship Id="rId172" Type="http://schemas.openxmlformats.org/officeDocument/2006/relationships/slide" Target="slides/slide168.xml"/><Relationship Id="rId193" Type="http://schemas.openxmlformats.org/officeDocument/2006/relationships/font" Target="fonts/font4.fntdata"/><Relationship Id="rId13" Type="http://schemas.openxmlformats.org/officeDocument/2006/relationships/slide" Target="slides/slide9.xml"/><Relationship Id="rId109" Type="http://schemas.openxmlformats.org/officeDocument/2006/relationships/slide" Target="slides/slide105.xml"/><Relationship Id="rId34" Type="http://schemas.openxmlformats.org/officeDocument/2006/relationships/slide" Target="slides/slide30.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20" Type="http://schemas.openxmlformats.org/officeDocument/2006/relationships/slide" Target="slides/slide116.xml"/><Relationship Id="rId141" Type="http://schemas.openxmlformats.org/officeDocument/2006/relationships/slide" Target="slides/slide137.xml"/><Relationship Id="rId7" Type="http://schemas.openxmlformats.org/officeDocument/2006/relationships/slide" Target="slides/slide3.xml"/><Relationship Id="rId162" Type="http://schemas.openxmlformats.org/officeDocument/2006/relationships/slide" Target="slides/slide158.xml"/><Relationship Id="rId183" Type="http://schemas.openxmlformats.org/officeDocument/2006/relationships/slide" Target="slides/slide179.xml"/><Relationship Id="rId2" Type="http://schemas.openxmlformats.org/officeDocument/2006/relationships/customXml" Target="../customXml/item2.xml"/><Relationship Id="rId29" Type="http://schemas.openxmlformats.org/officeDocument/2006/relationships/slide" Target="slides/slide25.xml"/><Relationship Id="rId24" Type="http://schemas.openxmlformats.org/officeDocument/2006/relationships/slide" Target="slides/slide20.xml"/><Relationship Id="rId40" Type="http://schemas.openxmlformats.org/officeDocument/2006/relationships/slide" Target="slides/slide36.xml"/><Relationship Id="rId45" Type="http://schemas.openxmlformats.org/officeDocument/2006/relationships/slide" Target="slides/slide41.xml"/><Relationship Id="rId66" Type="http://schemas.openxmlformats.org/officeDocument/2006/relationships/slide" Target="slides/slide62.xml"/><Relationship Id="rId87" Type="http://schemas.openxmlformats.org/officeDocument/2006/relationships/slide" Target="slides/slide83.xml"/><Relationship Id="rId110" Type="http://schemas.openxmlformats.org/officeDocument/2006/relationships/slide" Target="slides/slide106.xml"/><Relationship Id="rId115" Type="http://schemas.openxmlformats.org/officeDocument/2006/relationships/slide" Target="slides/slide111.xml"/><Relationship Id="rId131" Type="http://schemas.openxmlformats.org/officeDocument/2006/relationships/slide" Target="slides/slide127.xml"/><Relationship Id="rId136" Type="http://schemas.openxmlformats.org/officeDocument/2006/relationships/slide" Target="slides/slide132.xml"/><Relationship Id="rId157" Type="http://schemas.openxmlformats.org/officeDocument/2006/relationships/slide" Target="slides/slide153.xml"/><Relationship Id="rId178" Type="http://schemas.openxmlformats.org/officeDocument/2006/relationships/slide" Target="slides/slide174.xml"/><Relationship Id="rId61" Type="http://schemas.openxmlformats.org/officeDocument/2006/relationships/slide" Target="slides/slide57.xml"/><Relationship Id="rId82" Type="http://schemas.openxmlformats.org/officeDocument/2006/relationships/slide" Target="slides/slide78.xml"/><Relationship Id="rId152" Type="http://schemas.openxmlformats.org/officeDocument/2006/relationships/slide" Target="slides/slide148.xml"/><Relationship Id="rId173" Type="http://schemas.openxmlformats.org/officeDocument/2006/relationships/slide" Target="slides/slide169.xml"/><Relationship Id="rId194" Type="http://schemas.openxmlformats.org/officeDocument/2006/relationships/font" Target="fonts/font5.fntdata"/><Relationship Id="rId199" Type="http://schemas.openxmlformats.org/officeDocument/2006/relationships/presProps" Target="presProps.xml"/><Relationship Id="rId19" Type="http://schemas.openxmlformats.org/officeDocument/2006/relationships/slide" Target="slides/slide15.xml"/><Relationship Id="rId14" Type="http://schemas.openxmlformats.org/officeDocument/2006/relationships/slide" Target="slides/slide10.xml"/><Relationship Id="rId30" Type="http://schemas.openxmlformats.org/officeDocument/2006/relationships/slide" Target="slides/slide26.xml"/><Relationship Id="rId35" Type="http://schemas.openxmlformats.org/officeDocument/2006/relationships/slide" Target="slides/slide31.xml"/><Relationship Id="rId56" Type="http://schemas.openxmlformats.org/officeDocument/2006/relationships/slide" Target="slides/slide52.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26" Type="http://schemas.openxmlformats.org/officeDocument/2006/relationships/slide" Target="slides/slide122.xml"/><Relationship Id="rId147" Type="http://schemas.openxmlformats.org/officeDocument/2006/relationships/slide" Target="slides/slide143.xml"/><Relationship Id="rId168" Type="http://schemas.openxmlformats.org/officeDocument/2006/relationships/slide" Target="slides/slide164.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93" Type="http://schemas.openxmlformats.org/officeDocument/2006/relationships/slide" Target="slides/slide89.xml"/><Relationship Id="rId98" Type="http://schemas.openxmlformats.org/officeDocument/2006/relationships/slide" Target="slides/slide94.xml"/><Relationship Id="rId121" Type="http://schemas.openxmlformats.org/officeDocument/2006/relationships/slide" Target="slides/slide117.xml"/><Relationship Id="rId142" Type="http://schemas.openxmlformats.org/officeDocument/2006/relationships/slide" Target="slides/slide138.xml"/><Relationship Id="rId163" Type="http://schemas.openxmlformats.org/officeDocument/2006/relationships/slide" Target="slides/slide159.xml"/><Relationship Id="rId184" Type="http://schemas.openxmlformats.org/officeDocument/2006/relationships/slide" Target="slides/slide180.xml"/><Relationship Id="rId189" Type="http://schemas.openxmlformats.org/officeDocument/2006/relationships/handoutMaster" Target="handoutMasters/handoutMaster1.xml"/><Relationship Id="rId3" Type="http://schemas.openxmlformats.org/officeDocument/2006/relationships/customXml" Target="../customXml/item3.xml"/><Relationship Id="rId25" Type="http://schemas.openxmlformats.org/officeDocument/2006/relationships/slide" Target="slides/slide21.xml"/><Relationship Id="rId46" Type="http://schemas.openxmlformats.org/officeDocument/2006/relationships/slide" Target="slides/slide42.xml"/><Relationship Id="rId67" Type="http://schemas.openxmlformats.org/officeDocument/2006/relationships/slide" Target="slides/slide63.xml"/><Relationship Id="rId116" Type="http://schemas.openxmlformats.org/officeDocument/2006/relationships/slide" Target="slides/slide112.xml"/><Relationship Id="rId137" Type="http://schemas.openxmlformats.org/officeDocument/2006/relationships/slide" Target="slides/slide133.xml"/><Relationship Id="rId158" Type="http://schemas.openxmlformats.org/officeDocument/2006/relationships/slide" Target="slides/slide154.xml"/><Relationship Id="rId20" Type="http://schemas.openxmlformats.org/officeDocument/2006/relationships/slide" Target="slides/slide16.xml"/><Relationship Id="rId41" Type="http://schemas.openxmlformats.org/officeDocument/2006/relationships/slide" Target="slides/slide37.xml"/><Relationship Id="rId62" Type="http://schemas.openxmlformats.org/officeDocument/2006/relationships/slide" Target="slides/slide58.xml"/><Relationship Id="rId83" Type="http://schemas.openxmlformats.org/officeDocument/2006/relationships/slide" Target="slides/slide79.xml"/><Relationship Id="rId88" Type="http://schemas.openxmlformats.org/officeDocument/2006/relationships/slide" Target="slides/slide84.xml"/><Relationship Id="rId111" Type="http://schemas.openxmlformats.org/officeDocument/2006/relationships/slide" Target="slides/slide107.xml"/><Relationship Id="rId132" Type="http://schemas.openxmlformats.org/officeDocument/2006/relationships/slide" Target="slides/slide128.xml"/><Relationship Id="rId153" Type="http://schemas.openxmlformats.org/officeDocument/2006/relationships/slide" Target="slides/slide149.xml"/><Relationship Id="rId174" Type="http://schemas.openxmlformats.org/officeDocument/2006/relationships/slide" Target="slides/slide170.xml"/><Relationship Id="rId179" Type="http://schemas.openxmlformats.org/officeDocument/2006/relationships/slide" Target="slides/slide175.xml"/><Relationship Id="rId195" Type="http://schemas.openxmlformats.org/officeDocument/2006/relationships/font" Target="fonts/font6.fntdata"/><Relationship Id="rId190" Type="http://schemas.openxmlformats.org/officeDocument/2006/relationships/font" Target="fonts/font1.fntdata"/><Relationship Id="rId15" Type="http://schemas.openxmlformats.org/officeDocument/2006/relationships/slide" Target="slides/slide11.xml"/><Relationship Id="rId36" Type="http://schemas.openxmlformats.org/officeDocument/2006/relationships/slide" Target="slides/slide32.xml"/><Relationship Id="rId57" Type="http://schemas.openxmlformats.org/officeDocument/2006/relationships/slide" Target="slides/slide53.xml"/><Relationship Id="rId106" Type="http://schemas.openxmlformats.org/officeDocument/2006/relationships/slide" Target="slides/slide102.xml"/><Relationship Id="rId127" Type="http://schemas.openxmlformats.org/officeDocument/2006/relationships/slide" Target="slides/slide123.xml"/><Relationship Id="rId10" Type="http://schemas.openxmlformats.org/officeDocument/2006/relationships/slide" Target="slides/slide6.xml"/><Relationship Id="rId31" Type="http://schemas.openxmlformats.org/officeDocument/2006/relationships/slide" Target="slides/slide27.xml"/><Relationship Id="rId52" Type="http://schemas.openxmlformats.org/officeDocument/2006/relationships/slide" Target="slides/slide48.xml"/><Relationship Id="rId73" Type="http://schemas.openxmlformats.org/officeDocument/2006/relationships/slide" Target="slides/slide69.xml"/><Relationship Id="rId78" Type="http://schemas.openxmlformats.org/officeDocument/2006/relationships/slide" Target="slides/slide74.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122" Type="http://schemas.openxmlformats.org/officeDocument/2006/relationships/slide" Target="slides/slide118.xml"/><Relationship Id="rId143" Type="http://schemas.openxmlformats.org/officeDocument/2006/relationships/slide" Target="slides/slide139.xml"/><Relationship Id="rId148" Type="http://schemas.openxmlformats.org/officeDocument/2006/relationships/slide" Target="slides/slide144.xml"/><Relationship Id="rId164" Type="http://schemas.openxmlformats.org/officeDocument/2006/relationships/slide" Target="slides/slide160.xml"/><Relationship Id="rId169" Type="http://schemas.openxmlformats.org/officeDocument/2006/relationships/slide" Target="slides/slide165.xml"/><Relationship Id="rId185" Type="http://schemas.openxmlformats.org/officeDocument/2006/relationships/slide" Target="slides/slide181.xml"/><Relationship Id="rId4" Type="http://schemas.openxmlformats.org/officeDocument/2006/relationships/slideMaster" Target="slideMasters/slideMaster1.xml"/><Relationship Id="rId9" Type="http://schemas.openxmlformats.org/officeDocument/2006/relationships/slide" Target="slides/slide5.xml"/><Relationship Id="rId180" Type="http://schemas.openxmlformats.org/officeDocument/2006/relationships/slide" Target="slides/slide176.xml"/><Relationship Id="rId26" Type="http://schemas.openxmlformats.org/officeDocument/2006/relationships/slide" Target="slides/slide22.xml"/><Relationship Id="rId47" Type="http://schemas.openxmlformats.org/officeDocument/2006/relationships/slide" Target="slides/slide43.xml"/><Relationship Id="rId68" Type="http://schemas.openxmlformats.org/officeDocument/2006/relationships/slide" Target="slides/slide64.xml"/><Relationship Id="rId89" Type="http://schemas.openxmlformats.org/officeDocument/2006/relationships/slide" Target="slides/slide85.xml"/><Relationship Id="rId112" Type="http://schemas.openxmlformats.org/officeDocument/2006/relationships/slide" Target="slides/slide108.xml"/><Relationship Id="rId133" Type="http://schemas.openxmlformats.org/officeDocument/2006/relationships/slide" Target="slides/slide129.xml"/><Relationship Id="rId154" Type="http://schemas.openxmlformats.org/officeDocument/2006/relationships/slide" Target="slides/slide150.xml"/><Relationship Id="rId175" Type="http://schemas.openxmlformats.org/officeDocument/2006/relationships/slide" Target="slides/slide171.xml"/><Relationship Id="rId196" Type="http://schemas.openxmlformats.org/officeDocument/2006/relationships/font" Target="fonts/font7.fntdata"/><Relationship Id="rId200" Type="http://schemas.openxmlformats.org/officeDocument/2006/relationships/viewProps" Target="viewProps.xml"/><Relationship Id="rId16" Type="http://schemas.openxmlformats.org/officeDocument/2006/relationships/slide" Target="slides/slide12.xml"/><Relationship Id="rId37" Type="http://schemas.openxmlformats.org/officeDocument/2006/relationships/slide" Target="slides/slide33.xml"/><Relationship Id="rId58" Type="http://schemas.openxmlformats.org/officeDocument/2006/relationships/slide" Target="slides/slide54.xml"/><Relationship Id="rId79" Type="http://schemas.openxmlformats.org/officeDocument/2006/relationships/slide" Target="slides/slide75.xml"/><Relationship Id="rId102" Type="http://schemas.openxmlformats.org/officeDocument/2006/relationships/slide" Target="slides/slide98.xml"/><Relationship Id="rId123" Type="http://schemas.openxmlformats.org/officeDocument/2006/relationships/slide" Target="slides/slide119.xml"/><Relationship Id="rId144" Type="http://schemas.openxmlformats.org/officeDocument/2006/relationships/slide" Target="slides/slide140.xml"/><Relationship Id="rId90" Type="http://schemas.openxmlformats.org/officeDocument/2006/relationships/slide" Target="slides/slide86.xml"/><Relationship Id="rId165" Type="http://schemas.openxmlformats.org/officeDocument/2006/relationships/slide" Target="slides/slide161.xml"/><Relationship Id="rId186" Type="http://schemas.openxmlformats.org/officeDocument/2006/relationships/slide" Target="slides/slide182.xml"/><Relationship Id="rId27" Type="http://schemas.openxmlformats.org/officeDocument/2006/relationships/slide" Target="slides/slide23.xml"/><Relationship Id="rId48" Type="http://schemas.openxmlformats.org/officeDocument/2006/relationships/slide" Target="slides/slide44.xml"/><Relationship Id="rId69" Type="http://schemas.openxmlformats.org/officeDocument/2006/relationships/slide" Target="slides/slide65.xml"/><Relationship Id="rId113" Type="http://schemas.openxmlformats.org/officeDocument/2006/relationships/slide" Target="slides/slide109.xml"/><Relationship Id="rId134" Type="http://schemas.openxmlformats.org/officeDocument/2006/relationships/slide" Target="slides/slide130.xml"/><Relationship Id="rId80" Type="http://schemas.openxmlformats.org/officeDocument/2006/relationships/slide" Target="slides/slide76.xml"/><Relationship Id="rId155" Type="http://schemas.openxmlformats.org/officeDocument/2006/relationships/slide" Target="slides/slide151.xml"/><Relationship Id="rId176" Type="http://schemas.openxmlformats.org/officeDocument/2006/relationships/slide" Target="slides/slide172.xml"/><Relationship Id="rId197" Type="http://schemas.openxmlformats.org/officeDocument/2006/relationships/font" Target="fonts/font8.fntdata"/><Relationship Id="rId201" Type="http://schemas.openxmlformats.org/officeDocument/2006/relationships/theme" Target="theme/theme1.xml"/><Relationship Id="rId17" Type="http://schemas.openxmlformats.org/officeDocument/2006/relationships/slide" Target="slides/slide13.xml"/><Relationship Id="rId38" Type="http://schemas.openxmlformats.org/officeDocument/2006/relationships/slide" Target="slides/slide34.xml"/><Relationship Id="rId59" Type="http://schemas.openxmlformats.org/officeDocument/2006/relationships/slide" Target="slides/slide55.xml"/><Relationship Id="rId103" Type="http://schemas.openxmlformats.org/officeDocument/2006/relationships/slide" Target="slides/slide99.xml"/><Relationship Id="rId124" Type="http://schemas.openxmlformats.org/officeDocument/2006/relationships/slide" Target="slides/slide120.xml"/><Relationship Id="rId70" Type="http://schemas.openxmlformats.org/officeDocument/2006/relationships/slide" Target="slides/slide66.xml"/><Relationship Id="rId91" Type="http://schemas.openxmlformats.org/officeDocument/2006/relationships/slide" Target="slides/slide87.xml"/><Relationship Id="rId145" Type="http://schemas.openxmlformats.org/officeDocument/2006/relationships/slide" Target="slides/slide141.xml"/><Relationship Id="rId166" Type="http://schemas.openxmlformats.org/officeDocument/2006/relationships/slide" Target="slides/slide162.xml"/><Relationship Id="rId187" Type="http://schemas.openxmlformats.org/officeDocument/2006/relationships/slide" Target="slides/slide183.xml"/><Relationship Id="rId1" Type="http://schemas.openxmlformats.org/officeDocument/2006/relationships/customXml" Target="../customXml/item1.xml"/><Relationship Id="rId28" Type="http://schemas.openxmlformats.org/officeDocument/2006/relationships/slide" Target="slides/slide24.xml"/><Relationship Id="rId49" Type="http://schemas.openxmlformats.org/officeDocument/2006/relationships/slide" Target="slides/slide45.xml"/><Relationship Id="rId114" Type="http://schemas.openxmlformats.org/officeDocument/2006/relationships/slide" Target="slides/slide110.xml"/><Relationship Id="rId60" Type="http://schemas.openxmlformats.org/officeDocument/2006/relationships/slide" Target="slides/slide56.xml"/><Relationship Id="rId81" Type="http://schemas.openxmlformats.org/officeDocument/2006/relationships/slide" Target="slides/slide77.xml"/><Relationship Id="rId135" Type="http://schemas.openxmlformats.org/officeDocument/2006/relationships/slide" Target="slides/slide131.xml"/><Relationship Id="rId156" Type="http://schemas.openxmlformats.org/officeDocument/2006/relationships/slide" Target="slides/slide152.xml"/><Relationship Id="rId177" Type="http://schemas.openxmlformats.org/officeDocument/2006/relationships/slide" Target="slides/slide173.xml"/><Relationship Id="rId198" Type="http://schemas.openxmlformats.org/officeDocument/2006/relationships/font" Target="fonts/font9.fntdata"/><Relationship Id="rId202" Type="http://schemas.openxmlformats.org/officeDocument/2006/relationships/tableStyles" Target="tableStyles.xml"/><Relationship Id="rId18" Type="http://schemas.openxmlformats.org/officeDocument/2006/relationships/slide" Target="slides/slide14.xml"/><Relationship Id="rId39" Type="http://schemas.openxmlformats.org/officeDocument/2006/relationships/slide" Target="slides/slide35.xml"/><Relationship Id="rId50" Type="http://schemas.openxmlformats.org/officeDocument/2006/relationships/slide" Target="slides/slide46.xml"/><Relationship Id="rId104" Type="http://schemas.openxmlformats.org/officeDocument/2006/relationships/slide" Target="slides/slide100.xml"/><Relationship Id="rId125" Type="http://schemas.openxmlformats.org/officeDocument/2006/relationships/slide" Target="slides/slide121.xml"/><Relationship Id="rId146" Type="http://schemas.openxmlformats.org/officeDocument/2006/relationships/slide" Target="slides/slide142.xml"/><Relationship Id="rId167" Type="http://schemas.openxmlformats.org/officeDocument/2006/relationships/slide" Target="slides/slide163.xml"/><Relationship Id="rId188" Type="http://schemas.openxmlformats.org/officeDocument/2006/relationships/notesMaster" Target="notesMasters/notesMaster1.xml"/><Relationship Id="rId71" Type="http://schemas.openxmlformats.org/officeDocument/2006/relationships/slide" Target="slides/slide67.xml"/><Relationship Id="rId92" Type="http://schemas.openxmlformats.org/officeDocument/2006/relationships/slide" Target="slides/slide8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nisa Hrušecká" userId="1003BFFD978C8133@LIVE.COM" providerId="AD" clId="Web-{2DAFE1CD-6380-4141-988D-DEBEF7AC0BC9}"/>
    <pc:docChg chg="modSld">
      <pc:chgData name="Denisa Hrušecká" userId="1003BFFD978C8133@LIVE.COM" providerId="AD" clId="Web-{2DAFE1CD-6380-4141-988D-DEBEF7AC0BC9}" dt="2018-01-11T13:38:29.976" v="3"/>
      <pc:docMkLst>
        <pc:docMk/>
      </pc:docMkLst>
      <pc:sldChg chg="modSp">
        <pc:chgData name="Denisa Hrušecká" userId="1003BFFD978C8133@LIVE.COM" providerId="AD" clId="Web-{2DAFE1CD-6380-4141-988D-DEBEF7AC0BC9}" dt="2018-01-11T13:38:29.976" v="3"/>
        <pc:sldMkLst>
          <pc:docMk/>
          <pc:sldMk cId="2148507867" sldId="256"/>
        </pc:sldMkLst>
        <pc:spChg chg="mod">
          <ac:chgData name="Denisa Hrušecká" userId="1003BFFD978C8133@LIVE.COM" providerId="AD" clId="Web-{2DAFE1CD-6380-4141-988D-DEBEF7AC0BC9}" dt="2018-01-11T13:38:29.976" v="3"/>
          <ac:spMkLst>
            <pc:docMk/>
            <pc:sldMk cId="2148507867" sldId="256"/>
            <ac:spMk id="14"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D9B9CC-48FD-46F0-BE95-57B0AFA539FB}" type="datetimeFigureOut">
              <a:rPr lang="cs-CZ" smtClean="0"/>
              <a:t>13.09.2019</a:t>
            </a:fld>
            <a:endParaRPr lang="cs-CZ"/>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D3BCD96-B447-4F8F-BF20-EC3D773D7213}" type="slidenum">
              <a:rPr lang="cs-CZ" smtClean="0"/>
              <a:t>‹#›</a:t>
            </a:fld>
            <a:endParaRPr lang="cs-CZ"/>
          </a:p>
        </p:txBody>
      </p:sp>
    </p:spTree>
    <p:extLst>
      <p:ext uri="{BB962C8B-B14F-4D97-AF65-F5344CB8AC3E}">
        <p14:creationId xmlns:p14="http://schemas.microsoft.com/office/powerpoint/2010/main" val="74211921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B19B4E-FAE7-4854-9018-49E74BACA333}" type="datetimeFigureOut">
              <a:rPr lang="cs-CZ" smtClean="0"/>
              <a:t>13.09.2019</a:t>
            </a:fld>
            <a:endParaRPr lang="cs-C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F94D59-967E-455B-94A7-AB61284CF9E1}" type="slidenum">
              <a:rPr lang="cs-CZ" smtClean="0"/>
              <a:t>‹#›</a:t>
            </a:fld>
            <a:endParaRPr lang="cs-CZ"/>
          </a:p>
        </p:txBody>
      </p:sp>
    </p:spTree>
    <p:extLst>
      <p:ext uri="{BB962C8B-B14F-4D97-AF65-F5344CB8AC3E}">
        <p14:creationId xmlns:p14="http://schemas.microsoft.com/office/powerpoint/2010/main" val="70375134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8962531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89625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896253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a:p>
        </p:txBody>
      </p:sp>
    </p:spTree>
    <p:extLst>
      <p:ext uri="{BB962C8B-B14F-4D97-AF65-F5344CB8AC3E}">
        <p14:creationId xmlns:p14="http://schemas.microsoft.com/office/powerpoint/2010/main" val="3299708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cs-C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cs-CZ"/>
          </a:p>
        </p:txBody>
      </p:sp>
      <p:sp>
        <p:nvSpPr>
          <p:cNvPr id="4" name="Date Placeholder 3"/>
          <p:cNvSpPr>
            <a:spLocks noGrp="1"/>
          </p:cNvSpPr>
          <p:nvPr>
            <p:ph type="dt" sz="half" idx="10"/>
          </p:nvPr>
        </p:nvSpPr>
        <p:spPr/>
        <p:txBody>
          <a:bodyPr/>
          <a:lstStyle/>
          <a:p>
            <a:fld id="{2A00D43F-1BD7-40AF-BDDD-E07D0899E91B}" type="datetime1">
              <a:rPr lang="cs-CZ" smtClean="0"/>
              <a:t>13.09.2019</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790348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031414FA-42EF-40A4-8A89-50638B7D11A5}" type="datetime1">
              <a:rPr lang="cs-CZ" smtClean="0"/>
              <a:t>13.09.2019</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05186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cs-C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D600A421-0954-421A-BA49-D9588F09156A}" type="datetime1">
              <a:rPr lang="cs-CZ" smtClean="0"/>
              <a:t>13.09.2019</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632259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10"/>
          </p:nvPr>
        </p:nvSpPr>
        <p:spPr/>
        <p:txBody>
          <a:bodyPr/>
          <a:lstStyle/>
          <a:p>
            <a:fld id="{C8CFF63A-F393-47F6-B534-43E800AB7445}" type="datetime1">
              <a:rPr lang="cs-CZ" smtClean="0"/>
              <a:t>13.09.2019</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894198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350E0D1-8410-4A3F-84E8-26742A190F02}" type="datetime1">
              <a:rPr lang="cs-CZ" smtClean="0"/>
              <a:t>13.09.2019</a:t>
            </a:fld>
            <a:endParaRPr lang="cs-CZ"/>
          </a:p>
        </p:txBody>
      </p:sp>
      <p:sp>
        <p:nvSpPr>
          <p:cNvPr id="5" name="Footer Placeholder 4"/>
          <p:cNvSpPr>
            <a:spLocks noGrp="1"/>
          </p:cNvSpPr>
          <p:nvPr>
            <p:ph type="ftr" sz="quarter" idx="11"/>
          </p:nvPr>
        </p:nvSpPr>
        <p:spPr/>
        <p:txBody>
          <a:bodyPr/>
          <a:lstStyle/>
          <a:p>
            <a:r>
              <a:rPr lang="cs-CZ"/>
              <a:t>Jméno Afiliace</a:t>
            </a:r>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73359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Date Placeholder 4"/>
          <p:cNvSpPr>
            <a:spLocks noGrp="1"/>
          </p:cNvSpPr>
          <p:nvPr>
            <p:ph type="dt" sz="half" idx="10"/>
          </p:nvPr>
        </p:nvSpPr>
        <p:spPr/>
        <p:txBody>
          <a:bodyPr/>
          <a:lstStyle/>
          <a:p>
            <a:fld id="{75EC03C0-EDEF-418C-841F-64E45E8364A7}" type="datetime1">
              <a:rPr lang="cs-CZ" smtClean="0"/>
              <a:t>13.09.2019</a:t>
            </a:fld>
            <a:endParaRPr lang="cs-CZ"/>
          </a:p>
        </p:txBody>
      </p:sp>
      <p:sp>
        <p:nvSpPr>
          <p:cNvPr id="6" name="Footer Placeholder 5"/>
          <p:cNvSpPr>
            <a:spLocks noGrp="1"/>
          </p:cNvSpPr>
          <p:nvPr>
            <p:ph type="ftr" sz="quarter" idx="11"/>
          </p:nvPr>
        </p:nvSpPr>
        <p:spPr/>
        <p:txBody>
          <a:bodyPr/>
          <a:lstStyle/>
          <a:p>
            <a:r>
              <a:rPr lang="cs-CZ"/>
              <a:t>Jméno Afiliace</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4044592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7" name="Date Placeholder 6"/>
          <p:cNvSpPr>
            <a:spLocks noGrp="1"/>
          </p:cNvSpPr>
          <p:nvPr>
            <p:ph type="dt" sz="half" idx="10"/>
          </p:nvPr>
        </p:nvSpPr>
        <p:spPr/>
        <p:txBody>
          <a:bodyPr/>
          <a:lstStyle/>
          <a:p>
            <a:fld id="{38711C53-9D0F-452E-AF59-9817645EC6BC}" type="datetime1">
              <a:rPr lang="cs-CZ" smtClean="0"/>
              <a:t>13.09.2019</a:t>
            </a:fld>
            <a:endParaRPr lang="cs-CZ"/>
          </a:p>
        </p:txBody>
      </p:sp>
      <p:sp>
        <p:nvSpPr>
          <p:cNvPr id="8" name="Footer Placeholder 7"/>
          <p:cNvSpPr>
            <a:spLocks noGrp="1"/>
          </p:cNvSpPr>
          <p:nvPr>
            <p:ph type="ftr" sz="quarter" idx="11"/>
          </p:nvPr>
        </p:nvSpPr>
        <p:spPr/>
        <p:txBody>
          <a:bodyPr/>
          <a:lstStyle/>
          <a:p>
            <a:r>
              <a:rPr lang="cs-CZ"/>
              <a:t>Jméno Afiliace</a:t>
            </a:r>
          </a:p>
        </p:txBody>
      </p:sp>
      <p:sp>
        <p:nvSpPr>
          <p:cNvPr id="9" name="Slide Number Placeholder 8"/>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769947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cs-CZ"/>
          </a:p>
        </p:txBody>
      </p:sp>
      <p:sp>
        <p:nvSpPr>
          <p:cNvPr id="3" name="Date Placeholder 2"/>
          <p:cNvSpPr>
            <a:spLocks noGrp="1"/>
          </p:cNvSpPr>
          <p:nvPr>
            <p:ph type="dt" sz="half" idx="10"/>
          </p:nvPr>
        </p:nvSpPr>
        <p:spPr/>
        <p:txBody>
          <a:bodyPr/>
          <a:lstStyle/>
          <a:p>
            <a:fld id="{50C35472-8FE8-49A1-A52D-ACC4CFDAC287}" type="datetime1">
              <a:rPr lang="cs-CZ" smtClean="0"/>
              <a:t>13.09.2019</a:t>
            </a:fld>
            <a:endParaRPr lang="cs-CZ"/>
          </a:p>
        </p:txBody>
      </p:sp>
      <p:sp>
        <p:nvSpPr>
          <p:cNvPr id="4" name="Footer Placeholder 3"/>
          <p:cNvSpPr>
            <a:spLocks noGrp="1"/>
          </p:cNvSpPr>
          <p:nvPr>
            <p:ph type="ftr" sz="quarter" idx="11"/>
          </p:nvPr>
        </p:nvSpPr>
        <p:spPr/>
        <p:txBody>
          <a:bodyPr/>
          <a:lstStyle/>
          <a:p>
            <a:r>
              <a:rPr lang="cs-CZ"/>
              <a:t>Jméno Afiliace</a:t>
            </a:r>
          </a:p>
        </p:txBody>
      </p:sp>
      <p:sp>
        <p:nvSpPr>
          <p:cNvPr id="5" name="Slide Number Placeholder 4"/>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029724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82F93C-1D3C-4D9D-B0F9-303D9E71AD6A}" type="datetime1">
              <a:rPr lang="cs-CZ" smtClean="0"/>
              <a:t>13.09.2019</a:t>
            </a:fld>
            <a:endParaRPr lang="cs-CZ"/>
          </a:p>
        </p:txBody>
      </p:sp>
      <p:sp>
        <p:nvSpPr>
          <p:cNvPr id="3" name="Footer Placeholder 2"/>
          <p:cNvSpPr>
            <a:spLocks noGrp="1"/>
          </p:cNvSpPr>
          <p:nvPr>
            <p:ph type="ftr" sz="quarter" idx="11"/>
          </p:nvPr>
        </p:nvSpPr>
        <p:spPr/>
        <p:txBody>
          <a:bodyPr/>
          <a:lstStyle/>
          <a:p>
            <a:r>
              <a:rPr lang="cs-CZ"/>
              <a:t>Jméno Afiliace</a:t>
            </a:r>
          </a:p>
        </p:txBody>
      </p:sp>
      <p:sp>
        <p:nvSpPr>
          <p:cNvPr id="4" name="Slide Number Placeholder 3"/>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087976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3DFFE23-292A-4263-9249-03AA30401FF7}" type="datetime1">
              <a:rPr lang="cs-CZ" smtClean="0"/>
              <a:t>13.09.2019</a:t>
            </a:fld>
            <a:endParaRPr lang="cs-CZ"/>
          </a:p>
        </p:txBody>
      </p:sp>
      <p:sp>
        <p:nvSpPr>
          <p:cNvPr id="6" name="Footer Placeholder 5"/>
          <p:cNvSpPr>
            <a:spLocks noGrp="1"/>
          </p:cNvSpPr>
          <p:nvPr>
            <p:ph type="ftr" sz="quarter" idx="11"/>
          </p:nvPr>
        </p:nvSpPr>
        <p:spPr/>
        <p:txBody>
          <a:bodyPr/>
          <a:lstStyle/>
          <a:p>
            <a:r>
              <a:rPr lang="cs-CZ"/>
              <a:t>Jméno Afiliace</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537677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B4C4637-49AD-4C7F-BCB6-1899E8047122}" type="datetime1">
              <a:rPr lang="cs-CZ" smtClean="0"/>
              <a:t>13.09.2019</a:t>
            </a:fld>
            <a:endParaRPr lang="cs-CZ"/>
          </a:p>
        </p:txBody>
      </p:sp>
      <p:sp>
        <p:nvSpPr>
          <p:cNvPr id="6" name="Footer Placeholder 5"/>
          <p:cNvSpPr>
            <a:spLocks noGrp="1"/>
          </p:cNvSpPr>
          <p:nvPr>
            <p:ph type="ftr" sz="quarter" idx="11"/>
          </p:nvPr>
        </p:nvSpPr>
        <p:spPr/>
        <p:txBody>
          <a:bodyPr/>
          <a:lstStyle/>
          <a:p>
            <a:r>
              <a:rPr lang="cs-CZ"/>
              <a:t>Jméno Afiliace</a:t>
            </a:r>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186815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cs-C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cs-C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C2FF82-2179-44E3-B1C8-B30BE6AFE56F}" type="datetime1">
              <a:rPr lang="cs-CZ" smtClean="0"/>
              <a:t>13.09.2019</a:t>
            </a:fld>
            <a:endParaRPr lang="cs-C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a:t>Jméno Afiliace</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ACF089-6BD9-4FF9-8F05-3BF27D933551}" type="slidenum">
              <a:rPr lang="cs-CZ" smtClean="0"/>
              <a:t>‹#›</a:t>
            </a:fld>
            <a:endParaRPr lang="cs-CZ"/>
          </a:p>
        </p:txBody>
      </p:sp>
    </p:spTree>
    <p:extLst>
      <p:ext uri="{BB962C8B-B14F-4D97-AF65-F5344CB8AC3E}">
        <p14:creationId xmlns:p14="http://schemas.microsoft.com/office/powerpoint/2010/main" val="91940574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2783787" y="1463669"/>
            <a:ext cx="3456384" cy="3456384"/>
          </a:xfrm>
          <a:prstGeom prst="rect">
            <a:avLst/>
          </a:prstGeom>
        </p:spPr>
      </p:pic>
      <p:sp>
        <p:nvSpPr>
          <p:cNvPr id="2" name="Title 1"/>
          <p:cNvSpPr>
            <a:spLocks noGrp="1"/>
          </p:cNvSpPr>
          <p:nvPr>
            <p:ph type="ctrTitle"/>
          </p:nvPr>
        </p:nvSpPr>
        <p:spPr>
          <a:xfrm>
            <a:off x="685800" y="2276872"/>
            <a:ext cx="7772400" cy="1470025"/>
          </a:xfrm>
        </p:spPr>
        <p:txBody>
          <a:bodyPr/>
          <a:lstStyle/>
          <a:p>
            <a:r>
              <a:rPr lang="en-US" b="1" dirty="0"/>
              <a:t>MICROECONOMICS</a:t>
            </a:r>
            <a:endParaRPr lang="cs-CZ" dirty="0"/>
          </a:p>
        </p:txBody>
      </p:sp>
      <p:sp>
        <p:nvSpPr>
          <p:cNvPr id="3" name="Subtitle 2"/>
          <p:cNvSpPr>
            <a:spLocks noGrp="1"/>
          </p:cNvSpPr>
          <p:nvPr>
            <p:ph type="subTitle" idx="1"/>
          </p:nvPr>
        </p:nvSpPr>
        <p:spPr>
          <a:xfrm>
            <a:off x="1331640" y="3356992"/>
            <a:ext cx="6400800" cy="1752600"/>
          </a:xfrm>
        </p:spPr>
        <p:txBody>
          <a:bodyPr>
            <a:normAutofit/>
          </a:bodyPr>
          <a:lstStyle/>
          <a:p>
            <a:r>
              <a:rPr lang="en-GB" sz="2800" i="1" dirty="0" smtClean="0">
                <a:solidFill>
                  <a:schemeClr val="tx1"/>
                </a:solidFill>
              </a:rPr>
              <a:t>For PHD study</a:t>
            </a:r>
            <a:endParaRPr lang="en-GB" sz="2800" i="1" dirty="0">
              <a:solidFill>
                <a:schemeClr val="tx1"/>
              </a:solidFill>
            </a:endParaRPr>
          </a:p>
        </p:txBody>
      </p:sp>
      <p:pic>
        <p:nvPicPr>
          <p:cNvPr id="7" name="Picture 6"/>
          <p:cNvPicPr>
            <a:picLocks noChangeAspect="1"/>
          </p:cNvPicPr>
          <p:nvPr/>
        </p:nvPicPr>
        <p:blipFill>
          <a:blip r:embed="rId5">
            <a:extLst>
              <a:ext uri="{BEBA8EAE-BF5A-486C-A8C5-ECC9F3942E4B}">
                <a14:imgProps xmlns:a14="http://schemas.microsoft.com/office/drawing/2010/main">
                  <a14:imgLayer r:embed="rId6">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5" name="Zástupný symbol pro číslo snímku 4"/>
          <p:cNvSpPr>
            <a:spLocks noGrp="1"/>
          </p:cNvSpPr>
          <p:nvPr>
            <p:ph type="sldNum" sz="quarter" idx="12"/>
          </p:nvPr>
        </p:nvSpPr>
        <p:spPr/>
        <p:txBody>
          <a:bodyPr/>
          <a:lstStyle/>
          <a:p>
            <a:fld id="{58ACF089-6BD9-4FF9-8F05-3BF27D933551}" type="slidenum">
              <a:rPr lang="cs-CZ" smtClean="0"/>
              <a:t>1</a:t>
            </a:fld>
            <a:endParaRPr lang="cs-CZ"/>
          </a:p>
        </p:txBody>
      </p:sp>
      <p:sp>
        <p:nvSpPr>
          <p:cNvPr id="14" name="TextovéPole 13"/>
          <p:cNvSpPr txBox="1"/>
          <p:nvPr/>
        </p:nvSpPr>
        <p:spPr>
          <a:xfrm>
            <a:off x="1632254" y="5013176"/>
            <a:ext cx="5759450" cy="523220"/>
          </a:xfrm>
          <a:prstGeom prst="rect">
            <a:avLst/>
          </a:prstGeom>
          <a:noFill/>
        </p:spPr>
        <p:txBody>
          <a:bodyPr wrap="square" rtlCol="0" anchor="t">
            <a:spAutoFit/>
          </a:bodyPr>
          <a:lstStyle/>
          <a:p>
            <a:pPr algn="ctr"/>
            <a:r>
              <a:rPr lang="en-GB" sz="1400" dirty="0" smtClean="0"/>
              <a:t>The Introduction of the Doctoral Programme „Industrial Engineering”</a:t>
            </a:r>
          </a:p>
          <a:p>
            <a:pPr algn="ctr"/>
            <a:r>
              <a:rPr lang="en-GB" sz="1400" dirty="0" smtClean="0"/>
              <a:t>reg. no. CZ.02.2.69/0.0/0.0/16_018/0002459</a:t>
            </a:r>
            <a:endParaRPr lang="en-GB" sz="1400" dirty="0"/>
          </a:p>
        </p:txBody>
      </p:sp>
      <p:pic>
        <p:nvPicPr>
          <p:cNvPr id="11" name="Obrázek 10"/>
          <p:cNvPicPr/>
          <p:nvPr/>
        </p:nvPicPr>
        <p:blipFill>
          <a:blip r:embed="rId7" cstate="print">
            <a:extLst>
              <a:ext uri="{28A0092B-C50C-407E-A947-70E740481C1C}">
                <a14:useLocalDpi xmlns:a14="http://schemas.microsoft.com/office/drawing/2010/main" val="0"/>
              </a:ext>
            </a:extLst>
          </a:blip>
          <a:stretch>
            <a:fillRect/>
          </a:stretch>
        </p:blipFill>
        <p:spPr bwMode="auto">
          <a:xfrm>
            <a:off x="1787207" y="0"/>
            <a:ext cx="5569585" cy="1237615"/>
          </a:xfrm>
          <a:prstGeom prst="rect">
            <a:avLst/>
          </a:prstGeom>
          <a:noFill/>
          <a:ln>
            <a:noFill/>
          </a:ln>
        </p:spPr>
      </p:pic>
    </p:spTree>
    <p:extLst>
      <p:ext uri="{BB962C8B-B14F-4D97-AF65-F5344CB8AC3E}">
        <p14:creationId xmlns:p14="http://schemas.microsoft.com/office/powerpoint/2010/main" val="21485078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lvl="0"/>
            <a:r>
              <a:rPr lang="cs-CZ" dirty="0" smtClean="0"/>
              <a:t>2. </a:t>
            </a:r>
            <a:r>
              <a:rPr lang="cs-CZ" b="1" cap="all" dirty="0" smtClean="0"/>
              <a:t/>
            </a:r>
            <a:br>
              <a:rPr lang="cs-CZ" b="1" cap="all" dirty="0" smtClean="0"/>
            </a:br>
            <a:endParaRPr lang="cs-CZ" dirty="0"/>
          </a:p>
        </p:txBody>
      </p:sp>
      <p:sp>
        <p:nvSpPr>
          <p:cNvPr id="6" name="Podnadpis 5"/>
          <p:cNvSpPr>
            <a:spLocks noGrp="1"/>
          </p:cNvSpPr>
          <p:nvPr>
            <p:ph type="subTitle" idx="1"/>
          </p:nvPr>
        </p:nvSpPr>
        <p:spPr/>
        <p:txBody>
          <a:bodyPr/>
          <a:lstStyle/>
          <a:p>
            <a:r>
              <a:rPr lang="en-US" b="1" cap="all" dirty="0"/>
              <a:t>Systematic analysis of the behavior of the demand side of the market mechanism</a:t>
            </a:r>
            <a:endParaRPr lang="cs-CZ" dirty="0"/>
          </a:p>
        </p:txBody>
      </p:sp>
      <p:sp>
        <p:nvSpPr>
          <p:cNvPr id="12" name="Zástupný symbol pro číslo snímku 11"/>
          <p:cNvSpPr>
            <a:spLocks noGrp="1"/>
          </p:cNvSpPr>
          <p:nvPr>
            <p:ph type="sldNum" sz="quarter" idx="12"/>
          </p:nvPr>
        </p:nvSpPr>
        <p:spPr/>
        <p:txBody>
          <a:bodyPr/>
          <a:lstStyle/>
          <a:p>
            <a:fld id="{58ACF089-6BD9-4FF9-8F05-3BF27D933551}" type="slidenum">
              <a:rPr lang="cs-CZ" smtClean="0"/>
              <a:t>10</a:t>
            </a:fld>
            <a:endParaRPr lang="cs-CZ"/>
          </a:p>
        </p:txBody>
      </p:sp>
    </p:spTree>
    <p:extLst>
      <p:ext uri="{BB962C8B-B14F-4D97-AF65-F5344CB8AC3E}">
        <p14:creationId xmlns:p14="http://schemas.microsoft.com/office/powerpoint/2010/main" val="174729281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6. </a:t>
            </a:r>
            <a:r>
              <a:rPr lang="cs-CZ" b="1" cap="all" dirty="0" err="1" smtClean="0"/>
              <a:t>Information</a:t>
            </a:r>
            <a:r>
              <a:rPr lang="cs-CZ" b="1" cap="all" dirty="0" smtClean="0"/>
              <a:t> </a:t>
            </a:r>
            <a:r>
              <a:rPr lang="cs-CZ" b="1" cap="all" dirty="0" err="1" smtClean="0"/>
              <a:t>Economics</a:t>
            </a:r>
            <a:endParaRPr lang="cs-CZ" dirty="0"/>
          </a:p>
        </p:txBody>
      </p:sp>
      <p:sp>
        <p:nvSpPr>
          <p:cNvPr id="3" name="Zástupný symbol pro obsah 2"/>
          <p:cNvSpPr>
            <a:spLocks noGrp="1"/>
          </p:cNvSpPr>
          <p:nvPr>
            <p:ph idx="1"/>
          </p:nvPr>
        </p:nvSpPr>
        <p:spPr/>
        <p:txBody>
          <a:bodyPr>
            <a:normAutofit/>
          </a:bodyPr>
          <a:lstStyle/>
          <a:p>
            <a:pPr marL="0" lvl="1" indent="0">
              <a:buNone/>
            </a:pPr>
            <a:r>
              <a:rPr lang="en-US" sz="3200" dirty="0"/>
              <a:t>MARKETS WITH ASYMMETRIC INFORMATION</a:t>
            </a:r>
          </a:p>
          <a:p>
            <a:pPr marL="0" lvl="1" indent="0">
              <a:buNone/>
            </a:pPr>
            <a:endParaRPr lang="en-US" sz="3200" dirty="0"/>
          </a:p>
          <a:p>
            <a:pPr marL="0" lvl="1" indent="0">
              <a:buNone/>
            </a:pPr>
            <a:r>
              <a:rPr lang="en-US" sz="3200" dirty="0"/>
              <a:t>The modern concept of asymmetry of information emphasizes the fact that our information on the current state of the markets is imperfect and, in particular, that the various market players differ significantly in the quality of their information.</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100</a:t>
            </a:fld>
            <a:endParaRPr lang="cs-CZ"/>
          </a:p>
        </p:txBody>
      </p:sp>
    </p:spTree>
    <p:extLst>
      <p:ext uri="{BB962C8B-B14F-4D97-AF65-F5344CB8AC3E}">
        <p14:creationId xmlns:p14="http://schemas.microsoft.com/office/powerpoint/2010/main" val="348095153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6. </a:t>
            </a:r>
            <a:r>
              <a:rPr lang="cs-CZ" b="1" cap="all" dirty="0" err="1" smtClean="0"/>
              <a:t>Information</a:t>
            </a:r>
            <a:r>
              <a:rPr lang="cs-CZ" b="1" cap="all" dirty="0" smtClean="0"/>
              <a:t> </a:t>
            </a:r>
            <a:r>
              <a:rPr lang="cs-CZ" b="1" cap="all" dirty="0" err="1" smtClean="0"/>
              <a:t>Economics</a:t>
            </a:r>
            <a:endParaRPr lang="cs-CZ" dirty="0"/>
          </a:p>
        </p:txBody>
      </p:sp>
      <p:sp>
        <p:nvSpPr>
          <p:cNvPr id="3" name="Zástupný symbol pro obsah 2"/>
          <p:cNvSpPr>
            <a:spLocks noGrp="1"/>
          </p:cNvSpPr>
          <p:nvPr>
            <p:ph idx="1"/>
          </p:nvPr>
        </p:nvSpPr>
        <p:spPr/>
        <p:txBody>
          <a:bodyPr>
            <a:normAutofit/>
          </a:bodyPr>
          <a:lstStyle/>
          <a:p>
            <a:pPr marL="0" lvl="1" indent="0">
              <a:buNone/>
            </a:pPr>
            <a:r>
              <a:rPr lang="en-US" sz="3200" dirty="0"/>
              <a:t>MARKETS WITH ASYMMETRIC INFORMATION</a:t>
            </a:r>
          </a:p>
          <a:p>
            <a:pPr marL="0" lvl="1" indent="0">
              <a:buNone/>
            </a:pPr>
            <a:endParaRPr lang="en-US" sz="3200" dirty="0"/>
          </a:p>
          <a:p>
            <a:pPr marL="514350" lvl="1" indent="-514350">
              <a:buFont typeface="+mj-lt"/>
              <a:buAutoNum type="arabicPeriod"/>
            </a:pPr>
            <a:r>
              <a:rPr lang="en-US" sz="3200" dirty="0"/>
              <a:t>secret activities;</a:t>
            </a:r>
          </a:p>
          <a:p>
            <a:pPr marL="514350" lvl="1" indent="-514350">
              <a:buFont typeface="+mj-lt"/>
              <a:buAutoNum type="arabicPeriod"/>
            </a:pPr>
            <a:r>
              <a:rPr lang="en-US" sz="3200" dirty="0"/>
              <a:t>secret information</a:t>
            </a:r>
          </a:p>
          <a:p>
            <a:pPr marL="0" lvl="1" indent="0">
              <a:buNone/>
            </a:pPr>
            <a:endParaRPr lang="en-US" sz="3200" dirty="0"/>
          </a:p>
          <a:p>
            <a:pPr marL="0" lvl="1" indent="0">
              <a:buNone/>
            </a:pPr>
            <a:r>
              <a:rPr lang="en-US" sz="3200" dirty="0"/>
              <a:t>The result of asymmetric information on markets can be so-called moral hazard and unfavorable choice.</a:t>
            </a:r>
            <a:endParaRPr lang="cs-CZ" sz="24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101</a:t>
            </a:fld>
            <a:endParaRPr lang="cs-CZ"/>
          </a:p>
        </p:txBody>
      </p:sp>
    </p:spTree>
    <p:extLst>
      <p:ext uri="{BB962C8B-B14F-4D97-AF65-F5344CB8AC3E}">
        <p14:creationId xmlns:p14="http://schemas.microsoft.com/office/powerpoint/2010/main" val="54777608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6. </a:t>
            </a:r>
            <a:r>
              <a:rPr lang="cs-CZ" b="1" cap="all" dirty="0" err="1" smtClean="0"/>
              <a:t>Information</a:t>
            </a:r>
            <a:r>
              <a:rPr lang="cs-CZ" b="1" cap="all" dirty="0" smtClean="0"/>
              <a:t> </a:t>
            </a:r>
            <a:r>
              <a:rPr lang="cs-CZ" b="1" cap="all" dirty="0" err="1" smtClean="0"/>
              <a:t>Economics</a:t>
            </a:r>
            <a:endParaRPr lang="cs-CZ" dirty="0"/>
          </a:p>
        </p:txBody>
      </p:sp>
      <p:sp>
        <p:nvSpPr>
          <p:cNvPr id="3" name="Zástupný symbol pro obsah 2"/>
          <p:cNvSpPr>
            <a:spLocks noGrp="1"/>
          </p:cNvSpPr>
          <p:nvPr>
            <p:ph idx="1"/>
          </p:nvPr>
        </p:nvSpPr>
        <p:spPr/>
        <p:txBody>
          <a:bodyPr>
            <a:normAutofit fontScale="92500" lnSpcReduction="10000"/>
          </a:bodyPr>
          <a:lstStyle/>
          <a:p>
            <a:pPr marL="0" lvl="1" indent="0">
              <a:buNone/>
            </a:pPr>
            <a:r>
              <a:rPr lang="en-US" sz="3200" dirty="0"/>
              <a:t>ASYMMETRIC INFORMATION</a:t>
            </a:r>
          </a:p>
          <a:p>
            <a:pPr marL="0" lvl="1" indent="0">
              <a:buNone/>
            </a:pPr>
            <a:endParaRPr lang="en-US" sz="3200" dirty="0"/>
          </a:p>
          <a:p>
            <a:pPr marL="0" lvl="1" indent="0" algn="ctr">
              <a:buNone/>
            </a:pPr>
            <a:r>
              <a:rPr lang="en-US" sz="3200" i="1" dirty="0"/>
              <a:t>The concept of asymmetric information does not in itself imply the justification of state interventions into the economy. In and of itself, including the associated concepts of moral hazard and negative selection, besides regulation and state intervention in the economy, there is also a market solution and it can be associated with liberalism.</a:t>
            </a:r>
            <a:endParaRPr lang="cs-CZ" sz="2400" i="1"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102</a:t>
            </a:fld>
            <a:endParaRPr lang="cs-CZ"/>
          </a:p>
        </p:txBody>
      </p:sp>
    </p:spTree>
    <p:extLst>
      <p:ext uri="{BB962C8B-B14F-4D97-AF65-F5344CB8AC3E}">
        <p14:creationId xmlns:p14="http://schemas.microsoft.com/office/powerpoint/2010/main" val="4031508514"/>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dirty="0" smtClean="0"/>
              <a:t>7. </a:t>
            </a:r>
            <a:endParaRPr lang="cs-CZ" dirty="0"/>
          </a:p>
        </p:txBody>
      </p:sp>
      <p:sp>
        <p:nvSpPr>
          <p:cNvPr id="3" name="Zástupný symbol pro obsah 2"/>
          <p:cNvSpPr>
            <a:spLocks noGrp="1"/>
          </p:cNvSpPr>
          <p:nvPr>
            <p:ph type="subTitle" idx="1"/>
          </p:nvPr>
        </p:nvSpPr>
        <p:spPr/>
        <p:txBody>
          <a:bodyPr>
            <a:normAutofit/>
          </a:bodyPr>
          <a:lstStyle/>
          <a:p>
            <a:pPr lvl="0"/>
            <a:r>
              <a:rPr lang="cs-CZ" b="1" cap="all" dirty="0"/>
              <a:t>Test </a:t>
            </a:r>
            <a:r>
              <a:rPr lang="cs-CZ" b="1" cap="all" dirty="0" err="1"/>
              <a:t>questions</a:t>
            </a:r>
            <a:endParaRPr lang="cs-CZ" b="1" cap="all" dirty="0"/>
          </a:p>
        </p:txBody>
      </p:sp>
      <p:sp>
        <p:nvSpPr>
          <p:cNvPr id="5" name="Zástupný symbol pro číslo snímku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ACF089-6BD9-4FF9-8F05-3BF27D933551}" type="slidenum">
              <a:rPr kumimoji="0" lang="cs-CZ" sz="1200" b="0" i="0" u="none" strike="noStrike" kern="1200" cap="none" spc="0" normalizeH="0" baseline="0" noProof="0" smtClean="0">
                <a:ln>
                  <a:noFill/>
                </a:ln>
                <a:solidFill>
                  <a:prstClr val="black">
                    <a:tint val="75000"/>
                  </a:prstClr>
                </a:solidFill>
                <a:effectLst/>
                <a:uLnTx/>
                <a:uFillTx/>
                <a:latin typeface="Source sans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103</a:t>
            </a:fld>
            <a:endParaRPr kumimoji="0" lang="cs-CZ" sz="1200" b="0" i="0" u="none" strike="noStrike" kern="1200" cap="none" spc="0" normalizeH="0" baseline="0" noProof="0">
              <a:ln>
                <a:noFill/>
              </a:ln>
              <a:solidFill>
                <a:prstClr val="black">
                  <a:tint val="75000"/>
                </a:prstClr>
              </a:solidFill>
              <a:effectLst/>
              <a:uLnTx/>
              <a:uFillTx/>
              <a:latin typeface="Source sans Pro"/>
              <a:ea typeface="+mn-ea"/>
              <a:cs typeface="+mn-cs"/>
            </a:endParaRPr>
          </a:p>
        </p:txBody>
      </p:sp>
    </p:spTree>
    <p:extLst>
      <p:ext uri="{BB962C8B-B14F-4D97-AF65-F5344CB8AC3E}">
        <p14:creationId xmlns:p14="http://schemas.microsoft.com/office/powerpoint/2010/main" val="255811581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7.1 Test </a:t>
            </a:r>
            <a:r>
              <a:rPr lang="cs-CZ" dirty="0" err="1" smtClean="0"/>
              <a:t>questions</a:t>
            </a:r>
            <a:endParaRPr lang="cs-CZ" dirty="0"/>
          </a:p>
        </p:txBody>
      </p:sp>
      <p:sp>
        <p:nvSpPr>
          <p:cNvPr id="17" name="Zástupný symbol pro obsah 16"/>
          <p:cNvSpPr>
            <a:spLocks noGrp="1"/>
          </p:cNvSpPr>
          <p:nvPr>
            <p:ph sz="half" idx="1"/>
          </p:nvPr>
        </p:nvSpPr>
        <p:spPr/>
        <p:txBody>
          <a:bodyPr>
            <a:normAutofit fontScale="92500"/>
          </a:bodyPr>
          <a:lstStyle/>
          <a:p>
            <a:pPr marL="0" lvl="0" indent="0">
              <a:buNone/>
            </a:pPr>
            <a:r>
              <a:rPr lang="cs-CZ" b="1" dirty="0" err="1"/>
              <a:t>Ceteris</a:t>
            </a:r>
            <a:r>
              <a:rPr lang="cs-CZ" b="1" dirty="0"/>
              <a:t> </a:t>
            </a:r>
            <a:r>
              <a:rPr lang="cs-CZ" b="1" dirty="0" err="1"/>
              <a:t>paribus</a:t>
            </a:r>
            <a:r>
              <a:rPr lang="cs-CZ" b="1" dirty="0"/>
              <a:t> znamená:</a:t>
            </a:r>
            <a:endParaRPr lang="cs-CZ" dirty="0"/>
          </a:p>
          <a:p>
            <a:pPr marL="514350" lvl="0" indent="-514350">
              <a:buFont typeface="+mj-lt"/>
              <a:buAutoNum type="alphaLcParenR"/>
            </a:pPr>
            <a:r>
              <a:rPr lang="cs-CZ" dirty="0"/>
              <a:t>Za jinak různých okolností</a:t>
            </a:r>
          </a:p>
          <a:p>
            <a:pPr marL="514350" lvl="0" indent="-514350">
              <a:buFont typeface="+mj-lt"/>
              <a:buAutoNum type="alphaLcParenR"/>
            </a:pPr>
            <a:r>
              <a:rPr lang="cs-CZ" dirty="0"/>
              <a:t>Za jinak stejných podmínek</a:t>
            </a:r>
          </a:p>
          <a:p>
            <a:pPr marL="514350" lvl="0" indent="-514350">
              <a:buFont typeface="+mj-lt"/>
              <a:buAutoNum type="alphaLcParenR"/>
            </a:pPr>
            <a:r>
              <a:rPr lang="cs-CZ" dirty="0"/>
              <a:t>Pravidlo všeobecné rovnováhy</a:t>
            </a:r>
          </a:p>
          <a:p>
            <a:endParaRPr lang="cs-CZ" dirty="0"/>
          </a:p>
        </p:txBody>
      </p:sp>
      <p:sp>
        <p:nvSpPr>
          <p:cNvPr id="18" name="Zástupný symbol pro obsah 17"/>
          <p:cNvSpPr>
            <a:spLocks noGrp="1"/>
          </p:cNvSpPr>
          <p:nvPr>
            <p:ph sz="half" idx="2"/>
          </p:nvPr>
        </p:nvSpPr>
        <p:spPr/>
        <p:txBody>
          <a:bodyPr>
            <a:normAutofit fontScale="92500"/>
          </a:bodyPr>
          <a:lstStyle/>
          <a:p>
            <a:pPr marL="0" lvl="0" indent="0">
              <a:buNone/>
            </a:pPr>
            <a:r>
              <a:rPr lang="cs-CZ" b="1" dirty="0"/>
              <a:t>Ekonomie jako vědní disciplína se vyvíjí na základě:</a:t>
            </a:r>
            <a:endParaRPr lang="cs-CZ" dirty="0"/>
          </a:p>
          <a:p>
            <a:pPr marL="514350" lvl="0" indent="-514350">
              <a:buFont typeface="+mj-lt"/>
              <a:buAutoNum type="alphaLcParenR"/>
            </a:pPr>
            <a:r>
              <a:rPr lang="cs-CZ" dirty="0"/>
              <a:t>Nových objevů v matematice</a:t>
            </a:r>
          </a:p>
          <a:p>
            <a:pPr marL="514350" lvl="0" indent="-514350">
              <a:buFont typeface="+mj-lt"/>
              <a:buAutoNum type="alphaLcParenR"/>
            </a:pPr>
            <a:r>
              <a:rPr lang="cs-CZ" dirty="0"/>
              <a:t>Zvyšujícího se množství peněz v ekonomice</a:t>
            </a:r>
          </a:p>
          <a:p>
            <a:pPr marL="514350" lvl="0" indent="-514350">
              <a:buFont typeface="+mj-lt"/>
              <a:buAutoNum type="alphaLcParenR"/>
            </a:pPr>
            <a:r>
              <a:rPr lang="cs-CZ" dirty="0"/>
              <a:t>Omylů, kterých se dopustili ekonomové v minulosti</a:t>
            </a:r>
          </a:p>
          <a:p>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104</a:t>
            </a:fld>
            <a:endParaRPr lang="cs-CZ"/>
          </a:p>
        </p:txBody>
      </p:sp>
    </p:spTree>
    <p:extLst>
      <p:ext uri="{BB962C8B-B14F-4D97-AF65-F5344CB8AC3E}">
        <p14:creationId xmlns:p14="http://schemas.microsoft.com/office/powerpoint/2010/main" val="327800518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7.1 Test </a:t>
            </a:r>
            <a:r>
              <a:rPr lang="cs-CZ" dirty="0" err="1" smtClean="0"/>
              <a:t>questions</a:t>
            </a:r>
            <a:endParaRPr lang="cs-CZ" dirty="0"/>
          </a:p>
        </p:txBody>
      </p:sp>
      <p:sp>
        <p:nvSpPr>
          <p:cNvPr id="7" name="Zástupný symbol pro obsah 6"/>
          <p:cNvSpPr>
            <a:spLocks noGrp="1"/>
          </p:cNvSpPr>
          <p:nvPr>
            <p:ph idx="1"/>
          </p:nvPr>
        </p:nvSpPr>
        <p:spPr/>
        <p:txBody>
          <a:bodyPr/>
          <a:lstStyle/>
          <a:p>
            <a:pPr marL="0" indent="0" algn="ctr">
              <a:buNone/>
            </a:pPr>
            <a:r>
              <a:rPr lang="cs-CZ" dirty="0" smtClean="0"/>
              <a:t>CORRECT ANSWERS</a:t>
            </a:r>
          </a:p>
          <a:p>
            <a:pPr marL="0" indent="0" algn="ctr">
              <a:buNone/>
            </a:pPr>
            <a:r>
              <a:rPr lang="cs-CZ" dirty="0" smtClean="0"/>
              <a:t>b)</a:t>
            </a:r>
          </a:p>
          <a:p>
            <a:pPr marL="0" indent="0" algn="ctr">
              <a:buNone/>
            </a:pPr>
            <a:r>
              <a:rPr lang="cs-CZ" dirty="0" smtClean="0"/>
              <a:t>c)</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105</a:t>
            </a:fld>
            <a:endParaRPr lang="cs-CZ"/>
          </a:p>
        </p:txBody>
      </p:sp>
    </p:spTree>
    <p:extLst>
      <p:ext uri="{BB962C8B-B14F-4D97-AF65-F5344CB8AC3E}">
        <p14:creationId xmlns:p14="http://schemas.microsoft.com/office/powerpoint/2010/main" val="401290358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7.2 Test </a:t>
            </a:r>
            <a:r>
              <a:rPr lang="cs-CZ" dirty="0" err="1" smtClean="0"/>
              <a:t>questions</a:t>
            </a:r>
            <a:endParaRPr lang="cs-CZ" dirty="0"/>
          </a:p>
        </p:txBody>
      </p:sp>
      <p:sp>
        <p:nvSpPr>
          <p:cNvPr id="17" name="Zástupný symbol pro obsah 16"/>
          <p:cNvSpPr>
            <a:spLocks noGrp="1"/>
          </p:cNvSpPr>
          <p:nvPr>
            <p:ph sz="half" idx="1"/>
          </p:nvPr>
        </p:nvSpPr>
        <p:spPr/>
        <p:txBody>
          <a:bodyPr>
            <a:normAutofit fontScale="62500" lnSpcReduction="20000"/>
          </a:bodyPr>
          <a:lstStyle/>
          <a:p>
            <a:pPr marL="0" lvl="0" indent="0">
              <a:buNone/>
            </a:pPr>
            <a:r>
              <a:rPr lang="cs-CZ" b="1" dirty="0"/>
              <a:t>Subjektivnost v ekonomii značí:</a:t>
            </a:r>
            <a:endParaRPr lang="cs-CZ" dirty="0"/>
          </a:p>
          <a:p>
            <a:pPr marL="514350" lvl="0" indent="-514350">
              <a:buFont typeface="+mj-lt"/>
              <a:buAutoNum type="alphaLcParenR"/>
            </a:pPr>
            <a:r>
              <a:rPr lang="cs-CZ" dirty="0"/>
              <a:t>Každý subjekt se na trhu chová jinak</a:t>
            </a:r>
          </a:p>
          <a:p>
            <a:pPr marL="514350" lvl="0" indent="-514350">
              <a:buFont typeface="+mj-lt"/>
              <a:buAutoNum type="alphaLcParenR"/>
            </a:pPr>
            <a:r>
              <a:rPr lang="cs-CZ" dirty="0"/>
              <a:t>Každý ekonom může mít na  určité ekonomické jevy různé řešení a vysvětlení</a:t>
            </a:r>
          </a:p>
          <a:p>
            <a:pPr marL="514350" lvl="0" indent="-514350">
              <a:buFont typeface="+mj-lt"/>
              <a:buAutoNum type="alphaLcParenR"/>
            </a:pPr>
            <a:r>
              <a:rPr lang="cs-CZ" dirty="0"/>
              <a:t>Souvislost subjektu s trhem</a:t>
            </a:r>
          </a:p>
          <a:p>
            <a:endParaRPr lang="cs-CZ" dirty="0"/>
          </a:p>
        </p:txBody>
      </p:sp>
      <p:sp>
        <p:nvSpPr>
          <p:cNvPr id="18" name="Zástupný symbol pro obsah 17"/>
          <p:cNvSpPr>
            <a:spLocks noGrp="1"/>
          </p:cNvSpPr>
          <p:nvPr>
            <p:ph sz="half" idx="2"/>
          </p:nvPr>
        </p:nvSpPr>
        <p:spPr/>
        <p:txBody>
          <a:bodyPr>
            <a:normAutofit fontScale="62500" lnSpcReduction="20000"/>
          </a:bodyPr>
          <a:lstStyle/>
          <a:p>
            <a:pPr marL="0" indent="0">
              <a:buNone/>
            </a:pPr>
            <a:r>
              <a:rPr lang="cs-CZ" b="1" dirty="0"/>
              <a:t>Který z následujících výrobků je pozitivní a který normativní?</a:t>
            </a:r>
          </a:p>
          <a:p>
            <a:pPr marL="514350" lvl="0" indent="-514350">
              <a:buFont typeface="+mj-lt"/>
              <a:buAutoNum type="arabicParenR"/>
            </a:pPr>
            <a:r>
              <a:rPr lang="cs-CZ" dirty="0"/>
              <a:t>Cena ropy Brent se od začátku roku 2011 pohybuje v pásmu 100 až 120 USD za barel. </a:t>
            </a:r>
          </a:p>
          <a:p>
            <a:pPr marL="514350" lvl="0" indent="-514350">
              <a:buFont typeface="+mj-lt"/>
              <a:buAutoNum type="arabicParenR"/>
            </a:pPr>
            <a:r>
              <a:rPr lang="cs-CZ" dirty="0"/>
              <a:t>Kdyby byli všichni zaměstnanci v ČR v roce 2012 ohodnoceni stejně potom by jejich mzda činila 25 112Kč. </a:t>
            </a:r>
          </a:p>
          <a:p>
            <a:pPr marL="514350" lvl="0" indent="-514350">
              <a:buFont typeface="+mj-lt"/>
              <a:buAutoNum type="arabicParenR"/>
            </a:pPr>
            <a:r>
              <a:rPr lang="cs-CZ" dirty="0"/>
              <a:t>Domácí reálný HDP se v roce 2012 snížil o 1,2 %, přičemž pokles se v jednotlivých čtvrtletích meziročně prohluboval.</a:t>
            </a:r>
          </a:p>
          <a:p>
            <a:pPr marL="514350" lvl="0" indent="-514350">
              <a:buFont typeface="+mj-lt"/>
              <a:buAutoNum type="arabicParenR"/>
            </a:pPr>
            <a:r>
              <a:rPr lang="cs-CZ" dirty="0"/>
              <a:t>Nezaměstnanost absolventů škol v zemích EU od roku 2008 roste, proto by EU měla přijmout opatření k jejímu snížení.</a:t>
            </a:r>
          </a:p>
          <a:p>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106</a:t>
            </a:fld>
            <a:endParaRPr lang="cs-CZ"/>
          </a:p>
        </p:txBody>
      </p:sp>
    </p:spTree>
    <p:extLst>
      <p:ext uri="{BB962C8B-B14F-4D97-AF65-F5344CB8AC3E}">
        <p14:creationId xmlns:p14="http://schemas.microsoft.com/office/powerpoint/2010/main" val="345196725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7.2 Test </a:t>
            </a:r>
            <a:r>
              <a:rPr lang="cs-CZ" dirty="0" err="1" smtClean="0"/>
              <a:t>questions</a:t>
            </a:r>
            <a:endParaRPr lang="cs-CZ" dirty="0"/>
          </a:p>
        </p:txBody>
      </p:sp>
      <p:sp>
        <p:nvSpPr>
          <p:cNvPr id="7" name="Zástupný symbol pro obsah 6"/>
          <p:cNvSpPr>
            <a:spLocks noGrp="1"/>
          </p:cNvSpPr>
          <p:nvPr>
            <p:ph idx="1"/>
          </p:nvPr>
        </p:nvSpPr>
        <p:spPr/>
        <p:txBody>
          <a:bodyPr numCol="2"/>
          <a:lstStyle/>
          <a:p>
            <a:pPr marL="0" indent="0" algn="ctr">
              <a:buNone/>
            </a:pPr>
            <a:r>
              <a:rPr lang="cs-CZ" dirty="0" smtClean="0"/>
              <a:t>CORRECT ANSWERS</a:t>
            </a:r>
          </a:p>
          <a:p>
            <a:pPr marL="0" indent="0">
              <a:buNone/>
            </a:pPr>
            <a:endParaRPr lang="cs-CZ" sz="2000" dirty="0" smtClean="0"/>
          </a:p>
          <a:p>
            <a:pPr marL="0" indent="0">
              <a:buNone/>
            </a:pPr>
            <a:r>
              <a:rPr lang="cs-CZ" sz="2000" dirty="0" smtClean="0"/>
              <a:t>b)</a:t>
            </a:r>
          </a:p>
          <a:p>
            <a:pPr marL="0" indent="0">
              <a:buNone/>
            </a:pPr>
            <a:endParaRPr lang="cs-CZ" sz="2000" dirty="0" smtClean="0"/>
          </a:p>
          <a:p>
            <a:pPr marL="0" indent="0">
              <a:buNone/>
            </a:pPr>
            <a:endParaRPr lang="cs-CZ" sz="2000" dirty="0"/>
          </a:p>
          <a:p>
            <a:pPr marL="0" indent="0">
              <a:buNone/>
            </a:pPr>
            <a:endParaRPr lang="cs-CZ" sz="2000" dirty="0" smtClean="0"/>
          </a:p>
          <a:p>
            <a:pPr marL="0" indent="0">
              <a:buNone/>
            </a:pPr>
            <a:endParaRPr lang="cs-CZ" sz="2000" dirty="0"/>
          </a:p>
          <a:p>
            <a:pPr marL="0" indent="0">
              <a:buNone/>
            </a:pPr>
            <a:endParaRPr lang="cs-CZ" sz="2000" dirty="0" smtClean="0"/>
          </a:p>
          <a:p>
            <a:pPr marL="0" indent="0">
              <a:buNone/>
            </a:pPr>
            <a:endParaRPr lang="cs-CZ" sz="2000" dirty="0"/>
          </a:p>
          <a:p>
            <a:pPr marL="0" indent="0">
              <a:buNone/>
            </a:pPr>
            <a:endParaRPr lang="cs-CZ" sz="2000" dirty="0" smtClean="0"/>
          </a:p>
          <a:p>
            <a:pPr marL="0" indent="0">
              <a:buNone/>
            </a:pPr>
            <a:endParaRPr lang="cs-CZ" sz="2000" dirty="0"/>
          </a:p>
          <a:p>
            <a:pPr marL="0" indent="0">
              <a:buNone/>
            </a:pPr>
            <a:endParaRPr lang="cs-CZ" sz="2000" dirty="0" smtClean="0"/>
          </a:p>
          <a:p>
            <a:pPr marL="0" indent="0">
              <a:buNone/>
            </a:pPr>
            <a:endParaRPr lang="cs-CZ" sz="2000" dirty="0"/>
          </a:p>
          <a:p>
            <a:pPr marL="514350" lvl="0" indent="-514350">
              <a:buFont typeface="+mj-lt"/>
              <a:buAutoNum type="arabicParenR"/>
            </a:pPr>
            <a:r>
              <a:rPr lang="cs-CZ" sz="2000" dirty="0" smtClean="0"/>
              <a:t>Pozitivní</a:t>
            </a:r>
            <a:endParaRPr lang="cs-CZ" sz="2000" dirty="0"/>
          </a:p>
          <a:p>
            <a:pPr marL="514350" lvl="0" indent="-514350">
              <a:buFont typeface="+mj-lt"/>
              <a:buAutoNum type="arabicParenR"/>
            </a:pPr>
            <a:r>
              <a:rPr lang="cs-CZ" sz="2000" dirty="0"/>
              <a:t>První část věty je normativní a druhá část je pozitivní</a:t>
            </a:r>
          </a:p>
          <a:p>
            <a:pPr marL="514350" lvl="0" indent="-514350">
              <a:buFont typeface="+mj-lt"/>
              <a:buAutoNum type="arabicParenR"/>
            </a:pPr>
            <a:r>
              <a:rPr lang="cs-CZ" sz="2000" dirty="0"/>
              <a:t>Pozitivní</a:t>
            </a:r>
          </a:p>
          <a:p>
            <a:pPr marL="514350" lvl="0" indent="-514350">
              <a:buFont typeface="+mj-lt"/>
              <a:buAutoNum type="arabicParenR"/>
            </a:pPr>
            <a:r>
              <a:rPr lang="cs-CZ" sz="2000" dirty="0"/>
              <a:t>První část věty je pozitivní a druhá část je normativní</a:t>
            </a:r>
          </a:p>
          <a:p>
            <a:pPr mar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107</a:t>
            </a:fld>
            <a:endParaRPr lang="cs-CZ"/>
          </a:p>
        </p:txBody>
      </p:sp>
    </p:spTree>
    <p:extLst>
      <p:ext uri="{BB962C8B-B14F-4D97-AF65-F5344CB8AC3E}">
        <p14:creationId xmlns:p14="http://schemas.microsoft.com/office/powerpoint/2010/main" val="103301211"/>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7.3 Test </a:t>
            </a:r>
            <a:r>
              <a:rPr lang="cs-CZ" dirty="0" err="1" smtClean="0"/>
              <a:t>questions</a:t>
            </a:r>
            <a:endParaRPr lang="cs-CZ" dirty="0"/>
          </a:p>
        </p:txBody>
      </p:sp>
      <p:sp>
        <p:nvSpPr>
          <p:cNvPr id="17" name="Zástupný symbol pro obsah 16"/>
          <p:cNvSpPr>
            <a:spLocks noGrp="1"/>
          </p:cNvSpPr>
          <p:nvPr>
            <p:ph sz="half" idx="1"/>
          </p:nvPr>
        </p:nvSpPr>
        <p:spPr/>
        <p:txBody>
          <a:bodyPr>
            <a:normAutofit fontScale="62500" lnSpcReduction="20000"/>
          </a:bodyPr>
          <a:lstStyle/>
          <a:p>
            <a:pPr marL="0" indent="0">
              <a:buNone/>
            </a:pPr>
            <a:r>
              <a:rPr lang="cs-CZ" b="1" dirty="0"/>
              <a:t>Kterou z následujících situací se zabývá mikroekonomie a kterou makroekonomie?</a:t>
            </a:r>
          </a:p>
          <a:p>
            <a:pPr marL="514350" lvl="0" indent="-514350">
              <a:buFont typeface="+mj-lt"/>
              <a:buAutoNum type="arabicParenR"/>
            </a:pPr>
            <a:r>
              <a:rPr lang="cs-CZ" dirty="0"/>
              <a:t>Ekonomická aktivita ve vyspělých světových ekonomikách v roce 2012 stagnovala.</a:t>
            </a:r>
          </a:p>
          <a:p>
            <a:pPr marL="514350" lvl="0" indent="-514350">
              <a:buFont typeface="+mj-lt"/>
              <a:buAutoNum type="arabicParenR"/>
            </a:pPr>
            <a:r>
              <a:rPr lang="cs-CZ" dirty="0"/>
              <a:t>Firma investuje do nákupu kapitálových statků v případě vysoké návratnosti vložených prostředků.</a:t>
            </a:r>
          </a:p>
          <a:p>
            <a:pPr marL="514350" lvl="0" indent="-514350">
              <a:buFont typeface="+mj-lt"/>
              <a:buAutoNum type="arabicParenR"/>
            </a:pPr>
            <a:r>
              <a:rPr lang="cs-CZ" dirty="0"/>
              <a:t>Výdaje domácností v ČR na spotřebu se od roku 2008 snižují.  </a:t>
            </a:r>
          </a:p>
          <a:p>
            <a:pPr marL="514350" lvl="0" indent="-514350">
              <a:buFont typeface="+mj-lt"/>
              <a:buAutoNum type="arabicParenR"/>
            </a:pPr>
            <a:r>
              <a:rPr lang="cs-CZ" dirty="0"/>
              <a:t>Rozhodnutí domácnosti kolik bude spořit je závislé na velikosti jejího disponibilního příjmu.</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108</a:t>
            </a:fld>
            <a:endParaRPr lang="cs-CZ"/>
          </a:p>
        </p:txBody>
      </p:sp>
    </p:spTree>
    <p:extLst>
      <p:ext uri="{BB962C8B-B14F-4D97-AF65-F5344CB8AC3E}">
        <p14:creationId xmlns:p14="http://schemas.microsoft.com/office/powerpoint/2010/main" val="197667589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7.3 Test </a:t>
            </a:r>
            <a:r>
              <a:rPr lang="cs-CZ" dirty="0" err="1" smtClean="0"/>
              <a:t>questions</a:t>
            </a:r>
            <a:endParaRPr lang="cs-CZ" dirty="0"/>
          </a:p>
        </p:txBody>
      </p:sp>
      <p:sp>
        <p:nvSpPr>
          <p:cNvPr id="7" name="Zástupný symbol pro obsah 6"/>
          <p:cNvSpPr>
            <a:spLocks noGrp="1"/>
          </p:cNvSpPr>
          <p:nvPr>
            <p:ph idx="1"/>
          </p:nvPr>
        </p:nvSpPr>
        <p:spPr/>
        <p:txBody>
          <a:bodyPr/>
          <a:lstStyle/>
          <a:p>
            <a:pPr marL="0" indent="0" algn="ctr">
              <a:buNone/>
            </a:pPr>
            <a:r>
              <a:rPr lang="cs-CZ" dirty="0" smtClean="0"/>
              <a:t>CORRECT ANSWERS</a:t>
            </a:r>
          </a:p>
          <a:p>
            <a:pPr marL="514350" lvl="0" indent="-514350" algn="ctr">
              <a:buFont typeface="+mj-lt"/>
              <a:buAutoNum type="arabicParenR"/>
            </a:pPr>
            <a:r>
              <a:rPr lang="cs-CZ" sz="2000" i="1" dirty="0"/>
              <a:t>Makroekonomie</a:t>
            </a:r>
            <a:endParaRPr lang="cs-CZ" sz="2000" dirty="0"/>
          </a:p>
          <a:p>
            <a:pPr marL="514350" lvl="0" indent="-514350" algn="ctr">
              <a:buFont typeface="+mj-lt"/>
              <a:buAutoNum type="arabicParenR"/>
            </a:pPr>
            <a:r>
              <a:rPr lang="cs-CZ" sz="2000" i="1" dirty="0"/>
              <a:t>Mikroekonomie</a:t>
            </a:r>
            <a:endParaRPr lang="cs-CZ" sz="2000" dirty="0"/>
          </a:p>
          <a:p>
            <a:pPr marL="514350" lvl="0" indent="-514350" algn="ctr">
              <a:buFont typeface="+mj-lt"/>
              <a:buAutoNum type="arabicParenR"/>
            </a:pPr>
            <a:r>
              <a:rPr lang="cs-CZ" sz="2000" i="1" dirty="0"/>
              <a:t>Makroekonomie</a:t>
            </a:r>
            <a:endParaRPr lang="cs-CZ" sz="2000" dirty="0"/>
          </a:p>
          <a:p>
            <a:pPr marL="514350" lvl="0" indent="-514350" algn="ctr">
              <a:buFont typeface="+mj-lt"/>
              <a:buAutoNum type="arabicParenR"/>
            </a:pPr>
            <a:r>
              <a:rPr lang="cs-CZ" sz="2000" i="1" dirty="0"/>
              <a:t>Mikroekonomie</a:t>
            </a:r>
            <a:endParaRPr lang="cs-CZ" sz="2000" dirty="0"/>
          </a:p>
          <a:p>
            <a:pPr mar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109</a:t>
            </a:fld>
            <a:endParaRPr lang="cs-CZ"/>
          </a:p>
        </p:txBody>
      </p:sp>
    </p:spTree>
    <p:extLst>
      <p:ext uri="{BB962C8B-B14F-4D97-AF65-F5344CB8AC3E}">
        <p14:creationId xmlns:p14="http://schemas.microsoft.com/office/powerpoint/2010/main" val="6932112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en-US" b="1" cap="all" dirty="0"/>
              <a:t>behavior of the demand side</a:t>
            </a:r>
            <a:endParaRPr lang="cs-CZ" dirty="0"/>
          </a:p>
        </p:txBody>
      </p:sp>
      <p:sp>
        <p:nvSpPr>
          <p:cNvPr id="3" name="Zástupný symbol pro obsah 2"/>
          <p:cNvSpPr>
            <a:spLocks noGrp="1"/>
          </p:cNvSpPr>
          <p:nvPr>
            <p:ph idx="1"/>
          </p:nvPr>
        </p:nvSpPr>
        <p:spPr/>
        <p:txBody>
          <a:bodyPr/>
          <a:lstStyle/>
          <a:p>
            <a:pPr marL="0" indent="0" algn="ctr">
              <a:buNone/>
            </a:pPr>
            <a:r>
              <a:rPr lang="en-US" dirty="0"/>
              <a:t>The theory of consumer behavior</a:t>
            </a:r>
          </a:p>
          <a:p>
            <a:endParaRPr lang="en-US" dirty="0"/>
          </a:p>
          <a:p>
            <a:pPr marL="0" indent="0" algn="ctr">
              <a:buNone/>
            </a:pPr>
            <a:r>
              <a:rPr lang="en-US" dirty="0"/>
              <a:t>why does the consumer buy a certain amount of goods and not another?</a:t>
            </a:r>
          </a:p>
          <a:p>
            <a:pPr marL="0" indent="0" algn="ctr">
              <a:buNone/>
            </a:pPr>
            <a:endParaRPr lang="en-US" dirty="0"/>
          </a:p>
          <a:p>
            <a:pPr marL="0" indent="0" algn="ctr">
              <a:buNone/>
            </a:pPr>
            <a:r>
              <a:rPr lang="en-US" dirty="0"/>
              <a:t>What determines the optimal amount of purchased farm?</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11</a:t>
            </a:fld>
            <a:endParaRPr lang="cs-CZ"/>
          </a:p>
        </p:txBody>
      </p:sp>
    </p:spTree>
    <p:extLst>
      <p:ext uri="{BB962C8B-B14F-4D97-AF65-F5344CB8AC3E}">
        <p14:creationId xmlns:p14="http://schemas.microsoft.com/office/powerpoint/2010/main" val="2110751905"/>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7.4 Test </a:t>
            </a:r>
            <a:r>
              <a:rPr lang="cs-CZ" dirty="0" err="1" smtClean="0"/>
              <a:t>questions</a:t>
            </a:r>
            <a:endParaRPr lang="cs-CZ" dirty="0"/>
          </a:p>
        </p:txBody>
      </p:sp>
      <p:sp>
        <p:nvSpPr>
          <p:cNvPr id="17" name="Zástupný symbol pro obsah 16"/>
          <p:cNvSpPr>
            <a:spLocks noGrp="1"/>
          </p:cNvSpPr>
          <p:nvPr>
            <p:ph sz="half" idx="1"/>
          </p:nvPr>
        </p:nvSpPr>
        <p:spPr/>
        <p:txBody>
          <a:bodyPr>
            <a:normAutofit fontScale="92500" lnSpcReduction="10000"/>
          </a:bodyPr>
          <a:lstStyle/>
          <a:p>
            <a:pPr marL="0" indent="0">
              <a:buNone/>
            </a:pPr>
            <a:r>
              <a:rPr lang="cs-CZ" b="1" dirty="0"/>
              <a:t>Mzda dělníka je 60 Kč/h, náklady na provoz stroje jsou 200 Kč/h. Mezní fyzický produkt práce je 180 kusů výrobků za hodinu. Jaký je mezní fyzický produkt stroje, pokud tato firma maximalizuje zisk</a:t>
            </a:r>
            <a:r>
              <a:rPr lang="cs-CZ" b="1" dirty="0" smtClean="0"/>
              <a:t>?</a:t>
            </a:r>
          </a:p>
          <a:p>
            <a:pPr marL="514350" indent="-514350">
              <a:buFont typeface="+mj-lt"/>
              <a:buAutoNum type="alphaLcParenR"/>
            </a:pPr>
            <a:r>
              <a:rPr lang="cs-CZ" dirty="0" smtClean="0"/>
              <a:t>300 ks</a:t>
            </a:r>
          </a:p>
          <a:p>
            <a:pPr marL="514350" indent="-514350">
              <a:buFont typeface="+mj-lt"/>
              <a:buAutoNum type="alphaLcParenR"/>
            </a:pPr>
            <a:r>
              <a:rPr lang="cs-CZ" dirty="0" smtClean="0"/>
              <a:t>250 ks</a:t>
            </a:r>
          </a:p>
          <a:p>
            <a:pPr marL="514350" indent="-514350">
              <a:buFont typeface="+mj-lt"/>
              <a:buAutoNum type="alphaLcParenR"/>
            </a:pPr>
            <a:r>
              <a:rPr lang="cs-CZ" dirty="0" smtClean="0"/>
              <a:t>600 ks</a:t>
            </a:r>
          </a:p>
          <a:p>
            <a:endParaRPr lang="cs-CZ" dirty="0"/>
          </a:p>
        </p:txBody>
      </p:sp>
      <p:sp>
        <p:nvSpPr>
          <p:cNvPr id="18" name="Zástupný symbol pro obsah 17"/>
          <p:cNvSpPr>
            <a:spLocks noGrp="1"/>
          </p:cNvSpPr>
          <p:nvPr>
            <p:ph sz="half" idx="2"/>
          </p:nvPr>
        </p:nvSpPr>
        <p:spPr/>
        <p:txBody>
          <a:bodyPr>
            <a:normAutofit fontScale="92500" lnSpcReduction="10000"/>
          </a:bodyPr>
          <a:lstStyle/>
          <a:p>
            <a:pPr marL="0" indent="0">
              <a:buNone/>
            </a:pPr>
            <a:r>
              <a:rPr lang="cs-CZ" b="1" dirty="0"/>
              <a:t>Firma prodá za rok 10 000 výrobků. Cena jednoho výrobku je 50 Kč. Jaký bude průměrný příjem (AR) firmy?</a:t>
            </a:r>
          </a:p>
          <a:p>
            <a:pPr marL="514350" lvl="0" indent="-514350">
              <a:buFont typeface="+mj-lt"/>
              <a:buAutoNum type="alphaLcParenR"/>
            </a:pPr>
            <a:r>
              <a:rPr lang="cs-CZ" dirty="0"/>
              <a:t>AR = 500 Kč</a:t>
            </a:r>
          </a:p>
          <a:p>
            <a:pPr marL="514350" lvl="0" indent="-514350">
              <a:buFont typeface="+mj-lt"/>
              <a:buAutoNum type="alphaLcParenR"/>
            </a:pPr>
            <a:r>
              <a:rPr lang="cs-CZ" dirty="0"/>
              <a:t>AR = 50 Kč</a:t>
            </a:r>
          </a:p>
          <a:p>
            <a:pPr marL="514350" lvl="0" indent="-514350">
              <a:buFont typeface="+mj-lt"/>
              <a:buAutoNum type="alphaLcParenR"/>
            </a:pPr>
            <a:r>
              <a:rPr lang="cs-CZ" dirty="0"/>
              <a:t>AR = 5000 Kč</a:t>
            </a:r>
          </a:p>
          <a:p>
            <a:pPr marL="514350" lvl="0" indent="-514350">
              <a:buFont typeface="+mj-lt"/>
              <a:buAutoNum type="alphaLcParenR"/>
            </a:pPr>
            <a:r>
              <a:rPr lang="cs-CZ" dirty="0"/>
              <a:t>AR = 50 000 </a:t>
            </a:r>
            <a:r>
              <a:rPr lang="cs-CZ" dirty="0" smtClean="0"/>
              <a:t>Kč</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110</a:t>
            </a:fld>
            <a:endParaRPr lang="cs-CZ"/>
          </a:p>
        </p:txBody>
      </p:sp>
    </p:spTree>
    <p:extLst>
      <p:ext uri="{BB962C8B-B14F-4D97-AF65-F5344CB8AC3E}">
        <p14:creationId xmlns:p14="http://schemas.microsoft.com/office/powerpoint/2010/main" val="421549218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7.4 Test </a:t>
            </a:r>
            <a:r>
              <a:rPr lang="cs-CZ" dirty="0" err="1" smtClean="0"/>
              <a:t>questions</a:t>
            </a:r>
            <a:endParaRPr lang="cs-CZ" dirty="0"/>
          </a:p>
        </p:txBody>
      </p:sp>
      <p:sp>
        <p:nvSpPr>
          <p:cNvPr id="7" name="Zástupný symbol pro obsah 6"/>
          <p:cNvSpPr>
            <a:spLocks noGrp="1"/>
          </p:cNvSpPr>
          <p:nvPr>
            <p:ph idx="1"/>
          </p:nvPr>
        </p:nvSpPr>
        <p:spPr/>
        <p:txBody>
          <a:bodyPr/>
          <a:lstStyle/>
          <a:p>
            <a:pPr marL="0" indent="0" algn="ctr">
              <a:buNone/>
            </a:pPr>
            <a:r>
              <a:rPr lang="cs-CZ" dirty="0" smtClean="0"/>
              <a:t>CORRECT ANSWERS</a:t>
            </a:r>
          </a:p>
          <a:p>
            <a:pPr marL="0" indent="0" algn="ctr">
              <a:buNone/>
            </a:pPr>
            <a:r>
              <a:rPr lang="cs-CZ" dirty="0" smtClean="0"/>
              <a:t>c)</a:t>
            </a:r>
          </a:p>
          <a:p>
            <a:pPr marL="0" indent="0" algn="ctr">
              <a:buNone/>
            </a:pPr>
            <a:r>
              <a:rPr lang="cs-CZ" dirty="0" smtClean="0"/>
              <a:t>b)</a:t>
            </a:r>
          </a:p>
          <a:p>
            <a:pPr mar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111</a:t>
            </a:fld>
            <a:endParaRPr lang="cs-CZ"/>
          </a:p>
        </p:txBody>
      </p:sp>
    </p:spTree>
    <p:extLst>
      <p:ext uri="{BB962C8B-B14F-4D97-AF65-F5344CB8AC3E}">
        <p14:creationId xmlns:p14="http://schemas.microsoft.com/office/powerpoint/2010/main" val="130930145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7.5 Test </a:t>
            </a:r>
            <a:r>
              <a:rPr lang="cs-CZ" dirty="0" err="1" smtClean="0"/>
              <a:t>questions</a:t>
            </a:r>
            <a:endParaRPr lang="cs-CZ" dirty="0"/>
          </a:p>
        </p:txBody>
      </p:sp>
      <p:sp>
        <p:nvSpPr>
          <p:cNvPr id="17" name="Zástupný symbol pro obsah 16"/>
          <p:cNvSpPr>
            <a:spLocks noGrp="1"/>
          </p:cNvSpPr>
          <p:nvPr>
            <p:ph sz="half" idx="1"/>
          </p:nvPr>
        </p:nvSpPr>
        <p:spPr/>
        <p:txBody>
          <a:bodyPr>
            <a:normAutofit fontScale="62500" lnSpcReduction="20000"/>
          </a:bodyPr>
          <a:lstStyle/>
          <a:p>
            <a:pPr marL="0" indent="0">
              <a:buNone/>
            </a:pPr>
            <a:r>
              <a:rPr lang="cs-CZ" b="1" dirty="0"/>
              <a:t>Firma se pohybuje na dokonale konkurenčním trhu v krátkém období. Vyrábí při průměrných fixních nákladech 40 Kč a průměrných variabilních nákladech 70 Kč. Svůj výrobek firma prodává za 100 Kč. Tato firma:</a:t>
            </a:r>
          </a:p>
          <a:p>
            <a:pPr marL="514350" lvl="0" indent="-514350">
              <a:buFont typeface="+mj-lt"/>
              <a:buAutoNum type="alphaLcParenR"/>
            </a:pPr>
            <a:r>
              <a:rPr lang="cs-CZ" dirty="0"/>
              <a:t>bude vyrábět, protože její zisk činí 30 Kč z výrobku</a:t>
            </a:r>
          </a:p>
          <a:p>
            <a:pPr marL="514350" lvl="0" indent="-514350">
              <a:buFont typeface="+mj-lt"/>
              <a:buAutoNum type="alphaLcParenR"/>
            </a:pPr>
            <a:r>
              <a:rPr lang="cs-CZ" dirty="0"/>
              <a:t>nebude vyrábět, protože průměrné fixní náklady jsou nižší než cena</a:t>
            </a:r>
          </a:p>
          <a:p>
            <a:pPr marL="514350" lvl="0" indent="-514350">
              <a:buFont typeface="+mj-lt"/>
              <a:buAutoNum type="alphaLcParenR"/>
            </a:pPr>
            <a:r>
              <a:rPr lang="cs-CZ" dirty="0"/>
              <a:t>nebude vyrábět, protože má ztrátu ve výši 10 Kč na jeden výrobek</a:t>
            </a:r>
          </a:p>
          <a:p>
            <a:pPr marL="514350" lvl="0" indent="-514350">
              <a:buFont typeface="+mj-lt"/>
              <a:buAutoNum type="alphaLcParenR"/>
            </a:pPr>
            <a:r>
              <a:rPr lang="cs-CZ" dirty="0"/>
              <a:t>bude vyrábět se ztrátou, protože cena je vyšší než průměrné variabilní náklady</a:t>
            </a:r>
          </a:p>
          <a:p>
            <a:pPr marL="514350" lvl="0" indent="-514350">
              <a:buFont typeface="+mj-lt"/>
              <a:buAutoNum type="alphaLcParenR"/>
            </a:pPr>
            <a:r>
              <a:rPr lang="cs-CZ" dirty="0"/>
              <a:t>žádná z odpovědí není správná.</a:t>
            </a:r>
          </a:p>
          <a:p>
            <a:endParaRPr lang="cs-CZ" dirty="0"/>
          </a:p>
        </p:txBody>
      </p:sp>
      <p:sp>
        <p:nvSpPr>
          <p:cNvPr id="18" name="Zástupný symbol pro obsah 17"/>
          <p:cNvSpPr>
            <a:spLocks noGrp="1"/>
          </p:cNvSpPr>
          <p:nvPr>
            <p:ph sz="half" idx="2"/>
          </p:nvPr>
        </p:nvSpPr>
        <p:spPr/>
        <p:txBody>
          <a:bodyPr>
            <a:normAutofit fontScale="62500" lnSpcReduction="20000"/>
          </a:bodyPr>
          <a:lstStyle/>
          <a:p>
            <a:pPr marL="0" indent="0">
              <a:buNone/>
            </a:pPr>
            <a:r>
              <a:rPr lang="cs-CZ" b="1" dirty="0"/>
              <a:t>Pokud platí, že MFCL &lt;  MRPL, pak:</a:t>
            </a:r>
          </a:p>
          <a:p>
            <a:pPr marL="514350" lvl="0" indent="-514350">
              <a:buFont typeface="+mj-lt"/>
              <a:buAutoNum type="alphaLcParenR"/>
            </a:pPr>
            <a:r>
              <a:rPr lang="cs-CZ" dirty="0"/>
              <a:t>firma bude nakupovat příslušného faktoru méně;</a:t>
            </a:r>
          </a:p>
          <a:p>
            <a:pPr marL="514350" lvl="0" indent="-514350">
              <a:buFont typeface="+mj-lt"/>
              <a:buAutoNum type="alphaLcParenR"/>
            </a:pPr>
            <a:r>
              <a:rPr lang="cs-CZ" dirty="0"/>
              <a:t>firma bude nakupovat příslušného faktoru více;</a:t>
            </a:r>
          </a:p>
          <a:p>
            <a:pPr marL="514350" lvl="0" indent="-514350">
              <a:buFont typeface="+mj-lt"/>
              <a:buAutoNum type="alphaLcParenR"/>
            </a:pPr>
            <a:r>
              <a:rPr lang="cs-CZ" dirty="0"/>
              <a:t>firma zákonitě vytlačí všechny konkurenty z odvětví;</a:t>
            </a:r>
          </a:p>
          <a:p>
            <a:pPr marL="514350" lvl="0" indent="-514350">
              <a:buFont typeface="+mj-lt"/>
              <a:buAutoNum type="alphaLcParenR"/>
            </a:pPr>
            <a:r>
              <a:rPr lang="cs-CZ" dirty="0"/>
              <a:t>nelze jednoznačně rozhodnout, protože neznáme typ konkurence.</a:t>
            </a:r>
          </a:p>
          <a:p>
            <a:pPr marL="0" indent="0">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112</a:t>
            </a:fld>
            <a:endParaRPr lang="cs-CZ"/>
          </a:p>
        </p:txBody>
      </p:sp>
    </p:spTree>
    <p:extLst>
      <p:ext uri="{BB962C8B-B14F-4D97-AF65-F5344CB8AC3E}">
        <p14:creationId xmlns:p14="http://schemas.microsoft.com/office/powerpoint/2010/main" val="93883235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7.5 Test </a:t>
            </a:r>
            <a:r>
              <a:rPr lang="cs-CZ" dirty="0" err="1" smtClean="0"/>
              <a:t>questions</a:t>
            </a:r>
            <a:endParaRPr lang="cs-CZ" dirty="0"/>
          </a:p>
        </p:txBody>
      </p:sp>
      <p:sp>
        <p:nvSpPr>
          <p:cNvPr id="7" name="Zástupný symbol pro obsah 6"/>
          <p:cNvSpPr>
            <a:spLocks noGrp="1"/>
          </p:cNvSpPr>
          <p:nvPr>
            <p:ph idx="1"/>
          </p:nvPr>
        </p:nvSpPr>
        <p:spPr/>
        <p:txBody>
          <a:bodyPr/>
          <a:lstStyle/>
          <a:p>
            <a:pPr marL="0" indent="0" algn="ctr">
              <a:buNone/>
            </a:pPr>
            <a:r>
              <a:rPr lang="cs-CZ" dirty="0" smtClean="0"/>
              <a:t>CORRECT ANSWERS</a:t>
            </a:r>
          </a:p>
          <a:p>
            <a:pPr marL="0" indent="0" algn="ctr">
              <a:buNone/>
            </a:pPr>
            <a:endParaRPr lang="cs-CZ" dirty="0"/>
          </a:p>
          <a:p>
            <a:pPr marL="0" indent="0" algn="ctr">
              <a:buNone/>
            </a:pPr>
            <a:r>
              <a:rPr lang="cs-CZ" dirty="0" smtClean="0"/>
              <a:t>d)</a:t>
            </a:r>
          </a:p>
          <a:p>
            <a:pPr marL="0" indent="0" algn="ctr">
              <a:buNone/>
            </a:pPr>
            <a:r>
              <a:rPr lang="cs-CZ" dirty="0" smtClean="0"/>
              <a:t>b)</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113</a:t>
            </a:fld>
            <a:endParaRPr lang="cs-CZ"/>
          </a:p>
        </p:txBody>
      </p:sp>
    </p:spTree>
    <p:extLst>
      <p:ext uri="{BB962C8B-B14F-4D97-AF65-F5344CB8AC3E}">
        <p14:creationId xmlns:p14="http://schemas.microsoft.com/office/powerpoint/2010/main" val="777764394"/>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7.6 Test </a:t>
            </a:r>
            <a:r>
              <a:rPr lang="cs-CZ" dirty="0" err="1" smtClean="0"/>
              <a:t>questions</a:t>
            </a:r>
            <a:endParaRPr lang="cs-CZ" dirty="0"/>
          </a:p>
        </p:txBody>
      </p:sp>
      <p:sp>
        <p:nvSpPr>
          <p:cNvPr id="17" name="Zástupný symbol pro obsah 16"/>
          <p:cNvSpPr>
            <a:spLocks noGrp="1"/>
          </p:cNvSpPr>
          <p:nvPr>
            <p:ph sz="half" idx="1"/>
          </p:nvPr>
        </p:nvSpPr>
        <p:spPr/>
        <p:txBody>
          <a:bodyPr>
            <a:normAutofit/>
          </a:bodyPr>
          <a:lstStyle/>
          <a:p>
            <a:pPr marL="0" indent="0">
              <a:buNone/>
            </a:pPr>
            <a:r>
              <a:rPr lang="cs-CZ" b="1" dirty="0"/>
              <a:t>Kolik trhů obsahuje model 2x2x2?</a:t>
            </a:r>
          </a:p>
          <a:p>
            <a:pPr marL="514350" lvl="0" indent="-514350">
              <a:buFont typeface="+mj-lt"/>
              <a:buAutoNum type="alphaLcParenR"/>
            </a:pPr>
            <a:r>
              <a:rPr lang="cs-CZ" dirty="0"/>
              <a:t>2</a:t>
            </a:r>
          </a:p>
          <a:p>
            <a:pPr marL="514350" lvl="0" indent="-514350">
              <a:buFont typeface="+mj-lt"/>
              <a:buAutoNum type="alphaLcParenR"/>
            </a:pPr>
            <a:r>
              <a:rPr lang="cs-CZ" dirty="0"/>
              <a:t>3</a:t>
            </a:r>
          </a:p>
          <a:p>
            <a:pPr marL="514350" lvl="0" indent="-514350">
              <a:buFont typeface="+mj-lt"/>
              <a:buAutoNum type="alphaLcParenR"/>
            </a:pPr>
            <a:r>
              <a:rPr lang="cs-CZ" dirty="0"/>
              <a:t>4</a:t>
            </a:r>
          </a:p>
          <a:p>
            <a:pPr marL="514350" lvl="0" indent="-514350">
              <a:buFont typeface="+mj-lt"/>
              <a:buAutoNum type="alphaLcParenR"/>
            </a:pPr>
            <a:r>
              <a:rPr lang="cs-CZ" dirty="0"/>
              <a:t>5</a:t>
            </a:r>
          </a:p>
          <a:p>
            <a:pPr marL="514350" lvl="0" indent="-514350">
              <a:buFont typeface="+mj-lt"/>
              <a:buAutoNum type="alphaLcParenR"/>
            </a:pPr>
            <a:r>
              <a:rPr lang="cs-CZ" dirty="0"/>
              <a:t>6</a:t>
            </a:r>
          </a:p>
          <a:p>
            <a:endParaRPr lang="cs-CZ" dirty="0"/>
          </a:p>
        </p:txBody>
      </p:sp>
      <p:sp>
        <p:nvSpPr>
          <p:cNvPr id="18" name="Zástupný symbol pro obsah 17"/>
          <p:cNvSpPr>
            <a:spLocks noGrp="1"/>
          </p:cNvSpPr>
          <p:nvPr>
            <p:ph sz="half" idx="2"/>
          </p:nvPr>
        </p:nvSpPr>
        <p:spPr/>
        <p:txBody>
          <a:bodyPr>
            <a:normAutofit/>
          </a:bodyPr>
          <a:lstStyle/>
          <a:p>
            <a:pPr marL="0" indent="0">
              <a:buNone/>
            </a:pPr>
            <a:r>
              <a:rPr lang="cs-CZ" b="1" dirty="0"/>
              <a:t>Pro dosažení všeobecné rovnováhy je nutná:</a:t>
            </a:r>
          </a:p>
          <a:p>
            <a:pPr marL="514350" lvl="0" indent="-514350">
              <a:buFont typeface="+mj-lt"/>
              <a:buAutoNum type="alphaLcParenR"/>
            </a:pPr>
            <a:r>
              <a:rPr lang="cs-CZ" dirty="0"/>
              <a:t>efektivnost ve výrobě</a:t>
            </a:r>
          </a:p>
          <a:p>
            <a:pPr marL="514350" lvl="0" indent="-514350">
              <a:buFont typeface="+mj-lt"/>
              <a:buAutoNum type="alphaLcParenR"/>
            </a:pPr>
            <a:r>
              <a:rPr lang="cs-CZ" dirty="0"/>
              <a:t>efektivnost ve směně </a:t>
            </a:r>
          </a:p>
          <a:p>
            <a:pPr marL="514350" lvl="0" indent="-514350">
              <a:buFont typeface="+mj-lt"/>
              <a:buAutoNum type="alphaLcParenR"/>
            </a:pPr>
            <a:r>
              <a:rPr lang="cs-CZ" dirty="0"/>
              <a:t>efektivnost dílčího trhu</a:t>
            </a:r>
          </a:p>
          <a:p>
            <a:pPr marL="514350" lvl="0" indent="-514350">
              <a:buFont typeface="+mj-lt"/>
              <a:buAutoNum type="alphaLcParenR"/>
            </a:pPr>
            <a:r>
              <a:rPr lang="cs-CZ" dirty="0"/>
              <a:t>současná efektivnost ve výrobě, směně a produkt mixu</a:t>
            </a:r>
          </a:p>
          <a:p>
            <a:pPr marL="0" indent="0">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114</a:t>
            </a:fld>
            <a:endParaRPr lang="cs-CZ"/>
          </a:p>
        </p:txBody>
      </p:sp>
    </p:spTree>
    <p:extLst>
      <p:ext uri="{BB962C8B-B14F-4D97-AF65-F5344CB8AC3E}">
        <p14:creationId xmlns:p14="http://schemas.microsoft.com/office/powerpoint/2010/main" val="394653272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7.6 Test </a:t>
            </a:r>
            <a:r>
              <a:rPr lang="cs-CZ" dirty="0" err="1" smtClean="0"/>
              <a:t>questions</a:t>
            </a:r>
            <a:endParaRPr lang="cs-CZ" dirty="0"/>
          </a:p>
        </p:txBody>
      </p:sp>
      <p:sp>
        <p:nvSpPr>
          <p:cNvPr id="7" name="Zástupný symbol pro obsah 6"/>
          <p:cNvSpPr>
            <a:spLocks noGrp="1"/>
          </p:cNvSpPr>
          <p:nvPr>
            <p:ph idx="1"/>
          </p:nvPr>
        </p:nvSpPr>
        <p:spPr/>
        <p:txBody>
          <a:bodyPr/>
          <a:lstStyle/>
          <a:p>
            <a:pPr marL="0" indent="0" algn="ctr">
              <a:buNone/>
            </a:pPr>
            <a:r>
              <a:rPr lang="cs-CZ" dirty="0" smtClean="0"/>
              <a:t>CORRECT ANSWERS</a:t>
            </a:r>
          </a:p>
          <a:p>
            <a:pPr marL="0" indent="0" algn="ctr">
              <a:buNone/>
            </a:pPr>
            <a:r>
              <a:rPr lang="cs-CZ" dirty="0" smtClean="0"/>
              <a:t>e)</a:t>
            </a:r>
          </a:p>
          <a:p>
            <a:pPr marL="0" indent="0" algn="ctr">
              <a:buNone/>
            </a:pPr>
            <a:r>
              <a:rPr lang="cs-CZ" dirty="0" smtClean="0"/>
              <a:t>d)</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115</a:t>
            </a:fld>
            <a:endParaRPr lang="cs-CZ"/>
          </a:p>
        </p:txBody>
      </p:sp>
    </p:spTree>
    <p:extLst>
      <p:ext uri="{BB962C8B-B14F-4D97-AF65-F5344CB8AC3E}">
        <p14:creationId xmlns:p14="http://schemas.microsoft.com/office/powerpoint/2010/main" val="2540185747"/>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7.7 Test </a:t>
            </a:r>
            <a:r>
              <a:rPr lang="cs-CZ" dirty="0" err="1" smtClean="0"/>
              <a:t>questions</a:t>
            </a:r>
            <a:endParaRPr lang="cs-CZ" dirty="0"/>
          </a:p>
        </p:txBody>
      </p:sp>
      <p:sp>
        <p:nvSpPr>
          <p:cNvPr id="17" name="Zástupný symbol pro obsah 16"/>
          <p:cNvSpPr>
            <a:spLocks noGrp="1"/>
          </p:cNvSpPr>
          <p:nvPr>
            <p:ph sz="half" idx="1"/>
          </p:nvPr>
        </p:nvSpPr>
        <p:spPr/>
        <p:txBody>
          <a:bodyPr>
            <a:normAutofit fontScale="85000" lnSpcReduction="20000"/>
          </a:bodyPr>
          <a:lstStyle/>
          <a:p>
            <a:pPr marL="0" indent="0">
              <a:buNone/>
            </a:pPr>
            <a:r>
              <a:rPr lang="cs-CZ" b="1" dirty="0"/>
              <a:t>Teorie dílčí ekonomické rovnováhy zkoumá:</a:t>
            </a:r>
          </a:p>
          <a:p>
            <a:pPr marL="514350" lvl="0" indent="-514350">
              <a:buFont typeface="+mj-lt"/>
              <a:buAutoNum type="alphaLcParenR"/>
            </a:pPr>
            <a:r>
              <a:rPr lang="cs-CZ" dirty="0"/>
              <a:t>tržní systém jako celek</a:t>
            </a:r>
          </a:p>
          <a:p>
            <a:pPr marL="514350" lvl="0" indent="-514350">
              <a:buFont typeface="+mj-lt"/>
              <a:buAutoNum type="alphaLcParenR"/>
            </a:pPr>
            <a:r>
              <a:rPr lang="cs-CZ" dirty="0"/>
              <a:t>zpětnou vazbu mezi trhy</a:t>
            </a:r>
          </a:p>
          <a:p>
            <a:pPr marL="514350" lvl="0" indent="-514350">
              <a:buFont typeface="+mj-lt"/>
              <a:buAutoNum type="alphaLcParenR"/>
            </a:pPr>
            <a:r>
              <a:rPr lang="cs-CZ" dirty="0"/>
              <a:t>podmínky rovnováhy na všech trzích současně</a:t>
            </a:r>
          </a:p>
          <a:p>
            <a:pPr marL="514350" lvl="0" indent="-514350">
              <a:buFont typeface="+mj-lt"/>
              <a:buAutoNum type="alphaLcParenR"/>
            </a:pPr>
            <a:r>
              <a:rPr lang="cs-CZ" dirty="0"/>
              <a:t>všechny odpovědi a) b) c) jsou správné</a:t>
            </a:r>
          </a:p>
          <a:p>
            <a:pPr marL="514350" lvl="0" indent="-514350">
              <a:buFont typeface="+mj-lt"/>
              <a:buAutoNum type="alphaLcParenR"/>
            </a:pPr>
            <a:r>
              <a:rPr lang="cs-CZ" dirty="0"/>
              <a:t>žádná z odpovědí není správná</a:t>
            </a:r>
          </a:p>
          <a:p>
            <a:endParaRPr lang="cs-CZ" dirty="0"/>
          </a:p>
        </p:txBody>
      </p:sp>
      <p:sp>
        <p:nvSpPr>
          <p:cNvPr id="18" name="Zástupný symbol pro obsah 17"/>
          <p:cNvSpPr>
            <a:spLocks noGrp="1"/>
          </p:cNvSpPr>
          <p:nvPr>
            <p:ph sz="half" idx="2"/>
          </p:nvPr>
        </p:nvSpPr>
        <p:spPr/>
        <p:txBody>
          <a:bodyPr>
            <a:normAutofit fontScale="85000" lnSpcReduction="20000"/>
          </a:bodyPr>
          <a:lstStyle/>
          <a:p>
            <a:pPr marL="0" indent="0">
              <a:buNone/>
            </a:pPr>
            <a:r>
              <a:rPr lang="cs-CZ" b="1" dirty="0"/>
              <a:t>Bod všeobecné rovnováhy:</a:t>
            </a:r>
          </a:p>
          <a:p>
            <a:pPr marL="514350" lvl="0" indent="-514350">
              <a:buFont typeface="+mj-lt"/>
              <a:buAutoNum type="alphaLcParenR"/>
            </a:pPr>
            <a:r>
              <a:rPr lang="cs-CZ" dirty="0"/>
              <a:t>musí ležet na PPF nebo na smluvní křivce</a:t>
            </a:r>
          </a:p>
          <a:p>
            <a:pPr marL="514350" lvl="0" indent="-514350">
              <a:buFont typeface="+mj-lt"/>
              <a:buAutoNum type="alphaLcParenR"/>
            </a:pPr>
            <a:r>
              <a:rPr lang="cs-CZ" dirty="0"/>
              <a:t>musí ležet na PPF nikoliv na smluvní křivce</a:t>
            </a:r>
          </a:p>
          <a:p>
            <a:pPr marL="514350" lvl="0" indent="-514350">
              <a:buFont typeface="+mj-lt"/>
              <a:buAutoNum type="alphaLcParenR"/>
            </a:pPr>
            <a:r>
              <a:rPr lang="cs-CZ" dirty="0"/>
              <a:t>nemusí ležet na PPF, ale musí ležet  na smluvní křivce</a:t>
            </a:r>
          </a:p>
          <a:p>
            <a:pPr marL="514350" lvl="0" indent="-514350">
              <a:buFont typeface="+mj-lt"/>
              <a:buAutoNum type="alphaLcParenR"/>
            </a:pPr>
            <a:r>
              <a:rPr lang="cs-CZ" dirty="0"/>
              <a:t>nemusí ležet na PPF, a nemusí ležet  na smluvní křivce</a:t>
            </a:r>
          </a:p>
          <a:p>
            <a:pPr marL="514350" indent="-514350">
              <a:buFont typeface="+mj-lt"/>
              <a:buAutoNum type="alphaLcParenR"/>
            </a:pPr>
            <a:r>
              <a:rPr lang="cs-CZ" dirty="0"/>
              <a:t>musí ležet v průsečíku PPF a smluvní křivky</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116</a:t>
            </a:fld>
            <a:endParaRPr lang="cs-CZ"/>
          </a:p>
        </p:txBody>
      </p:sp>
    </p:spTree>
    <p:extLst>
      <p:ext uri="{BB962C8B-B14F-4D97-AF65-F5344CB8AC3E}">
        <p14:creationId xmlns:p14="http://schemas.microsoft.com/office/powerpoint/2010/main" val="3445555759"/>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7.7 Test </a:t>
            </a:r>
            <a:r>
              <a:rPr lang="cs-CZ" dirty="0" err="1" smtClean="0"/>
              <a:t>questions</a:t>
            </a:r>
            <a:endParaRPr lang="cs-CZ" dirty="0"/>
          </a:p>
        </p:txBody>
      </p:sp>
      <p:sp>
        <p:nvSpPr>
          <p:cNvPr id="7" name="Zástupný symbol pro obsah 6"/>
          <p:cNvSpPr>
            <a:spLocks noGrp="1"/>
          </p:cNvSpPr>
          <p:nvPr>
            <p:ph idx="1"/>
          </p:nvPr>
        </p:nvSpPr>
        <p:spPr/>
        <p:txBody>
          <a:bodyPr/>
          <a:lstStyle/>
          <a:p>
            <a:pPr marL="0" indent="0" algn="ctr">
              <a:buNone/>
            </a:pPr>
            <a:r>
              <a:rPr lang="cs-CZ" dirty="0" smtClean="0"/>
              <a:t>CORRECT ANSWERS</a:t>
            </a:r>
          </a:p>
          <a:p>
            <a:pPr marL="0" indent="0" algn="ctr">
              <a:buNone/>
            </a:pPr>
            <a:endParaRPr lang="cs-CZ" dirty="0"/>
          </a:p>
          <a:p>
            <a:pPr marL="0" indent="0" algn="ctr">
              <a:buNone/>
            </a:pPr>
            <a:r>
              <a:rPr lang="cs-CZ" dirty="0" smtClean="0"/>
              <a:t>e)</a:t>
            </a:r>
          </a:p>
          <a:p>
            <a:pPr marL="0" indent="0" algn="ctr">
              <a:buNone/>
            </a:pPr>
            <a:r>
              <a:rPr lang="cs-CZ" dirty="0" smtClean="0"/>
              <a:t>a)</a:t>
            </a:r>
          </a:p>
          <a:p>
            <a:pPr mar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117</a:t>
            </a:fld>
            <a:endParaRPr lang="cs-CZ"/>
          </a:p>
        </p:txBody>
      </p:sp>
    </p:spTree>
    <p:extLst>
      <p:ext uri="{BB962C8B-B14F-4D97-AF65-F5344CB8AC3E}">
        <p14:creationId xmlns:p14="http://schemas.microsoft.com/office/powerpoint/2010/main" val="3995659459"/>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7.8 Test </a:t>
            </a:r>
            <a:r>
              <a:rPr lang="cs-CZ" dirty="0" err="1" smtClean="0"/>
              <a:t>questions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118</a:t>
            </a:fld>
            <a:endParaRPr lang="cs-CZ"/>
          </a:p>
        </p:txBody>
      </p:sp>
      <p:sp>
        <p:nvSpPr>
          <p:cNvPr id="3" name="Zástupný symbol pro obsah 2"/>
          <p:cNvSpPr>
            <a:spLocks noGrp="1"/>
          </p:cNvSpPr>
          <p:nvPr>
            <p:ph sz="half" idx="1"/>
          </p:nvPr>
        </p:nvSpPr>
        <p:spPr/>
        <p:txBody>
          <a:bodyPr/>
          <a:lstStyle/>
          <a:p>
            <a:endParaRPr lang="cs-CZ"/>
          </a:p>
        </p:txBody>
      </p:sp>
      <p:sp>
        <p:nvSpPr>
          <p:cNvPr id="4" name="Zástupný symbol pro obsah 3"/>
          <p:cNvSpPr>
            <a:spLocks noGrp="1"/>
          </p:cNvSpPr>
          <p:nvPr>
            <p:ph sz="half" idx="2"/>
          </p:nvPr>
        </p:nvSpPr>
        <p:spPr/>
        <p:txBody>
          <a:bodyPr/>
          <a:lstStyle/>
          <a:p>
            <a:endParaRPr lang="cs-CZ"/>
          </a:p>
        </p:txBody>
      </p:sp>
    </p:spTree>
    <p:extLst>
      <p:ext uri="{BB962C8B-B14F-4D97-AF65-F5344CB8AC3E}">
        <p14:creationId xmlns:p14="http://schemas.microsoft.com/office/powerpoint/2010/main" val="29978860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7.8 Test </a:t>
            </a:r>
            <a:r>
              <a:rPr lang="cs-CZ" dirty="0" err="1" smtClean="0"/>
              <a:t>questions</a:t>
            </a:r>
            <a:endParaRPr lang="cs-CZ" dirty="0"/>
          </a:p>
        </p:txBody>
      </p:sp>
      <p:sp>
        <p:nvSpPr>
          <p:cNvPr id="7" name="Zástupný symbol pro obsah 6"/>
          <p:cNvSpPr>
            <a:spLocks noGrp="1"/>
          </p:cNvSpPr>
          <p:nvPr>
            <p:ph idx="1"/>
          </p:nvPr>
        </p:nvSpPr>
        <p:spPr/>
        <p:txBody>
          <a:bodyPr/>
          <a:lstStyle/>
          <a:p>
            <a:pPr marL="0" indent="0" algn="ctr">
              <a:buNone/>
            </a:pPr>
            <a:r>
              <a:rPr lang="cs-CZ" dirty="0" smtClean="0"/>
              <a:t>CORRECT ANSWERS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119</a:t>
            </a:fld>
            <a:endParaRPr lang="cs-CZ"/>
          </a:p>
        </p:txBody>
      </p:sp>
    </p:spTree>
    <p:extLst>
      <p:ext uri="{BB962C8B-B14F-4D97-AF65-F5344CB8AC3E}">
        <p14:creationId xmlns:p14="http://schemas.microsoft.com/office/powerpoint/2010/main" val="21132949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en-US" b="1" cap="all" dirty="0"/>
              <a:t>behavior of the demand side</a:t>
            </a:r>
            <a:endParaRPr lang="cs-CZ" dirty="0"/>
          </a:p>
        </p:txBody>
      </p:sp>
      <p:sp>
        <p:nvSpPr>
          <p:cNvPr id="3" name="Zástupný symbol pro obsah 2"/>
          <p:cNvSpPr>
            <a:spLocks noGrp="1"/>
          </p:cNvSpPr>
          <p:nvPr>
            <p:ph idx="1"/>
          </p:nvPr>
        </p:nvSpPr>
        <p:spPr/>
        <p:txBody>
          <a:bodyPr anchor="ctr"/>
          <a:lstStyle/>
          <a:p>
            <a:pPr marL="0" indent="0" algn="ctr">
              <a:buNone/>
            </a:pPr>
            <a:r>
              <a:rPr lang="en-US" i="1" dirty="0"/>
              <a:t>I hope that beer is not too expensive there. The maximum you are willing to pay is 35 crowns, otherwise you will lose the beer and you will go further. You come to the pub and the price is 25 crowns. 10 crowns therefore make an overhang between what you were willing to pay and what you finally paid for the beer.</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12</a:t>
            </a:fld>
            <a:endParaRPr lang="cs-CZ"/>
          </a:p>
        </p:txBody>
      </p:sp>
    </p:spTree>
    <p:extLst>
      <p:ext uri="{BB962C8B-B14F-4D97-AF65-F5344CB8AC3E}">
        <p14:creationId xmlns:p14="http://schemas.microsoft.com/office/powerpoint/2010/main" val="4269607913"/>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dirty="0" smtClean="0"/>
              <a:t>8. </a:t>
            </a:r>
            <a:endParaRPr lang="cs-CZ" dirty="0"/>
          </a:p>
        </p:txBody>
      </p:sp>
      <p:sp>
        <p:nvSpPr>
          <p:cNvPr id="3" name="Zástupný symbol pro obsah 2"/>
          <p:cNvSpPr>
            <a:spLocks noGrp="1"/>
          </p:cNvSpPr>
          <p:nvPr>
            <p:ph type="subTitle" idx="1"/>
          </p:nvPr>
        </p:nvSpPr>
        <p:spPr/>
        <p:txBody>
          <a:bodyPr>
            <a:normAutofit/>
          </a:bodyPr>
          <a:lstStyle/>
          <a:p>
            <a:pPr lvl="0"/>
            <a:r>
              <a:rPr lang="cs-CZ" b="1" cap="all" dirty="0" smtClean="0"/>
              <a:t>Test </a:t>
            </a:r>
            <a:r>
              <a:rPr lang="cs-CZ" b="1" cap="all" dirty="0" err="1" smtClean="0"/>
              <a:t>questions</a:t>
            </a:r>
            <a:endParaRPr lang="cs-CZ" b="1" cap="all" dirty="0" smtClean="0"/>
          </a:p>
          <a:p>
            <a:pPr lvl="0"/>
            <a:r>
              <a:rPr lang="cs-CZ" b="1" cap="all" dirty="0" smtClean="0"/>
              <a:t>TRUE/FALSE</a:t>
            </a:r>
            <a:endParaRPr lang="cs-CZ" b="1" cap="all" dirty="0"/>
          </a:p>
        </p:txBody>
      </p:sp>
      <p:sp>
        <p:nvSpPr>
          <p:cNvPr id="5" name="Zástupný symbol pro číslo snímku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ACF089-6BD9-4FF9-8F05-3BF27D933551}" type="slidenum">
              <a:rPr kumimoji="0" lang="cs-CZ" sz="1200" b="0" i="0" u="none" strike="noStrike" kern="1200" cap="none" spc="0" normalizeH="0" baseline="0" noProof="0" smtClean="0">
                <a:ln>
                  <a:noFill/>
                </a:ln>
                <a:solidFill>
                  <a:prstClr val="black">
                    <a:tint val="75000"/>
                  </a:prstClr>
                </a:solidFill>
                <a:effectLst/>
                <a:uLnTx/>
                <a:uFillTx/>
                <a:latin typeface="Source sans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120</a:t>
            </a:fld>
            <a:endParaRPr kumimoji="0" lang="cs-CZ" sz="1200" b="0" i="0" u="none" strike="noStrike" kern="1200" cap="none" spc="0" normalizeH="0" baseline="0" noProof="0">
              <a:ln>
                <a:noFill/>
              </a:ln>
              <a:solidFill>
                <a:prstClr val="black">
                  <a:tint val="75000"/>
                </a:prstClr>
              </a:solidFill>
              <a:effectLst/>
              <a:uLnTx/>
              <a:uFillTx/>
              <a:latin typeface="Source sans Pro"/>
              <a:ea typeface="+mn-ea"/>
              <a:cs typeface="+mn-cs"/>
            </a:endParaRPr>
          </a:p>
        </p:txBody>
      </p:sp>
    </p:spTree>
    <p:extLst>
      <p:ext uri="{BB962C8B-B14F-4D97-AF65-F5344CB8AC3E}">
        <p14:creationId xmlns:p14="http://schemas.microsoft.com/office/powerpoint/2010/main" val="2854477247"/>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lvl="0">
              <a:buFont typeface="Symbol" panose="05050102010706020507" pitchFamily="18" charset="2"/>
              <a:buChar char=""/>
            </a:pPr>
            <a:r>
              <a:rPr lang="cs-CZ" sz="2000" dirty="0"/>
              <a:t>Nejvýznamnější prací anglického ekonoma J. M. </a:t>
            </a:r>
            <a:r>
              <a:rPr lang="cs-CZ" sz="2000" dirty="0" err="1"/>
              <a:t>Keynese</a:t>
            </a:r>
            <a:r>
              <a:rPr lang="cs-CZ" sz="2000" dirty="0"/>
              <a:t> je „Obecná teorie zaměstnanosti, úroku a peněz“, poprvé vydaná roku 1936.</a:t>
            </a:r>
          </a:p>
          <a:p>
            <a:pPr lvl="0">
              <a:buFont typeface="Symbol" panose="05050102010706020507" pitchFamily="18" charset="2"/>
              <a:buChar char=""/>
            </a:pPr>
            <a:r>
              <a:rPr lang="cs-CZ" sz="2000" dirty="0"/>
              <a:t>Makroekonomie sleduje rozhodovací procesy a celou ekonomiku pouze „očima“ jednoho dílčího ekonomického subjektu např. domácnosti nebo firmy.</a:t>
            </a:r>
          </a:p>
          <a:p>
            <a:pPr lvl="0">
              <a:buFont typeface="Symbol" panose="05050102010706020507" pitchFamily="18" charset="2"/>
              <a:buChar char=""/>
            </a:pPr>
            <a:r>
              <a:rPr lang="cs-CZ" sz="2000" dirty="0"/>
              <a:t>Ekonomie je věda přírodní, a proto musí vždy v co nejširší míře využívat matematický aparát</a:t>
            </a:r>
            <a:r>
              <a:rPr lang="cs-CZ" sz="2000" dirty="0" smtClean="0"/>
              <a:t>.</a:t>
            </a:r>
            <a:endParaRPr lang="cs-CZ" sz="20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121</a:t>
            </a:fld>
            <a:endParaRPr lang="cs-CZ"/>
          </a:p>
        </p:txBody>
      </p:sp>
    </p:spTree>
    <p:extLst>
      <p:ext uri="{BB962C8B-B14F-4D97-AF65-F5344CB8AC3E}">
        <p14:creationId xmlns:p14="http://schemas.microsoft.com/office/powerpoint/2010/main" val="2032899912"/>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ano </a:t>
            </a:r>
          </a:p>
          <a:p>
            <a:pPr marL="514350" lvl="0" indent="-514350" algn="ctr">
              <a:buFont typeface="+mj-lt"/>
              <a:buAutoNum type="arabicParenR"/>
            </a:pPr>
            <a:r>
              <a:rPr lang="cs-CZ" dirty="0" smtClean="0"/>
              <a:t>ne </a:t>
            </a:r>
          </a:p>
          <a:p>
            <a:pPr marL="514350" lvl="0" indent="-514350" algn="ctr">
              <a:buFont typeface="+mj-lt"/>
              <a:buAutoNum type="arabicParenR"/>
            </a:pPr>
            <a:r>
              <a:rPr lang="cs-CZ" dirty="0" smtClean="0"/>
              <a:t>ne</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122</a:t>
            </a:fld>
            <a:endParaRPr lang="cs-CZ"/>
          </a:p>
        </p:txBody>
      </p:sp>
    </p:spTree>
    <p:extLst>
      <p:ext uri="{BB962C8B-B14F-4D97-AF65-F5344CB8AC3E}">
        <p14:creationId xmlns:p14="http://schemas.microsoft.com/office/powerpoint/2010/main" val="4041889152"/>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lvl="0">
              <a:buFont typeface="Symbol" panose="05050102010706020507" pitchFamily="18" charset="2"/>
              <a:buChar char=""/>
            </a:pPr>
            <a:r>
              <a:rPr lang="cs-CZ" sz="2000" dirty="0" smtClean="0"/>
              <a:t>Mikroekonomie </a:t>
            </a:r>
            <a:r>
              <a:rPr lang="cs-CZ" sz="2000" dirty="0"/>
              <a:t>si klade různé otázky, například kolik má jednotlivá firma nakoupit zdrojů a kolik kusů finální produkce má vyrobit za časovou jednotku.</a:t>
            </a:r>
          </a:p>
          <a:p>
            <a:pPr lvl="0">
              <a:buFont typeface="Symbol" panose="05050102010706020507" pitchFamily="18" charset="2"/>
              <a:buChar char=""/>
            </a:pPr>
            <a:r>
              <a:rPr lang="cs-CZ" sz="2000" dirty="0"/>
              <a:t>Tvrzení, že ekonomická svoboda a nezávislost je myslitelná jen v tržní ekonomice, je příkladem výroku pozitivního, neboť řada ekonomů s tímto výrokem bezvýhradně souhlasí.</a:t>
            </a:r>
          </a:p>
          <a:p>
            <a:pPr lvl="0">
              <a:buFont typeface="Symbol" panose="05050102010706020507" pitchFamily="18" charset="2"/>
              <a:buChar char=""/>
            </a:pPr>
            <a:r>
              <a:rPr lang="cs-CZ" sz="2000" dirty="0"/>
              <a:t>Každá ekonomická škola vychází z určité filosofie – určitých předpokladů, na nichž buduje svůj teoretický aparát a na jeho základě formuluje doporučení pro hospodářskou politiku</a:t>
            </a:r>
            <a:r>
              <a:rPr lang="cs-CZ" sz="2000" dirty="0" smtClean="0"/>
              <a:t>.</a:t>
            </a:r>
            <a:endParaRPr lang="cs-CZ" sz="20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123</a:t>
            </a:fld>
            <a:endParaRPr lang="cs-CZ"/>
          </a:p>
        </p:txBody>
      </p:sp>
    </p:spTree>
    <p:extLst>
      <p:ext uri="{BB962C8B-B14F-4D97-AF65-F5344CB8AC3E}">
        <p14:creationId xmlns:p14="http://schemas.microsoft.com/office/powerpoint/2010/main" val="376282991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124</a:t>
            </a:fld>
            <a:endParaRPr lang="cs-CZ"/>
          </a:p>
        </p:txBody>
      </p:sp>
    </p:spTree>
    <p:extLst>
      <p:ext uri="{BB962C8B-B14F-4D97-AF65-F5344CB8AC3E}">
        <p14:creationId xmlns:p14="http://schemas.microsoft.com/office/powerpoint/2010/main" val="4046371147"/>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8.3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lvl="0">
              <a:buFont typeface="Symbol" panose="05050102010706020507" pitchFamily="18" charset="2"/>
              <a:buChar char=""/>
            </a:pPr>
            <a:r>
              <a:rPr lang="cs-CZ" sz="2000" dirty="0"/>
              <a:t>Pod pojmem „neviditelná ruka“ chápeme vliv a interakci skrytých zájmových skupin (lobby).</a:t>
            </a:r>
          </a:p>
          <a:p>
            <a:pPr lvl="0">
              <a:buFont typeface="Symbol" panose="05050102010706020507" pitchFamily="18" charset="2"/>
              <a:buChar char=""/>
            </a:pPr>
            <a:r>
              <a:rPr lang="cs-CZ" sz="2000" dirty="0"/>
              <a:t>Zvětšení zásoby kapitálových statků vyžaduje dočasné snížení současné spotřeby.</a:t>
            </a:r>
          </a:p>
          <a:p>
            <a:pPr lvl="0">
              <a:buFont typeface="Symbol" panose="05050102010706020507" pitchFamily="18" charset="2"/>
              <a:buChar char=""/>
            </a:pPr>
            <a:r>
              <a:rPr lang="cs-CZ" sz="2000" dirty="0"/>
              <a:t>Za vzácný statek považujeme ten, který se vyskytuje v omezeném množství</a:t>
            </a:r>
            <a:r>
              <a:rPr lang="cs-CZ" sz="2000" dirty="0" smtClean="0"/>
              <a:t>.</a:t>
            </a:r>
            <a:endParaRPr lang="cs-CZ" sz="20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125</a:t>
            </a:fld>
            <a:endParaRPr lang="cs-CZ"/>
          </a:p>
        </p:txBody>
      </p:sp>
    </p:spTree>
    <p:extLst>
      <p:ext uri="{BB962C8B-B14F-4D97-AF65-F5344CB8AC3E}">
        <p14:creationId xmlns:p14="http://schemas.microsoft.com/office/powerpoint/2010/main" val="2085617294"/>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8.3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ne </a:t>
            </a:r>
          </a:p>
          <a:p>
            <a:pPr marL="514350" lvl="0" indent="-514350" algn="ctr">
              <a:buFont typeface="+mj-lt"/>
              <a:buAutoNum type="arabicParenR"/>
            </a:pPr>
            <a:r>
              <a:rPr lang="cs-CZ" dirty="0" smtClean="0"/>
              <a:t>ano </a:t>
            </a:r>
          </a:p>
          <a:p>
            <a:pPr marL="514350" lvl="0" indent="-514350" algn="ctr">
              <a:buFont typeface="+mj-lt"/>
              <a:buAutoNum type="arabicParenR"/>
            </a:pPr>
            <a:r>
              <a:rPr lang="cs-CZ" dirty="0" smtClean="0"/>
              <a:t>ano </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126</a:t>
            </a:fld>
            <a:endParaRPr lang="cs-CZ"/>
          </a:p>
        </p:txBody>
      </p:sp>
    </p:spTree>
    <p:extLst>
      <p:ext uri="{BB962C8B-B14F-4D97-AF65-F5344CB8AC3E}">
        <p14:creationId xmlns:p14="http://schemas.microsoft.com/office/powerpoint/2010/main" val="2205526436"/>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8.4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lvl="0">
              <a:buFont typeface="Symbol" panose="05050102010706020507" pitchFamily="18" charset="2"/>
              <a:buChar char=""/>
            </a:pPr>
            <a:r>
              <a:rPr lang="cs-CZ" sz="2000" dirty="0" smtClean="0"/>
              <a:t>Půda </a:t>
            </a:r>
            <a:r>
              <a:rPr lang="cs-CZ" sz="2000" dirty="0"/>
              <a:t>je primárním výrobním faktorem, protože je historicky prvním používaným výrobním faktorem.</a:t>
            </a:r>
          </a:p>
          <a:p>
            <a:pPr lvl="0">
              <a:buFont typeface="Symbol" panose="05050102010706020507" pitchFamily="18" charset="2"/>
              <a:buChar char=""/>
            </a:pPr>
            <a:r>
              <a:rPr lang="cs-CZ" sz="2000" dirty="0"/>
              <a:t>Pitnou vodu ve městech můžeme označit jako ekonomický statek, který býval dříve statkem volným.</a:t>
            </a:r>
          </a:p>
          <a:p>
            <a:pPr>
              <a:buFont typeface="Symbol" panose="05050102010706020507" pitchFamily="18" charset="2"/>
              <a:buChar char=""/>
            </a:pPr>
            <a:r>
              <a:rPr lang="cs-CZ" sz="2000" dirty="0"/>
              <a:t>Z hlediska užití můžeme ekonomické statky rozdělit na kapitálové statky (meziprodukty a dlouhodobé kapitálové statky) a na statky spotřební</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127</a:t>
            </a:fld>
            <a:endParaRPr lang="cs-CZ"/>
          </a:p>
        </p:txBody>
      </p:sp>
    </p:spTree>
    <p:extLst>
      <p:ext uri="{BB962C8B-B14F-4D97-AF65-F5344CB8AC3E}">
        <p14:creationId xmlns:p14="http://schemas.microsoft.com/office/powerpoint/2010/main" val="2171591321"/>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8.4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a:t>ne </a:t>
            </a:r>
          </a:p>
          <a:p>
            <a:pPr marL="514350" lvl="0" indent="-514350" algn="ctr">
              <a:buFont typeface="+mj-lt"/>
              <a:buAutoNum type="arabicParenR"/>
            </a:pPr>
            <a:r>
              <a:rPr lang="cs-CZ" dirty="0"/>
              <a:t>ano </a:t>
            </a:r>
          </a:p>
          <a:p>
            <a:pPr marL="514350" lvl="0" indent="-514350" algn="ctr">
              <a:buFont typeface="+mj-lt"/>
              <a:buAutoNum type="arabicParenR"/>
            </a:pPr>
            <a:r>
              <a:rPr lang="cs-CZ" dirty="0"/>
              <a:t>ano </a:t>
            </a:r>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128</a:t>
            </a:fld>
            <a:endParaRPr lang="cs-CZ"/>
          </a:p>
        </p:txBody>
      </p:sp>
    </p:spTree>
    <p:extLst>
      <p:ext uri="{BB962C8B-B14F-4D97-AF65-F5344CB8AC3E}">
        <p14:creationId xmlns:p14="http://schemas.microsoft.com/office/powerpoint/2010/main" val="1709827706"/>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8.5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lvl="0">
              <a:buFont typeface="Symbol" panose="05050102010706020507" pitchFamily="18" charset="2"/>
              <a:buChar char=""/>
            </a:pPr>
            <a:r>
              <a:rPr lang="cs-CZ" sz="2000" dirty="0" smtClean="0"/>
              <a:t>Trh </a:t>
            </a:r>
            <a:r>
              <a:rPr lang="cs-CZ" sz="2000" dirty="0"/>
              <a:t>je místem, kde zájmy kupujících a prodávajících jsou koordinovány automaticky prostřednictvím působení tržních sil.</a:t>
            </a:r>
          </a:p>
          <a:p>
            <a:pPr lvl="0">
              <a:buFont typeface="Symbol" panose="05050102010706020507" pitchFamily="18" charset="2"/>
              <a:buChar char=""/>
            </a:pPr>
            <a:r>
              <a:rPr lang="cs-CZ" sz="2000" dirty="0"/>
              <a:t>Pokud vláda sníží cla na dovoz jablek, stoupne cena domácí produkce.</a:t>
            </a:r>
          </a:p>
          <a:p>
            <a:pPr lvl="0">
              <a:buFont typeface="Symbol" panose="05050102010706020507" pitchFamily="18" charset="2"/>
              <a:buChar char=""/>
            </a:pPr>
            <a:r>
              <a:rPr lang="cs-CZ" sz="2000" dirty="0"/>
              <a:t>Pro všechny typy statků platí, že s růstem důchodu spotřebitelů roste i poptávka.</a:t>
            </a:r>
          </a:p>
          <a:p>
            <a:pPr lvl="0">
              <a:buFont typeface="Symbol" panose="05050102010706020507" pitchFamily="18" charset="2"/>
              <a:buChar char=""/>
            </a:pPr>
            <a:r>
              <a:rPr lang="cs-CZ" sz="2000" dirty="0"/>
              <a:t>Růst ceny benzínu způsobí zvýšení poptávky po potravinách</a:t>
            </a:r>
            <a:r>
              <a:rPr lang="cs-CZ" sz="2000" dirty="0" smtClean="0"/>
              <a:t>.</a:t>
            </a:r>
            <a:endParaRPr lang="cs-CZ" sz="20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129</a:t>
            </a:fld>
            <a:endParaRPr lang="cs-CZ"/>
          </a:p>
        </p:txBody>
      </p:sp>
    </p:spTree>
    <p:extLst>
      <p:ext uri="{BB962C8B-B14F-4D97-AF65-F5344CB8AC3E}">
        <p14:creationId xmlns:p14="http://schemas.microsoft.com/office/powerpoint/2010/main" val="19844991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en-US" b="1" cap="all" dirty="0"/>
              <a:t>behavior of the demand side</a:t>
            </a:r>
            <a:endParaRPr lang="cs-CZ" dirty="0"/>
          </a:p>
        </p:txBody>
      </p:sp>
      <p:sp>
        <p:nvSpPr>
          <p:cNvPr id="3" name="Zástupný symbol pro obsah 2"/>
          <p:cNvSpPr>
            <a:spLocks noGrp="1"/>
          </p:cNvSpPr>
          <p:nvPr>
            <p:ph idx="1"/>
          </p:nvPr>
        </p:nvSpPr>
        <p:spPr/>
        <p:txBody>
          <a:bodyPr anchor="ctr"/>
          <a:lstStyle/>
          <a:p>
            <a:pPr marL="0" indent="0" algn="ctr">
              <a:buNone/>
            </a:pPr>
            <a:r>
              <a:rPr lang="en-US" i="1" dirty="0"/>
              <a:t>When something is cheaper, people tend to buy more, otherwise, the same, and vice versa</a:t>
            </a:r>
            <a:endParaRPr lang="cs-CZ" i="1"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13</a:t>
            </a:fld>
            <a:endParaRPr lang="cs-CZ"/>
          </a:p>
        </p:txBody>
      </p:sp>
    </p:spTree>
    <p:extLst>
      <p:ext uri="{BB962C8B-B14F-4D97-AF65-F5344CB8AC3E}">
        <p14:creationId xmlns:p14="http://schemas.microsoft.com/office/powerpoint/2010/main" val="1396804432"/>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8.5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ano </a:t>
            </a:r>
            <a:endParaRPr lang="cs-CZ" dirty="0"/>
          </a:p>
          <a:p>
            <a:pPr marL="514350" lvl="0" indent="-514350" algn="ctr">
              <a:buFont typeface="+mj-lt"/>
              <a:buAutoNum type="arabicParenR"/>
            </a:pPr>
            <a:r>
              <a:rPr lang="cs-CZ" dirty="0" smtClean="0"/>
              <a:t>ne </a:t>
            </a:r>
            <a:endParaRPr lang="cs-CZ" dirty="0"/>
          </a:p>
          <a:p>
            <a:pPr marL="514350" lvl="0" indent="-514350" algn="ctr">
              <a:buFont typeface="+mj-lt"/>
              <a:buAutoNum type="arabicParenR"/>
            </a:pPr>
            <a:r>
              <a:rPr lang="cs-CZ" dirty="0" smtClean="0"/>
              <a:t>ne </a:t>
            </a:r>
            <a:endParaRPr lang="cs-CZ" dirty="0"/>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130</a:t>
            </a:fld>
            <a:endParaRPr lang="cs-CZ"/>
          </a:p>
        </p:txBody>
      </p:sp>
    </p:spTree>
    <p:extLst>
      <p:ext uri="{BB962C8B-B14F-4D97-AF65-F5344CB8AC3E}">
        <p14:creationId xmlns:p14="http://schemas.microsoft.com/office/powerpoint/2010/main" val="3017551818"/>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8.6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Autofit/>
          </a:bodyPr>
          <a:lstStyle/>
          <a:p>
            <a:pPr lvl="0">
              <a:buFont typeface="Symbol" panose="05050102010706020507" pitchFamily="18" charset="2"/>
              <a:buChar char=""/>
            </a:pPr>
            <a:r>
              <a:rPr lang="cs-CZ" sz="2000" dirty="0" smtClean="0"/>
              <a:t>Důchodový </a:t>
            </a:r>
            <a:r>
              <a:rPr lang="cs-CZ" sz="2000" dirty="0"/>
              <a:t>efekt cenové změny znamená změnu poptávaného množství vyvolanou tím, že změna ceny statku způsobí změnu reálného důchodu spotřebitele a ten ovlivní nakupované množství.</a:t>
            </a:r>
          </a:p>
          <a:p>
            <a:pPr lvl="0">
              <a:buFont typeface="Symbol" panose="05050102010706020507" pitchFamily="18" charset="2"/>
              <a:buChar char=""/>
            </a:pPr>
            <a:r>
              <a:rPr lang="cs-CZ" sz="2000" dirty="0"/>
              <a:t>Poptávková funkce udává vztah mezi cenou statku a kupovaným množstvím.</a:t>
            </a:r>
          </a:p>
          <a:p>
            <a:pPr lvl="0">
              <a:buFont typeface="Symbol" panose="05050102010706020507" pitchFamily="18" charset="2"/>
              <a:buChar char=""/>
            </a:pPr>
            <a:r>
              <a:rPr lang="cs-CZ" sz="2000" dirty="0"/>
              <a:t>Změna ceny daného statků vyvolá změnu tržní rovnováhy a je nastolen nový rovnovážný bod.</a:t>
            </a:r>
          </a:p>
          <a:p>
            <a:pPr lvl="0">
              <a:buFont typeface="Symbol" panose="05050102010706020507" pitchFamily="18" charset="2"/>
              <a:buChar char=""/>
            </a:pPr>
            <a:r>
              <a:rPr lang="cs-CZ" sz="2000" dirty="0"/>
              <a:t>Neúroda brambor v daném roce sníží ceny chleba a rohlíků.</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131</a:t>
            </a:fld>
            <a:endParaRPr lang="cs-CZ"/>
          </a:p>
        </p:txBody>
      </p:sp>
    </p:spTree>
    <p:extLst>
      <p:ext uri="{BB962C8B-B14F-4D97-AF65-F5344CB8AC3E}">
        <p14:creationId xmlns:p14="http://schemas.microsoft.com/office/powerpoint/2010/main" val="3588148960"/>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8.6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a:t>ano </a:t>
            </a:r>
          </a:p>
          <a:p>
            <a:pPr marL="514350" lvl="0" indent="-514350" algn="ctr">
              <a:buFont typeface="+mj-lt"/>
              <a:buAutoNum type="arabicParenR"/>
            </a:pPr>
            <a:r>
              <a:rPr lang="cs-CZ" dirty="0" smtClean="0"/>
              <a:t>ano</a:t>
            </a:r>
            <a:endParaRPr lang="cs-CZ" dirty="0"/>
          </a:p>
          <a:p>
            <a:pPr marL="514350" lvl="0" indent="-514350" algn="ctr">
              <a:buFont typeface="+mj-lt"/>
              <a:buAutoNum type="arabicParenR"/>
            </a:pPr>
            <a:r>
              <a:rPr lang="cs-CZ" dirty="0"/>
              <a:t>ne </a:t>
            </a:r>
            <a:endParaRPr lang="cs-CZ" dirty="0" smtClean="0"/>
          </a:p>
          <a:p>
            <a:pPr marL="514350" lvl="0" indent="-514350" algn="ctr">
              <a:buFont typeface="+mj-lt"/>
              <a:buAutoNum type="arabicParenR"/>
            </a:pPr>
            <a:r>
              <a:rPr lang="cs-CZ" dirty="0" smtClean="0"/>
              <a:t>ne</a:t>
            </a:r>
            <a:endParaRPr lang="cs-CZ" dirty="0"/>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132</a:t>
            </a:fld>
            <a:endParaRPr lang="cs-CZ"/>
          </a:p>
        </p:txBody>
      </p:sp>
    </p:spTree>
    <p:extLst>
      <p:ext uri="{BB962C8B-B14F-4D97-AF65-F5344CB8AC3E}">
        <p14:creationId xmlns:p14="http://schemas.microsoft.com/office/powerpoint/2010/main" val="3309977817"/>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8.7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lvl="0">
              <a:buFont typeface="Symbol" panose="05050102010706020507" pitchFamily="18" charset="2"/>
              <a:buChar char=""/>
            </a:pPr>
            <a:r>
              <a:rPr lang="cs-CZ" sz="2000" dirty="0"/>
              <a:t>Je-li poptávka po určitém zboží cenově elastická, pak celkový příjem z prodeje tohoto zboží při poklesu jeho ceny vzroste.</a:t>
            </a:r>
          </a:p>
          <a:p>
            <a:pPr lvl="0">
              <a:buFont typeface="Symbol" panose="05050102010706020507" pitchFamily="18" charset="2"/>
              <a:buChar char=""/>
            </a:pPr>
            <a:r>
              <a:rPr lang="cs-CZ" sz="2000" dirty="0"/>
              <a:t>Zákon klesajícího užitku znamená, že s růstem příjmů potřeba všeho klesá.</a:t>
            </a:r>
          </a:p>
          <a:p>
            <a:pPr lvl="0">
              <a:buFont typeface="Symbol" panose="05050102010706020507" pitchFamily="18" charset="2"/>
              <a:buChar char=""/>
            </a:pPr>
            <a:r>
              <a:rPr lang="cs-CZ" sz="2000" dirty="0"/>
              <a:t>Cokoliv, co zvýší celkový užitek – za předpokladu </a:t>
            </a:r>
            <a:r>
              <a:rPr lang="cs-CZ" sz="2000" dirty="0" err="1"/>
              <a:t>ceteris</a:t>
            </a:r>
            <a:r>
              <a:rPr lang="cs-CZ" sz="2000" dirty="0"/>
              <a:t> </a:t>
            </a:r>
            <a:r>
              <a:rPr lang="cs-CZ" sz="2000" dirty="0" err="1"/>
              <a:t>paribus</a:t>
            </a:r>
            <a:r>
              <a:rPr lang="cs-CZ" sz="2000" dirty="0"/>
              <a:t> – má tendenci zvýšit i mezní užitek.</a:t>
            </a:r>
          </a:p>
          <a:p>
            <a:pPr lvl="0">
              <a:buFont typeface="Symbol" panose="05050102010706020507" pitchFamily="18" charset="2"/>
              <a:buChar char=""/>
            </a:pPr>
            <a:r>
              <a:rPr lang="cs-CZ" sz="2000" dirty="0"/>
              <a:t>Mezní míra substituce statku Y za statek X vyjadřuje směrnici indiferenční křivky.</a:t>
            </a:r>
          </a:p>
          <a:p>
            <a:pPr lvl="0">
              <a:buFont typeface="Symbol" panose="05050102010706020507" pitchFamily="18" charset="2"/>
              <a:buChar char=""/>
            </a:pPr>
            <a:r>
              <a:rPr lang="cs-CZ" sz="2000" dirty="0"/>
              <a:t>Vzácnější zboží má větší relativní hodnotu </a:t>
            </a:r>
            <a:r>
              <a:rPr lang="cs-CZ" sz="2000" dirty="0" smtClean="0"/>
              <a:t>substituce</a:t>
            </a:r>
            <a:endParaRPr lang="cs-CZ" sz="20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133</a:t>
            </a:fld>
            <a:endParaRPr lang="cs-CZ"/>
          </a:p>
        </p:txBody>
      </p:sp>
    </p:spTree>
    <p:extLst>
      <p:ext uri="{BB962C8B-B14F-4D97-AF65-F5344CB8AC3E}">
        <p14:creationId xmlns:p14="http://schemas.microsoft.com/office/powerpoint/2010/main" val="811815144"/>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8.7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a:t>ano </a:t>
            </a:r>
          </a:p>
          <a:p>
            <a:pPr marL="514350" lvl="0" indent="-514350" algn="ctr">
              <a:buFont typeface="+mj-lt"/>
              <a:buAutoNum type="arabicParenR"/>
            </a:pPr>
            <a:r>
              <a:rPr lang="cs-CZ" dirty="0" smtClean="0"/>
              <a:t>ne</a:t>
            </a:r>
            <a:endParaRPr lang="cs-CZ" dirty="0"/>
          </a:p>
          <a:p>
            <a:pPr marL="514350" lvl="0" indent="-514350" algn="ctr">
              <a:buFont typeface="+mj-lt"/>
              <a:buAutoNum type="arabicParenR"/>
            </a:pPr>
            <a:r>
              <a:rPr lang="cs-CZ" dirty="0"/>
              <a:t>ne </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endParaRPr lang="cs-CZ" dirty="0"/>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134</a:t>
            </a:fld>
            <a:endParaRPr lang="cs-CZ"/>
          </a:p>
        </p:txBody>
      </p:sp>
    </p:spTree>
    <p:extLst>
      <p:ext uri="{BB962C8B-B14F-4D97-AF65-F5344CB8AC3E}">
        <p14:creationId xmlns:p14="http://schemas.microsoft.com/office/powerpoint/2010/main" val="4286139243"/>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8.8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lvl="0">
              <a:buFont typeface="Symbol" panose="05050102010706020507" pitchFamily="18" charset="2"/>
              <a:buChar char=""/>
            </a:pPr>
            <a:r>
              <a:rPr lang="cs-CZ" sz="2000" dirty="0" smtClean="0"/>
              <a:t>Když </a:t>
            </a:r>
            <a:r>
              <a:rPr lang="cs-CZ" sz="2000" dirty="0"/>
              <a:t>je domácnost v rovnováze, pak MU jednoho zboží se musí rovnat MU zboží ostatních.</a:t>
            </a:r>
          </a:p>
          <a:p>
            <a:pPr lvl="0">
              <a:buFont typeface="Symbol" panose="05050102010706020507" pitchFamily="18" charset="2"/>
              <a:buChar char=""/>
            </a:pPr>
            <a:r>
              <a:rPr lang="cs-CZ" sz="2000" dirty="0"/>
              <a:t>Snížení všech absolutních cen na polovinu bude mít za následek (za jinak stejných podmínek) zdvojnásobení reálného příjmu.</a:t>
            </a:r>
          </a:p>
          <a:p>
            <a:pPr lvl="0">
              <a:buFont typeface="Symbol" panose="05050102010706020507" pitchFamily="18" charset="2"/>
              <a:buChar char=""/>
            </a:pPr>
            <a:r>
              <a:rPr lang="cs-CZ" sz="2000" dirty="0"/>
              <a:t>Indiferenční křivky jednoho racionálně se chovajícího spotřebitele se mohou protínat.</a:t>
            </a:r>
          </a:p>
          <a:p>
            <a:pPr lvl="0">
              <a:buFont typeface="Symbol" panose="05050102010706020507" pitchFamily="18" charset="2"/>
              <a:buChar char=""/>
            </a:pPr>
            <a:r>
              <a:rPr lang="cs-CZ" sz="2000" dirty="0"/>
              <a:t>Křivku poptávky lze chápat jako množinu bodů rovnováhy spotřebitele při změnách ceny statku X, neměnném důchodu a cenách ostatních statků.</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135</a:t>
            </a:fld>
            <a:endParaRPr lang="cs-CZ"/>
          </a:p>
        </p:txBody>
      </p:sp>
    </p:spTree>
    <p:extLst>
      <p:ext uri="{BB962C8B-B14F-4D97-AF65-F5344CB8AC3E}">
        <p14:creationId xmlns:p14="http://schemas.microsoft.com/office/powerpoint/2010/main" val="1456979155"/>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8.8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ne</a:t>
            </a:r>
            <a:endParaRPr lang="cs-CZ" dirty="0"/>
          </a:p>
          <a:p>
            <a:pPr marL="514350" lvl="0" indent="-514350" algn="ctr">
              <a:buFont typeface="+mj-lt"/>
              <a:buAutoNum type="arabicParenR"/>
            </a:pPr>
            <a:r>
              <a:rPr lang="cs-CZ" dirty="0"/>
              <a:t>ano</a:t>
            </a:r>
          </a:p>
          <a:p>
            <a:pPr marL="514350" lvl="0" indent="-514350" algn="ctr">
              <a:buFont typeface="+mj-lt"/>
              <a:buAutoNum type="arabicParenR"/>
            </a:pPr>
            <a:r>
              <a:rPr lang="cs-CZ" dirty="0"/>
              <a:t>ne </a:t>
            </a:r>
          </a:p>
          <a:p>
            <a:pPr marL="514350" lvl="0" indent="-514350" algn="ctr">
              <a:buFont typeface="+mj-lt"/>
              <a:buAutoNum type="arabicParenR"/>
            </a:pPr>
            <a:r>
              <a:rPr lang="cs-CZ" dirty="0" smtClean="0"/>
              <a:t>ano</a:t>
            </a:r>
            <a:endParaRPr lang="cs-CZ" dirty="0"/>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136</a:t>
            </a:fld>
            <a:endParaRPr lang="cs-CZ"/>
          </a:p>
        </p:txBody>
      </p:sp>
    </p:spTree>
    <p:extLst>
      <p:ext uri="{BB962C8B-B14F-4D97-AF65-F5344CB8AC3E}">
        <p14:creationId xmlns:p14="http://schemas.microsoft.com/office/powerpoint/2010/main" val="1224291059"/>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8.9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Autofit/>
          </a:bodyPr>
          <a:lstStyle/>
          <a:p>
            <a:pPr lvl="0">
              <a:buFont typeface="Symbol" panose="05050102010706020507" pitchFamily="18" charset="2"/>
              <a:buChar char=""/>
            </a:pPr>
            <a:r>
              <a:rPr lang="cs-CZ" sz="2000" dirty="0"/>
              <a:t>Velikost implicitních nákladů je daná hodnotou nejhorší možné nerealizované alternativy.</a:t>
            </a:r>
          </a:p>
          <a:p>
            <a:pPr lvl="0">
              <a:buFont typeface="Symbol" panose="05050102010706020507" pitchFamily="18" charset="2"/>
              <a:buChar char=""/>
            </a:pPr>
            <a:r>
              <a:rPr lang="cs-CZ" sz="2000" dirty="0"/>
              <a:t>Jestliže firma dosahuje pouze normálního zisku, neuhrazuje veškeré náklady spojené s výrobou.</a:t>
            </a:r>
          </a:p>
          <a:p>
            <a:pPr lvl="0">
              <a:buFont typeface="Symbol" panose="05050102010706020507" pitchFamily="18" charset="2"/>
              <a:buChar char=""/>
            </a:pPr>
            <a:r>
              <a:rPr lang="cs-CZ" sz="2000" dirty="0"/>
              <a:t>Pokud srovnáme výrobu jogurtů a ledniček, minimum AC bude blíže počátku u výroby jogurtů.</a:t>
            </a:r>
          </a:p>
          <a:p>
            <a:pPr lvl="0">
              <a:buFont typeface="Symbol" panose="05050102010706020507" pitchFamily="18" charset="2"/>
              <a:buChar char=""/>
            </a:pPr>
            <a:r>
              <a:rPr lang="cs-CZ" sz="2000" dirty="0"/>
              <a:t>Průměrný příjem je roven ceně produkce pouze v případě dokonalé konkurence.</a:t>
            </a:r>
          </a:p>
          <a:p>
            <a:pPr lvl="0">
              <a:buFont typeface="Symbol" panose="05050102010706020507" pitchFamily="18" charset="2"/>
              <a:buChar char=""/>
            </a:pPr>
            <a:r>
              <a:rPr lang="cs-CZ" sz="2000" dirty="0"/>
              <a:t>Pro křivku průměrných fixních nákladů je typický tvar „U</a:t>
            </a:r>
            <a:r>
              <a:rPr lang="cs-CZ" sz="2000" dirty="0" smtClean="0"/>
              <a:t>“.</a:t>
            </a:r>
            <a:endParaRPr lang="cs-CZ" sz="20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137</a:t>
            </a:fld>
            <a:endParaRPr lang="cs-CZ"/>
          </a:p>
        </p:txBody>
      </p:sp>
    </p:spTree>
    <p:extLst>
      <p:ext uri="{BB962C8B-B14F-4D97-AF65-F5344CB8AC3E}">
        <p14:creationId xmlns:p14="http://schemas.microsoft.com/office/powerpoint/2010/main" val="2646062344"/>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8.9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ne </a:t>
            </a:r>
            <a:endParaRPr lang="cs-CZ" dirty="0"/>
          </a:p>
          <a:p>
            <a:pPr marL="514350" lvl="0" indent="-514350" algn="ctr">
              <a:buFont typeface="+mj-lt"/>
              <a:buAutoNum type="arabicParenR"/>
            </a:pPr>
            <a:r>
              <a:rPr lang="cs-CZ" dirty="0" smtClean="0"/>
              <a:t>ne</a:t>
            </a:r>
            <a:endParaRPr lang="cs-CZ" dirty="0"/>
          </a:p>
          <a:p>
            <a:pPr marL="514350" lvl="0" indent="-514350" algn="ctr">
              <a:buFont typeface="+mj-lt"/>
              <a:buAutoNum type="arabicParenR"/>
            </a:pPr>
            <a:r>
              <a:rPr lang="cs-CZ" dirty="0" smtClean="0"/>
              <a:t>ano </a:t>
            </a:r>
            <a:endParaRPr lang="cs-CZ" dirty="0"/>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ne</a:t>
            </a:r>
            <a:endParaRPr lang="cs-CZ" dirty="0"/>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138</a:t>
            </a:fld>
            <a:endParaRPr lang="cs-CZ"/>
          </a:p>
        </p:txBody>
      </p:sp>
    </p:spTree>
    <p:extLst>
      <p:ext uri="{BB962C8B-B14F-4D97-AF65-F5344CB8AC3E}">
        <p14:creationId xmlns:p14="http://schemas.microsoft.com/office/powerpoint/2010/main" val="3732614822"/>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8.10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Autofit/>
          </a:bodyPr>
          <a:lstStyle/>
          <a:p>
            <a:pPr lvl="0">
              <a:buFont typeface="Symbol" panose="05050102010706020507" pitchFamily="18" charset="2"/>
              <a:buChar char=""/>
            </a:pPr>
            <a:r>
              <a:rPr lang="cs-CZ" sz="2000" dirty="0" smtClean="0"/>
              <a:t>Křivky </a:t>
            </a:r>
            <a:r>
              <a:rPr lang="cs-CZ" sz="2000" dirty="0"/>
              <a:t>TC, AC apod. v ekonomické teorii představují celkové ekonomické náklady (tedy včetně nákladů implicitních).</a:t>
            </a:r>
          </a:p>
          <a:p>
            <a:pPr lvl="0">
              <a:buFont typeface="Symbol" panose="05050102010706020507" pitchFamily="18" charset="2"/>
              <a:buChar char=""/>
            </a:pPr>
            <a:r>
              <a:rPr lang="cs-CZ" sz="2000" dirty="0"/>
              <a:t>Jestliže výstup roste rychlejším tempem, než jakým rostou proporcionálně všechny vstupy, pak dlouhodobá produkční funkce vykazuje rostoucí výnosy z rozsahu.</a:t>
            </a:r>
          </a:p>
          <a:p>
            <a:pPr lvl="0">
              <a:buFont typeface="Symbol" panose="05050102010706020507" pitchFamily="18" charset="2"/>
              <a:buChar char=""/>
            </a:pPr>
            <a:r>
              <a:rPr lang="cs-CZ" sz="2000" dirty="0"/>
              <a:t>Zákon klesajících výnosů platí vždy v dlouhém období</a:t>
            </a:r>
            <a:r>
              <a:rPr lang="cs-CZ" sz="2000" dirty="0" smtClean="0"/>
              <a:t>.</a:t>
            </a:r>
            <a:endParaRPr lang="cs-CZ" sz="20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139</a:t>
            </a:fld>
            <a:endParaRPr lang="cs-CZ"/>
          </a:p>
        </p:txBody>
      </p:sp>
    </p:spTree>
    <p:extLst>
      <p:ext uri="{BB962C8B-B14F-4D97-AF65-F5344CB8AC3E}">
        <p14:creationId xmlns:p14="http://schemas.microsoft.com/office/powerpoint/2010/main" val="30232473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en-US" b="1" cap="all" dirty="0"/>
              <a:t>behavior of the demand side</a:t>
            </a:r>
            <a:endParaRPr lang="cs-CZ" dirty="0"/>
          </a:p>
        </p:txBody>
      </p:sp>
      <p:sp>
        <p:nvSpPr>
          <p:cNvPr id="3" name="Zástupný symbol pro obsah 2"/>
          <p:cNvSpPr>
            <a:spLocks noGrp="1"/>
          </p:cNvSpPr>
          <p:nvPr>
            <p:ph idx="1"/>
          </p:nvPr>
        </p:nvSpPr>
        <p:spPr/>
        <p:txBody>
          <a:bodyPr/>
          <a:lstStyle/>
          <a:p>
            <a:pPr marL="0" indent="0">
              <a:buNone/>
            </a:pPr>
            <a:r>
              <a:rPr lang="en-US" dirty="0"/>
              <a:t>Rational consumer behavior</a:t>
            </a:r>
          </a:p>
          <a:p>
            <a:endParaRPr lang="en-US" dirty="0"/>
          </a:p>
          <a:p>
            <a:pPr marL="0" indent="0" algn="ctr">
              <a:buNone/>
            </a:pPr>
            <a:r>
              <a:rPr lang="en-US" i="1" dirty="0"/>
              <a:t>An individual decides on the basis of the effects (utility) that the product or service will bring to him, on the basis of the expenses he / she has to pay for the product or service. Every consumer deals with the question of how to earn a pension and how to spend it.</a:t>
            </a:r>
            <a:endParaRPr lang="cs-CZ" i="1"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14</a:t>
            </a:fld>
            <a:endParaRPr lang="cs-CZ"/>
          </a:p>
        </p:txBody>
      </p:sp>
    </p:spTree>
    <p:extLst>
      <p:ext uri="{BB962C8B-B14F-4D97-AF65-F5344CB8AC3E}">
        <p14:creationId xmlns:p14="http://schemas.microsoft.com/office/powerpoint/2010/main" val="3948604260"/>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8.10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ne </a:t>
            </a:r>
            <a:endParaRPr lang="cs-CZ" dirty="0"/>
          </a:p>
          <a:p>
            <a:pPr marL="514350" lvl="0" indent="-514350" algn="ctr">
              <a:buFont typeface="+mj-lt"/>
              <a:buAutoNum type="arabicParenR"/>
            </a:pPr>
            <a:r>
              <a:rPr lang="cs-CZ" dirty="0" smtClean="0"/>
              <a:t>ano</a:t>
            </a:r>
            <a:endParaRPr lang="cs-CZ" dirty="0"/>
          </a:p>
          <a:p>
            <a:pPr marL="514350" lvl="0" indent="-514350" algn="ctr">
              <a:buFont typeface="+mj-lt"/>
              <a:buAutoNum type="arabicParenR"/>
            </a:pPr>
            <a:r>
              <a:rPr lang="cs-CZ" dirty="0"/>
              <a:t>ne </a:t>
            </a:r>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140</a:t>
            </a:fld>
            <a:endParaRPr lang="cs-CZ"/>
          </a:p>
        </p:txBody>
      </p:sp>
    </p:spTree>
    <p:extLst>
      <p:ext uri="{BB962C8B-B14F-4D97-AF65-F5344CB8AC3E}">
        <p14:creationId xmlns:p14="http://schemas.microsoft.com/office/powerpoint/2010/main" val="2305547652"/>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8.11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Autofit/>
          </a:bodyPr>
          <a:lstStyle/>
          <a:p>
            <a:pPr lvl="0">
              <a:buFont typeface="Symbol" panose="05050102010706020507" pitchFamily="18" charset="2"/>
              <a:buChar char=""/>
            </a:pPr>
            <a:r>
              <a:rPr lang="cs-CZ" sz="2000" dirty="0" smtClean="0"/>
              <a:t>V </a:t>
            </a:r>
            <a:r>
              <a:rPr lang="cs-CZ" sz="2000" dirty="0"/>
              <a:t>krátkém období jsou všechny vstupy variabilní.</a:t>
            </a:r>
          </a:p>
          <a:p>
            <a:pPr lvl="0">
              <a:buFont typeface="Symbol" panose="05050102010706020507" pitchFamily="18" charset="2"/>
              <a:buChar char=""/>
            </a:pPr>
            <a:r>
              <a:rPr lang="cs-CZ" sz="2000" dirty="0"/>
              <a:t>Při pohybu po </a:t>
            </a:r>
            <a:r>
              <a:rPr lang="cs-CZ" sz="2000" dirty="0" err="1"/>
              <a:t>izokvantě</a:t>
            </a:r>
            <a:r>
              <a:rPr lang="cs-CZ" sz="2000" dirty="0"/>
              <a:t> směrem dolů absolutní hodnota MRTS klesá, v důsledku čehož se </a:t>
            </a:r>
            <a:r>
              <a:rPr lang="cs-CZ" sz="2000" dirty="0" err="1"/>
              <a:t>izokvanta</a:t>
            </a:r>
            <a:r>
              <a:rPr lang="cs-CZ" sz="2000" dirty="0"/>
              <a:t> stává stále plošší (má tedy konvexní tvar).</a:t>
            </a:r>
          </a:p>
          <a:p>
            <a:pPr lvl="0">
              <a:buFont typeface="Symbol" panose="05050102010706020507" pitchFamily="18" charset="2"/>
              <a:buChar char=""/>
            </a:pPr>
            <a:r>
              <a:rPr lang="cs-CZ" sz="2000" dirty="0"/>
              <a:t>Pravidlo minimalizace nákladů slouží firmě jako kritérium pro volbu rovnovážné (zisk maximalizující) úrovně výstupu.</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141</a:t>
            </a:fld>
            <a:endParaRPr lang="cs-CZ"/>
          </a:p>
        </p:txBody>
      </p:sp>
    </p:spTree>
    <p:extLst>
      <p:ext uri="{BB962C8B-B14F-4D97-AF65-F5344CB8AC3E}">
        <p14:creationId xmlns:p14="http://schemas.microsoft.com/office/powerpoint/2010/main" val="2666893383"/>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8.11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ne </a:t>
            </a:r>
            <a:endParaRPr lang="cs-CZ" dirty="0"/>
          </a:p>
          <a:p>
            <a:pPr marL="514350" lvl="0" indent="-514350" algn="ctr">
              <a:buFont typeface="+mj-lt"/>
              <a:buAutoNum type="arabicParenR"/>
            </a:pPr>
            <a:r>
              <a:rPr lang="cs-CZ" dirty="0"/>
              <a:t>ano</a:t>
            </a:r>
          </a:p>
          <a:p>
            <a:pPr marL="514350" lvl="0" indent="-514350" algn="ctr">
              <a:buFont typeface="+mj-lt"/>
              <a:buAutoNum type="arabicParenR"/>
            </a:pPr>
            <a:r>
              <a:rPr lang="cs-CZ" dirty="0"/>
              <a:t>ne </a:t>
            </a:r>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142</a:t>
            </a:fld>
            <a:endParaRPr lang="cs-CZ"/>
          </a:p>
        </p:txBody>
      </p:sp>
    </p:spTree>
    <p:extLst>
      <p:ext uri="{BB962C8B-B14F-4D97-AF65-F5344CB8AC3E}">
        <p14:creationId xmlns:p14="http://schemas.microsoft.com/office/powerpoint/2010/main" val="1542187237"/>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8.12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Autofit/>
          </a:bodyPr>
          <a:lstStyle/>
          <a:p>
            <a:pPr lvl="0">
              <a:buFont typeface="Symbol" panose="05050102010706020507" pitchFamily="18" charset="2"/>
              <a:buChar char=""/>
            </a:pPr>
            <a:r>
              <a:rPr lang="cs-CZ" sz="2000" dirty="0"/>
              <a:t>Produkční funkce je technický název pro vztah mezi minimálním množstvím výstupu a požadovanými vstupy.</a:t>
            </a:r>
          </a:p>
          <a:p>
            <a:pPr lvl="0">
              <a:buFont typeface="Symbol" panose="05050102010706020507" pitchFamily="18" charset="2"/>
              <a:buChar char=""/>
            </a:pPr>
            <a:r>
              <a:rPr lang="cs-CZ" sz="2000" dirty="0"/>
              <a:t>Pokud technologie vykazuje pro všechny vstupy klesající výnosy z variabilního inputu, pak v dlouhém období nemůže nastat případ rostoucích výnosů z rozsahu.</a:t>
            </a:r>
          </a:p>
          <a:p>
            <a:pPr lvl="0">
              <a:buFont typeface="Symbol" panose="05050102010706020507" pitchFamily="18" charset="2"/>
              <a:buChar char=""/>
            </a:pPr>
            <a:r>
              <a:rPr lang="cs-CZ" sz="2000" dirty="0"/>
              <a:t>Pro tvar a výši nákladů jsou rozhodující vlastnosti produkční funkce a ceny vstupů.</a:t>
            </a:r>
          </a:p>
          <a:p>
            <a:pPr lvl="0">
              <a:buFont typeface="Symbol" panose="05050102010706020507" pitchFamily="18" charset="2"/>
              <a:buChar char=""/>
            </a:pPr>
            <a:r>
              <a:rPr lang="cs-CZ" sz="2000" dirty="0"/>
              <a:t>Křivka MC protíná křivku AFC vždy v jejím minimu.</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143</a:t>
            </a:fld>
            <a:endParaRPr lang="cs-CZ"/>
          </a:p>
        </p:txBody>
      </p:sp>
    </p:spTree>
    <p:extLst>
      <p:ext uri="{BB962C8B-B14F-4D97-AF65-F5344CB8AC3E}">
        <p14:creationId xmlns:p14="http://schemas.microsoft.com/office/powerpoint/2010/main" val="4084982977"/>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8.12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ne </a:t>
            </a:r>
            <a:endParaRPr lang="cs-CZ" dirty="0"/>
          </a:p>
          <a:p>
            <a:pPr marL="514350" lvl="0" indent="-514350" algn="ctr">
              <a:buFont typeface="+mj-lt"/>
              <a:buAutoNum type="arabicParenR"/>
            </a:pPr>
            <a:r>
              <a:rPr lang="cs-CZ" dirty="0" smtClean="0"/>
              <a:t>ne</a:t>
            </a:r>
            <a:endParaRPr lang="cs-CZ" dirty="0"/>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 </a:t>
            </a:r>
            <a:endParaRPr lang="cs-CZ" dirty="0"/>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144</a:t>
            </a:fld>
            <a:endParaRPr lang="cs-CZ"/>
          </a:p>
        </p:txBody>
      </p:sp>
    </p:spTree>
    <p:extLst>
      <p:ext uri="{BB962C8B-B14F-4D97-AF65-F5344CB8AC3E}">
        <p14:creationId xmlns:p14="http://schemas.microsoft.com/office/powerpoint/2010/main" val="4164930345"/>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8.13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Autofit/>
          </a:bodyPr>
          <a:lstStyle/>
          <a:p>
            <a:pPr lvl="0">
              <a:buFont typeface="Symbol" panose="05050102010706020507" pitchFamily="18" charset="2"/>
              <a:buChar char=""/>
            </a:pPr>
            <a:r>
              <a:rPr lang="cs-CZ" sz="2000" dirty="0" smtClean="0"/>
              <a:t>Celkové </a:t>
            </a:r>
            <a:r>
              <a:rPr lang="cs-CZ" sz="2000" dirty="0"/>
              <a:t>náklady (TC, VC, FC) a jednotkové (průměrné) náklady (AC, AVC, AFC, MC) nelze kreslit do jednoho grafu, neboť jsou měřeny v jiných jed-</a:t>
            </a:r>
            <a:r>
              <a:rPr lang="cs-CZ" sz="2000" dirty="0" err="1"/>
              <a:t>notkách</a:t>
            </a:r>
            <a:r>
              <a:rPr lang="cs-CZ" sz="2000" dirty="0"/>
              <a:t>.</a:t>
            </a:r>
          </a:p>
          <a:p>
            <a:pPr lvl="0">
              <a:buFont typeface="Symbol" panose="05050102010706020507" pitchFamily="18" charset="2"/>
              <a:buChar char=""/>
            </a:pPr>
            <a:r>
              <a:rPr lang="cs-CZ" sz="2000" dirty="0" smtClean="0"/>
              <a:t>Jestliže </a:t>
            </a:r>
            <a:r>
              <a:rPr lang="cs-CZ" sz="2000" dirty="0"/>
              <a:t>firma dosahuje pouze normálního zisku, neuhrazuje veškeré </a:t>
            </a:r>
            <a:r>
              <a:rPr lang="cs-CZ" sz="2000" dirty="0" err="1"/>
              <a:t>ná</a:t>
            </a:r>
            <a:r>
              <a:rPr lang="cs-CZ" sz="2000" dirty="0"/>
              <a:t>-klady spojené s výrobou.</a:t>
            </a:r>
          </a:p>
          <a:p>
            <a:pPr lvl="0">
              <a:buFont typeface="Symbol" panose="05050102010706020507" pitchFamily="18" charset="2"/>
              <a:buChar char=""/>
            </a:pPr>
            <a:r>
              <a:rPr lang="cs-CZ" sz="2000" dirty="0" smtClean="0"/>
              <a:t>Celkový </a:t>
            </a:r>
            <a:r>
              <a:rPr lang="cs-CZ" sz="2000" dirty="0"/>
              <a:t>zisk představuje rozdílovou položku mezi TR a TC.</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145</a:t>
            </a:fld>
            <a:endParaRPr lang="cs-CZ"/>
          </a:p>
        </p:txBody>
      </p:sp>
    </p:spTree>
    <p:extLst>
      <p:ext uri="{BB962C8B-B14F-4D97-AF65-F5344CB8AC3E}">
        <p14:creationId xmlns:p14="http://schemas.microsoft.com/office/powerpoint/2010/main" val="2546225319"/>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8.13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ano </a:t>
            </a:r>
            <a:endParaRPr lang="cs-CZ" dirty="0"/>
          </a:p>
          <a:p>
            <a:pPr marL="514350" lvl="0" indent="-514350" algn="ctr">
              <a:buFont typeface="+mj-lt"/>
              <a:buAutoNum type="arabicParenR"/>
            </a:pPr>
            <a:r>
              <a:rPr lang="cs-CZ" dirty="0" smtClean="0"/>
              <a:t>ne</a:t>
            </a:r>
            <a:endParaRPr lang="cs-CZ" dirty="0"/>
          </a:p>
          <a:p>
            <a:pPr marL="514350" lvl="0" indent="-514350" algn="ctr">
              <a:buFont typeface="+mj-lt"/>
              <a:buAutoNum type="arabicParenR"/>
            </a:pPr>
            <a:r>
              <a:rPr lang="cs-CZ" dirty="0" smtClean="0"/>
              <a:t>ano</a:t>
            </a:r>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146</a:t>
            </a:fld>
            <a:endParaRPr lang="cs-CZ"/>
          </a:p>
        </p:txBody>
      </p:sp>
    </p:spTree>
    <p:extLst>
      <p:ext uri="{BB962C8B-B14F-4D97-AF65-F5344CB8AC3E}">
        <p14:creationId xmlns:p14="http://schemas.microsoft.com/office/powerpoint/2010/main" val="246771168"/>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8.14 </a:t>
            </a:r>
            <a:r>
              <a:rPr lang="cs-CZ" dirty="0" err="1" smtClean="0"/>
              <a:t>True</a:t>
            </a:r>
            <a:r>
              <a:rPr lang="cs-CZ" dirty="0" smtClean="0"/>
              <a:t> / </a:t>
            </a:r>
            <a:r>
              <a:rPr lang="cs-CZ" dirty="0" err="1" smtClean="0"/>
              <a:t>False</a:t>
            </a:r>
            <a:r>
              <a:rPr lang="cs-CZ" dirty="0" smtClean="0"/>
              <a: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147</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a:t>Pokud firmy dosahují pouze normálního zisku, znamená to, že čistý ekonomický zisk je nulový?</a:t>
            </a:r>
          </a:p>
          <a:p>
            <a:pPr lvl="0">
              <a:buFont typeface="Symbol" panose="05050102010706020507" pitchFamily="18" charset="2"/>
              <a:buChar char="?"/>
            </a:pPr>
            <a:r>
              <a:rPr lang="cs-CZ" sz="2000" dirty="0"/>
              <a:t>Jestliže variabilní náklady jsou trvale vyšší než celkové příjmy, firma by měla ukončit činnost v daném odvětví.</a:t>
            </a:r>
          </a:p>
          <a:p>
            <a:pPr lvl="0">
              <a:buFont typeface="Symbol" panose="05050102010706020507" pitchFamily="18" charset="2"/>
              <a:buChar char="?"/>
            </a:pPr>
            <a:r>
              <a:rPr lang="cs-CZ" sz="2000" dirty="0"/>
              <a:t>Firma v dokonalé konkurenci by měla vyrábět na úrovni minimálních mezních nákladů.</a:t>
            </a:r>
          </a:p>
          <a:p>
            <a:pPr lvl="0">
              <a:buFont typeface="Symbol" panose="05050102010706020507" pitchFamily="18" charset="2"/>
              <a:buChar char="?"/>
            </a:pPr>
            <a:r>
              <a:rPr lang="cs-CZ" sz="2000" dirty="0"/>
              <a:t>Asymetrické informace jsou nezbytnou podmínkou modelu dokonalé konkurence.</a:t>
            </a:r>
          </a:p>
          <a:p>
            <a:pPr lvl="0">
              <a:buFont typeface="Symbol" panose="05050102010706020507" pitchFamily="18" charset="2"/>
              <a:buChar char="?"/>
            </a:pPr>
            <a:r>
              <a:rPr lang="cs-CZ" sz="2000" dirty="0"/>
              <a:t>V dokonale konkurenčním odvětví nelze za žádných podmínek dosahovat kladného čistého ekonomického zisku</a:t>
            </a:r>
            <a:r>
              <a:rPr lang="cs-CZ" sz="2000" dirty="0" smtClean="0"/>
              <a:t>.</a:t>
            </a:r>
            <a:endParaRPr lang="cs-CZ" sz="2000" dirty="0"/>
          </a:p>
        </p:txBody>
      </p:sp>
    </p:spTree>
    <p:extLst>
      <p:ext uri="{BB962C8B-B14F-4D97-AF65-F5344CB8AC3E}">
        <p14:creationId xmlns:p14="http://schemas.microsoft.com/office/powerpoint/2010/main" val="138867944"/>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8.14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endParaRPr lang="cs-CZ" dirty="0" smtClean="0"/>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ne</a:t>
            </a:r>
            <a:endParaRPr lang="cs-CZ" dirty="0"/>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148</a:t>
            </a:fld>
            <a:endParaRPr lang="cs-CZ"/>
          </a:p>
        </p:txBody>
      </p:sp>
    </p:spTree>
    <p:extLst>
      <p:ext uri="{BB962C8B-B14F-4D97-AF65-F5344CB8AC3E}">
        <p14:creationId xmlns:p14="http://schemas.microsoft.com/office/powerpoint/2010/main" val="1202936262"/>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8.15 </a:t>
            </a:r>
            <a:r>
              <a:rPr lang="cs-CZ" dirty="0" err="1" smtClean="0"/>
              <a:t>True</a:t>
            </a:r>
            <a:r>
              <a:rPr lang="cs-CZ" dirty="0" smtClean="0"/>
              <a:t> / </a:t>
            </a:r>
            <a:r>
              <a:rPr lang="cs-CZ" dirty="0" err="1" smtClean="0"/>
              <a:t>False</a:t>
            </a:r>
            <a:r>
              <a:rPr lang="cs-CZ" dirty="0" smtClean="0"/>
              <a: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149</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smtClean="0"/>
              <a:t>Dokonalou </a:t>
            </a:r>
            <a:r>
              <a:rPr lang="cs-CZ" sz="2000" dirty="0"/>
              <a:t>konkurenci chápe ekonomická teorie jako tržní situaci bez zásahu státu.</a:t>
            </a:r>
          </a:p>
          <a:p>
            <a:pPr lvl="0">
              <a:buFont typeface="Symbol" panose="05050102010706020507" pitchFamily="18" charset="2"/>
              <a:buChar char="?"/>
            </a:pPr>
            <a:r>
              <a:rPr lang="cs-CZ" sz="2000" dirty="0"/>
              <a:t>Při růstu poptávky cena roste nejvíce ve velmi krátkém období.</a:t>
            </a:r>
          </a:p>
          <a:p>
            <a:pPr lvl="0">
              <a:buFont typeface="Symbol" panose="05050102010706020507" pitchFamily="18" charset="2"/>
              <a:buChar char="?"/>
            </a:pPr>
            <a:r>
              <a:rPr lang="cs-CZ" sz="2000" dirty="0"/>
              <a:t>Dokonale konkurenční firma vždy usiluje o výrobu v bodě odpovídajícím minimu křivky AC.</a:t>
            </a:r>
          </a:p>
          <a:p>
            <a:pPr lvl="0">
              <a:buFont typeface="Symbol" panose="05050102010706020507" pitchFamily="18" charset="2"/>
              <a:buChar char="?"/>
            </a:pPr>
            <a:r>
              <a:rPr lang="cs-CZ" sz="2000" dirty="0"/>
              <a:t>Jestliže VC jsou trvale vyšší než TR, firma by měla ukončit činnost v daném odvětví.</a:t>
            </a:r>
          </a:p>
          <a:p>
            <a:pPr lvl="0">
              <a:buFont typeface="Symbol" panose="05050102010706020507" pitchFamily="18" charset="2"/>
              <a:buChar char="?"/>
            </a:pPr>
            <a:r>
              <a:rPr lang="cs-CZ" sz="2000" dirty="0"/>
              <a:t>Firmy operující pod bodem vyrovnání mohou krátkodobě pokračovat v činnosti s nadějí, že nejprve ostatní firmy opustí odvětví a v důsledku toho vzroste cena</a:t>
            </a:r>
            <a:r>
              <a:rPr lang="cs-CZ" sz="2000" dirty="0" smtClean="0"/>
              <a:t>.</a:t>
            </a:r>
            <a:endParaRPr lang="cs-CZ" sz="2000" dirty="0"/>
          </a:p>
        </p:txBody>
      </p:sp>
    </p:spTree>
    <p:extLst>
      <p:ext uri="{BB962C8B-B14F-4D97-AF65-F5344CB8AC3E}">
        <p14:creationId xmlns:p14="http://schemas.microsoft.com/office/powerpoint/2010/main" val="1445481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en-US" b="1" cap="all" dirty="0"/>
              <a:t>behavior of the demand side</a:t>
            </a:r>
            <a:endParaRPr lang="cs-CZ" dirty="0"/>
          </a:p>
        </p:txBody>
      </p:sp>
      <p:sp>
        <p:nvSpPr>
          <p:cNvPr id="3" name="Zástupný symbol pro obsah 2"/>
          <p:cNvSpPr>
            <a:spLocks noGrp="1"/>
          </p:cNvSpPr>
          <p:nvPr>
            <p:ph idx="1"/>
          </p:nvPr>
        </p:nvSpPr>
        <p:spPr/>
        <p:txBody>
          <a:bodyPr/>
          <a:lstStyle/>
          <a:p>
            <a:pPr marL="0" indent="0" algn="ctr">
              <a:buNone/>
            </a:pPr>
            <a:r>
              <a:rPr lang="en-US" dirty="0"/>
              <a:t>maximizing benefits</a:t>
            </a:r>
          </a:p>
          <a:p>
            <a:endParaRPr lang="en-US" dirty="0"/>
          </a:p>
          <a:p>
            <a:pPr marL="0" indent="0" algn="ctr">
              <a:buNone/>
            </a:pPr>
            <a:r>
              <a:rPr lang="en-US" i="1" dirty="0"/>
              <a:t>The aim of a rational consumer is to maximize the benefits.</a:t>
            </a:r>
            <a:endParaRPr lang="cs-CZ" i="1"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15</a:t>
            </a:fld>
            <a:endParaRPr lang="cs-CZ"/>
          </a:p>
        </p:txBody>
      </p:sp>
    </p:spTree>
    <p:extLst>
      <p:ext uri="{BB962C8B-B14F-4D97-AF65-F5344CB8AC3E}">
        <p14:creationId xmlns:p14="http://schemas.microsoft.com/office/powerpoint/2010/main" val="432398748"/>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8.15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150</a:t>
            </a:fld>
            <a:endParaRPr lang="cs-CZ"/>
          </a:p>
        </p:txBody>
      </p:sp>
    </p:spTree>
    <p:extLst>
      <p:ext uri="{BB962C8B-B14F-4D97-AF65-F5344CB8AC3E}">
        <p14:creationId xmlns:p14="http://schemas.microsoft.com/office/powerpoint/2010/main" val="4107251413"/>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8.16 </a:t>
            </a:r>
            <a:r>
              <a:rPr lang="cs-CZ" dirty="0" err="1" smtClean="0"/>
              <a:t>True</a:t>
            </a:r>
            <a:r>
              <a:rPr lang="cs-CZ" dirty="0" smtClean="0"/>
              <a:t> / </a:t>
            </a:r>
            <a:r>
              <a:rPr lang="cs-CZ" dirty="0" err="1" smtClean="0"/>
              <a:t>False</a:t>
            </a:r>
            <a:r>
              <a:rPr lang="cs-CZ" dirty="0" smtClean="0"/>
              <a: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151</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a:t>Dokonale konkurenční firmy vyrábějí zcela identické výrobky (homogenní produkt).</a:t>
            </a:r>
          </a:p>
          <a:p>
            <a:pPr lvl="0">
              <a:buFont typeface="Symbol" panose="05050102010706020507" pitchFamily="18" charset="2"/>
              <a:buChar char="?"/>
            </a:pPr>
            <a:r>
              <a:rPr lang="cs-CZ" sz="2000" dirty="0"/>
              <a:t>V dlouhém období musí dokonale konkurenční firmy realizovat pouze čistý ekonomický zisk.</a:t>
            </a:r>
          </a:p>
          <a:p>
            <a:pPr lvl="0">
              <a:buFont typeface="Symbol" panose="05050102010706020507" pitchFamily="18" charset="2"/>
              <a:buChar char="?"/>
            </a:pPr>
            <a:r>
              <a:rPr lang="cs-CZ" sz="2000" dirty="0"/>
              <a:t>Předpoklad dokonalé informovanosti všech subjektů je nezbytnou podmínkou modelu dokonalé konkurence.</a:t>
            </a:r>
          </a:p>
          <a:p>
            <a:pPr lvl="0">
              <a:buFont typeface="Symbol" panose="05050102010706020507" pitchFamily="18" charset="2"/>
              <a:buChar char="?"/>
            </a:pPr>
            <a:r>
              <a:rPr lang="cs-CZ" sz="2000" dirty="0"/>
              <a:t>Jestliže cena, za kterou se prodávají výrobky dokonale konkurenčního odvětví je vyšší než dlouhodobé minimum AC, potom budou do odvětví vstupovat nové firmy</a:t>
            </a:r>
            <a:r>
              <a:rPr lang="cs-CZ" sz="2000" dirty="0" smtClean="0"/>
              <a:t>.</a:t>
            </a:r>
            <a:endParaRPr lang="cs-CZ" sz="2000" dirty="0"/>
          </a:p>
        </p:txBody>
      </p:sp>
    </p:spTree>
    <p:extLst>
      <p:ext uri="{BB962C8B-B14F-4D97-AF65-F5344CB8AC3E}">
        <p14:creationId xmlns:p14="http://schemas.microsoft.com/office/powerpoint/2010/main" val="1816847239"/>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8.16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152</a:t>
            </a:fld>
            <a:endParaRPr lang="cs-CZ"/>
          </a:p>
        </p:txBody>
      </p:sp>
    </p:spTree>
    <p:extLst>
      <p:ext uri="{BB962C8B-B14F-4D97-AF65-F5344CB8AC3E}">
        <p14:creationId xmlns:p14="http://schemas.microsoft.com/office/powerpoint/2010/main" val="1106495993"/>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8.17 </a:t>
            </a:r>
            <a:r>
              <a:rPr lang="cs-CZ" dirty="0" err="1" smtClean="0"/>
              <a:t>True</a:t>
            </a:r>
            <a:r>
              <a:rPr lang="cs-CZ" dirty="0" smtClean="0"/>
              <a:t> / </a:t>
            </a:r>
            <a:r>
              <a:rPr lang="cs-CZ" dirty="0" err="1" smtClean="0"/>
              <a:t>False</a:t>
            </a:r>
            <a:r>
              <a:rPr lang="cs-CZ" dirty="0" smtClean="0"/>
              <a: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153</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smtClean="0"/>
              <a:t>Spotřebitelský </a:t>
            </a:r>
            <a:r>
              <a:rPr lang="cs-CZ" sz="2000" dirty="0"/>
              <a:t>přebytek všech spotřebitelů z poslední nakupované jednotky musí být v rovnováze roven nule.</a:t>
            </a:r>
          </a:p>
          <a:p>
            <a:pPr lvl="0">
              <a:buFont typeface="Symbol" panose="05050102010706020507" pitchFamily="18" charset="2"/>
              <a:buChar char="?"/>
            </a:pPr>
            <a:r>
              <a:rPr lang="cs-CZ" sz="2000" dirty="0"/>
              <a:t>MU &gt; MC signalizuje, že určitého statku je vyrobeno a spotřebováno málo. Efektivnost lze tedy zvýšit přesunem zdrojů do výroby tohoto statku.</a:t>
            </a:r>
          </a:p>
          <a:p>
            <a:pPr lvl="0">
              <a:buFont typeface="Symbol" panose="05050102010706020507" pitchFamily="18" charset="2"/>
              <a:buChar char="?"/>
            </a:pPr>
            <a:r>
              <a:rPr lang="cs-CZ" sz="2000" dirty="0"/>
              <a:t>Teorém (model) pavučiny je jednoduchý dynamický model rovnováhy trhu předpokládající zpoždění na straně nabídky.</a:t>
            </a:r>
          </a:p>
        </p:txBody>
      </p:sp>
    </p:spTree>
    <p:extLst>
      <p:ext uri="{BB962C8B-B14F-4D97-AF65-F5344CB8AC3E}">
        <p14:creationId xmlns:p14="http://schemas.microsoft.com/office/powerpoint/2010/main" val="3799574860"/>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8.17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154</a:t>
            </a:fld>
            <a:endParaRPr lang="cs-CZ"/>
          </a:p>
        </p:txBody>
      </p:sp>
    </p:spTree>
    <p:extLst>
      <p:ext uri="{BB962C8B-B14F-4D97-AF65-F5344CB8AC3E}">
        <p14:creationId xmlns:p14="http://schemas.microsoft.com/office/powerpoint/2010/main" val="3625119449"/>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8.18 </a:t>
            </a:r>
            <a:r>
              <a:rPr lang="cs-CZ" dirty="0" err="1" smtClean="0"/>
              <a:t>True</a:t>
            </a:r>
            <a:r>
              <a:rPr lang="cs-CZ" dirty="0" smtClean="0"/>
              <a:t> / </a:t>
            </a:r>
            <a:r>
              <a:rPr lang="cs-CZ" dirty="0" err="1" smtClean="0"/>
              <a:t>False</a:t>
            </a:r>
            <a:r>
              <a:rPr lang="cs-CZ" dirty="0" smtClean="0"/>
              <a: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155</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1800" dirty="0"/>
              <a:t>Poptávková křivka monopolu je zároveň tržní poptávkovou křivkou.</a:t>
            </a:r>
          </a:p>
          <a:p>
            <a:pPr lvl="0">
              <a:buFont typeface="Symbol" panose="05050102010706020507" pitchFamily="18" charset="2"/>
              <a:buChar char=""/>
            </a:pPr>
            <a:r>
              <a:rPr lang="cs-CZ" sz="1800" dirty="0"/>
              <a:t>Cena produkce monopolu je vždy nižší než mezní příjmy monopolu.</a:t>
            </a:r>
          </a:p>
          <a:p>
            <a:pPr lvl="0">
              <a:buFont typeface="Symbol" panose="05050102010706020507" pitchFamily="18" charset="2"/>
              <a:buChar char=""/>
            </a:pPr>
            <a:r>
              <a:rPr lang="cs-CZ" sz="1800" dirty="0"/>
              <a:t>Monopol při tvorbě ceny své produkce nerespektuje tržní poptávku po daném výrobku</a:t>
            </a:r>
            <a:r>
              <a:rPr lang="cs-CZ" sz="1800" dirty="0" smtClean="0"/>
              <a:t>.</a:t>
            </a:r>
            <a:endParaRPr lang="cs-CZ" sz="1800" dirty="0"/>
          </a:p>
        </p:txBody>
      </p:sp>
    </p:spTree>
    <p:extLst>
      <p:ext uri="{BB962C8B-B14F-4D97-AF65-F5344CB8AC3E}">
        <p14:creationId xmlns:p14="http://schemas.microsoft.com/office/powerpoint/2010/main" val="1823244029"/>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8.18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Ne</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156</a:t>
            </a:fld>
            <a:endParaRPr lang="cs-CZ"/>
          </a:p>
        </p:txBody>
      </p:sp>
    </p:spTree>
    <p:extLst>
      <p:ext uri="{BB962C8B-B14F-4D97-AF65-F5344CB8AC3E}">
        <p14:creationId xmlns:p14="http://schemas.microsoft.com/office/powerpoint/2010/main" val="4069350736"/>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8.19 </a:t>
            </a:r>
            <a:r>
              <a:rPr lang="cs-CZ" dirty="0" err="1" smtClean="0"/>
              <a:t>True</a:t>
            </a:r>
            <a:r>
              <a:rPr lang="cs-CZ" dirty="0" smtClean="0"/>
              <a:t> / </a:t>
            </a:r>
            <a:r>
              <a:rPr lang="cs-CZ" dirty="0" err="1" smtClean="0"/>
              <a:t>False</a:t>
            </a:r>
            <a:r>
              <a:rPr lang="cs-CZ" dirty="0" smtClean="0"/>
              <a: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157</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1800" dirty="0" smtClean="0"/>
              <a:t>K </a:t>
            </a:r>
            <a:r>
              <a:rPr lang="cs-CZ" sz="1800" dirty="0"/>
              <a:t>určení optimální výše výstupu monopolista vždy potřebuje znát velikost mezních nákladů.</a:t>
            </a:r>
          </a:p>
          <a:p>
            <a:pPr lvl="0">
              <a:buFont typeface="Symbol" panose="05050102010706020507" pitchFamily="18" charset="2"/>
              <a:buChar char=""/>
            </a:pPr>
            <a:r>
              <a:rPr lang="cs-CZ" sz="1800" dirty="0"/>
              <a:t>Monopolní sílu lze vyjádřit </a:t>
            </a:r>
            <a:r>
              <a:rPr lang="cs-CZ" sz="1800" dirty="0" err="1"/>
              <a:t>Lernerovým</a:t>
            </a:r>
            <a:r>
              <a:rPr lang="cs-CZ" sz="1800" dirty="0"/>
              <a:t> indexem.</a:t>
            </a:r>
          </a:p>
          <a:p>
            <a:pPr lvl="0">
              <a:buFont typeface="Symbol" panose="05050102010706020507" pitchFamily="18" charset="2"/>
              <a:buChar char=""/>
            </a:pPr>
            <a:r>
              <a:rPr lang="cs-CZ" sz="1800" dirty="0"/>
              <a:t>Přirozený monopol předpokládá rostoucí výnosy z rozsahu při výrobě daného statku.</a:t>
            </a:r>
          </a:p>
        </p:txBody>
      </p:sp>
    </p:spTree>
    <p:extLst>
      <p:ext uri="{BB962C8B-B14F-4D97-AF65-F5344CB8AC3E}">
        <p14:creationId xmlns:p14="http://schemas.microsoft.com/office/powerpoint/2010/main" val="1682217206"/>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8.19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158</a:t>
            </a:fld>
            <a:endParaRPr lang="cs-CZ"/>
          </a:p>
        </p:txBody>
      </p:sp>
    </p:spTree>
    <p:extLst>
      <p:ext uri="{BB962C8B-B14F-4D97-AF65-F5344CB8AC3E}">
        <p14:creationId xmlns:p14="http://schemas.microsoft.com/office/powerpoint/2010/main" val="3009555699"/>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8.20 </a:t>
            </a:r>
            <a:r>
              <a:rPr lang="cs-CZ" dirty="0" err="1" smtClean="0"/>
              <a:t>True</a:t>
            </a:r>
            <a:r>
              <a:rPr lang="cs-CZ" dirty="0" smtClean="0"/>
              <a:t> / </a:t>
            </a:r>
            <a:r>
              <a:rPr lang="cs-CZ" dirty="0" err="1" smtClean="0"/>
              <a:t>False</a:t>
            </a:r>
            <a:r>
              <a:rPr lang="cs-CZ" dirty="0" smtClean="0"/>
              <a: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159</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a:t>Změní-li se poptávka po výrobcích firmy, změní se také poptávka této firmy po výrobních faktorech.</a:t>
            </a:r>
          </a:p>
          <a:p>
            <a:pPr lvl="0">
              <a:buFont typeface="Symbol" panose="05050102010706020507" pitchFamily="18" charset="2"/>
              <a:buChar char="?"/>
            </a:pPr>
            <a:r>
              <a:rPr lang="cs-CZ" sz="2000" dirty="0"/>
              <a:t>Klesá-li MP výrobního faktoru, klesá rovněž i MRP.</a:t>
            </a:r>
          </a:p>
          <a:p>
            <a:pPr lvl="0">
              <a:buFont typeface="Symbol" panose="05050102010706020507" pitchFamily="18" charset="2"/>
              <a:buChar char="?"/>
            </a:pPr>
            <a:r>
              <a:rPr lang="cs-CZ" sz="2000" dirty="0"/>
              <a:t>Poptávka po výrobním faktoru je odvozena od ceny tohoto výrobního faktoru.</a:t>
            </a:r>
          </a:p>
          <a:p>
            <a:pPr lvl="0">
              <a:buFont typeface="Symbol" panose="05050102010706020507" pitchFamily="18" charset="2"/>
              <a:buChar char="?"/>
            </a:pPr>
            <a:r>
              <a:rPr lang="cs-CZ" sz="2000" dirty="0"/>
              <a:t>Cena zaplacená za každý výrobní faktor se mění, aby zjistila rovnováhu nabídky tohoto faktoru a poptávky po něm</a:t>
            </a:r>
            <a:r>
              <a:rPr lang="cs-CZ" sz="2000" dirty="0" smtClean="0"/>
              <a:t>.</a:t>
            </a:r>
            <a:endParaRPr lang="cs-CZ" sz="2000" dirty="0"/>
          </a:p>
        </p:txBody>
      </p:sp>
    </p:spTree>
    <p:extLst>
      <p:ext uri="{BB962C8B-B14F-4D97-AF65-F5344CB8AC3E}">
        <p14:creationId xmlns:p14="http://schemas.microsoft.com/office/powerpoint/2010/main" val="10737097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en-US" b="1" cap="all" dirty="0"/>
              <a:t>behavior of the demand side</a:t>
            </a:r>
            <a:endParaRPr lang="cs-CZ" dirty="0"/>
          </a:p>
        </p:txBody>
      </p:sp>
      <p:sp>
        <p:nvSpPr>
          <p:cNvPr id="3" name="Zástupný symbol pro obsah 2"/>
          <p:cNvSpPr>
            <a:spLocks noGrp="1"/>
          </p:cNvSpPr>
          <p:nvPr>
            <p:ph idx="1"/>
          </p:nvPr>
        </p:nvSpPr>
        <p:spPr/>
        <p:txBody>
          <a:bodyPr/>
          <a:lstStyle/>
          <a:p>
            <a:pPr marL="0" indent="0" algn="ctr">
              <a:buNone/>
            </a:pPr>
            <a:r>
              <a:rPr lang="en-US" dirty="0"/>
              <a:t>consumer basket</a:t>
            </a:r>
          </a:p>
          <a:p>
            <a:pPr marL="0" indent="0" algn="ctr">
              <a:buNone/>
            </a:pPr>
            <a:endParaRPr lang="en-US" dirty="0"/>
          </a:p>
          <a:p>
            <a:pPr marL="0" indent="0" algn="ctr">
              <a:buNone/>
            </a:pPr>
            <a:r>
              <a:rPr lang="en-US" i="1" dirty="0"/>
              <a:t>The consumer chooses from different sets of goods and creates a so-called consumer basket</a:t>
            </a:r>
            <a:endParaRPr lang="cs-CZ" i="1"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16</a:t>
            </a:fld>
            <a:endParaRPr lang="cs-CZ"/>
          </a:p>
        </p:txBody>
      </p:sp>
    </p:spTree>
    <p:extLst>
      <p:ext uri="{BB962C8B-B14F-4D97-AF65-F5344CB8AC3E}">
        <p14:creationId xmlns:p14="http://schemas.microsoft.com/office/powerpoint/2010/main" val="2275010754"/>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8.20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160</a:t>
            </a:fld>
            <a:endParaRPr lang="cs-CZ"/>
          </a:p>
        </p:txBody>
      </p:sp>
    </p:spTree>
    <p:extLst>
      <p:ext uri="{BB962C8B-B14F-4D97-AF65-F5344CB8AC3E}">
        <p14:creationId xmlns:p14="http://schemas.microsoft.com/office/powerpoint/2010/main" val="2237712183"/>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8.21 </a:t>
            </a:r>
            <a:r>
              <a:rPr lang="cs-CZ" dirty="0" err="1" smtClean="0"/>
              <a:t>True</a:t>
            </a:r>
            <a:r>
              <a:rPr lang="cs-CZ" dirty="0" smtClean="0"/>
              <a:t> / </a:t>
            </a:r>
            <a:r>
              <a:rPr lang="cs-CZ" dirty="0" err="1" smtClean="0"/>
              <a:t>False</a:t>
            </a:r>
            <a:r>
              <a:rPr lang="cs-CZ" dirty="0" smtClean="0"/>
              <a: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161</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smtClean="0"/>
              <a:t>Je </a:t>
            </a:r>
            <a:r>
              <a:rPr lang="cs-CZ" sz="2000" dirty="0" err="1"/>
              <a:t>li</a:t>
            </a:r>
            <a:r>
              <a:rPr lang="cs-CZ" sz="2000" dirty="0"/>
              <a:t> MRP větší než MFC daného výrobního faktoru potom firma má tendenci najímat tohoto výrobního faktoru méně.</a:t>
            </a:r>
          </a:p>
          <a:p>
            <a:pPr lvl="0">
              <a:buFont typeface="Symbol" panose="05050102010706020507" pitchFamily="18" charset="2"/>
              <a:buChar char="?"/>
            </a:pPr>
            <a:r>
              <a:rPr lang="cs-CZ" sz="2000" dirty="0"/>
              <a:t>Mezní náklady na faktor jsou rovny ceně tohoto faktoru.</a:t>
            </a:r>
          </a:p>
          <a:p>
            <a:pPr lvl="0">
              <a:buFont typeface="Symbol" panose="05050102010706020507" pitchFamily="18" charset="2"/>
              <a:buChar char="?"/>
            </a:pPr>
            <a:r>
              <a:rPr lang="cs-CZ" sz="2000" dirty="0"/>
              <a:t>S růstem množství vstupů se produkční funkce zplošťuje.</a:t>
            </a:r>
          </a:p>
          <a:p>
            <a:pPr lvl="0">
              <a:buFont typeface="Symbol" panose="05050102010706020507" pitchFamily="18" charset="2"/>
              <a:buChar char="?"/>
            </a:pPr>
            <a:r>
              <a:rPr lang="cs-CZ" sz="2000" dirty="0"/>
              <a:t>Hodnotu mezního produktu vstupu získáme jeho vynásobením cenou výrobního faktoru.</a:t>
            </a:r>
          </a:p>
          <a:p>
            <a:pPr lvl="0">
              <a:buFont typeface="Symbol" panose="05050102010706020507" pitchFamily="18" charset="2"/>
              <a:buChar char="?"/>
            </a:pPr>
            <a:r>
              <a:rPr lang="cs-CZ" sz="2000" dirty="0"/>
              <a:t>Nabídková křivka vstupu pro firmu v dokonale konkurenci je dokonale elastická. </a:t>
            </a:r>
            <a:endParaRPr lang="cs-CZ" sz="3600" dirty="0"/>
          </a:p>
        </p:txBody>
      </p:sp>
    </p:spTree>
    <p:extLst>
      <p:ext uri="{BB962C8B-B14F-4D97-AF65-F5344CB8AC3E}">
        <p14:creationId xmlns:p14="http://schemas.microsoft.com/office/powerpoint/2010/main" val="842224880"/>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8.21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162</a:t>
            </a:fld>
            <a:endParaRPr lang="cs-CZ"/>
          </a:p>
        </p:txBody>
      </p:sp>
    </p:spTree>
    <p:extLst>
      <p:ext uri="{BB962C8B-B14F-4D97-AF65-F5344CB8AC3E}">
        <p14:creationId xmlns:p14="http://schemas.microsoft.com/office/powerpoint/2010/main" val="1444940076"/>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8.22 </a:t>
            </a:r>
            <a:r>
              <a:rPr lang="cs-CZ" dirty="0" err="1" smtClean="0"/>
              <a:t>True</a:t>
            </a:r>
            <a:r>
              <a:rPr lang="cs-CZ" dirty="0" smtClean="0"/>
              <a:t> / </a:t>
            </a:r>
            <a:r>
              <a:rPr lang="cs-CZ" dirty="0" err="1" smtClean="0"/>
              <a:t>False</a:t>
            </a:r>
            <a:r>
              <a:rPr lang="cs-CZ" dirty="0" smtClean="0"/>
              <a: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163</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1800" dirty="0"/>
              <a:t>V situaci </a:t>
            </a:r>
            <a:r>
              <a:rPr lang="cs-CZ" sz="1800" dirty="0" err="1"/>
              <a:t>monopsonu</a:t>
            </a:r>
            <a:r>
              <a:rPr lang="cs-CZ" sz="1800" dirty="0"/>
              <a:t> platí, že mezní náklady na výrobní faktor jsou menší než mzdová sazba.</a:t>
            </a:r>
          </a:p>
          <a:p>
            <a:pPr lvl="0">
              <a:buFont typeface="Symbol" panose="05050102010706020507" pitchFamily="18" charset="2"/>
              <a:buChar char="?"/>
            </a:pPr>
            <a:r>
              <a:rPr lang="cs-CZ" sz="1800" dirty="0"/>
              <a:t>Aby byly odborové svazy úspěšné při vyjednávání o mzdách, musí mít kontrolu nad poptávkou po práci.</a:t>
            </a:r>
          </a:p>
          <a:p>
            <a:pPr lvl="0">
              <a:buFont typeface="Symbol" panose="05050102010706020507" pitchFamily="18" charset="2"/>
              <a:buChar char="?"/>
            </a:pPr>
            <a:r>
              <a:rPr lang="cs-CZ" sz="1800" dirty="0"/>
              <a:t>Poptávka po práci je závislá na úspěšností prodeje statků, který je danou pracovní sílou </a:t>
            </a:r>
            <a:r>
              <a:rPr lang="cs-CZ" sz="1800" dirty="0" err="1"/>
              <a:t>výráběn</a:t>
            </a:r>
            <a:r>
              <a:rPr lang="cs-CZ" sz="1800" dirty="0"/>
              <a:t>. </a:t>
            </a:r>
          </a:p>
          <a:p>
            <a:pPr lvl="0">
              <a:buFont typeface="Symbol" panose="05050102010706020507" pitchFamily="18" charset="2"/>
              <a:buChar char="?"/>
            </a:pPr>
            <a:r>
              <a:rPr lang="cs-CZ" sz="1800" dirty="0"/>
              <a:t>Ekonomická renta je část mzdy, která přesahuje transferový výdělek.</a:t>
            </a:r>
          </a:p>
          <a:p>
            <a:pPr lvl="0">
              <a:buFont typeface="Symbol" panose="05050102010706020507" pitchFamily="18" charset="2"/>
              <a:buChar char="?"/>
            </a:pPr>
            <a:r>
              <a:rPr lang="cs-CZ" sz="1800" dirty="0"/>
              <a:t>Skutečnost zaručené minimální mzdy může vést k podněcování ilegální zaměstnanosti.</a:t>
            </a:r>
          </a:p>
        </p:txBody>
      </p:sp>
    </p:spTree>
    <p:extLst>
      <p:ext uri="{BB962C8B-B14F-4D97-AF65-F5344CB8AC3E}">
        <p14:creationId xmlns:p14="http://schemas.microsoft.com/office/powerpoint/2010/main" val="4018279930"/>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8.22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164</a:t>
            </a:fld>
            <a:endParaRPr lang="cs-CZ"/>
          </a:p>
        </p:txBody>
      </p:sp>
    </p:spTree>
    <p:extLst>
      <p:ext uri="{BB962C8B-B14F-4D97-AF65-F5344CB8AC3E}">
        <p14:creationId xmlns:p14="http://schemas.microsoft.com/office/powerpoint/2010/main" val="448108721"/>
      </p:ext>
    </p:extLst>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8.23 </a:t>
            </a:r>
            <a:r>
              <a:rPr lang="cs-CZ" dirty="0" err="1" smtClean="0"/>
              <a:t>True</a:t>
            </a:r>
            <a:r>
              <a:rPr lang="cs-CZ" dirty="0" smtClean="0"/>
              <a:t> / </a:t>
            </a:r>
            <a:r>
              <a:rPr lang="cs-CZ" dirty="0" err="1" smtClean="0"/>
              <a:t>False</a:t>
            </a:r>
            <a:r>
              <a:rPr lang="cs-CZ" dirty="0" smtClean="0"/>
              <a: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165</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1800" dirty="0"/>
              <a:t>Usilují </a:t>
            </a:r>
            <a:r>
              <a:rPr lang="cs-CZ" sz="1800" dirty="0" err="1"/>
              <a:t>li</a:t>
            </a:r>
            <a:r>
              <a:rPr lang="cs-CZ" sz="1800" dirty="0"/>
              <a:t> odbory o růst mezd, za jinak stejných podmínek, lze očekávat pokles zaměstnanosti.</a:t>
            </a:r>
          </a:p>
          <a:p>
            <a:pPr lvl="0">
              <a:buFont typeface="Symbol" panose="05050102010706020507" pitchFamily="18" charset="2"/>
              <a:buChar char="?"/>
            </a:pPr>
            <a:r>
              <a:rPr lang="cs-CZ" sz="1800" dirty="0"/>
              <a:t>K omezování nabídky práce mohou odbory využívat například prosazování různých administrativních kroků, které zjednodušují podmínky vstupu do oboru.</a:t>
            </a:r>
          </a:p>
          <a:p>
            <a:pPr lvl="0">
              <a:buFont typeface="Symbol" panose="05050102010706020507" pitchFamily="18" charset="2"/>
              <a:buChar char="?"/>
            </a:pPr>
            <a:r>
              <a:rPr lang="cs-CZ" sz="1800" dirty="0"/>
              <a:t>Podpora růstu produktivity práce ze strany odborů způsobí růst mezd, aniž by došlo k poklesu zaměstnanosti.</a:t>
            </a:r>
          </a:p>
          <a:p>
            <a:pPr lvl="0">
              <a:buFont typeface="Symbol" panose="05050102010706020507" pitchFamily="18" charset="2"/>
              <a:buChar char="?"/>
            </a:pPr>
            <a:r>
              <a:rPr lang="cs-CZ" sz="1800" dirty="0"/>
              <a:t>Kolektivní vyjednávání představuje vyjednávání o pracovních podmínkách mezi odborovými svazy a zaměstnanci.</a:t>
            </a:r>
          </a:p>
        </p:txBody>
      </p:sp>
    </p:spTree>
    <p:extLst>
      <p:ext uri="{BB962C8B-B14F-4D97-AF65-F5344CB8AC3E}">
        <p14:creationId xmlns:p14="http://schemas.microsoft.com/office/powerpoint/2010/main" val="2686363284"/>
      </p:ext>
    </p:extLst>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8.23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166</a:t>
            </a:fld>
            <a:endParaRPr lang="cs-CZ"/>
          </a:p>
        </p:txBody>
      </p:sp>
    </p:spTree>
    <p:extLst>
      <p:ext uri="{BB962C8B-B14F-4D97-AF65-F5344CB8AC3E}">
        <p14:creationId xmlns:p14="http://schemas.microsoft.com/office/powerpoint/2010/main" val="2170444864"/>
      </p:ext>
    </p:extLst>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8.24 </a:t>
            </a:r>
            <a:r>
              <a:rPr lang="cs-CZ" dirty="0" err="1" smtClean="0"/>
              <a:t>True</a:t>
            </a:r>
            <a:r>
              <a:rPr lang="cs-CZ" dirty="0" smtClean="0"/>
              <a:t> / </a:t>
            </a:r>
            <a:r>
              <a:rPr lang="cs-CZ" dirty="0" err="1" smtClean="0"/>
              <a:t>False</a:t>
            </a:r>
            <a:r>
              <a:rPr lang="cs-CZ" dirty="0" smtClean="0"/>
              <a: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167</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1800" dirty="0"/>
              <a:t>Usilují </a:t>
            </a:r>
            <a:r>
              <a:rPr lang="cs-CZ" sz="1800" dirty="0" err="1"/>
              <a:t>li</a:t>
            </a:r>
            <a:r>
              <a:rPr lang="cs-CZ" sz="1800" dirty="0"/>
              <a:t> odbory o růst mezd, za jinak stejných podmínek, lze očekávat pokles zaměstnanosti.</a:t>
            </a:r>
          </a:p>
          <a:p>
            <a:pPr lvl="0">
              <a:buFont typeface="Symbol" panose="05050102010706020507" pitchFamily="18" charset="2"/>
              <a:buChar char="?"/>
            </a:pPr>
            <a:r>
              <a:rPr lang="cs-CZ" sz="1800" dirty="0"/>
              <a:t>K omezování nabídky práce mohou odbory využívat například prosazování různých administrativních kroků, které zjednodušují podmínky vstupu do oboru.</a:t>
            </a:r>
          </a:p>
          <a:p>
            <a:pPr lvl="0">
              <a:buFont typeface="Symbol" panose="05050102010706020507" pitchFamily="18" charset="2"/>
              <a:buChar char="?"/>
            </a:pPr>
            <a:r>
              <a:rPr lang="cs-CZ" sz="1800" dirty="0"/>
              <a:t>Podpora růstu produktivity práce ze strany odborů způsobí růst mezd, aniž by došlo k poklesu zaměstnanosti.</a:t>
            </a:r>
          </a:p>
          <a:p>
            <a:pPr lvl="0">
              <a:buFont typeface="Symbol" panose="05050102010706020507" pitchFamily="18" charset="2"/>
              <a:buChar char="?"/>
            </a:pPr>
            <a:r>
              <a:rPr lang="cs-CZ" sz="1800" dirty="0"/>
              <a:t>Kolektivní vyjednávání představuje vyjednávání o pracovních podmínkách mezi odborovými svazy a zaměstnanci.</a:t>
            </a:r>
          </a:p>
        </p:txBody>
      </p:sp>
    </p:spTree>
    <p:extLst>
      <p:ext uri="{BB962C8B-B14F-4D97-AF65-F5344CB8AC3E}">
        <p14:creationId xmlns:p14="http://schemas.microsoft.com/office/powerpoint/2010/main" val="1342909312"/>
      </p:ext>
    </p:extLst>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8.24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endParaRPr lang="cs-CZ" dirty="0"/>
          </a:p>
          <a:p>
            <a:pPr marL="514350" lvl="0" indent="-514350" algn="ctr">
              <a:buFont typeface="+mj-lt"/>
              <a:buAutoNum type="arabicParenR"/>
            </a:pPr>
            <a:r>
              <a:rPr lang="cs-CZ" dirty="0"/>
              <a:t>Ano</a:t>
            </a:r>
          </a:p>
          <a:p>
            <a:pPr marL="514350" lvl="0" indent="-514350" algn="ctr">
              <a:buFont typeface="+mj-lt"/>
              <a:buAutoNum type="arabicParenR"/>
            </a:pPr>
            <a:r>
              <a:rPr lang="cs-CZ" dirty="0"/>
              <a:t>Ne</a:t>
            </a:r>
          </a:p>
          <a:p>
            <a:pPr marL="514350" lvl="0" indent="-514350" algn="ctr">
              <a:buFont typeface="+mj-lt"/>
              <a:buAutoNum type="arabicParenR"/>
            </a:pPr>
            <a:r>
              <a:rPr lang="cs-CZ" dirty="0"/>
              <a:t>Ano</a:t>
            </a:r>
          </a:p>
          <a:p>
            <a:pPr marL="514350" lvl="0" indent="-514350" algn="ctr">
              <a:buFont typeface="+mj-lt"/>
              <a:buAutoNum type="arabicParenR"/>
            </a:pPr>
            <a:r>
              <a:rPr lang="cs-CZ" dirty="0"/>
              <a:t>ne</a:t>
            </a:r>
          </a:p>
          <a:p>
            <a:pPr marL="0" lvl="0" indent="0" algn="ctr">
              <a:buNone/>
            </a:pP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168</a:t>
            </a:fld>
            <a:endParaRPr lang="cs-CZ"/>
          </a:p>
        </p:txBody>
      </p:sp>
    </p:spTree>
    <p:extLst>
      <p:ext uri="{BB962C8B-B14F-4D97-AF65-F5344CB8AC3E}">
        <p14:creationId xmlns:p14="http://schemas.microsoft.com/office/powerpoint/2010/main" val="553287904"/>
      </p:ext>
    </p:extLst>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8.25 </a:t>
            </a:r>
            <a:r>
              <a:rPr lang="cs-CZ" dirty="0" err="1" smtClean="0"/>
              <a:t>True</a:t>
            </a:r>
            <a:r>
              <a:rPr lang="cs-CZ" dirty="0" smtClean="0"/>
              <a:t> / </a:t>
            </a:r>
            <a:r>
              <a:rPr lang="cs-CZ" dirty="0" err="1" smtClean="0"/>
              <a:t>False</a:t>
            </a:r>
            <a:r>
              <a:rPr lang="cs-CZ" dirty="0" smtClean="0"/>
              <a: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169</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a:t>Když je úroková míra větší než míra výnosu z kapitálu, budou na trhu  kapitálu úspory větší než investice.</a:t>
            </a:r>
          </a:p>
          <a:p>
            <a:pPr lvl="0">
              <a:buFont typeface="Symbol" panose="05050102010706020507" pitchFamily="18" charset="2"/>
              <a:buChar char="?"/>
            </a:pPr>
            <a:r>
              <a:rPr lang="cs-CZ" sz="2000" dirty="0"/>
              <a:t>Když roste úroková míra, budou ti kdo spoří, za jinak nezměněných okolností, snižovat objem svých úspor.</a:t>
            </a:r>
          </a:p>
          <a:p>
            <a:pPr lvl="0">
              <a:buFont typeface="Symbol" panose="05050102010706020507" pitchFamily="18" charset="2"/>
              <a:buChar char="?"/>
            </a:pPr>
            <a:r>
              <a:rPr lang="cs-CZ" sz="2000" dirty="0"/>
              <a:t>Nominální úroková míra se od reálné úrokové míry odlišuje o očekávanou míru inflace</a:t>
            </a:r>
            <a:r>
              <a:rPr lang="cs-CZ" sz="2000" dirty="0" smtClean="0"/>
              <a:t>.</a:t>
            </a:r>
            <a:endParaRPr lang="cs-CZ" sz="2000" dirty="0"/>
          </a:p>
        </p:txBody>
      </p:sp>
    </p:spTree>
    <p:extLst>
      <p:ext uri="{BB962C8B-B14F-4D97-AF65-F5344CB8AC3E}">
        <p14:creationId xmlns:p14="http://schemas.microsoft.com/office/powerpoint/2010/main" val="31319408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en-US" b="1" cap="all" dirty="0"/>
              <a:t>behavior of the demand side</a:t>
            </a:r>
            <a:endParaRPr lang="cs-CZ" dirty="0"/>
          </a:p>
        </p:txBody>
      </p:sp>
      <p:sp>
        <p:nvSpPr>
          <p:cNvPr id="3" name="Zástupný symbol pro obsah 2"/>
          <p:cNvSpPr>
            <a:spLocks noGrp="1"/>
          </p:cNvSpPr>
          <p:nvPr>
            <p:ph idx="1"/>
          </p:nvPr>
        </p:nvSpPr>
        <p:spPr/>
        <p:txBody>
          <a:bodyPr anchor="ctr"/>
          <a:lstStyle/>
          <a:p>
            <a:pPr marL="0" indent="0" algn="ctr">
              <a:buNone/>
            </a:pPr>
            <a:r>
              <a:rPr lang="en-US" i="1" dirty="0"/>
              <a:t>However, his decision to buy is limited by the amount of the pension.</a:t>
            </a:r>
            <a:endParaRPr lang="cs-CZ" i="1"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17</a:t>
            </a:fld>
            <a:endParaRPr lang="cs-CZ"/>
          </a:p>
        </p:txBody>
      </p:sp>
    </p:spTree>
    <p:extLst>
      <p:ext uri="{BB962C8B-B14F-4D97-AF65-F5344CB8AC3E}">
        <p14:creationId xmlns:p14="http://schemas.microsoft.com/office/powerpoint/2010/main" val="1344395427"/>
      </p:ext>
    </p:extLst>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8.25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170</a:t>
            </a:fld>
            <a:endParaRPr lang="cs-CZ"/>
          </a:p>
        </p:txBody>
      </p:sp>
    </p:spTree>
    <p:extLst>
      <p:ext uri="{BB962C8B-B14F-4D97-AF65-F5344CB8AC3E}">
        <p14:creationId xmlns:p14="http://schemas.microsoft.com/office/powerpoint/2010/main" val="2196457576"/>
      </p:ext>
    </p:extLst>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8.26 </a:t>
            </a:r>
            <a:r>
              <a:rPr lang="cs-CZ" dirty="0" err="1" smtClean="0"/>
              <a:t>True</a:t>
            </a:r>
            <a:r>
              <a:rPr lang="cs-CZ" dirty="0" smtClean="0"/>
              <a:t> / </a:t>
            </a:r>
            <a:r>
              <a:rPr lang="cs-CZ" dirty="0" err="1" smtClean="0"/>
              <a:t>False</a:t>
            </a:r>
            <a:r>
              <a:rPr lang="cs-CZ" dirty="0" smtClean="0"/>
              <a: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171</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smtClean="0"/>
              <a:t>Velikost </a:t>
            </a:r>
            <a:r>
              <a:rPr lang="cs-CZ" sz="2000" dirty="0"/>
              <a:t>nabídky kapitálu na jednotlivých kapitálových trzích nezávisí na velikosti úrokové míry.</a:t>
            </a:r>
          </a:p>
          <a:p>
            <a:pPr lvl="0">
              <a:buFont typeface="Symbol" panose="05050102010706020507" pitchFamily="18" charset="2"/>
              <a:buChar char="?"/>
            </a:pPr>
            <a:r>
              <a:rPr lang="cs-CZ" sz="2000" dirty="0"/>
              <a:t>Poptávka na trhu kapitálu závisí na reálné úrokové míře.</a:t>
            </a:r>
          </a:p>
          <a:p>
            <a:pPr lvl="0">
              <a:buFont typeface="Symbol" panose="05050102010706020507" pitchFamily="18" charset="2"/>
              <a:buChar char="?"/>
            </a:pPr>
            <a:r>
              <a:rPr lang="cs-CZ" sz="2000" dirty="0"/>
              <a:t>Nabídka na trhu kapitálu je funkcí úspor a v krátkém období je dokonale elastická. </a:t>
            </a:r>
          </a:p>
          <a:p>
            <a:pPr lvl="0">
              <a:buFont typeface="Symbol" panose="05050102010706020507" pitchFamily="18" charset="2"/>
              <a:buChar char="?"/>
            </a:pPr>
            <a:r>
              <a:rPr lang="cs-CZ" sz="2000" dirty="0"/>
              <a:t>Když roste úroková míra budoucí hodnota aktiv, za jinak nezměněných okolností, se roste.</a:t>
            </a:r>
          </a:p>
        </p:txBody>
      </p:sp>
    </p:spTree>
    <p:extLst>
      <p:ext uri="{BB962C8B-B14F-4D97-AF65-F5344CB8AC3E}">
        <p14:creationId xmlns:p14="http://schemas.microsoft.com/office/powerpoint/2010/main" val="2327970535"/>
      </p:ext>
    </p:extLst>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8.26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172</a:t>
            </a:fld>
            <a:endParaRPr lang="cs-CZ"/>
          </a:p>
        </p:txBody>
      </p:sp>
    </p:spTree>
    <p:extLst>
      <p:ext uri="{BB962C8B-B14F-4D97-AF65-F5344CB8AC3E}">
        <p14:creationId xmlns:p14="http://schemas.microsoft.com/office/powerpoint/2010/main" val="1106848453"/>
      </p:ext>
    </p:extLst>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8.27 </a:t>
            </a:r>
            <a:r>
              <a:rPr lang="cs-CZ" dirty="0" err="1" smtClean="0"/>
              <a:t>True</a:t>
            </a:r>
            <a:r>
              <a:rPr lang="cs-CZ" dirty="0" smtClean="0"/>
              <a:t> / </a:t>
            </a:r>
            <a:r>
              <a:rPr lang="cs-CZ" dirty="0" err="1" smtClean="0"/>
              <a:t>False</a:t>
            </a:r>
            <a:r>
              <a:rPr lang="cs-CZ" dirty="0" smtClean="0"/>
              <a: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173</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a:t>Pro dosažení celkové rovnováhy je nutná rovnost společné  MRS a MRPT.</a:t>
            </a:r>
          </a:p>
          <a:p>
            <a:pPr lvl="0">
              <a:buFont typeface="Symbol" panose="05050102010706020507" pitchFamily="18" charset="2"/>
              <a:buChar char="?"/>
            </a:pPr>
            <a:r>
              <a:rPr lang="cs-CZ" sz="2000" dirty="0"/>
              <a:t>Na smluvní křivce směny jsou shodné sklony indiferenčních křivek obou spotřebitelů.</a:t>
            </a:r>
          </a:p>
          <a:p>
            <a:pPr lvl="0">
              <a:buFont typeface="Symbol" panose="05050102010706020507" pitchFamily="18" charset="2"/>
              <a:buChar char="?"/>
            </a:pPr>
            <a:r>
              <a:rPr lang="cs-CZ" sz="2000" dirty="0"/>
              <a:t>Předpoklad dokonalé konkurence na trhu práce není nezbytný pro model 2x2x2.</a:t>
            </a:r>
          </a:p>
          <a:p>
            <a:pPr lvl="0">
              <a:buFont typeface="Symbol" panose="05050102010706020507" pitchFamily="18" charset="2"/>
              <a:buChar char="?"/>
            </a:pPr>
            <a:r>
              <a:rPr lang="cs-CZ" sz="2000" dirty="0"/>
              <a:t>Alokace je efektivní tehdy, pokud není možné zvýšit užitek jednoho subjektu, aniž by se současně snížil užitek druhého subjektu.</a:t>
            </a:r>
          </a:p>
          <a:p>
            <a:pPr lvl="0">
              <a:buFont typeface="Symbol" panose="05050102010706020507" pitchFamily="18" charset="2"/>
              <a:buChar char="?"/>
            </a:pPr>
            <a:r>
              <a:rPr lang="cs-CZ" sz="2000" dirty="0"/>
              <a:t>MRPT vyjadřuje, o kolik se musí zvýšit výroba jednoho statku, aby se mohla vyrobit dodatečná jednotka statku druhého.</a:t>
            </a:r>
            <a:endParaRPr lang="cs-CZ" sz="3600" dirty="0"/>
          </a:p>
        </p:txBody>
      </p:sp>
    </p:spTree>
    <p:extLst>
      <p:ext uri="{BB962C8B-B14F-4D97-AF65-F5344CB8AC3E}">
        <p14:creationId xmlns:p14="http://schemas.microsoft.com/office/powerpoint/2010/main" val="4004717840"/>
      </p:ext>
    </p:extLst>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8.27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174</a:t>
            </a:fld>
            <a:endParaRPr lang="cs-CZ"/>
          </a:p>
        </p:txBody>
      </p:sp>
    </p:spTree>
    <p:extLst>
      <p:ext uri="{BB962C8B-B14F-4D97-AF65-F5344CB8AC3E}">
        <p14:creationId xmlns:p14="http://schemas.microsoft.com/office/powerpoint/2010/main" val="2887088845"/>
      </p:ext>
    </p:extLst>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8.28 </a:t>
            </a:r>
            <a:r>
              <a:rPr lang="cs-CZ" dirty="0" err="1" smtClean="0"/>
              <a:t>True</a:t>
            </a:r>
            <a:r>
              <a:rPr lang="cs-CZ" dirty="0" smtClean="0"/>
              <a:t> / </a:t>
            </a:r>
            <a:r>
              <a:rPr lang="cs-CZ" dirty="0" err="1" smtClean="0"/>
              <a:t>False</a:t>
            </a:r>
            <a:r>
              <a:rPr lang="cs-CZ" dirty="0" smtClean="0"/>
              <a: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175</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a:t>Fixní množství zdrojů je v ekonomice rozděleno neefektivně tehdy, jestliže není možné vyrobit více jednoho statku, aniž by byla omezená výroba statku druhého.</a:t>
            </a:r>
          </a:p>
          <a:p>
            <a:pPr lvl="0">
              <a:buFont typeface="Symbol" panose="05050102010706020507" pitchFamily="18" charset="2"/>
              <a:buChar char=""/>
            </a:pPr>
            <a:r>
              <a:rPr lang="cs-CZ" sz="2000" dirty="0"/>
              <a:t>Analýzu dílčí rovnováhy je možné provést tehdy, pokud se změny cen na jednom trhu neodrážejí na změnách cen na jiných trzích.</a:t>
            </a:r>
          </a:p>
          <a:p>
            <a:pPr lvl="0">
              <a:buFont typeface="Symbol" panose="05050102010706020507" pitchFamily="18" charset="2"/>
              <a:buChar char=""/>
            </a:pPr>
            <a:r>
              <a:rPr lang="cs-CZ" sz="2000" dirty="0"/>
              <a:t>Výrobně spotřební efektivnost je dosažená tehdy, pokud se rovná MRS pro oba statky poměru MC pro tyto statky.</a:t>
            </a:r>
          </a:p>
          <a:p>
            <a:pPr lvl="0">
              <a:buFont typeface="Symbol" panose="05050102010706020507" pitchFamily="18" charset="2"/>
              <a:buChar char=""/>
            </a:pPr>
            <a:r>
              <a:rPr lang="cs-CZ" sz="2000" dirty="0"/>
              <a:t>Smluvní křivka výroby představuje všechny efektivní alokace práce a kapitálu.</a:t>
            </a:r>
          </a:p>
        </p:txBody>
      </p:sp>
    </p:spTree>
    <p:extLst>
      <p:ext uri="{BB962C8B-B14F-4D97-AF65-F5344CB8AC3E}">
        <p14:creationId xmlns:p14="http://schemas.microsoft.com/office/powerpoint/2010/main" val="3213746475"/>
      </p:ext>
    </p:extLst>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8.28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176</a:t>
            </a:fld>
            <a:endParaRPr lang="cs-CZ"/>
          </a:p>
        </p:txBody>
      </p:sp>
    </p:spTree>
    <p:extLst>
      <p:ext uri="{BB962C8B-B14F-4D97-AF65-F5344CB8AC3E}">
        <p14:creationId xmlns:p14="http://schemas.microsoft.com/office/powerpoint/2010/main" val="2901325974"/>
      </p:ext>
    </p:extLst>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8.29 </a:t>
            </a:r>
            <a:r>
              <a:rPr lang="cs-CZ" dirty="0" err="1" smtClean="0"/>
              <a:t>True</a:t>
            </a:r>
            <a:r>
              <a:rPr lang="cs-CZ" dirty="0" smtClean="0"/>
              <a:t> / </a:t>
            </a:r>
            <a:r>
              <a:rPr lang="cs-CZ" dirty="0" err="1" smtClean="0"/>
              <a:t>False</a:t>
            </a:r>
            <a:r>
              <a:rPr lang="cs-CZ" dirty="0" smtClean="0"/>
              <a: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177</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a:t>Účinky spotřeby nebo výroby, které dopadají na subjekty, které nejsou s danou činnosti přímo spojeny, se nazývají externality.</a:t>
            </a:r>
          </a:p>
          <a:p>
            <a:pPr lvl="0">
              <a:buFont typeface="Symbol" panose="05050102010706020507" pitchFamily="18" charset="2"/>
              <a:buChar char=""/>
            </a:pPr>
            <a:r>
              <a:rPr lang="cs-CZ" sz="2000" dirty="0"/>
              <a:t>V případě kladné externality trh produkuje příliš málo zboží.</a:t>
            </a:r>
          </a:p>
          <a:p>
            <a:pPr lvl="0">
              <a:buFont typeface="Symbol" panose="05050102010706020507" pitchFamily="18" charset="2"/>
              <a:buChar char=""/>
            </a:pPr>
            <a:r>
              <a:rPr lang="cs-CZ" sz="2000" dirty="0"/>
              <a:t>V případě záporné externality trh produkuje příliš hodně zboží.</a:t>
            </a:r>
          </a:p>
          <a:p>
            <a:pPr lvl="0">
              <a:buFont typeface="Symbol" panose="05050102010706020507" pitchFamily="18" charset="2"/>
              <a:buChar char=""/>
            </a:pPr>
            <a:r>
              <a:rPr lang="cs-CZ" sz="2000" dirty="0"/>
              <a:t>Zboží je nezmenšitelné v případě, jestliže není možné vyloučit někoho ze spotřeby, i když za něj neplatí.</a:t>
            </a:r>
          </a:p>
          <a:p>
            <a:pPr lvl="0">
              <a:buFont typeface="Symbol" panose="05050102010706020507" pitchFamily="18" charset="2"/>
              <a:buChar char=""/>
            </a:pPr>
            <a:r>
              <a:rPr lang="cs-CZ" sz="2000" dirty="0"/>
              <a:t>V podmínkách nedokonalé konkurence ceny statků a služeb signalizují efektivní tržní vztahy.</a:t>
            </a:r>
          </a:p>
        </p:txBody>
      </p:sp>
    </p:spTree>
    <p:extLst>
      <p:ext uri="{BB962C8B-B14F-4D97-AF65-F5344CB8AC3E}">
        <p14:creationId xmlns:p14="http://schemas.microsoft.com/office/powerpoint/2010/main" val="2603200563"/>
      </p:ext>
    </p:extLst>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8.29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ne</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178</a:t>
            </a:fld>
            <a:endParaRPr lang="cs-CZ"/>
          </a:p>
        </p:txBody>
      </p:sp>
    </p:spTree>
    <p:extLst>
      <p:ext uri="{BB962C8B-B14F-4D97-AF65-F5344CB8AC3E}">
        <p14:creationId xmlns:p14="http://schemas.microsoft.com/office/powerpoint/2010/main" val="3252227845"/>
      </p:ext>
    </p:extLst>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8.30 </a:t>
            </a:r>
            <a:r>
              <a:rPr lang="cs-CZ" dirty="0" err="1" smtClean="0"/>
              <a:t>True</a:t>
            </a:r>
            <a:r>
              <a:rPr lang="cs-CZ" dirty="0" smtClean="0"/>
              <a:t> / </a:t>
            </a:r>
            <a:r>
              <a:rPr lang="cs-CZ" dirty="0" err="1" smtClean="0"/>
              <a:t>False</a:t>
            </a:r>
            <a:r>
              <a:rPr lang="cs-CZ" dirty="0" smtClean="0"/>
              <a: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179</a:t>
            </a:fld>
            <a:endParaRPr lang="cs-CZ"/>
          </a:p>
        </p:txBody>
      </p:sp>
      <p:sp>
        <p:nvSpPr>
          <p:cNvPr id="3" name="Zástupný symbol pro obsah 2"/>
          <p:cNvSpPr>
            <a:spLocks noGrp="1"/>
          </p:cNvSpPr>
          <p:nvPr>
            <p:ph idx="1"/>
          </p:nvPr>
        </p:nvSpPr>
        <p:spPr/>
        <p:txBody>
          <a:bodyPr>
            <a:noAutofit/>
          </a:bodyPr>
          <a:lstStyle/>
          <a:p>
            <a:pPr lvl="0">
              <a:buFont typeface="Symbol" panose="05050102010706020507" pitchFamily="18" charset="2"/>
              <a:buChar char=""/>
            </a:pPr>
            <a:r>
              <a:rPr lang="cs-CZ" sz="2000" dirty="0"/>
              <a:t>Asymetrická informace je nerovnoměrná informace mezi účastníky trhu.</a:t>
            </a:r>
          </a:p>
          <a:p>
            <a:pPr lvl="0">
              <a:buFont typeface="Symbol" panose="05050102010706020507" pitchFamily="18" charset="2"/>
              <a:buChar char=""/>
            </a:pPr>
            <a:r>
              <a:rPr lang="cs-CZ" sz="2000" dirty="0"/>
              <a:t>Problém černého pasažéra patří do problému asymetrických informací.</a:t>
            </a:r>
          </a:p>
          <a:p>
            <a:pPr lvl="0">
              <a:buFont typeface="Symbol" panose="05050102010706020507" pitchFamily="18" charset="2"/>
              <a:buChar char=""/>
            </a:pPr>
            <a:r>
              <a:rPr lang="cs-CZ" sz="2000" dirty="0"/>
              <a:t>Nepříznivý výběr na trhu může vytěsňovat nekvalitní zboží z trhu.</a:t>
            </a:r>
          </a:p>
          <a:p>
            <a:pPr lvl="0">
              <a:buFont typeface="Symbol" panose="05050102010706020507" pitchFamily="18" charset="2"/>
              <a:buChar char=""/>
            </a:pPr>
            <a:r>
              <a:rPr lang="cs-CZ" sz="2000" dirty="0"/>
              <a:t>Vztah pacient a lékař patří do situace morálního hazardu.</a:t>
            </a:r>
          </a:p>
          <a:p>
            <a:pPr lvl="0">
              <a:buFont typeface="Symbol" panose="05050102010706020507" pitchFamily="18" charset="2"/>
              <a:buChar char=""/>
            </a:pPr>
            <a:r>
              <a:rPr lang="cs-CZ" sz="2000" dirty="0"/>
              <a:t>Důsledkem tržních selhání je produkce jiného než optimálního množství produkce. </a:t>
            </a:r>
          </a:p>
        </p:txBody>
      </p:sp>
    </p:spTree>
    <p:extLst>
      <p:ext uri="{BB962C8B-B14F-4D97-AF65-F5344CB8AC3E}">
        <p14:creationId xmlns:p14="http://schemas.microsoft.com/office/powerpoint/2010/main" val="37248907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en-US" b="1" cap="all" dirty="0"/>
              <a:t>behavior of the demand side</a:t>
            </a:r>
            <a:endParaRPr lang="cs-CZ" dirty="0"/>
          </a:p>
        </p:txBody>
      </p:sp>
      <p:sp>
        <p:nvSpPr>
          <p:cNvPr id="3" name="Zástupný symbol pro obsah 2"/>
          <p:cNvSpPr>
            <a:spLocks noGrp="1"/>
          </p:cNvSpPr>
          <p:nvPr>
            <p:ph idx="1"/>
          </p:nvPr>
        </p:nvSpPr>
        <p:spPr/>
        <p:txBody>
          <a:bodyPr/>
          <a:lstStyle/>
          <a:p>
            <a:pPr marL="0" indent="0" algn="ctr">
              <a:buNone/>
            </a:pPr>
            <a:r>
              <a:rPr lang="en-US" dirty="0"/>
              <a:t>Budget line (BL line)</a:t>
            </a:r>
          </a:p>
          <a:p>
            <a:pPr marL="0" indent="0" algn="ctr">
              <a:buNone/>
            </a:pPr>
            <a:endParaRPr lang="en-US" dirty="0"/>
          </a:p>
          <a:p>
            <a:pPr marL="0" indent="0" algn="ctr">
              <a:buNone/>
            </a:pPr>
            <a:r>
              <a:rPr lang="en-US" i="1" dirty="0"/>
              <a:t>In this case, it is assumed that the entire income will be spent on the purchase of two X and Y holdings, where the property prices do not depend on the quantity purchased, so they are constant.</a:t>
            </a:r>
            <a:endParaRPr lang="cs-CZ" i="1"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18</a:t>
            </a:fld>
            <a:endParaRPr lang="cs-CZ"/>
          </a:p>
        </p:txBody>
      </p:sp>
    </p:spTree>
    <p:extLst>
      <p:ext uri="{BB962C8B-B14F-4D97-AF65-F5344CB8AC3E}">
        <p14:creationId xmlns:p14="http://schemas.microsoft.com/office/powerpoint/2010/main" val="1061473268"/>
      </p:ext>
    </p:extLst>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8.30 </a:t>
            </a:r>
            <a:r>
              <a:rPr lang="cs-CZ" dirty="0" err="1" smtClean="0"/>
              <a:t>True</a:t>
            </a:r>
            <a:r>
              <a:rPr lang="cs-CZ" dirty="0" smtClean="0"/>
              <a:t> / </a:t>
            </a:r>
            <a:r>
              <a:rPr lang="cs-CZ" dirty="0" err="1" smtClean="0"/>
              <a:t>False</a:t>
            </a:r>
            <a:r>
              <a:rPr lang="cs-CZ" dirty="0" smtClean="0"/>
              <a:t>?</a:t>
            </a:r>
            <a:endParaRPr lang="cs-CZ" dirty="0"/>
          </a:p>
        </p:txBody>
      </p:sp>
      <p:sp>
        <p:nvSpPr>
          <p:cNvPr id="17" name="Zástupný symbol pro obsah 16"/>
          <p:cNvSpPr>
            <a:spLocks noGrp="1"/>
          </p:cNvSpPr>
          <p:nvPr>
            <p:ph idx="1"/>
          </p:nvPr>
        </p:nvSpPr>
        <p:spPr/>
        <p:txBody>
          <a:bodyPr>
            <a:normAutofit/>
          </a:bodyPr>
          <a:lstStyle/>
          <a:p>
            <a:pPr marL="0" lvl="0" indent="0" algn="ctr">
              <a:buNone/>
            </a:pPr>
            <a:r>
              <a:rPr lang="cs-CZ" dirty="0" smtClean="0"/>
              <a:t>CORRECT ANSWERS</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Ne</a:t>
            </a:r>
          </a:p>
          <a:p>
            <a:pPr marL="514350" lvl="0" indent="-514350" algn="ctr">
              <a:buFont typeface="+mj-lt"/>
              <a:buAutoNum type="arabicParenR"/>
            </a:pPr>
            <a:r>
              <a:rPr lang="cs-CZ" dirty="0" smtClean="0"/>
              <a:t>Ano</a:t>
            </a:r>
          </a:p>
          <a:p>
            <a:pPr marL="514350" lvl="0" indent="-514350" algn="ctr">
              <a:buFont typeface="+mj-lt"/>
              <a:buAutoNum type="arabicParenR"/>
            </a:pPr>
            <a:r>
              <a:rPr lang="cs-CZ" dirty="0" smtClean="0"/>
              <a:t>ano</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pPr/>
              <a:t>180</a:t>
            </a:fld>
            <a:endParaRPr lang="cs-CZ"/>
          </a:p>
        </p:txBody>
      </p:sp>
    </p:spTree>
    <p:extLst>
      <p:ext uri="{BB962C8B-B14F-4D97-AF65-F5344CB8AC3E}">
        <p14:creationId xmlns:p14="http://schemas.microsoft.com/office/powerpoint/2010/main" val="4040252846"/>
      </p:ext>
    </p:extLst>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END OF THE FILE</a:t>
            </a:r>
            <a:endParaRPr lang="cs-CZ" dirty="0"/>
          </a:p>
        </p:txBody>
      </p:sp>
      <p:sp>
        <p:nvSpPr>
          <p:cNvPr id="6" name="Podnadpis 5"/>
          <p:cNvSpPr>
            <a:spLocks noGrp="1"/>
          </p:cNvSpPr>
          <p:nvPr>
            <p:ph type="subTitle" idx="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181</a:t>
            </a:fld>
            <a:endParaRPr lang="cs-CZ"/>
          </a:p>
        </p:txBody>
      </p:sp>
    </p:spTree>
    <p:extLst>
      <p:ext uri="{BB962C8B-B14F-4D97-AF65-F5344CB8AC3E}">
        <p14:creationId xmlns:p14="http://schemas.microsoft.com/office/powerpoint/2010/main" val="1774998070"/>
      </p:ext>
    </p:extLst>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REFERENCES</a:t>
            </a:r>
            <a:endParaRPr lang="cs-CZ" dirty="0"/>
          </a:p>
        </p:txBody>
      </p:sp>
      <p:sp>
        <p:nvSpPr>
          <p:cNvPr id="3" name="Zástupný symbol pro obsah 2"/>
          <p:cNvSpPr>
            <a:spLocks noGrp="1"/>
          </p:cNvSpPr>
          <p:nvPr>
            <p:ph idx="1"/>
          </p:nvPr>
        </p:nvSpPr>
        <p:spPr/>
        <p:txBody>
          <a:bodyPr numCol="3">
            <a:normAutofit/>
          </a:bodyPr>
          <a:lstStyle/>
          <a:p>
            <a:pPr lvl="0"/>
            <a:r>
              <a:rPr lang="cs-CZ" sz="900" dirty="0" err="1" smtClean="0"/>
              <a:t>Ballè</a:t>
            </a:r>
            <a:r>
              <a:rPr lang="cs-CZ" sz="900" dirty="0"/>
              <a:t>, M., </a:t>
            </a:r>
            <a:r>
              <a:rPr lang="cs-CZ" sz="900" dirty="0" err="1"/>
              <a:t>Règnier</a:t>
            </a:r>
            <a:r>
              <a:rPr lang="cs-CZ" sz="900" dirty="0"/>
              <a:t>, A., (2007), "</a:t>
            </a:r>
            <a:r>
              <a:rPr lang="cs-CZ" sz="900" dirty="0" err="1"/>
              <a:t>Lean</a:t>
            </a:r>
            <a:r>
              <a:rPr lang="cs-CZ" sz="900" dirty="0"/>
              <a:t> as a </a:t>
            </a:r>
            <a:r>
              <a:rPr lang="cs-CZ" sz="900" dirty="0" err="1"/>
              <a:t>learning</a:t>
            </a:r>
            <a:r>
              <a:rPr lang="cs-CZ" sz="900" dirty="0"/>
              <a:t> systém in a </a:t>
            </a:r>
            <a:r>
              <a:rPr lang="cs-CZ" sz="900" dirty="0" err="1"/>
              <a:t>hospital</a:t>
            </a:r>
            <a:r>
              <a:rPr lang="cs-CZ" sz="900" dirty="0"/>
              <a:t> </a:t>
            </a:r>
            <a:r>
              <a:rPr lang="cs-CZ" sz="900" dirty="0" err="1"/>
              <a:t>ward</a:t>
            </a:r>
            <a:r>
              <a:rPr lang="cs-CZ" sz="900" dirty="0"/>
              <a:t>", </a:t>
            </a:r>
            <a:r>
              <a:rPr lang="cs-CZ" sz="900" dirty="0" err="1"/>
              <a:t>Leadership</a:t>
            </a:r>
            <a:r>
              <a:rPr lang="cs-CZ" sz="900" dirty="0"/>
              <a:t> in </a:t>
            </a:r>
            <a:r>
              <a:rPr lang="cs-CZ" sz="900" dirty="0" err="1"/>
              <a:t>Health</a:t>
            </a:r>
            <a:r>
              <a:rPr lang="cs-CZ" sz="900" dirty="0"/>
              <a:t> </a:t>
            </a:r>
            <a:r>
              <a:rPr lang="cs-CZ" sz="900" dirty="0" err="1"/>
              <a:t>Services</a:t>
            </a:r>
            <a:r>
              <a:rPr lang="cs-CZ" sz="900" dirty="0"/>
              <a:t>, Vol. 20 No. 1</a:t>
            </a:r>
          </a:p>
          <a:p>
            <a:pPr lvl="0"/>
            <a:r>
              <a:rPr lang="cs-CZ" sz="900" dirty="0" err="1"/>
              <a:t>Beckera</a:t>
            </a:r>
            <a:r>
              <a:rPr lang="cs-CZ" sz="900" dirty="0"/>
              <a:t>, S. O., </a:t>
            </a:r>
            <a:r>
              <a:rPr lang="cs-CZ" sz="900" dirty="0" err="1"/>
              <a:t>Eggerb</a:t>
            </a:r>
            <a:r>
              <a:rPr lang="cs-CZ" sz="900" dirty="0"/>
              <a:t>, P. H. a </a:t>
            </a:r>
            <a:r>
              <a:rPr lang="cs-CZ" sz="900" dirty="0" err="1"/>
              <a:t>Ehrlich</a:t>
            </a:r>
            <a:r>
              <a:rPr lang="cs-CZ" sz="900" dirty="0"/>
              <a:t>, M. (2010). </a:t>
            </a:r>
            <a:r>
              <a:rPr lang="cs-CZ" sz="900" dirty="0" err="1"/>
              <a:t>Going</a:t>
            </a:r>
            <a:r>
              <a:rPr lang="cs-CZ" sz="900" dirty="0"/>
              <a:t> NUTS: </a:t>
            </a:r>
            <a:r>
              <a:rPr lang="cs-CZ" sz="900" dirty="0" err="1"/>
              <a:t>The</a:t>
            </a:r>
            <a:r>
              <a:rPr lang="cs-CZ" sz="900" dirty="0"/>
              <a:t> </a:t>
            </a:r>
            <a:r>
              <a:rPr lang="cs-CZ" sz="900" dirty="0" err="1"/>
              <a:t>effect</a:t>
            </a:r>
            <a:r>
              <a:rPr lang="cs-CZ" sz="900" dirty="0"/>
              <a:t> of EU </a:t>
            </a:r>
            <a:r>
              <a:rPr lang="cs-CZ" sz="900" dirty="0" err="1"/>
              <a:t>Structural</a:t>
            </a:r>
            <a:r>
              <a:rPr lang="cs-CZ" sz="900" dirty="0"/>
              <a:t> </a:t>
            </a:r>
            <a:r>
              <a:rPr lang="cs-CZ" sz="900" dirty="0" err="1"/>
              <a:t>Funds</a:t>
            </a:r>
            <a:r>
              <a:rPr lang="cs-CZ" sz="900" dirty="0"/>
              <a:t> on </a:t>
            </a:r>
            <a:r>
              <a:rPr lang="cs-CZ" sz="900" dirty="0" err="1"/>
              <a:t>regional</a:t>
            </a:r>
            <a:r>
              <a:rPr lang="cs-CZ" sz="900" dirty="0"/>
              <a:t> performance. Journal of Public </a:t>
            </a:r>
            <a:r>
              <a:rPr lang="cs-CZ" sz="900" dirty="0" err="1"/>
              <a:t>Economics</a:t>
            </a:r>
            <a:r>
              <a:rPr lang="cs-CZ" sz="900" dirty="0"/>
              <a:t>, vol. 94, no 9-10 (</a:t>
            </a:r>
            <a:r>
              <a:rPr lang="cs-CZ" sz="900" dirty="0" err="1"/>
              <a:t>Octorber</a:t>
            </a:r>
            <a:r>
              <a:rPr lang="cs-CZ" sz="900" dirty="0"/>
              <a:t> 2010)</a:t>
            </a:r>
          </a:p>
          <a:p>
            <a:pPr lvl="0"/>
            <a:r>
              <a:rPr lang="cs-CZ" sz="900" dirty="0" err="1"/>
              <a:t>Begg</a:t>
            </a:r>
            <a:r>
              <a:rPr lang="cs-CZ" sz="900" dirty="0"/>
              <a:t>, D., </a:t>
            </a:r>
            <a:r>
              <a:rPr lang="cs-CZ" sz="900" dirty="0" err="1"/>
              <a:t>Fisher</a:t>
            </a:r>
            <a:r>
              <a:rPr lang="cs-CZ" sz="900" dirty="0"/>
              <a:t>, S., </a:t>
            </a:r>
            <a:r>
              <a:rPr lang="cs-CZ" sz="900" dirty="0" err="1"/>
              <a:t>Dornbush</a:t>
            </a:r>
            <a:r>
              <a:rPr lang="cs-CZ" sz="900" dirty="0"/>
              <a:t>, R. (1991) </a:t>
            </a:r>
            <a:r>
              <a:rPr lang="cs-CZ" sz="900" dirty="0" err="1"/>
              <a:t>Economics</a:t>
            </a:r>
            <a:r>
              <a:rPr lang="cs-CZ" sz="900" dirty="0"/>
              <a:t>. </a:t>
            </a:r>
            <a:r>
              <a:rPr lang="cs-CZ" sz="900" dirty="0" err="1"/>
              <a:t>Thrird</a:t>
            </a:r>
            <a:r>
              <a:rPr lang="cs-CZ" sz="900" dirty="0"/>
              <a:t> </a:t>
            </a:r>
            <a:r>
              <a:rPr lang="cs-CZ" sz="900" dirty="0" err="1"/>
              <a:t>edition</a:t>
            </a:r>
            <a:r>
              <a:rPr lang="cs-CZ" sz="900" dirty="0"/>
              <a:t>, </a:t>
            </a:r>
            <a:r>
              <a:rPr lang="cs-CZ" sz="900" dirty="0" err="1"/>
              <a:t>McGraw.Hill</a:t>
            </a:r>
            <a:r>
              <a:rPr lang="cs-CZ" sz="900" dirty="0"/>
              <a:t> </a:t>
            </a:r>
            <a:r>
              <a:rPr lang="cs-CZ" sz="900" dirty="0" err="1"/>
              <a:t>Book</a:t>
            </a:r>
            <a:r>
              <a:rPr lang="cs-CZ" sz="900" dirty="0"/>
              <a:t> </a:t>
            </a:r>
            <a:r>
              <a:rPr lang="cs-CZ" sz="900" dirty="0" err="1"/>
              <a:t>Company</a:t>
            </a:r>
            <a:r>
              <a:rPr lang="cs-CZ" sz="900" dirty="0"/>
              <a:t>, London </a:t>
            </a:r>
          </a:p>
          <a:p>
            <a:pPr lvl="0"/>
            <a:r>
              <a:rPr lang="cs-CZ" sz="900" dirty="0" err="1" smtClean="0"/>
              <a:t>Bliss</a:t>
            </a:r>
            <a:r>
              <a:rPr lang="cs-CZ" sz="900" dirty="0"/>
              <a:t>, D., (2009), "</a:t>
            </a:r>
            <a:r>
              <a:rPr lang="cs-CZ" sz="900" dirty="0" err="1"/>
              <a:t>Lean</a:t>
            </a:r>
            <a:r>
              <a:rPr lang="cs-CZ" sz="900" dirty="0"/>
              <a:t> in </a:t>
            </a:r>
            <a:r>
              <a:rPr lang="cs-CZ" sz="900" dirty="0" err="1"/>
              <a:t>Healthcare-Wow</a:t>
            </a:r>
            <a:r>
              <a:rPr lang="cs-CZ" sz="900" dirty="0"/>
              <a:t>", </a:t>
            </a:r>
            <a:r>
              <a:rPr lang="cs-CZ" sz="900" dirty="0" err="1"/>
              <a:t>Frontiers</a:t>
            </a:r>
            <a:r>
              <a:rPr lang="cs-CZ" sz="900" dirty="0"/>
              <a:t> of </a:t>
            </a:r>
            <a:r>
              <a:rPr lang="cs-CZ" sz="900" dirty="0" err="1"/>
              <a:t>Health</a:t>
            </a:r>
            <a:r>
              <a:rPr lang="cs-CZ" sz="900" dirty="0"/>
              <a:t> </a:t>
            </a:r>
            <a:r>
              <a:rPr lang="cs-CZ" sz="900" dirty="0" err="1"/>
              <a:t>Services</a:t>
            </a:r>
            <a:r>
              <a:rPr lang="cs-CZ" sz="900" dirty="0"/>
              <a:t> Management, Vol. 26 No. 1 </a:t>
            </a:r>
          </a:p>
          <a:p>
            <a:pPr lvl="0"/>
            <a:r>
              <a:rPr lang="cs-CZ" sz="900" dirty="0" err="1"/>
              <a:t>Blundell</a:t>
            </a:r>
            <a:r>
              <a:rPr lang="cs-CZ" sz="900" dirty="0"/>
              <a:t>, R., </a:t>
            </a:r>
            <a:r>
              <a:rPr lang="cs-CZ" sz="900" dirty="0" err="1"/>
              <a:t>Dearden</a:t>
            </a:r>
            <a:r>
              <a:rPr lang="cs-CZ" sz="900" dirty="0"/>
              <a:t>, L., </a:t>
            </a:r>
            <a:r>
              <a:rPr lang="cs-CZ" sz="900" dirty="0" err="1"/>
              <a:t>Meghir</a:t>
            </a:r>
            <a:r>
              <a:rPr lang="cs-CZ" sz="900" dirty="0"/>
              <a:t>, C. a </a:t>
            </a:r>
            <a:r>
              <a:rPr lang="cs-CZ" sz="900" dirty="0" err="1"/>
              <a:t>Sianesi</a:t>
            </a:r>
            <a:r>
              <a:rPr lang="cs-CZ" sz="900" dirty="0"/>
              <a:t>, B. (1999). </a:t>
            </a:r>
            <a:r>
              <a:rPr lang="cs-CZ" sz="900" dirty="0" err="1"/>
              <a:t>Human</a:t>
            </a:r>
            <a:r>
              <a:rPr lang="cs-CZ" sz="900" dirty="0"/>
              <a:t> </a:t>
            </a:r>
            <a:r>
              <a:rPr lang="cs-CZ" sz="900" dirty="0" err="1"/>
              <a:t>Capital</a:t>
            </a:r>
            <a:r>
              <a:rPr lang="cs-CZ" sz="900" dirty="0"/>
              <a:t> </a:t>
            </a:r>
            <a:r>
              <a:rPr lang="cs-CZ" sz="900" dirty="0" err="1"/>
              <a:t>Investment</a:t>
            </a:r>
            <a:r>
              <a:rPr lang="cs-CZ" sz="900" dirty="0"/>
              <a:t>: </a:t>
            </a:r>
            <a:r>
              <a:rPr lang="cs-CZ" sz="900" dirty="0" err="1"/>
              <a:t>The</a:t>
            </a:r>
            <a:r>
              <a:rPr lang="cs-CZ" sz="900" dirty="0"/>
              <a:t> </a:t>
            </a:r>
            <a:r>
              <a:rPr lang="cs-CZ" sz="900" dirty="0" err="1"/>
              <a:t>Returns</a:t>
            </a:r>
            <a:r>
              <a:rPr lang="cs-CZ" sz="900" dirty="0"/>
              <a:t> </a:t>
            </a:r>
            <a:r>
              <a:rPr lang="cs-CZ" sz="900" dirty="0" err="1"/>
              <a:t>from</a:t>
            </a:r>
            <a:r>
              <a:rPr lang="cs-CZ" sz="900" dirty="0"/>
              <a:t> </a:t>
            </a:r>
            <a:r>
              <a:rPr lang="cs-CZ" sz="900" dirty="0" err="1"/>
              <a:t>Education</a:t>
            </a:r>
            <a:r>
              <a:rPr lang="cs-CZ" sz="900" dirty="0"/>
              <a:t> and </a:t>
            </a:r>
            <a:r>
              <a:rPr lang="cs-CZ" sz="900" dirty="0" err="1"/>
              <a:t>Training</a:t>
            </a:r>
            <a:r>
              <a:rPr lang="cs-CZ" sz="900" dirty="0"/>
              <a:t> to </a:t>
            </a:r>
            <a:r>
              <a:rPr lang="cs-CZ" sz="900" dirty="0" err="1"/>
              <a:t>the</a:t>
            </a:r>
            <a:r>
              <a:rPr lang="cs-CZ" sz="900" dirty="0"/>
              <a:t> </a:t>
            </a:r>
            <a:r>
              <a:rPr lang="cs-CZ" sz="900" dirty="0" err="1"/>
              <a:t>Individual</a:t>
            </a:r>
            <a:r>
              <a:rPr lang="cs-CZ" sz="900" dirty="0"/>
              <a:t>, </a:t>
            </a:r>
            <a:r>
              <a:rPr lang="cs-CZ" sz="900" dirty="0" err="1"/>
              <a:t>the</a:t>
            </a:r>
            <a:r>
              <a:rPr lang="cs-CZ" sz="900" dirty="0"/>
              <a:t> </a:t>
            </a:r>
            <a:r>
              <a:rPr lang="cs-CZ" sz="900" dirty="0" err="1"/>
              <a:t>Firm</a:t>
            </a:r>
            <a:r>
              <a:rPr lang="cs-CZ" sz="900" dirty="0"/>
              <a:t> and </a:t>
            </a:r>
            <a:r>
              <a:rPr lang="cs-CZ" sz="900" dirty="0" err="1"/>
              <a:t>the</a:t>
            </a:r>
            <a:r>
              <a:rPr lang="cs-CZ" sz="900" dirty="0"/>
              <a:t> </a:t>
            </a:r>
            <a:r>
              <a:rPr lang="cs-CZ" sz="900" dirty="0" err="1"/>
              <a:t>Economy</a:t>
            </a:r>
            <a:r>
              <a:rPr lang="cs-CZ" sz="900" dirty="0"/>
              <a:t>. </a:t>
            </a:r>
            <a:r>
              <a:rPr lang="cs-CZ" sz="900" dirty="0" err="1"/>
              <a:t>Fiscal</a:t>
            </a:r>
            <a:r>
              <a:rPr lang="cs-CZ" sz="900" dirty="0"/>
              <a:t> Studies, vol. 20, no. 1 (</a:t>
            </a:r>
            <a:r>
              <a:rPr lang="cs-CZ" sz="900" dirty="0" err="1"/>
              <a:t>March</a:t>
            </a:r>
            <a:r>
              <a:rPr lang="cs-CZ" sz="900" dirty="0"/>
              <a:t> 1999)</a:t>
            </a:r>
          </a:p>
          <a:p>
            <a:pPr lvl="0"/>
            <a:r>
              <a:rPr lang="cs-CZ" sz="900" dirty="0" err="1"/>
              <a:t>Bolton</a:t>
            </a:r>
            <a:r>
              <a:rPr lang="cs-CZ" sz="900" dirty="0"/>
              <a:t>, P. a </a:t>
            </a:r>
            <a:r>
              <a:rPr lang="cs-CZ" sz="900" dirty="0" err="1"/>
              <a:t>Dewatripont</a:t>
            </a:r>
            <a:r>
              <a:rPr lang="cs-CZ" sz="900" dirty="0"/>
              <a:t>, M. </a:t>
            </a:r>
            <a:r>
              <a:rPr lang="cs-CZ" sz="900" dirty="0" err="1"/>
              <a:t>Contract</a:t>
            </a:r>
            <a:r>
              <a:rPr lang="cs-CZ" sz="900" dirty="0"/>
              <a:t> </a:t>
            </a:r>
            <a:r>
              <a:rPr lang="cs-CZ" sz="900" dirty="0" err="1"/>
              <a:t>theory</a:t>
            </a:r>
            <a:r>
              <a:rPr lang="cs-CZ" sz="900" dirty="0"/>
              <a:t>. (2005). Cambridge, </a:t>
            </a:r>
            <a:r>
              <a:rPr lang="cs-CZ" sz="900" dirty="0" err="1"/>
              <a:t>Mass</a:t>
            </a:r>
            <a:r>
              <a:rPr lang="cs-CZ" sz="900" dirty="0"/>
              <a:t>.: MIT </a:t>
            </a:r>
            <a:r>
              <a:rPr lang="cs-CZ" sz="900" dirty="0" err="1"/>
              <a:t>Press</a:t>
            </a:r>
            <a:r>
              <a:rPr lang="cs-CZ" sz="900" dirty="0"/>
              <a:t>.</a:t>
            </a:r>
          </a:p>
          <a:p>
            <a:pPr lvl="0"/>
            <a:r>
              <a:rPr lang="cs-CZ" sz="900" dirty="0" err="1"/>
              <a:t>Bowen</a:t>
            </a:r>
            <a:r>
              <a:rPr lang="cs-CZ" sz="900" dirty="0"/>
              <a:t>, D.E., </a:t>
            </a:r>
            <a:r>
              <a:rPr lang="cs-CZ" sz="900" dirty="0" err="1"/>
              <a:t>Youngdahl</a:t>
            </a:r>
            <a:r>
              <a:rPr lang="cs-CZ" sz="900" dirty="0"/>
              <a:t>, W.E., (1998), " "</a:t>
            </a:r>
            <a:r>
              <a:rPr lang="cs-CZ" sz="900" dirty="0" err="1"/>
              <a:t>Lean</a:t>
            </a:r>
            <a:r>
              <a:rPr lang="cs-CZ" sz="900" dirty="0"/>
              <a:t>" </a:t>
            </a:r>
            <a:r>
              <a:rPr lang="cs-CZ" sz="900" dirty="0" err="1"/>
              <a:t>service</a:t>
            </a:r>
            <a:r>
              <a:rPr lang="cs-CZ" sz="900" dirty="0"/>
              <a:t>: in defense of a </a:t>
            </a:r>
            <a:r>
              <a:rPr lang="cs-CZ" sz="900" dirty="0" err="1"/>
              <a:t>production</a:t>
            </a:r>
            <a:r>
              <a:rPr lang="cs-CZ" sz="900" dirty="0"/>
              <a:t>-line </a:t>
            </a:r>
            <a:r>
              <a:rPr lang="cs-CZ" sz="900" dirty="0" err="1"/>
              <a:t>approach</a:t>
            </a:r>
            <a:r>
              <a:rPr lang="cs-CZ" sz="900" dirty="0"/>
              <a:t>", International Journal of </a:t>
            </a:r>
            <a:r>
              <a:rPr lang="cs-CZ" sz="900" dirty="0" err="1"/>
              <a:t>Service</a:t>
            </a:r>
            <a:r>
              <a:rPr lang="cs-CZ" sz="900" dirty="0"/>
              <a:t>, Vol. 9 No. 3 </a:t>
            </a:r>
          </a:p>
          <a:p>
            <a:pPr lvl="0"/>
            <a:r>
              <a:rPr lang="cs-CZ" sz="900" dirty="0" err="1" smtClean="0"/>
              <a:t>Burgess</a:t>
            </a:r>
            <a:r>
              <a:rPr lang="cs-CZ" sz="900" dirty="0"/>
              <a:t>, N., </a:t>
            </a:r>
            <a:r>
              <a:rPr lang="cs-CZ" sz="900" dirty="0" err="1"/>
              <a:t>Radnor</a:t>
            </a:r>
            <a:r>
              <a:rPr lang="cs-CZ" sz="900" dirty="0"/>
              <a:t>, Z., (2013), "</a:t>
            </a:r>
            <a:r>
              <a:rPr lang="cs-CZ" sz="900" dirty="0" err="1"/>
              <a:t>Evaluating</a:t>
            </a:r>
            <a:r>
              <a:rPr lang="cs-CZ" sz="900" dirty="0"/>
              <a:t> </a:t>
            </a:r>
            <a:r>
              <a:rPr lang="cs-CZ" sz="900" dirty="0" err="1"/>
              <a:t>Lean</a:t>
            </a:r>
            <a:r>
              <a:rPr lang="cs-CZ" sz="900" dirty="0"/>
              <a:t> in </a:t>
            </a:r>
            <a:r>
              <a:rPr lang="cs-CZ" sz="900" dirty="0" err="1"/>
              <a:t>healthcare</a:t>
            </a:r>
            <a:r>
              <a:rPr lang="cs-CZ" sz="900" dirty="0"/>
              <a:t>", International Journal of </a:t>
            </a:r>
            <a:r>
              <a:rPr lang="cs-CZ" sz="900" dirty="0" err="1"/>
              <a:t>Health</a:t>
            </a:r>
            <a:r>
              <a:rPr lang="cs-CZ" sz="900" dirty="0"/>
              <a:t> Care, Vol. 26 No. 3 </a:t>
            </a:r>
          </a:p>
          <a:p>
            <a:pPr lvl="0"/>
            <a:r>
              <a:rPr lang="cs-CZ" sz="900" dirty="0" err="1"/>
              <a:t>Campbell</a:t>
            </a:r>
            <a:r>
              <a:rPr lang="cs-CZ" sz="900" dirty="0"/>
              <a:t>, R.J., (2009), "Thinking </a:t>
            </a:r>
            <a:r>
              <a:rPr lang="cs-CZ" sz="900" dirty="0" err="1"/>
              <a:t>Lean</a:t>
            </a:r>
            <a:r>
              <a:rPr lang="cs-CZ" sz="900" dirty="0"/>
              <a:t> in </a:t>
            </a:r>
            <a:r>
              <a:rPr lang="cs-CZ" sz="900" dirty="0" err="1"/>
              <a:t>Healthcare</a:t>
            </a:r>
            <a:r>
              <a:rPr lang="cs-CZ" sz="900" dirty="0"/>
              <a:t>", Journal of AHIMA, Vol. 80 No. 6 </a:t>
            </a:r>
          </a:p>
          <a:p>
            <a:pPr lvl="0"/>
            <a:r>
              <a:rPr lang="cs-CZ" sz="900" dirty="0" err="1" smtClean="0"/>
              <a:t>Cowen</a:t>
            </a:r>
            <a:r>
              <a:rPr lang="cs-CZ" sz="900" dirty="0"/>
              <a:t>, T. (2013). Profese v zásadě rovnostářská. </a:t>
            </a:r>
            <a:r>
              <a:rPr lang="cs-CZ" sz="900" dirty="0" err="1"/>
              <a:t>Laissez</a:t>
            </a:r>
            <a:r>
              <a:rPr lang="cs-CZ" sz="900" dirty="0"/>
              <a:t> </a:t>
            </a:r>
            <a:r>
              <a:rPr lang="cs-CZ" sz="900" dirty="0" err="1"/>
              <a:t>Faire</a:t>
            </a:r>
            <a:r>
              <a:rPr lang="cs-CZ" sz="900" dirty="0"/>
              <a:t>. Načteno z http://www.nechtenasbyt.cz/profese-v-zasade-rovnostarska/</a:t>
            </a:r>
          </a:p>
          <a:p>
            <a:pPr lvl="0"/>
            <a:r>
              <a:rPr lang="cs-CZ" sz="900" dirty="0" err="1" smtClean="0"/>
              <a:t>Dellmuth</a:t>
            </a:r>
            <a:r>
              <a:rPr lang="cs-CZ" sz="900" dirty="0"/>
              <a:t>, L. M. a </a:t>
            </a:r>
            <a:r>
              <a:rPr lang="cs-CZ" sz="900" dirty="0" err="1"/>
              <a:t>Stoffel</a:t>
            </a:r>
            <a:r>
              <a:rPr lang="cs-CZ" sz="900" dirty="0"/>
              <a:t>, M. F. (2012). </a:t>
            </a:r>
            <a:r>
              <a:rPr lang="cs-CZ" sz="900" dirty="0" err="1"/>
              <a:t>Distributive</a:t>
            </a:r>
            <a:r>
              <a:rPr lang="cs-CZ" sz="900" dirty="0"/>
              <a:t> </a:t>
            </a:r>
            <a:r>
              <a:rPr lang="cs-CZ" sz="900" dirty="0" err="1"/>
              <a:t>politics</a:t>
            </a:r>
            <a:r>
              <a:rPr lang="cs-CZ" sz="900" dirty="0"/>
              <a:t> and </a:t>
            </a:r>
            <a:r>
              <a:rPr lang="cs-CZ" sz="900" dirty="0" err="1"/>
              <a:t>intergovernmental</a:t>
            </a:r>
            <a:r>
              <a:rPr lang="cs-CZ" sz="900" dirty="0"/>
              <a:t> </a:t>
            </a:r>
            <a:r>
              <a:rPr lang="cs-CZ" sz="900" dirty="0" err="1"/>
              <a:t>transfers</a:t>
            </a:r>
            <a:r>
              <a:rPr lang="cs-CZ" sz="900" dirty="0"/>
              <a:t>: </a:t>
            </a:r>
            <a:r>
              <a:rPr lang="cs-CZ" sz="900" dirty="0" err="1"/>
              <a:t>The</a:t>
            </a:r>
            <a:r>
              <a:rPr lang="cs-CZ" sz="900" dirty="0"/>
              <a:t> </a:t>
            </a:r>
            <a:r>
              <a:rPr lang="cs-CZ" sz="900" dirty="0" err="1"/>
              <a:t>local</a:t>
            </a:r>
            <a:r>
              <a:rPr lang="cs-CZ" sz="900" dirty="0"/>
              <a:t> </a:t>
            </a:r>
            <a:r>
              <a:rPr lang="cs-CZ" sz="900" dirty="0" err="1"/>
              <a:t>allocation</a:t>
            </a:r>
            <a:r>
              <a:rPr lang="cs-CZ" sz="900" dirty="0"/>
              <a:t> of </a:t>
            </a:r>
            <a:r>
              <a:rPr lang="cs-CZ" sz="900" dirty="0" err="1"/>
              <a:t>European</a:t>
            </a:r>
            <a:r>
              <a:rPr lang="cs-CZ" sz="900" dirty="0"/>
              <a:t> Union </a:t>
            </a:r>
            <a:r>
              <a:rPr lang="cs-CZ" sz="900" dirty="0" err="1"/>
              <a:t>structural</a:t>
            </a:r>
            <a:r>
              <a:rPr lang="cs-CZ" sz="900" dirty="0"/>
              <a:t> </a:t>
            </a:r>
            <a:r>
              <a:rPr lang="cs-CZ" sz="900" dirty="0" err="1"/>
              <a:t>funds</a:t>
            </a:r>
            <a:r>
              <a:rPr lang="cs-CZ" sz="900" dirty="0"/>
              <a:t>. </a:t>
            </a:r>
            <a:r>
              <a:rPr lang="cs-CZ" sz="900" dirty="0" err="1"/>
              <a:t>European</a:t>
            </a:r>
            <a:r>
              <a:rPr lang="cs-CZ" sz="900" dirty="0"/>
              <a:t> Union </a:t>
            </a:r>
            <a:r>
              <a:rPr lang="cs-CZ" sz="900" dirty="0" err="1"/>
              <a:t>Politis</a:t>
            </a:r>
            <a:r>
              <a:rPr lang="cs-CZ" sz="900" dirty="0"/>
              <a:t>, vol. 13, no. 3 (</a:t>
            </a:r>
            <a:r>
              <a:rPr lang="cs-CZ" sz="900" dirty="0" err="1"/>
              <a:t>September</a:t>
            </a:r>
            <a:r>
              <a:rPr lang="cs-CZ" sz="900" dirty="0"/>
              <a:t> 2012)</a:t>
            </a:r>
          </a:p>
          <a:p>
            <a:pPr lvl="0"/>
            <a:r>
              <a:rPr lang="en-US" sz="900" dirty="0" smtClean="0"/>
              <a:t>Dobeš</a:t>
            </a:r>
            <a:r>
              <a:rPr lang="en-US" sz="900" dirty="0"/>
              <a:t>, K., Dohnalová, Z. (2010). </a:t>
            </a:r>
            <a:r>
              <a:rPr lang="en-US" sz="900" dirty="0" err="1"/>
              <a:t>Cvičebnice</a:t>
            </a:r>
            <a:r>
              <a:rPr lang="en-US" sz="900" dirty="0"/>
              <a:t> </a:t>
            </a:r>
            <a:r>
              <a:rPr lang="en-US" sz="900" dirty="0" err="1"/>
              <a:t>Mikroekonomie</a:t>
            </a:r>
            <a:r>
              <a:rPr lang="en-US" sz="900" dirty="0"/>
              <a:t>. UTB ve </a:t>
            </a:r>
            <a:r>
              <a:rPr lang="en-US" sz="900" dirty="0" err="1"/>
              <a:t>Zlíně</a:t>
            </a:r>
            <a:r>
              <a:rPr lang="en-US" sz="900" dirty="0"/>
              <a:t>.</a:t>
            </a:r>
            <a:endParaRPr lang="cs-CZ" sz="900" dirty="0"/>
          </a:p>
          <a:p>
            <a:pPr lvl="0"/>
            <a:r>
              <a:rPr lang="cs-CZ" sz="900" dirty="0"/>
              <a:t>Dohnalová, Z. (2002) </a:t>
            </a:r>
            <a:r>
              <a:rPr lang="cs-CZ" sz="900" i="1" dirty="0"/>
              <a:t>Mikroekonomie pro bakalářské studium. </a:t>
            </a:r>
            <a:r>
              <a:rPr lang="cs-CZ" sz="900" dirty="0"/>
              <a:t> Zlín: Univerzita Tomáše Bati ve Zlíně</a:t>
            </a:r>
          </a:p>
          <a:p>
            <a:pPr lvl="0"/>
            <a:r>
              <a:rPr lang="cs-CZ" sz="900" dirty="0"/>
              <a:t>Dohnalová, Z. (2014) Mikroekonomie. GEORG Žilina  </a:t>
            </a:r>
          </a:p>
          <a:p>
            <a:pPr lvl="0"/>
            <a:r>
              <a:rPr lang="cs-CZ" sz="900" dirty="0" smtClean="0"/>
              <a:t>Frank</a:t>
            </a:r>
            <a:r>
              <a:rPr lang="cs-CZ" sz="900" dirty="0"/>
              <a:t>, R. H. (1995) </a:t>
            </a:r>
            <a:r>
              <a:rPr lang="cs-CZ" sz="900" i="1" dirty="0"/>
              <a:t>Mikroekonomie a chování</a:t>
            </a:r>
            <a:r>
              <a:rPr lang="cs-CZ" sz="900" dirty="0"/>
              <a:t>. Praha: Nakladatelství Svoboda, 1995.</a:t>
            </a:r>
          </a:p>
          <a:p>
            <a:pPr lvl="0"/>
            <a:r>
              <a:rPr lang="cs-CZ" sz="900" dirty="0"/>
              <a:t>Frank, R. H. (2006) </a:t>
            </a:r>
            <a:r>
              <a:rPr lang="cs-CZ" sz="900" dirty="0" err="1"/>
              <a:t>Microekonomics</a:t>
            </a:r>
            <a:r>
              <a:rPr lang="cs-CZ" sz="900" dirty="0"/>
              <a:t> and </a:t>
            </a:r>
            <a:r>
              <a:rPr lang="cs-CZ" sz="900" dirty="0" err="1"/>
              <a:t>behaviour</a:t>
            </a:r>
            <a:r>
              <a:rPr lang="cs-CZ" sz="900" dirty="0"/>
              <a:t>. </a:t>
            </a:r>
            <a:r>
              <a:rPr lang="cs-CZ" sz="900" dirty="0" err="1"/>
              <a:t>Sixth</a:t>
            </a:r>
            <a:r>
              <a:rPr lang="cs-CZ" sz="900" dirty="0"/>
              <a:t> </a:t>
            </a:r>
            <a:r>
              <a:rPr lang="cs-CZ" sz="900" dirty="0" err="1"/>
              <a:t>Edition</a:t>
            </a:r>
            <a:r>
              <a:rPr lang="cs-CZ" sz="900" dirty="0"/>
              <a:t>, </a:t>
            </a:r>
            <a:r>
              <a:rPr lang="cs-CZ" sz="900" dirty="0" err="1"/>
              <a:t>McGraw-Hill</a:t>
            </a:r>
            <a:r>
              <a:rPr lang="cs-CZ" sz="900" dirty="0"/>
              <a:t> </a:t>
            </a:r>
            <a:r>
              <a:rPr lang="cs-CZ" sz="900" dirty="0" err="1"/>
              <a:t>Irwin</a:t>
            </a:r>
            <a:r>
              <a:rPr lang="cs-CZ" sz="900" dirty="0"/>
              <a:t>, 2006. </a:t>
            </a:r>
          </a:p>
          <a:p>
            <a:pPr lvl="0"/>
            <a:r>
              <a:rPr lang="cs-CZ" sz="900" dirty="0" err="1"/>
              <a:t>Gallo</a:t>
            </a:r>
            <a:r>
              <a:rPr lang="cs-CZ" sz="900" dirty="0"/>
              <a:t>, J., </a:t>
            </a:r>
            <a:r>
              <a:rPr lang="cs-CZ" sz="900" dirty="0" err="1"/>
              <a:t>Dall´Erba</a:t>
            </a:r>
            <a:r>
              <a:rPr lang="cs-CZ" sz="900" dirty="0"/>
              <a:t>, S. a </a:t>
            </a:r>
            <a:r>
              <a:rPr lang="cs-CZ" sz="900" dirty="0" err="1"/>
              <a:t>Guillan</a:t>
            </a:r>
            <a:r>
              <a:rPr lang="cs-CZ" sz="900" dirty="0"/>
              <a:t>, R. (2011). </a:t>
            </a:r>
            <a:r>
              <a:rPr lang="cs-CZ" sz="900" dirty="0" err="1"/>
              <a:t>The</a:t>
            </a:r>
            <a:r>
              <a:rPr lang="cs-CZ" sz="900" dirty="0"/>
              <a:t> </a:t>
            </a:r>
            <a:r>
              <a:rPr lang="cs-CZ" sz="900" dirty="0" err="1"/>
              <a:t>Local</a:t>
            </a:r>
            <a:r>
              <a:rPr lang="cs-CZ" sz="900" dirty="0"/>
              <a:t> versus </a:t>
            </a:r>
            <a:r>
              <a:rPr lang="cs-CZ" sz="900" dirty="0" err="1"/>
              <a:t>Global</a:t>
            </a:r>
            <a:r>
              <a:rPr lang="cs-CZ" sz="900" dirty="0"/>
              <a:t> </a:t>
            </a:r>
            <a:r>
              <a:rPr lang="cs-CZ" sz="900" dirty="0" err="1"/>
              <a:t>Dilemma</a:t>
            </a:r>
            <a:r>
              <a:rPr lang="cs-CZ" sz="900" dirty="0"/>
              <a:t> of </a:t>
            </a:r>
            <a:r>
              <a:rPr lang="cs-CZ" sz="900" dirty="0" err="1"/>
              <a:t>the</a:t>
            </a:r>
            <a:r>
              <a:rPr lang="cs-CZ" sz="900" dirty="0"/>
              <a:t> </a:t>
            </a:r>
            <a:r>
              <a:rPr lang="cs-CZ" sz="900" dirty="0" err="1"/>
              <a:t>Effects</a:t>
            </a:r>
            <a:r>
              <a:rPr lang="cs-CZ" sz="900" dirty="0"/>
              <a:t> of </a:t>
            </a:r>
            <a:r>
              <a:rPr lang="cs-CZ" sz="900" dirty="0" err="1"/>
              <a:t>Structural</a:t>
            </a:r>
            <a:r>
              <a:rPr lang="cs-CZ" sz="900" dirty="0"/>
              <a:t> </a:t>
            </a:r>
            <a:r>
              <a:rPr lang="cs-CZ" sz="900" dirty="0" err="1"/>
              <a:t>Funds</a:t>
            </a:r>
            <a:r>
              <a:rPr lang="cs-CZ" sz="900" dirty="0"/>
              <a:t>. </a:t>
            </a:r>
            <a:r>
              <a:rPr lang="cs-CZ" sz="900" dirty="0" err="1"/>
              <a:t>Growth</a:t>
            </a:r>
            <a:r>
              <a:rPr lang="cs-CZ" sz="900" dirty="0"/>
              <a:t> and </a:t>
            </a:r>
            <a:r>
              <a:rPr lang="cs-CZ" sz="900" dirty="0" err="1"/>
              <a:t>Change</a:t>
            </a:r>
            <a:r>
              <a:rPr lang="cs-CZ" sz="900" dirty="0"/>
              <a:t>, vol. 42, no 4 (</a:t>
            </a:r>
            <a:r>
              <a:rPr lang="cs-CZ" sz="900" dirty="0" err="1"/>
              <a:t>December</a:t>
            </a:r>
            <a:r>
              <a:rPr lang="cs-CZ" sz="900" dirty="0"/>
              <a:t> 2011) </a:t>
            </a:r>
          </a:p>
          <a:p>
            <a:pPr lvl="0"/>
            <a:r>
              <a:rPr lang="cs-CZ" sz="900" dirty="0" err="1"/>
              <a:t>Gravelle</a:t>
            </a:r>
            <a:r>
              <a:rPr lang="cs-CZ" sz="900" dirty="0"/>
              <a:t>, H., </a:t>
            </a:r>
            <a:r>
              <a:rPr lang="cs-CZ" sz="900" dirty="0" err="1"/>
              <a:t>Ress</a:t>
            </a:r>
            <a:r>
              <a:rPr lang="cs-CZ" sz="900" dirty="0"/>
              <a:t>, R. (1984) </a:t>
            </a:r>
            <a:r>
              <a:rPr lang="cs-CZ" sz="900" dirty="0" err="1"/>
              <a:t>Microeconomics</a:t>
            </a:r>
            <a:r>
              <a:rPr lang="cs-CZ" sz="900" dirty="0"/>
              <a:t>. </a:t>
            </a:r>
            <a:r>
              <a:rPr lang="cs-CZ" sz="900" dirty="0" err="1"/>
              <a:t>Third</a:t>
            </a:r>
            <a:r>
              <a:rPr lang="cs-CZ" sz="900" dirty="0"/>
              <a:t> </a:t>
            </a:r>
            <a:r>
              <a:rPr lang="cs-CZ" sz="900" dirty="0" err="1"/>
              <a:t>impression</a:t>
            </a:r>
            <a:r>
              <a:rPr lang="cs-CZ" sz="900" dirty="0"/>
              <a:t>, </a:t>
            </a:r>
            <a:r>
              <a:rPr lang="cs-CZ" sz="900" dirty="0" err="1"/>
              <a:t>Longman</a:t>
            </a:r>
            <a:r>
              <a:rPr lang="cs-CZ" sz="900" dirty="0"/>
              <a:t>, London and New York</a:t>
            </a:r>
          </a:p>
          <a:p>
            <a:pPr lvl="0"/>
            <a:r>
              <a:rPr lang="cs-CZ" sz="900" dirty="0" err="1"/>
              <a:t>Harris</a:t>
            </a:r>
            <a:r>
              <a:rPr lang="cs-CZ" sz="900" dirty="0"/>
              <a:t>, L. (2003). </a:t>
            </a:r>
            <a:r>
              <a:rPr lang="cs-CZ" sz="900" dirty="0" err="1"/>
              <a:t>Trading</a:t>
            </a:r>
            <a:r>
              <a:rPr lang="cs-CZ" sz="900" dirty="0"/>
              <a:t> and </a:t>
            </a:r>
            <a:r>
              <a:rPr lang="cs-CZ" sz="900" dirty="0" err="1"/>
              <a:t>Exchanges</a:t>
            </a:r>
            <a:r>
              <a:rPr lang="cs-CZ" sz="900" dirty="0"/>
              <a:t>: Market </a:t>
            </a:r>
            <a:r>
              <a:rPr lang="cs-CZ" sz="900" dirty="0" err="1"/>
              <a:t>Microstructure</a:t>
            </a:r>
            <a:r>
              <a:rPr lang="cs-CZ" sz="900" dirty="0"/>
              <a:t> </a:t>
            </a:r>
            <a:r>
              <a:rPr lang="cs-CZ" sz="900" dirty="0" err="1"/>
              <a:t>for</a:t>
            </a:r>
            <a:r>
              <a:rPr lang="cs-CZ" sz="900" dirty="0"/>
              <a:t> </a:t>
            </a:r>
            <a:r>
              <a:rPr lang="cs-CZ" sz="900" dirty="0" err="1"/>
              <a:t>Practitioners</a:t>
            </a:r>
            <a:r>
              <a:rPr lang="cs-CZ" sz="900" dirty="0"/>
              <a:t>. New York, Oxford University </a:t>
            </a:r>
            <a:r>
              <a:rPr lang="cs-CZ" sz="900" dirty="0" err="1"/>
              <a:t>Press</a:t>
            </a:r>
            <a:endParaRPr lang="cs-CZ" sz="900" dirty="0"/>
          </a:p>
          <a:p>
            <a:pPr lvl="0"/>
            <a:r>
              <a:rPr lang="cs-CZ" sz="900" dirty="0" err="1"/>
              <a:t>Hedia</a:t>
            </a:r>
            <a:r>
              <a:rPr lang="cs-CZ" sz="900" dirty="0"/>
              <a:t>, V. (2010). Mikroekonomie Blok I. Načteno z https://is.muni.cz/el/1456/podzim2010/MKE_MIE2/um/Blok_1.txt</a:t>
            </a:r>
          </a:p>
          <a:p>
            <a:pPr lvl="0"/>
            <a:r>
              <a:rPr lang="cs-CZ" sz="900" dirty="0" err="1"/>
              <a:t>Chaplowe</a:t>
            </a:r>
            <a:r>
              <a:rPr lang="cs-CZ" sz="900" dirty="0"/>
              <a:t>, S. G. a </a:t>
            </a:r>
            <a:r>
              <a:rPr lang="cs-CZ" sz="900" dirty="0" err="1"/>
              <a:t>Cousins</a:t>
            </a:r>
            <a:r>
              <a:rPr lang="cs-CZ" sz="900" dirty="0"/>
              <a:t>, J. B. (2015). Monitoring and </a:t>
            </a:r>
            <a:r>
              <a:rPr lang="cs-CZ" sz="900" dirty="0" err="1"/>
              <a:t>Evaluation</a:t>
            </a:r>
            <a:r>
              <a:rPr lang="cs-CZ" sz="900" dirty="0"/>
              <a:t> </a:t>
            </a:r>
            <a:r>
              <a:rPr lang="cs-CZ" sz="900" dirty="0" err="1"/>
              <a:t>Training</a:t>
            </a:r>
            <a:r>
              <a:rPr lang="cs-CZ" sz="900" dirty="0"/>
              <a:t>: A </a:t>
            </a:r>
            <a:r>
              <a:rPr lang="cs-CZ" sz="900" dirty="0" err="1"/>
              <a:t>Systematic</a:t>
            </a:r>
            <a:r>
              <a:rPr lang="cs-CZ" sz="900" dirty="0"/>
              <a:t> </a:t>
            </a:r>
            <a:r>
              <a:rPr lang="cs-CZ" sz="900" dirty="0" err="1"/>
              <a:t>Approach</a:t>
            </a:r>
            <a:r>
              <a:rPr lang="cs-CZ" sz="900" dirty="0"/>
              <a:t>. Los Angeles, SAGE </a:t>
            </a:r>
            <a:r>
              <a:rPr lang="cs-CZ" sz="900" dirty="0" err="1"/>
              <a:t>Publications</a:t>
            </a:r>
            <a:r>
              <a:rPr lang="cs-CZ" sz="900" dirty="0"/>
              <a:t>, Inc.</a:t>
            </a:r>
          </a:p>
          <a:p>
            <a:pPr lvl="0"/>
            <a:r>
              <a:rPr lang="cs-CZ" sz="900" dirty="0" err="1" smtClean="0"/>
              <a:t>Koutsoyiannis</a:t>
            </a:r>
            <a:r>
              <a:rPr lang="cs-CZ" sz="900" dirty="0"/>
              <a:t>, A. (1989) </a:t>
            </a:r>
            <a:r>
              <a:rPr lang="cs-CZ" sz="900" dirty="0" err="1"/>
              <a:t>Modern</a:t>
            </a:r>
            <a:r>
              <a:rPr lang="cs-CZ" sz="900" dirty="0"/>
              <a:t> </a:t>
            </a:r>
            <a:r>
              <a:rPr lang="cs-CZ" sz="900" dirty="0" err="1"/>
              <a:t>Microekonomics</a:t>
            </a:r>
            <a:r>
              <a:rPr lang="cs-CZ" sz="900" dirty="0"/>
              <a:t>. Second </a:t>
            </a:r>
            <a:r>
              <a:rPr lang="cs-CZ" sz="900" dirty="0" err="1"/>
              <a:t>edition</a:t>
            </a:r>
            <a:r>
              <a:rPr lang="cs-CZ" sz="900" dirty="0"/>
              <a:t>, </a:t>
            </a:r>
            <a:r>
              <a:rPr lang="cs-CZ" sz="900" dirty="0" err="1"/>
              <a:t>Higher</a:t>
            </a:r>
            <a:r>
              <a:rPr lang="cs-CZ" sz="900" dirty="0"/>
              <a:t> and </a:t>
            </a:r>
            <a:r>
              <a:rPr lang="cs-CZ" sz="900" dirty="0" err="1"/>
              <a:t>Further</a:t>
            </a:r>
            <a:r>
              <a:rPr lang="cs-CZ" sz="900" dirty="0"/>
              <a:t> </a:t>
            </a:r>
            <a:r>
              <a:rPr lang="cs-CZ" sz="900" dirty="0" err="1"/>
              <a:t>Education</a:t>
            </a:r>
            <a:r>
              <a:rPr lang="cs-CZ" sz="900" dirty="0"/>
              <a:t> </a:t>
            </a:r>
            <a:r>
              <a:rPr lang="cs-CZ" sz="900" dirty="0" err="1"/>
              <a:t>Division</a:t>
            </a:r>
            <a:r>
              <a:rPr lang="cs-CZ" sz="900" dirty="0"/>
              <a:t> </a:t>
            </a:r>
            <a:r>
              <a:rPr lang="cs-CZ" sz="900" dirty="0" err="1"/>
              <a:t>Macmillan</a:t>
            </a:r>
            <a:r>
              <a:rPr lang="cs-CZ" sz="900" dirty="0"/>
              <a:t> </a:t>
            </a:r>
            <a:r>
              <a:rPr lang="cs-CZ" sz="900" dirty="0" err="1"/>
              <a:t>Publishers</a:t>
            </a:r>
            <a:r>
              <a:rPr lang="cs-CZ" sz="900" dirty="0"/>
              <a:t> Ltd, London, </a:t>
            </a:r>
          </a:p>
          <a:p>
            <a:pPr lvl="0"/>
            <a:r>
              <a:rPr lang="cs-CZ" sz="900" dirty="0"/>
              <a:t>Kraft, J. a kol. (1996) Úvod do ekonomie v teorii a příkladech. Liberec: Technická univerzita </a:t>
            </a:r>
          </a:p>
          <a:p>
            <a:pPr lvl="0"/>
            <a:r>
              <a:rPr lang="cs-CZ" sz="900" dirty="0"/>
              <a:t>Kunc, J. (2013). Časoprostorové modely </a:t>
            </a:r>
            <a:r>
              <a:rPr lang="cs-CZ" sz="900" dirty="0" err="1"/>
              <a:t>nákupnícho</a:t>
            </a:r>
            <a:r>
              <a:rPr lang="cs-CZ" sz="900" dirty="0"/>
              <a:t> chování české populace, </a:t>
            </a:r>
            <a:r>
              <a:rPr lang="cs-CZ" sz="900" dirty="0" err="1"/>
              <a:t>Muni</a:t>
            </a:r>
            <a:r>
              <a:rPr lang="cs-CZ" sz="900" dirty="0"/>
              <a:t> </a:t>
            </a:r>
            <a:r>
              <a:rPr lang="cs-CZ" sz="900" dirty="0" err="1"/>
              <a:t>press</a:t>
            </a:r>
            <a:r>
              <a:rPr lang="cs-CZ" sz="900" dirty="0"/>
              <a:t>.</a:t>
            </a:r>
          </a:p>
          <a:p>
            <a:pPr lvl="0"/>
            <a:r>
              <a:rPr lang="cs-CZ" sz="900" dirty="0" err="1" smtClean="0"/>
              <a:t>Liberatore</a:t>
            </a:r>
            <a:r>
              <a:rPr lang="cs-CZ" sz="900" dirty="0"/>
              <a:t>, M. J., (2013), "</a:t>
            </a:r>
            <a:r>
              <a:rPr lang="cs-CZ" sz="900" dirty="0" err="1"/>
              <a:t>Six</a:t>
            </a:r>
            <a:r>
              <a:rPr lang="cs-CZ" sz="900" dirty="0"/>
              <a:t> Sigma in </a:t>
            </a:r>
            <a:r>
              <a:rPr lang="cs-CZ" sz="900" dirty="0" err="1"/>
              <a:t>healthcare</a:t>
            </a:r>
            <a:r>
              <a:rPr lang="cs-CZ" sz="900" dirty="0"/>
              <a:t> </a:t>
            </a:r>
            <a:r>
              <a:rPr lang="cs-CZ" sz="900" dirty="0" err="1"/>
              <a:t>delivery</a:t>
            </a:r>
            <a:r>
              <a:rPr lang="cs-CZ" sz="900" dirty="0"/>
              <a:t>", International Journal of </a:t>
            </a:r>
            <a:r>
              <a:rPr lang="cs-CZ" sz="900" dirty="0" err="1"/>
              <a:t>Health</a:t>
            </a:r>
            <a:r>
              <a:rPr lang="cs-CZ" sz="900" dirty="0"/>
              <a:t> Care, Vol. 26 No. 7 </a:t>
            </a:r>
          </a:p>
          <a:p>
            <a:pPr lvl="0"/>
            <a:r>
              <a:rPr lang="cs-CZ" sz="900" dirty="0"/>
              <a:t>Lynch, L. M. (1994). </a:t>
            </a:r>
            <a:r>
              <a:rPr lang="cs-CZ" sz="900" dirty="0" err="1"/>
              <a:t>Training</a:t>
            </a:r>
            <a:r>
              <a:rPr lang="cs-CZ" sz="900" dirty="0"/>
              <a:t> and </a:t>
            </a:r>
            <a:r>
              <a:rPr lang="cs-CZ" sz="900" dirty="0" err="1"/>
              <a:t>the</a:t>
            </a:r>
            <a:r>
              <a:rPr lang="cs-CZ" sz="900" dirty="0"/>
              <a:t> </a:t>
            </a:r>
            <a:r>
              <a:rPr lang="cs-CZ" sz="900" dirty="0" err="1"/>
              <a:t>private</a:t>
            </a:r>
            <a:r>
              <a:rPr lang="cs-CZ" sz="900" dirty="0"/>
              <a:t> </a:t>
            </a:r>
            <a:r>
              <a:rPr lang="cs-CZ" sz="900" dirty="0" err="1"/>
              <a:t>sector</a:t>
            </a:r>
            <a:r>
              <a:rPr lang="cs-CZ" sz="900" dirty="0"/>
              <a:t>: </a:t>
            </a:r>
            <a:r>
              <a:rPr lang="cs-CZ" sz="900" dirty="0" err="1"/>
              <a:t>international</a:t>
            </a:r>
            <a:r>
              <a:rPr lang="cs-CZ" sz="900" dirty="0"/>
              <a:t> </a:t>
            </a:r>
            <a:r>
              <a:rPr lang="cs-CZ" sz="900" dirty="0" err="1"/>
              <a:t>comparisons</a:t>
            </a:r>
            <a:r>
              <a:rPr lang="cs-CZ" sz="900" dirty="0"/>
              <a:t>. Chicago: University of Chicago </a:t>
            </a:r>
            <a:r>
              <a:rPr lang="cs-CZ" sz="900" dirty="0" err="1"/>
              <a:t>Press</a:t>
            </a:r>
            <a:r>
              <a:rPr lang="cs-CZ" sz="900" dirty="0"/>
              <a:t>, c1994, NBER </a:t>
            </a:r>
            <a:r>
              <a:rPr lang="cs-CZ" sz="900" dirty="0" err="1"/>
              <a:t>Comparative</a:t>
            </a:r>
            <a:r>
              <a:rPr lang="cs-CZ" sz="900" dirty="0"/>
              <a:t> </a:t>
            </a:r>
            <a:r>
              <a:rPr lang="cs-CZ" sz="900" dirty="0" err="1"/>
              <a:t>labor</a:t>
            </a:r>
            <a:r>
              <a:rPr lang="cs-CZ" sz="900" dirty="0"/>
              <a:t> </a:t>
            </a:r>
            <a:r>
              <a:rPr lang="cs-CZ" sz="900" dirty="0" err="1"/>
              <a:t>markets</a:t>
            </a:r>
            <a:r>
              <a:rPr lang="cs-CZ" sz="900" dirty="0"/>
              <a:t> </a:t>
            </a:r>
            <a:r>
              <a:rPr lang="cs-CZ" sz="900" dirty="0" err="1"/>
              <a:t>series</a:t>
            </a:r>
            <a:r>
              <a:rPr lang="cs-CZ" sz="900" dirty="0"/>
              <a:t>.</a:t>
            </a:r>
          </a:p>
          <a:p>
            <a:pPr lvl="0"/>
            <a:r>
              <a:rPr lang="cs-CZ" sz="900" dirty="0"/>
              <a:t>Macáková, L. a kol.(1997) Mikroekonomie. Praha: </a:t>
            </a:r>
            <a:r>
              <a:rPr lang="cs-CZ" sz="900" dirty="0" err="1"/>
              <a:t>Melandrium</a:t>
            </a:r>
            <a:r>
              <a:rPr lang="cs-CZ" sz="900" dirty="0"/>
              <a:t>, </a:t>
            </a:r>
          </a:p>
          <a:p>
            <a:pPr lvl="0"/>
            <a:r>
              <a:rPr lang="cs-CZ" sz="900" dirty="0"/>
              <a:t>Macáková, L. et al. (2008). Mikroekonomie II. </a:t>
            </a:r>
            <a:r>
              <a:rPr lang="cs-CZ" sz="900" dirty="0" err="1"/>
              <a:t>Melandrium</a:t>
            </a:r>
            <a:r>
              <a:rPr lang="cs-CZ" sz="900" dirty="0"/>
              <a:t>.</a:t>
            </a:r>
          </a:p>
          <a:p>
            <a:endParaRPr lang="cs-CZ" sz="9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182</a:t>
            </a:fld>
            <a:endParaRPr lang="cs-CZ"/>
          </a:p>
        </p:txBody>
      </p:sp>
    </p:spTree>
    <p:extLst>
      <p:ext uri="{BB962C8B-B14F-4D97-AF65-F5344CB8AC3E}">
        <p14:creationId xmlns:p14="http://schemas.microsoft.com/office/powerpoint/2010/main" val="405722122"/>
      </p:ext>
    </p:extLst>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smtClean="0"/>
              <a:t>REFERENCES</a:t>
            </a:r>
            <a:endParaRPr lang="cs-CZ" dirty="0"/>
          </a:p>
        </p:txBody>
      </p:sp>
      <p:sp>
        <p:nvSpPr>
          <p:cNvPr id="3" name="Zástupný symbol pro obsah 2"/>
          <p:cNvSpPr>
            <a:spLocks noGrp="1"/>
          </p:cNvSpPr>
          <p:nvPr>
            <p:ph idx="1"/>
          </p:nvPr>
        </p:nvSpPr>
        <p:spPr/>
        <p:txBody>
          <a:bodyPr numCol="3">
            <a:noAutofit/>
          </a:bodyPr>
          <a:lstStyle/>
          <a:p>
            <a:pPr lvl="0"/>
            <a:r>
              <a:rPr lang="cs-CZ" sz="800" dirty="0" smtClean="0"/>
              <a:t>Mach</a:t>
            </a:r>
            <a:r>
              <a:rPr lang="cs-CZ" sz="800" dirty="0"/>
              <a:t>, P. (2013). Základy ekonomie (4): Zákon poptávky. </a:t>
            </a:r>
            <a:r>
              <a:rPr lang="cs-CZ" sz="800" dirty="0" err="1"/>
              <a:t>Laissez</a:t>
            </a:r>
            <a:r>
              <a:rPr lang="cs-CZ" sz="800" dirty="0"/>
              <a:t> </a:t>
            </a:r>
            <a:r>
              <a:rPr lang="cs-CZ" sz="800" dirty="0" err="1"/>
              <a:t>Faire</a:t>
            </a:r>
            <a:r>
              <a:rPr lang="cs-CZ" sz="800" dirty="0"/>
              <a:t>. Načteno z http://www.nechtenasbyt.cz/zaklady-ekonomie-4-zakon-poptavky/</a:t>
            </a:r>
          </a:p>
          <a:p>
            <a:pPr lvl="0"/>
            <a:r>
              <a:rPr lang="cs-CZ" sz="800" dirty="0"/>
              <a:t>Mach, P. (2013). Základy ekonomie (5): Zákon nabídky. </a:t>
            </a:r>
            <a:r>
              <a:rPr lang="cs-CZ" sz="800" dirty="0" err="1"/>
              <a:t>Laissez</a:t>
            </a:r>
            <a:r>
              <a:rPr lang="cs-CZ" sz="800" dirty="0"/>
              <a:t> </a:t>
            </a:r>
            <a:r>
              <a:rPr lang="cs-CZ" sz="800" dirty="0" err="1"/>
              <a:t>Faire</a:t>
            </a:r>
            <a:r>
              <a:rPr lang="cs-CZ" sz="800" dirty="0"/>
              <a:t>. Načteno z http://www.nechtenasbyt.cz/zaklady-ekonomie-5-zakon-nabidky/</a:t>
            </a:r>
          </a:p>
          <a:p>
            <a:pPr lvl="0"/>
            <a:r>
              <a:rPr lang="cs-CZ" sz="800" dirty="0"/>
              <a:t>Mach, P. (2013). Základy ekonomie(6): Tržní rovnováha. </a:t>
            </a:r>
            <a:r>
              <a:rPr lang="cs-CZ" sz="800" dirty="0" err="1"/>
              <a:t>Laissez</a:t>
            </a:r>
            <a:r>
              <a:rPr lang="cs-CZ" sz="800" dirty="0"/>
              <a:t> </a:t>
            </a:r>
            <a:r>
              <a:rPr lang="cs-CZ" sz="800" dirty="0" err="1"/>
              <a:t>Faire</a:t>
            </a:r>
            <a:r>
              <a:rPr lang="cs-CZ" sz="800" dirty="0"/>
              <a:t>. Načteno z http://www.nechtenasbyt.cz/zaklady-ekonomie-6-trzni-rovnovaha/</a:t>
            </a:r>
          </a:p>
          <a:p>
            <a:pPr lvl="0"/>
            <a:r>
              <a:rPr lang="cs-CZ" sz="800" dirty="0" err="1" smtClean="0"/>
              <a:t>Mankiw</a:t>
            </a:r>
            <a:r>
              <a:rPr lang="cs-CZ" sz="800" dirty="0"/>
              <a:t>, G., N. (2004) Essentials of </a:t>
            </a:r>
            <a:r>
              <a:rPr lang="cs-CZ" sz="800" dirty="0" err="1"/>
              <a:t>Economics</a:t>
            </a:r>
            <a:r>
              <a:rPr lang="cs-CZ" sz="800" dirty="0"/>
              <a:t>. </a:t>
            </a:r>
            <a:r>
              <a:rPr lang="cs-CZ" sz="800" dirty="0" err="1"/>
              <a:t>Third</a:t>
            </a:r>
            <a:r>
              <a:rPr lang="cs-CZ" sz="800" dirty="0"/>
              <a:t> </a:t>
            </a:r>
            <a:r>
              <a:rPr lang="cs-CZ" sz="800" dirty="0" err="1"/>
              <a:t>edition</a:t>
            </a:r>
            <a:r>
              <a:rPr lang="cs-CZ" sz="800" dirty="0"/>
              <a:t>,  </a:t>
            </a:r>
          </a:p>
          <a:p>
            <a:pPr lvl="0"/>
            <a:r>
              <a:rPr lang="cs-CZ" sz="800" dirty="0"/>
              <a:t>Mann, S. (1996). </a:t>
            </a:r>
            <a:r>
              <a:rPr lang="cs-CZ" sz="800" dirty="0" err="1"/>
              <a:t>What</a:t>
            </a:r>
            <a:r>
              <a:rPr lang="cs-CZ" sz="800" dirty="0"/>
              <a:t> </a:t>
            </a:r>
            <a:r>
              <a:rPr lang="cs-CZ" sz="800" dirty="0" err="1"/>
              <a:t>should</a:t>
            </a:r>
            <a:r>
              <a:rPr lang="cs-CZ" sz="800" dirty="0"/>
              <a:t> </a:t>
            </a:r>
            <a:r>
              <a:rPr lang="cs-CZ" sz="800" dirty="0" err="1"/>
              <a:t>training</a:t>
            </a:r>
            <a:r>
              <a:rPr lang="cs-CZ" sz="800" dirty="0"/>
              <a:t> </a:t>
            </a:r>
            <a:r>
              <a:rPr lang="cs-CZ" sz="800" dirty="0" err="1"/>
              <a:t>evaluations</a:t>
            </a:r>
            <a:r>
              <a:rPr lang="cs-CZ" sz="800" dirty="0"/>
              <a:t> </a:t>
            </a:r>
            <a:r>
              <a:rPr lang="cs-CZ" sz="800" dirty="0" err="1"/>
              <a:t>evaluate</a:t>
            </a:r>
            <a:r>
              <a:rPr lang="cs-CZ" sz="800" dirty="0"/>
              <a:t>? Journal of </a:t>
            </a:r>
            <a:r>
              <a:rPr lang="cs-CZ" sz="800" dirty="0" err="1"/>
              <a:t>European</a:t>
            </a:r>
            <a:r>
              <a:rPr lang="cs-CZ" sz="800" dirty="0"/>
              <a:t> </a:t>
            </a:r>
            <a:r>
              <a:rPr lang="cs-CZ" sz="800" dirty="0" err="1"/>
              <a:t>Industrial</a:t>
            </a:r>
            <a:r>
              <a:rPr lang="cs-CZ" sz="800" dirty="0"/>
              <a:t> </a:t>
            </a:r>
            <a:r>
              <a:rPr lang="cs-CZ" sz="800" dirty="0" err="1"/>
              <a:t>Training</a:t>
            </a:r>
            <a:r>
              <a:rPr lang="cs-CZ" sz="800" dirty="0"/>
              <a:t>, Vol. 20 </a:t>
            </a:r>
            <a:r>
              <a:rPr lang="cs-CZ" sz="800" dirty="0" err="1"/>
              <a:t>Iss</a:t>
            </a:r>
            <a:r>
              <a:rPr lang="cs-CZ" sz="800" dirty="0"/>
              <a:t>: 9,  </a:t>
            </a:r>
          </a:p>
          <a:p>
            <a:pPr lvl="0"/>
            <a:r>
              <a:rPr lang="cs-CZ" sz="800" dirty="0" err="1"/>
              <a:t>Mckenzie</a:t>
            </a:r>
            <a:r>
              <a:rPr lang="cs-CZ" sz="800" dirty="0"/>
              <a:t>, B., R, </a:t>
            </a:r>
            <a:r>
              <a:rPr lang="cs-CZ" sz="800" dirty="0" err="1"/>
              <a:t>Lee</a:t>
            </a:r>
            <a:r>
              <a:rPr lang="cs-CZ" sz="800" dirty="0"/>
              <a:t> R., D. (2010) </a:t>
            </a:r>
            <a:r>
              <a:rPr lang="cs-CZ" sz="800" dirty="0" err="1"/>
              <a:t>Microeconomics</a:t>
            </a:r>
            <a:r>
              <a:rPr lang="cs-CZ" sz="800" dirty="0"/>
              <a:t> </a:t>
            </a:r>
            <a:r>
              <a:rPr lang="cs-CZ" sz="800" dirty="0" err="1"/>
              <a:t>for</a:t>
            </a:r>
            <a:r>
              <a:rPr lang="cs-CZ" sz="800" dirty="0"/>
              <a:t> </a:t>
            </a:r>
            <a:r>
              <a:rPr lang="cs-CZ" sz="800" dirty="0" err="1"/>
              <a:t>MBAs</a:t>
            </a:r>
            <a:r>
              <a:rPr lang="cs-CZ" sz="800" dirty="0"/>
              <a:t>. </a:t>
            </a:r>
            <a:r>
              <a:rPr lang="cs-CZ" sz="800" dirty="0" err="1"/>
              <a:t>The</a:t>
            </a:r>
            <a:r>
              <a:rPr lang="cs-CZ" sz="800" dirty="0"/>
              <a:t> </a:t>
            </a:r>
            <a:r>
              <a:rPr lang="cs-CZ" sz="800" dirty="0" err="1"/>
              <a:t>economic</a:t>
            </a:r>
            <a:r>
              <a:rPr lang="cs-CZ" sz="800" dirty="0"/>
              <a:t> </a:t>
            </a:r>
            <a:r>
              <a:rPr lang="cs-CZ" sz="800" dirty="0" err="1"/>
              <a:t>way</a:t>
            </a:r>
            <a:r>
              <a:rPr lang="cs-CZ" sz="800" dirty="0"/>
              <a:t> of thinking </a:t>
            </a:r>
            <a:r>
              <a:rPr lang="cs-CZ" sz="800" dirty="0" err="1"/>
              <a:t>for</a:t>
            </a:r>
            <a:r>
              <a:rPr lang="cs-CZ" sz="800" dirty="0"/>
              <a:t> </a:t>
            </a:r>
            <a:r>
              <a:rPr lang="cs-CZ" sz="800" dirty="0" err="1"/>
              <a:t>managers</a:t>
            </a:r>
            <a:r>
              <a:rPr lang="cs-CZ" sz="800" dirty="0"/>
              <a:t>. Second </a:t>
            </a:r>
            <a:r>
              <a:rPr lang="cs-CZ" sz="800" dirty="0" err="1"/>
              <a:t>Edition</a:t>
            </a:r>
            <a:r>
              <a:rPr lang="cs-CZ" sz="800" dirty="0"/>
              <a:t>, Cambridge University </a:t>
            </a:r>
            <a:r>
              <a:rPr lang="cs-CZ" sz="800" dirty="0" err="1"/>
              <a:t>Press</a:t>
            </a:r>
            <a:r>
              <a:rPr lang="cs-CZ" sz="800" dirty="0"/>
              <a:t>, New York</a:t>
            </a:r>
          </a:p>
          <a:p>
            <a:pPr lvl="0"/>
            <a:r>
              <a:rPr lang="cs-CZ" sz="800" dirty="0" smtClean="0"/>
              <a:t>Mohla</a:t>
            </a:r>
            <a:r>
              <a:rPr lang="cs-CZ" sz="800" dirty="0"/>
              <a:t>, P. a </a:t>
            </a:r>
            <a:r>
              <a:rPr lang="cs-CZ" sz="800" dirty="0" err="1"/>
              <a:t>Hagenc</a:t>
            </a:r>
            <a:r>
              <a:rPr lang="cs-CZ" sz="800" dirty="0"/>
              <a:t>, T. (2010). Do EU </a:t>
            </a:r>
            <a:r>
              <a:rPr lang="cs-CZ" sz="800" dirty="0" err="1"/>
              <a:t>structural</a:t>
            </a:r>
            <a:r>
              <a:rPr lang="cs-CZ" sz="800" dirty="0"/>
              <a:t> </a:t>
            </a:r>
            <a:r>
              <a:rPr lang="cs-CZ" sz="800" dirty="0" err="1"/>
              <a:t>funds</a:t>
            </a:r>
            <a:r>
              <a:rPr lang="cs-CZ" sz="800" dirty="0"/>
              <a:t> </a:t>
            </a:r>
            <a:r>
              <a:rPr lang="cs-CZ" sz="800" dirty="0" err="1"/>
              <a:t>promote</a:t>
            </a:r>
            <a:r>
              <a:rPr lang="cs-CZ" sz="800" dirty="0"/>
              <a:t> </a:t>
            </a:r>
            <a:r>
              <a:rPr lang="cs-CZ" sz="800" dirty="0" err="1"/>
              <a:t>regional</a:t>
            </a:r>
            <a:r>
              <a:rPr lang="cs-CZ" sz="800" dirty="0"/>
              <a:t> </a:t>
            </a:r>
            <a:r>
              <a:rPr lang="cs-CZ" sz="800" dirty="0" err="1"/>
              <a:t>growth</a:t>
            </a:r>
            <a:r>
              <a:rPr lang="cs-CZ" sz="800" dirty="0"/>
              <a:t>? New evidence </a:t>
            </a:r>
            <a:r>
              <a:rPr lang="cs-CZ" sz="800" dirty="0" err="1"/>
              <a:t>from</a:t>
            </a:r>
            <a:r>
              <a:rPr lang="cs-CZ" sz="800" dirty="0"/>
              <a:t> </a:t>
            </a:r>
            <a:r>
              <a:rPr lang="cs-CZ" sz="800" dirty="0" err="1"/>
              <a:t>various</a:t>
            </a:r>
            <a:r>
              <a:rPr lang="cs-CZ" sz="800" dirty="0"/>
              <a:t> panel data </a:t>
            </a:r>
            <a:r>
              <a:rPr lang="cs-CZ" sz="800" dirty="0" err="1"/>
              <a:t>approaches</a:t>
            </a:r>
            <a:r>
              <a:rPr lang="cs-CZ" sz="800" dirty="0"/>
              <a:t>. </a:t>
            </a:r>
            <a:r>
              <a:rPr lang="cs-CZ" sz="800" dirty="0" err="1"/>
              <a:t>Regional</a:t>
            </a:r>
            <a:r>
              <a:rPr lang="cs-CZ" sz="800" dirty="0"/>
              <a:t> Science and Urban </a:t>
            </a:r>
            <a:r>
              <a:rPr lang="cs-CZ" sz="800" dirty="0" err="1"/>
              <a:t>Economics</a:t>
            </a:r>
            <a:r>
              <a:rPr lang="cs-CZ" sz="800" dirty="0"/>
              <a:t>, vol. 40, no. 5 (</a:t>
            </a:r>
            <a:r>
              <a:rPr lang="cs-CZ" sz="800" dirty="0" err="1"/>
              <a:t>September</a:t>
            </a:r>
            <a:r>
              <a:rPr lang="cs-CZ" sz="800" dirty="0"/>
              <a:t> 2010)</a:t>
            </a:r>
          </a:p>
          <a:p>
            <a:pPr lvl="0"/>
            <a:r>
              <a:rPr lang="cs-CZ" sz="800" dirty="0" err="1" smtClean="0"/>
              <a:t>Murshed</a:t>
            </a:r>
            <a:r>
              <a:rPr lang="cs-CZ" sz="800" dirty="0"/>
              <a:t>, S. M. (1994). </a:t>
            </a:r>
            <a:r>
              <a:rPr lang="cs-CZ" sz="800" dirty="0" err="1"/>
              <a:t>Adverse</a:t>
            </a:r>
            <a:r>
              <a:rPr lang="cs-CZ" sz="800" dirty="0"/>
              <a:t> </a:t>
            </a:r>
            <a:r>
              <a:rPr lang="cs-CZ" sz="800" dirty="0" err="1"/>
              <a:t>Selection</a:t>
            </a:r>
            <a:r>
              <a:rPr lang="cs-CZ" sz="800" dirty="0"/>
              <a:t> and </a:t>
            </a:r>
            <a:r>
              <a:rPr lang="cs-CZ" sz="800" dirty="0" err="1"/>
              <a:t>Moral</a:t>
            </a:r>
            <a:r>
              <a:rPr lang="cs-CZ" sz="800" dirty="0"/>
              <a:t> Hazard in </a:t>
            </a:r>
            <a:r>
              <a:rPr lang="cs-CZ" sz="800" dirty="0" err="1"/>
              <a:t>Government</a:t>
            </a:r>
            <a:r>
              <a:rPr lang="cs-CZ" sz="800" dirty="0"/>
              <a:t> Grant </a:t>
            </a:r>
            <a:r>
              <a:rPr lang="cs-CZ" sz="800" dirty="0" err="1"/>
              <a:t>Giving</a:t>
            </a:r>
            <a:r>
              <a:rPr lang="cs-CZ" sz="800" dirty="0"/>
              <a:t>. </a:t>
            </a:r>
            <a:r>
              <a:rPr lang="cs-CZ" sz="800" dirty="0" err="1"/>
              <a:t>Northern</a:t>
            </a:r>
            <a:r>
              <a:rPr lang="cs-CZ" sz="800" dirty="0"/>
              <a:t> </a:t>
            </a:r>
            <a:r>
              <a:rPr lang="cs-CZ" sz="800" dirty="0" err="1"/>
              <a:t>Ireland</a:t>
            </a:r>
            <a:r>
              <a:rPr lang="cs-CZ" sz="800" dirty="0"/>
              <a:t> </a:t>
            </a:r>
            <a:r>
              <a:rPr lang="cs-CZ" sz="800" dirty="0" err="1"/>
              <a:t>Economic</a:t>
            </a:r>
            <a:r>
              <a:rPr lang="cs-CZ" sz="800" dirty="0"/>
              <a:t> </a:t>
            </a:r>
            <a:r>
              <a:rPr lang="cs-CZ" sz="800" dirty="0" err="1"/>
              <a:t>Research</a:t>
            </a:r>
            <a:r>
              <a:rPr lang="cs-CZ" sz="800" dirty="0"/>
              <a:t> Centre.</a:t>
            </a:r>
          </a:p>
          <a:p>
            <a:pPr lvl="0"/>
            <a:r>
              <a:rPr lang="cs-CZ" sz="800" dirty="0" err="1" smtClean="0"/>
              <a:t>Nicolson</a:t>
            </a:r>
            <a:r>
              <a:rPr lang="cs-CZ" sz="800" dirty="0"/>
              <a:t>, A. (2010). </a:t>
            </a:r>
            <a:r>
              <a:rPr lang="cs-CZ" sz="800" dirty="0" err="1"/>
              <a:t>Vocational</a:t>
            </a:r>
            <a:r>
              <a:rPr lang="cs-CZ" sz="800" dirty="0"/>
              <a:t> </a:t>
            </a:r>
            <a:r>
              <a:rPr lang="cs-CZ" sz="800" dirty="0" err="1"/>
              <a:t>education</a:t>
            </a:r>
            <a:r>
              <a:rPr lang="cs-CZ" sz="800" dirty="0"/>
              <a:t> and </a:t>
            </a:r>
            <a:r>
              <a:rPr lang="cs-CZ" sz="800" dirty="0" err="1"/>
              <a:t>training</a:t>
            </a:r>
            <a:r>
              <a:rPr lang="cs-CZ" sz="800" dirty="0"/>
              <a:t> – </a:t>
            </a:r>
            <a:r>
              <a:rPr lang="cs-CZ" sz="800" dirty="0" err="1"/>
              <a:t>an</a:t>
            </a:r>
            <a:r>
              <a:rPr lang="cs-CZ" sz="800" dirty="0"/>
              <a:t> </a:t>
            </a:r>
            <a:r>
              <a:rPr lang="cs-CZ" sz="800" dirty="0" err="1"/>
              <a:t>engine</a:t>
            </a:r>
            <a:r>
              <a:rPr lang="cs-CZ" sz="800" dirty="0"/>
              <a:t> </a:t>
            </a:r>
            <a:r>
              <a:rPr lang="cs-CZ" sz="800" dirty="0" err="1"/>
              <a:t>for</a:t>
            </a:r>
            <a:r>
              <a:rPr lang="cs-CZ" sz="800" dirty="0"/>
              <a:t> </a:t>
            </a:r>
            <a:r>
              <a:rPr lang="cs-CZ" sz="800" dirty="0" err="1"/>
              <a:t>economic</a:t>
            </a:r>
            <a:r>
              <a:rPr lang="cs-CZ" sz="800" dirty="0"/>
              <a:t> </a:t>
            </a:r>
            <a:r>
              <a:rPr lang="cs-CZ" sz="800" dirty="0" err="1"/>
              <a:t>growth</a:t>
            </a:r>
            <a:r>
              <a:rPr lang="cs-CZ" sz="800" dirty="0"/>
              <a:t> and a </a:t>
            </a:r>
            <a:r>
              <a:rPr lang="cs-CZ" sz="800" dirty="0" err="1"/>
              <a:t>vehicle</a:t>
            </a:r>
            <a:r>
              <a:rPr lang="cs-CZ" sz="800" dirty="0"/>
              <a:t> </a:t>
            </a:r>
            <a:r>
              <a:rPr lang="cs-CZ" sz="800" dirty="0" err="1"/>
              <a:t>for</a:t>
            </a:r>
            <a:r>
              <a:rPr lang="cs-CZ" sz="800" dirty="0"/>
              <a:t> </a:t>
            </a:r>
            <a:r>
              <a:rPr lang="cs-CZ" sz="800" dirty="0" err="1"/>
              <a:t>social</a:t>
            </a:r>
            <a:r>
              <a:rPr lang="cs-CZ" sz="800" dirty="0"/>
              <a:t> </a:t>
            </a:r>
            <a:r>
              <a:rPr lang="cs-CZ" sz="800" dirty="0" err="1"/>
              <a:t>inclusion</a:t>
            </a:r>
            <a:r>
              <a:rPr lang="cs-CZ" sz="800" dirty="0"/>
              <a:t>?. International Journal of </a:t>
            </a:r>
            <a:r>
              <a:rPr lang="cs-CZ" sz="800" dirty="0" err="1"/>
              <a:t>Training</a:t>
            </a:r>
            <a:r>
              <a:rPr lang="cs-CZ" sz="800" dirty="0"/>
              <a:t> and </a:t>
            </a:r>
            <a:r>
              <a:rPr lang="cs-CZ" sz="800" dirty="0" err="1"/>
              <a:t>Development</a:t>
            </a:r>
            <a:r>
              <a:rPr lang="cs-CZ" sz="800" dirty="0"/>
              <a:t>, vol. 14, no. 4 (</a:t>
            </a:r>
            <a:r>
              <a:rPr lang="cs-CZ" sz="800" dirty="0" err="1"/>
              <a:t>December</a:t>
            </a:r>
            <a:r>
              <a:rPr lang="cs-CZ" sz="800" dirty="0"/>
              <a:t>, 2010).</a:t>
            </a:r>
          </a:p>
          <a:p>
            <a:pPr lvl="0"/>
            <a:r>
              <a:rPr lang="cs-CZ" sz="800" dirty="0"/>
              <a:t>Paličková, I. (2012). Cvičebnice Mikroekonomie. </a:t>
            </a:r>
            <a:r>
              <a:rPr lang="cs-CZ" sz="800" dirty="0" err="1"/>
              <a:t>Bizbooks</a:t>
            </a:r>
            <a:r>
              <a:rPr lang="cs-CZ" sz="800" dirty="0"/>
              <a:t>.</a:t>
            </a:r>
          </a:p>
          <a:p>
            <a:pPr lvl="0"/>
            <a:r>
              <a:rPr lang="cs-CZ" sz="800" dirty="0"/>
              <a:t>Pavelková, D., Dohnalová, Z. (2000) </a:t>
            </a:r>
            <a:r>
              <a:rPr lang="cs-CZ" sz="800" i="1" dirty="0"/>
              <a:t>Mikroekonomie cvičebnice. </a:t>
            </a:r>
            <a:r>
              <a:rPr lang="cs-CZ" sz="800" dirty="0"/>
              <a:t>Zlín: Vysoké učení technické v Brně.</a:t>
            </a:r>
          </a:p>
          <a:p>
            <a:pPr lvl="0"/>
            <a:r>
              <a:rPr lang="cs-CZ" sz="800" dirty="0"/>
              <a:t>Pavelková, D., </a:t>
            </a:r>
            <a:r>
              <a:rPr lang="cs-CZ" sz="800" dirty="0" err="1"/>
              <a:t>Friedel</a:t>
            </a:r>
            <a:r>
              <a:rPr lang="cs-CZ" sz="800" dirty="0"/>
              <a:t>, L., </a:t>
            </a:r>
            <a:r>
              <a:rPr lang="cs-CZ" sz="800" dirty="0" err="1"/>
              <a:t>Jirčíková</a:t>
            </a:r>
            <a:r>
              <a:rPr lang="cs-CZ" sz="800" dirty="0"/>
              <a:t>, E., Knápková, A., Skokan, K., &amp; </a:t>
            </a:r>
            <a:r>
              <a:rPr lang="cs-CZ" sz="800" dirty="0" err="1"/>
              <a:t>Škodáková</a:t>
            </a:r>
            <a:r>
              <a:rPr lang="cs-CZ" sz="800" dirty="0"/>
              <a:t>, P. (2009). Klastry a jejich vliv na výkonnost firem (1st </a:t>
            </a:r>
            <a:r>
              <a:rPr lang="cs-CZ" sz="800" dirty="0" err="1"/>
              <a:t>ed</a:t>
            </a:r>
            <a:r>
              <a:rPr lang="cs-CZ" sz="800" dirty="0"/>
              <a:t>.). Praha: </a:t>
            </a:r>
            <a:r>
              <a:rPr lang="cs-CZ" sz="800" dirty="0" err="1"/>
              <a:t>Grada</a:t>
            </a:r>
            <a:r>
              <a:rPr lang="cs-CZ" sz="800" dirty="0"/>
              <a:t> </a:t>
            </a:r>
            <a:r>
              <a:rPr lang="cs-CZ" sz="800" dirty="0" err="1"/>
              <a:t>Publishing</a:t>
            </a:r>
            <a:r>
              <a:rPr lang="cs-CZ" sz="800" dirty="0"/>
              <a:t>, a.s.</a:t>
            </a:r>
          </a:p>
          <a:p>
            <a:pPr lvl="0"/>
            <a:r>
              <a:rPr lang="cs-CZ" sz="800" dirty="0" err="1"/>
              <a:t>Phillips</a:t>
            </a:r>
            <a:r>
              <a:rPr lang="cs-CZ" sz="800" dirty="0"/>
              <a:t>, P. P. a </a:t>
            </a:r>
            <a:r>
              <a:rPr lang="cs-CZ" sz="800" dirty="0" err="1"/>
              <a:t>Phillips</a:t>
            </a:r>
            <a:r>
              <a:rPr lang="cs-CZ" sz="800" dirty="0"/>
              <a:t>, J. (2011). Handbook of </a:t>
            </a:r>
            <a:r>
              <a:rPr lang="cs-CZ" sz="800" dirty="0" err="1"/>
              <a:t>Training</a:t>
            </a:r>
            <a:r>
              <a:rPr lang="cs-CZ" sz="800" dirty="0"/>
              <a:t> </a:t>
            </a:r>
            <a:r>
              <a:rPr lang="cs-CZ" sz="800" dirty="0" err="1"/>
              <a:t>Evaluation</a:t>
            </a:r>
            <a:r>
              <a:rPr lang="cs-CZ" sz="800" dirty="0"/>
              <a:t> and </a:t>
            </a:r>
            <a:r>
              <a:rPr lang="cs-CZ" sz="800" dirty="0" err="1"/>
              <a:t>Measurement</a:t>
            </a:r>
            <a:r>
              <a:rPr lang="cs-CZ" sz="800" dirty="0"/>
              <a:t> </a:t>
            </a:r>
            <a:r>
              <a:rPr lang="cs-CZ" sz="800" dirty="0" err="1"/>
              <a:t>Methods</a:t>
            </a:r>
            <a:r>
              <a:rPr lang="cs-CZ" sz="800" dirty="0"/>
              <a:t> (</a:t>
            </a:r>
            <a:r>
              <a:rPr lang="cs-CZ" sz="800" dirty="0" err="1"/>
              <a:t>Improving</a:t>
            </a:r>
            <a:r>
              <a:rPr lang="cs-CZ" sz="800" dirty="0"/>
              <a:t> </a:t>
            </a:r>
            <a:r>
              <a:rPr lang="cs-CZ" sz="800" dirty="0" err="1"/>
              <a:t>Human</a:t>
            </a:r>
            <a:r>
              <a:rPr lang="cs-CZ" sz="800" dirty="0"/>
              <a:t> Performance). New York, </a:t>
            </a:r>
            <a:r>
              <a:rPr lang="cs-CZ" sz="800" dirty="0" err="1"/>
              <a:t>Routledge</a:t>
            </a:r>
            <a:r>
              <a:rPr lang="cs-CZ" sz="800" dirty="0"/>
              <a:t>.</a:t>
            </a:r>
          </a:p>
          <a:p>
            <a:pPr lvl="0"/>
            <a:r>
              <a:rPr lang="cs-CZ" sz="800" dirty="0" err="1"/>
              <a:t>Phillips</a:t>
            </a:r>
            <a:r>
              <a:rPr lang="cs-CZ" sz="800" dirty="0"/>
              <a:t>, P. P. a </a:t>
            </a:r>
            <a:r>
              <a:rPr lang="cs-CZ" sz="800" dirty="0" err="1"/>
              <a:t>Phillips</a:t>
            </a:r>
            <a:r>
              <a:rPr lang="cs-CZ" sz="800" dirty="0"/>
              <a:t>, J. (2016). Real </a:t>
            </a:r>
            <a:r>
              <a:rPr lang="cs-CZ" sz="800" dirty="0" err="1"/>
              <a:t>World</a:t>
            </a:r>
            <a:r>
              <a:rPr lang="cs-CZ" sz="800" dirty="0"/>
              <a:t> </a:t>
            </a:r>
            <a:r>
              <a:rPr lang="cs-CZ" sz="800" dirty="0" err="1"/>
              <a:t>Training</a:t>
            </a:r>
            <a:r>
              <a:rPr lang="cs-CZ" sz="800" dirty="0"/>
              <a:t> </a:t>
            </a:r>
            <a:r>
              <a:rPr lang="cs-CZ" sz="800" dirty="0" err="1"/>
              <a:t>Evaluation</a:t>
            </a:r>
            <a:r>
              <a:rPr lang="cs-CZ" sz="800" dirty="0"/>
              <a:t>. New York, </a:t>
            </a:r>
            <a:r>
              <a:rPr lang="cs-CZ" sz="800" dirty="0" err="1"/>
              <a:t>Association</a:t>
            </a:r>
            <a:r>
              <a:rPr lang="cs-CZ" sz="800" dirty="0"/>
              <a:t> </a:t>
            </a:r>
            <a:r>
              <a:rPr lang="cs-CZ" sz="800" dirty="0" err="1"/>
              <a:t>for</a:t>
            </a:r>
            <a:r>
              <a:rPr lang="cs-CZ" sz="800" dirty="0"/>
              <a:t> Talent </a:t>
            </a:r>
            <a:r>
              <a:rPr lang="cs-CZ" sz="800" dirty="0" err="1"/>
              <a:t>Development</a:t>
            </a:r>
            <a:r>
              <a:rPr lang="cs-CZ" sz="800" dirty="0"/>
              <a:t>.</a:t>
            </a:r>
          </a:p>
          <a:p>
            <a:pPr lvl="0"/>
            <a:r>
              <a:rPr lang="cs-CZ" sz="800" dirty="0" err="1"/>
              <a:t>Pindea</a:t>
            </a:r>
            <a:r>
              <a:rPr lang="cs-CZ" sz="800" dirty="0"/>
              <a:t>, P. (2010). </a:t>
            </a:r>
            <a:r>
              <a:rPr lang="cs-CZ" sz="800" dirty="0" err="1"/>
              <a:t>Evaluation</a:t>
            </a:r>
            <a:r>
              <a:rPr lang="cs-CZ" sz="800" dirty="0"/>
              <a:t> of </a:t>
            </a:r>
            <a:r>
              <a:rPr lang="cs-CZ" sz="800" dirty="0" err="1"/>
              <a:t>training</a:t>
            </a:r>
            <a:r>
              <a:rPr lang="cs-CZ" sz="800" dirty="0"/>
              <a:t> in </a:t>
            </a:r>
            <a:r>
              <a:rPr lang="cs-CZ" sz="800" dirty="0" err="1"/>
              <a:t>organisations</a:t>
            </a:r>
            <a:r>
              <a:rPr lang="cs-CZ" sz="800" dirty="0"/>
              <a:t>: a </a:t>
            </a:r>
            <a:r>
              <a:rPr lang="cs-CZ" sz="800" dirty="0" err="1"/>
              <a:t>proposal</a:t>
            </a:r>
            <a:r>
              <a:rPr lang="cs-CZ" sz="800" dirty="0"/>
              <a:t> </a:t>
            </a:r>
            <a:r>
              <a:rPr lang="cs-CZ" sz="800" dirty="0" err="1"/>
              <a:t>for</a:t>
            </a:r>
            <a:r>
              <a:rPr lang="cs-CZ" sz="800" dirty="0"/>
              <a:t> </a:t>
            </a:r>
            <a:r>
              <a:rPr lang="cs-CZ" sz="800" dirty="0" err="1"/>
              <a:t>an</a:t>
            </a:r>
            <a:r>
              <a:rPr lang="cs-CZ" sz="800" dirty="0"/>
              <a:t> </a:t>
            </a:r>
            <a:r>
              <a:rPr lang="cs-CZ" sz="800" dirty="0" err="1"/>
              <a:t>integrated</a:t>
            </a:r>
            <a:r>
              <a:rPr lang="cs-CZ" sz="800" dirty="0"/>
              <a:t> model. Journal of </a:t>
            </a:r>
            <a:r>
              <a:rPr lang="cs-CZ" sz="800" dirty="0" err="1"/>
              <a:t>European</a:t>
            </a:r>
            <a:r>
              <a:rPr lang="cs-CZ" sz="800" dirty="0"/>
              <a:t> </a:t>
            </a:r>
            <a:r>
              <a:rPr lang="cs-CZ" sz="800" dirty="0" err="1"/>
              <a:t>Industrial</a:t>
            </a:r>
            <a:r>
              <a:rPr lang="cs-CZ" sz="800" dirty="0"/>
              <a:t> </a:t>
            </a:r>
            <a:r>
              <a:rPr lang="cs-CZ" sz="800" dirty="0" err="1"/>
              <a:t>Training</a:t>
            </a:r>
            <a:r>
              <a:rPr lang="cs-CZ" sz="800" dirty="0"/>
              <a:t>, Vol. 34, </a:t>
            </a:r>
            <a:r>
              <a:rPr lang="cs-CZ" sz="800" dirty="0" err="1"/>
              <a:t>Iss</a:t>
            </a:r>
            <a:r>
              <a:rPr lang="cs-CZ" sz="800" dirty="0"/>
              <a:t> 7, pp. 673-693.</a:t>
            </a:r>
          </a:p>
          <a:p>
            <a:pPr lvl="0"/>
            <a:r>
              <a:rPr lang="cs-CZ" sz="800" dirty="0" err="1" smtClean="0"/>
              <a:t>Radnor</a:t>
            </a:r>
            <a:r>
              <a:rPr lang="cs-CZ" sz="800" dirty="0"/>
              <a:t>, Z. J., </a:t>
            </a:r>
            <a:r>
              <a:rPr lang="cs-CZ" sz="800" dirty="0" err="1"/>
              <a:t>Holweg</a:t>
            </a:r>
            <a:r>
              <a:rPr lang="cs-CZ" sz="800" dirty="0"/>
              <a:t>, M., </a:t>
            </a:r>
            <a:r>
              <a:rPr lang="cs-CZ" sz="800" dirty="0" err="1"/>
              <a:t>Waring</a:t>
            </a:r>
            <a:r>
              <a:rPr lang="cs-CZ" sz="800" dirty="0"/>
              <a:t>, J., (2011), "</a:t>
            </a:r>
            <a:r>
              <a:rPr lang="cs-CZ" sz="800" dirty="0" err="1"/>
              <a:t>Lean</a:t>
            </a:r>
            <a:r>
              <a:rPr lang="cs-CZ" sz="800" dirty="0"/>
              <a:t> in </a:t>
            </a:r>
            <a:r>
              <a:rPr lang="cs-CZ" sz="800" dirty="0" err="1"/>
              <a:t>healthcare</a:t>
            </a:r>
            <a:r>
              <a:rPr lang="cs-CZ" sz="800" dirty="0"/>
              <a:t>: </a:t>
            </a:r>
            <a:r>
              <a:rPr lang="cs-CZ" sz="800" dirty="0" err="1"/>
              <a:t>The</a:t>
            </a:r>
            <a:r>
              <a:rPr lang="cs-CZ" sz="800" dirty="0"/>
              <a:t> </a:t>
            </a:r>
            <a:r>
              <a:rPr lang="cs-CZ" sz="800" dirty="0" err="1"/>
              <a:t>unfilled</a:t>
            </a:r>
            <a:r>
              <a:rPr lang="cs-CZ" sz="800" dirty="0"/>
              <a:t> </a:t>
            </a:r>
            <a:r>
              <a:rPr lang="cs-CZ" sz="800" dirty="0" err="1"/>
              <a:t>promise</a:t>
            </a:r>
            <a:r>
              <a:rPr lang="cs-CZ" sz="800" dirty="0"/>
              <a:t>? ", </a:t>
            </a:r>
            <a:r>
              <a:rPr lang="cs-CZ" sz="800" dirty="0" err="1"/>
              <a:t>Social</a:t>
            </a:r>
            <a:r>
              <a:rPr lang="cs-CZ" sz="800" dirty="0"/>
              <a:t> Science &amp; </a:t>
            </a:r>
            <a:r>
              <a:rPr lang="cs-CZ" sz="800" dirty="0" err="1"/>
              <a:t>Medicine</a:t>
            </a:r>
            <a:r>
              <a:rPr lang="cs-CZ" sz="800" dirty="0"/>
              <a:t>, Vol. 74, str. 364-371.</a:t>
            </a:r>
          </a:p>
          <a:p>
            <a:pPr lvl="0"/>
            <a:r>
              <a:rPr lang="cs-CZ" sz="800" dirty="0" err="1" smtClean="0"/>
              <a:t>Rubinfeld</a:t>
            </a:r>
            <a:r>
              <a:rPr lang="cs-CZ" sz="800" dirty="0"/>
              <a:t>, D. L., &amp; </a:t>
            </a:r>
            <a:r>
              <a:rPr lang="cs-CZ" sz="800" dirty="0" err="1"/>
              <a:t>Pindyck</a:t>
            </a:r>
            <a:r>
              <a:rPr lang="cs-CZ" sz="800" dirty="0"/>
              <a:t>, R. S. (2013). </a:t>
            </a:r>
            <a:r>
              <a:rPr lang="cs-CZ" sz="800" dirty="0" err="1"/>
              <a:t>Microeconomics</a:t>
            </a:r>
            <a:r>
              <a:rPr lang="cs-CZ" sz="800" dirty="0"/>
              <a:t>. 8., </a:t>
            </a:r>
            <a:r>
              <a:rPr lang="cs-CZ" sz="800" dirty="0" err="1"/>
              <a:t>ed</a:t>
            </a:r>
            <a:r>
              <a:rPr lang="cs-CZ" sz="800" dirty="0"/>
              <a:t>., </a:t>
            </a:r>
            <a:r>
              <a:rPr lang="cs-CZ" sz="800" dirty="0" err="1"/>
              <a:t>international</a:t>
            </a:r>
            <a:r>
              <a:rPr lang="cs-CZ" sz="800" dirty="0"/>
              <a:t> </a:t>
            </a:r>
            <a:r>
              <a:rPr lang="cs-CZ" sz="800" dirty="0" err="1"/>
              <a:t>ed</a:t>
            </a:r>
            <a:r>
              <a:rPr lang="cs-CZ" sz="800" dirty="0"/>
              <a:t>. </a:t>
            </a:r>
            <a:r>
              <a:rPr lang="cs-CZ" sz="800" dirty="0" err="1"/>
              <a:t>Upper</a:t>
            </a:r>
            <a:r>
              <a:rPr lang="cs-CZ" sz="800" dirty="0"/>
              <a:t> </a:t>
            </a:r>
            <a:r>
              <a:rPr lang="cs-CZ" sz="800" dirty="0" err="1"/>
              <a:t>Saddle</a:t>
            </a:r>
            <a:r>
              <a:rPr lang="cs-CZ" sz="800" dirty="0"/>
              <a:t> River, N. J: </a:t>
            </a:r>
            <a:r>
              <a:rPr lang="cs-CZ" sz="800" dirty="0" err="1"/>
              <a:t>Pearson</a:t>
            </a:r>
            <a:r>
              <a:rPr lang="cs-CZ" sz="800" dirty="0"/>
              <a:t> </a:t>
            </a:r>
            <a:r>
              <a:rPr lang="cs-CZ" sz="800" dirty="0" err="1"/>
              <a:t>Prentice</a:t>
            </a:r>
            <a:r>
              <a:rPr lang="cs-CZ" sz="800" dirty="0"/>
              <a:t> </a:t>
            </a:r>
            <a:r>
              <a:rPr lang="cs-CZ" sz="800" dirty="0" err="1"/>
              <a:t>Hall</a:t>
            </a:r>
            <a:r>
              <a:rPr lang="cs-CZ" sz="800" dirty="0"/>
              <a:t>, ISBN 0133041700.</a:t>
            </a:r>
          </a:p>
          <a:p>
            <a:pPr lvl="0"/>
            <a:r>
              <a:rPr lang="cs-CZ" sz="800" dirty="0" err="1"/>
              <a:t>Samuelson</a:t>
            </a:r>
            <a:r>
              <a:rPr lang="cs-CZ" sz="800" dirty="0"/>
              <a:t>, P. A., </a:t>
            </a:r>
            <a:r>
              <a:rPr lang="cs-CZ" sz="800" dirty="0" err="1"/>
              <a:t>Nordhaus</a:t>
            </a:r>
            <a:r>
              <a:rPr lang="cs-CZ" sz="800" dirty="0"/>
              <a:t>, W. D. </a:t>
            </a:r>
            <a:r>
              <a:rPr lang="cs-CZ" sz="800" i="1" dirty="0"/>
              <a:t>Ekonomie.</a:t>
            </a:r>
            <a:r>
              <a:rPr lang="cs-CZ" sz="800" dirty="0"/>
              <a:t> Praha: Nakladatelství Svoboda, 1995.  ISBN 80-205-0494-X</a:t>
            </a:r>
          </a:p>
          <a:p>
            <a:pPr lvl="0"/>
            <a:r>
              <a:rPr lang="cs-CZ" sz="800" dirty="0"/>
              <a:t>Schiller, R. B. (2004) Mikroekonomie. První vydání, </a:t>
            </a:r>
            <a:r>
              <a:rPr lang="cs-CZ" sz="800" dirty="0" err="1"/>
              <a:t>Computer</a:t>
            </a:r>
            <a:r>
              <a:rPr lang="cs-CZ" sz="800" dirty="0"/>
              <a:t> </a:t>
            </a:r>
            <a:r>
              <a:rPr lang="cs-CZ" sz="800" dirty="0" err="1"/>
              <a:t>Press</a:t>
            </a:r>
            <a:r>
              <a:rPr lang="cs-CZ" sz="800" dirty="0"/>
              <a:t>, Brno, 2004. ISBN 80 -251-0119-6</a:t>
            </a:r>
          </a:p>
          <a:p>
            <a:pPr lvl="0"/>
            <a:r>
              <a:rPr lang="cs-CZ" sz="800" dirty="0" err="1"/>
              <a:t>Sirůček</a:t>
            </a:r>
            <a:r>
              <a:rPr lang="cs-CZ" sz="800" dirty="0"/>
              <a:t>, P., </a:t>
            </a:r>
            <a:r>
              <a:rPr lang="cs-CZ" sz="800" dirty="0" err="1"/>
              <a:t>Nečadová</a:t>
            </a:r>
            <a:r>
              <a:rPr lang="cs-CZ" sz="800" dirty="0"/>
              <a:t> , M. (1995) </a:t>
            </a:r>
            <a:r>
              <a:rPr lang="cs-CZ" sz="800" i="1" dirty="0"/>
              <a:t>Mikroekonomie I</a:t>
            </a:r>
            <a:r>
              <a:rPr lang="cs-CZ" sz="800" dirty="0"/>
              <a:t>. Praha: Vysoká škola ekonomická Praha,   1995.  </a:t>
            </a:r>
          </a:p>
          <a:p>
            <a:pPr lvl="0"/>
            <a:r>
              <a:rPr lang="cs-CZ" sz="800" dirty="0"/>
              <a:t>Smith, P., </a:t>
            </a:r>
            <a:r>
              <a:rPr lang="cs-CZ" sz="800" dirty="0" err="1"/>
              <a:t>Begg</a:t>
            </a:r>
            <a:r>
              <a:rPr lang="cs-CZ" sz="800" dirty="0"/>
              <a:t>, D. (1991</a:t>
            </a:r>
            <a:r>
              <a:rPr lang="cs-CZ" sz="800" i="1" dirty="0"/>
              <a:t>) </a:t>
            </a:r>
            <a:r>
              <a:rPr lang="cs-CZ" sz="800" i="1" dirty="0" err="1"/>
              <a:t>Economics</a:t>
            </a:r>
            <a:r>
              <a:rPr lang="cs-CZ" sz="800" i="1" dirty="0"/>
              <a:t> </a:t>
            </a:r>
            <a:r>
              <a:rPr lang="cs-CZ" sz="800" i="1" dirty="0" err="1"/>
              <a:t>Workbook</a:t>
            </a:r>
            <a:r>
              <a:rPr lang="cs-CZ" sz="800" i="1" dirty="0"/>
              <a:t>.</a:t>
            </a:r>
            <a:r>
              <a:rPr lang="cs-CZ" sz="800" dirty="0"/>
              <a:t> London: </a:t>
            </a:r>
            <a:r>
              <a:rPr lang="cs-CZ" sz="800" dirty="0" err="1"/>
              <a:t>McGRAW</a:t>
            </a:r>
            <a:r>
              <a:rPr lang="cs-CZ" sz="800" dirty="0"/>
              <a:t>-HILL </a:t>
            </a:r>
            <a:r>
              <a:rPr lang="cs-CZ" sz="800" dirty="0" err="1"/>
              <a:t>Book</a:t>
            </a:r>
            <a:r>
              <a:rPr lang="cs-CZ" sz="800" dirty="0"/>
              <a:t> </a:t>
            </a:r>
            <a:r>
              <a:rPr lang="cs-CZ" sz="800" dirty="0" err="1"/>
              <a:t>Company</a:t>
            </a:r>
            <a:r>
              <a:rPr lang="cs-CZ" sz="800" dirty="0"/>
              <a:t>,   1991.   </a:t>
            </a:r>
          </a:p>
          <a:p>
            <a:pPr lvl="0"/>
            <a:r>
              <a:rPr lang="cs-CZ" sz="800" dirty="0" err="1"/>
              <a:t>Solomon</a:t>
            </a:r>
            <a:r>
              <a:rPr lang="cs-CZ" sz="800" dirty="0"/>
              <a:t>, M et al (2006) </a:t>
            </a:r>
            <a:r>
              <a:rPr lang="cs-CZ" sz="800" dirty="0" err="1"/>
              <a:t>Consumer</a:t>
            </a:r>
            <a:r>
              <a:rPr lang="cs-CZ" sz="800" dirty="0"/>
              <a:t> </a:t>
            </a:r>
            <a:r>
              <a:rPr lang="cs-CZ" sz="800" dirty="0" err="1"/>
              <a:t>Behaviour</a:t>
            </a:r>
            <a:r>
              <a:rPr lang="cs-CZ" sz="800" dirty="0"/>
              <a:t>: A </a:t>
            </a:r>
            <a:r>
              <a:rPr lang="cs-CZ" sz="800" dirty="0" err="1"/>
              <a:t>European</a:t>
            </a:r>
            <a:r>
              <a:rPr lang="cs-CZ" sz="800" dirty="0"/>
              <a:t> </a:t>
            </a:r>
            <a:r>
              <a:rPr lang="cs-CZ" sz="800" dirty="0" err="1"/>
              <a:t>perspective</a:t>
            </a:r>
            <a:r>
              <a:rPr lang="cs-CZ" sz="800" dirty="0"/>
              <a:t>, New Jersey: </a:t>
            </a:r>
            <a:r>
              <a:rPr lang="cs-CZ" sz="800" dirty="0" err="1"/>
              <a:t>Prentice</a:t>
            </a:r>
            <a:r>
              <a:rPr lang="cs-CZ" sz="800" dirty="0"/>
              <a:t> </a:t>
            </a:r>
            <a:r>
              <a:rPr lang="cs-CZ" sz="800" dirty="0" err="1"/>
              <a:t>Hall</a:t>
            </a:r>
            <a:r>
              <a:rPr lang="cs-CZ" sz="800" dirty="0"/>
              <a:t>.  </a:t>
            </a:r>
          </a:p>
          <a:p>
            <a:pPr lvl="0"/>
            <a:r>
              <a:rPr lang="cs-CZ" sz="800" dirty="0"/>
              <a:t>Soukupová, J. a kol. (1996) Mikroekonomie</a:t>
            </a:r>
            <a:r>
              <a:rPr lang="cs-CZ" sz="800" i="1" dirty="0"/>
              <a:t>.</a:t>
            </a:r>
            <a:r>
              <a:rPr lang="cs-CZ" sz="800" dirty="0"/>
              <a:t> Praha: Management </a:t>
            </a:r>
            <a:r>
              <a:rPr lang="cs-CZ" sz="800" dirty="0" err="1"/>
              <a:t>Press</a:t>
            </a:r>
            <a:r>
              <a:rPr lang="cs-CZ" sz="800" dirty="0"/>
              <a:t>, </a:t>
            </a:r>
          </a:p>
          <a:p>
            <a:pPr lvl="0"/>
            <a:r>
              <a:rPr lang="cs-CZ" sz="800" dirty="0"/>
              <a:t>Soukupová, J., Hořejší, B. (2009) Mikroekonomie, Praha: Management </a:t>
            </a:r>
            <a:r>
              <a:rPr lang="cs-CZ" sz="800" dirty="0" err="1"/>
              <a:t>Press</a:t>
            </a:r>
            <a:r>
              <a:rPr lang="cs-CZ" sz="800" dirty="0"/>
              <a:t>, </a:t>
            </a:r>
          </a:p>
          <a:p>
            <a:pPr lvl="0"/>
            <a:r>
              <a:rPr lang="cs-CZ" sz="800" dirty="0"/>
              <a:t>Soukupová, J., Hořejší, B., Macáková, I., Soukup, J.  (2006) Mikroekonomie. 4. rozšířené  vydání, Management </a:t>
            </a:r>
            <a:r>
              <a:rPr lang="cs-CZ" sz="800" dirty="0" err="1"/>
              <a:t>Press</a:t>
            </a:r>
            <a:r>
              <a:rPr lang="cs-CZ" sz="800" dirty="0"/>
              <a:t>, Praha </a:t>
            </a:r>
          </a:p>
          <a:p>
            <a:pPr lvl="0"/>
            <a:r>
              <a:rPr lang="cs-CZ" sz="800" dirty="0"/>
              <a:t>Soukupová, J., Hořejší, B., Macáková, I., Soukup, J.  (2015) Mikroekonomie. 5. rozšířené  vydání, Management </a:t>
            </a:r>
            <a:r>
              <a:rPr lang="cs-CZ" sz="800" dirty="0" err="1"/>
              <a:t>Press</a:t>
            </a:r>
            <a:r>
              <a:rPr lang="cs-CZ" sz="800" dirty="0"/>
              <a:t>, Praha </a:t>
            </a:r>
            <a:endParaRPr lang="cs-CZ" sz="800" dirty="0" smtClean="0"/>
          </a:p>
          <a:p>
            <a:pPr lvl="0"/>
            <a:r>
              <a:rPr lang="cs-CZ" sz="800" dirty="0" err="1"/>
              <a:t>Tokárová</a:t>
            </a:r>
            <a:r>
              <a:rPr lang="cs-CZ" sz="800" dirty="0"/>
              <a:t>, M. </a:t>
            </a:r>
            <a:r>
              <a:rPr lang="cs-CZ" sz="800" dirty="0" err="1"/>
              <a:t>Protimonopolná</a:t>
            </a:r>
            <a:r>
              <a:rPr lang="cs-CZ" sz="800" dirty="0"/>
              <a:t> politika. Bratislava: SPRINT </a:t>
            </a:r>
            <a:r>
              <a:rPr lang="cs-CZ" sz="800" dirty="0" err="1"/>
              <a:t>vfra</a:t>
            </a:r>
            <a:r>
              <a:rPr lang="cs-CZ" sz="800" dirty="0"/>
              <a:t>, 2002.  </a:t>
            </a:r>
          </a:p>
          <a:p>
            <a:pPr lvl="0"/>
            <a:r>
              <a:rPr lang="cs-CZ" sz="800" dirty="0" err="1"/>
              <a:t>Varian</a:t>
            </a:r>
            <a:r>
              <a:rPr lang="cs-CZ" sz="800" dirty="0"/>
              <a:t>, H. R. (1995) </a:t>
            </a:r>
            <a:r>
              <a:rPr lang="cs-CZ" sz="800" i="1" dirty="0"/>
              <a:t>Mikroekonomie</a:t>
            </a:r>
            <a:r>
              <a:rPr lang="cs-CZ" sz="800" dirty="0"/>
              <a:t>. Praha: Victoria </a:t>
            </a:r>
            <a:r>
              <a:rPr lang="cs-CZ" sz="800" dirty="0" err="1"/>
              <a:t>Publishing</a:t>
            </a:r>
            <a:r>
              <a:rPr lang="cs-CZ" sz="800" dirty="0"/>
              <a:t>. </a:t>
            </a:r>
          </a:p>
          <a:p>
            <a:pPr lvl="0"/>
            <a:r>
              <a:rPr lang="cs-CZ" sz="800" dirty="0" err="1"/>
              <a:t>Varian</a:t>
            </a:r>
            <a:r>
              <a:rPr lang="cs-CZ" sz="800" dirty="0"/>
              <a:t>, R.,H. (1993) Mikroekonomie. Moderní přístup. 1. vydání, Victoria </a:t>
            </a:r>
            <a:r>
              <a:rPr lang="cs-CZ" sz="800" dirty="0" err="1"/>
              <a:t>Publishing</a:t>
            </a:r>
            <a:r>
              <a:rPr lang="cs-CZ" sz="800" dirty="0"/>
              <a:t>, a.s., </a:t>
            </a:r>
          </a:p>
          <a:p>
            <a:pPr lvl="0"/>
            <a:r>
              <a:rPr lang="cs-CZ" sz="800" dirty="0" err="1"/>
              <a:t>Williams</a:t>
            </a:r>
            <a:r>
              <a:rPr lang="cs-CZ" sz="800" dirty="0"/>
              <a:t>, E. W. (2006). Občanská ekonomie. </a:t>
            </a:r>
            <a:r>
              <a:rPr lang="cs-CZ" sz="800" dirty="0" err="1"/>
              <a:t>Laisses</a:t>
            </a:r>
            <a:r>
              <a:rPr lang="cs-CZ" sz="800" dirty="0"/>
              <a:t> </a:t>
            </a:r>
            <a:r>
              <a:rPr lang="cs-CZ" sz="800" dirty="0" err="1"/>
              <a:t>Faire</a:t>
            </a:r>
            <a:r>
              <a:rPr lang="cs-CZ" sz="800" dirty="0"/>
              <a:t>. Načteno z http://www.nechtenasbyt.cz/obcanska-ekonomie/</a:t>
            </a:r>
          </a:p>
          <a:p>
            <a:pPr lvl="0"/>
            <a:r>
              <a:rPr lang="cs-CZ" sz="800" dirty="0" err="1"/>
              <a:t>Wood</a:t>
            </a:r>
            <a:r>
              <a:rPr lang="cs-CZ" sz="800" dirty="0"/>
              <a:t>, N., (2004), "</a:t>
            </a:r>
            <a:r>
              <a:rPr lang="cs-CZ" sz="800" dirty="0" err="1"/>
              <a:t>Lean</a:t>
            </a:r>
            <a:r>
              <a:rPr lang="cs-CZ" sz="800" dirty="0"/>
              <a:t> Thinking", Management </a:t>
            </a:r>
            <a:r>
              <a:rPr lang="cs-CZ" sz="800" dirty="0" err="1"/>
              <a:t>Services</a:t>
            </a:r>
            <a:r>
              <a:rPr lang="cs-CZ" sz="800" dirty="0"/>
              <a:t>, Vol. 48 No.2</a:t>
            </a:r>
            <a:r>
              <a:rPr lang="cs-CZ" sz="800" dirty="0" smtClean="0"/>
              <a:t>.</a:t>
            </a:r>
            <a:endParaRPr lang="cs-CZ" sz="8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183</a:t>
            </a:fld>
            <a:endParaRPr lang="cs-CZ"/>
          </a:p>
        </p:txBody>
      </p:sp>
    </p:spTree>
    <p:extLst>
      <p:ext uri="{BB962C8B-B14F-4D97-AF65-F5344CB8AC3E}">
        <p14:creationId xmlns:p14="http://schemas.microsoft.com/office/powerpoint/2010/main" val="2287917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en-US" b="1" cap="all" dirty="0"/>
              <a:t>behavior of the demand side</a:t>
            </a:r>
            <a:endParaRPr lang="cs-CZ" dirty="0"/>
          </a:p>
        </p:txBody>
      </p:sp>
      <p:sp>
        <p:nvSpPr>
          <p:cNvPr id="3" name="Zástupný symbol pro obsah 2"/>
          <p:cNvSpPr>
            <a:spLocks noGrp="1"/>
          </p:cNvSpPr>
          <p:nvPr>
            <p:ph idx="1"/>
          </p:nvPr>
        </p:nvSpPr>
        <p:spPr/>
        <p:txBody>
          <a:bodyPr>
            <a:normAutofit fontScale="92500"/>
          </a:bodyPr>
          <a:lstStyle/>
          <a:p>
            <a:pPr marL="457200" lvl="1" indent="0" algn="ctr">
              <a:buNone/>
            </a:pPr>
            <a:r>
              <a:rPr lang="en-US" i="1" dirty="0" smtClean="0"/>
              <a:t>The </a:t>
            </a:r>
            <a:r>
              <a:rPr lang="en-US" i="1" dirty="0"/>
              <a:t>line of the old-age pension budget is also related to so-called revaluation, which means raising the pension. If an old-age pension is revalued, it can either be an increase in the basic pension, an increase in the percentage increase or an increase of both these old-age pension components. For the year 2015, it is planned to increase the old-age pension by 180 CZK / month at the old-age pension of CZK 10,000 / month. If there is an increase in retirement, there will also be an increase in the budget line that seniors can use to buy additional goods.</a:t>
            </a:r>
            <a:endParaRPr lang="cs-CZ" i="1"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19</a:t>
            </a:fld>
            <a:endParaRPr lang="cs-CZ"/>
          </a:p>
        </p:txBody>
      </p:sp>
    </p:spTree>
    <p:extLst>
      <p:ext uri="{BB962C8B-B14F-4D97-AF65-F5344CB8AC3E}">
        <p14:creationId xmlns:p14="http://schemas.microsoft.com/office/powerpoint/2010/main" val="2263403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cs-CZ" dirty="0" smtClean="0"/>
              <a:t>INTRODUCTION</a:t>
            </a:r>
            <a:endParaRPr lang="cs-CZ" dirty="0"/>
          </a:p>
        </p:txBody>
      </p:sp>
      <p:sp>
        <p:nvSpPr>
          <p:cNvPr id="12" name="Zástupný symbol pro číslo snímku 11"/>
          <p:cNvSpPr>
            <a:spLocks noGrp="1"/>
          </p:cNvSpPr>
          <p:nvPr>
            <p:ph type="sldNum" sz="quarter" idx="12"/>
          </p:nvPr>
        </p:nvSpPr>
        <p:spPr/>
        <p:txBody>
          <a:bodyPr/>
          <a:lstStyle/>
          <a:p>
            <a:fld id="{58ACF089-6BD9-4FF9-8F05-3BF27D933551}" type="slidenum">
              <a:rPr lang="cs-CZ" smtClean="0"/>
              <a:t>2</a:t>
            </a:fld>
            <a:endParaRPr lang="cs-CZ"/>
          </a:p>
        </p:txBody>
      </p:sp>
      <p:sp>
        <p:nvSpPr>
          <p:cNvPr id="5" name="Podnadpis 4"/>
          <p:cNvSpPr>
            <a:spLocks noGrp="1"/>
          </p:cNvSpPr>
          <p:nvPr>
            <p:ph type="subTitle" idx="1"/>
          </p:nvPr>
        </p:nvSpPr>
        <p:spPr/>
        <p:txBody>
          <a:bodyPr/>
          <a:lstStyle/>
          <a:p>
            <a:r>
              <a:rPr lang="cs-CZ" dirty="0" err="1" smtClean="0"/>
              <a:t>Economic</a:t>
            </a:r>
            <a:r>
              <a:rPr lang="cs-CZ" dirty="0" smtClean="0"/>
              <a:t> thinking</a:t>
            </a:r>
            <a:endParaRPr lang="cs-CZ" dirty="0"/>
          </a:p>
        </p:txBody>
      </p:sp>
    </p:spTree>
    <p:extLst>
      <p:ext uri="{BB962C8B-B14F-4D97-AF65-F5344CB8AC3E}">
        <p14:creationId xmlns:p14="http://schemas.microsoft.com/office/powerpoint/2010/main" val="20281587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en-US" b="1" cap="all" dirty="0"/>
              <a:t>behavior of the demand side</a:t>
            </a:r>
            <a:endParaRPr lang="cs-CZ" dirty="0"/>
          </a:p>
        </p:txBody>
      </p:sp>
      <p:sp>
        <p:nvSpPr>
          <p:cNvPr id="3" name="Zástupný symbol pro obsah 2"/>
          <p:cNvSpPr>
            <a:spLocks noGrp="1"/>
          </p:cNvSpPr>
          <p:nvPr>
            <p:ph idx="1"/>
          </p:nvPr>
        </p:nvSpPr>
        <p:spPr/>
        <p:txBody>
          <a:bodyPr/>
          <a:lstStyle/>
          <a:p>
            <a:pPr marL="0" indent="0" algn="ctr">
              <a:buNone/>
            </a:pPr>
            <a:r>
              <a:rPr lang="en-US" dirty="0"/>
              <a:t>Utility </a:t>
            </a:r>
            <a:r>
              <a:rPr lang="en-US" dirty="0" smtClean="0"/>
              <a:t>(U</a:t>
            </a:r>
            <a:r>
              <a:rPr lang="en-US" dirty="0"/>
              <a:t>)</a:t>
            </a:r>
          </a:p>
          <a:p>
            <a:pPr marL="0" indent="0" algn="ctr">
              <a:buNone/>
            </a:pPr>
            <a:endParaRPr lang="en-US" dirty="0"/>
          </a:p>
          <a:p>
            <a:pPr marL="0" indent="0" algn="ctr">
              <a:buNone/>
            </a:pPr>
            <a:r>
              <a:rPr lang="en-US" i="1" dirty="0"/>
              <a:t>expressing the amount of consumer satisfaction resulting from the consumption of a farm or group of goods.</a:t>
            </a:r>
            <a:endParaRPr lang="cs-CZ" i="1"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20</a:t>
            </a:fld>
            <a:endParaRPr lang="cs-CZ"/>
          </a:p>
        </p:txBody>
      </p:sp>
    </p:spTree>
    <p:extLst>
      <p:ext uri="{BB962C8B-B14F-4D97-AF65-F5344CB8AC3E}">
        <p14:creationId xmlns:p14="http://schemas.microsoft.com/office/powerpoint/2010/main" val="38568389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en-US" b="1" cap="all" dirty="0"/>
              <a:t>behavior of the demand side</a:t>
            </a:r>
            <a:endParaRPr lang="cs-CZ" dirty="0"/>
          </a:p>
        </p:txBody>
      </p:sp>
      <p:sp>
        <p:nvSpPr>
          <p:cNvPr id="3" name="Zástupný symbol pro obsah 2"/>
          <p:cNvSpPr>
            <a:spLocks noGrp="1"/>
          </p:cNvSpPr>
          <p:nvPr>
            <p:ph idx="1"/>
          </p:nvPr>
        </p:nvSpPr>
        <p:spPr/>
        <p:txBody>
          <a:bodyPr/>
          <a:lstStyle/>
          <a:p>
            <a:r>
              <a:rPr lang="en-US" dirty="0"/>
              <a:t>A cardinal version of the theory of utility</a:t>
            </a:r>
          </a:p>
          <a:p>
            <a:r>
              <a:rPr lang="en-US" dirty="0" err="1"/>
              <a:t>Ordinalist</a:t>
            </a:r>
            <a:r>
              <a:rPr lang="en-US" dirty="0"/>
              <a:t> version of the theory of utility</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21</a:t>
            </a:fld>
            <a:endParaRPr lang="cs-CZ"/>
          </a:p>
        </p:txBody>
      </p:sp>
    </p:spTree>
    <p:extLst>
      <p:ext uri="{BB962C8B-B14F-4D97-AF65-F5344CB8AC3E}">
        <p14:creationId xmlns:p14="http://schemas.microsoft.com/office/powerpoint/2010/main" val="12317031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en-US" b="1" cap="all" dirty="0"/>
              <a:t>behavior of the demand side</a:t>
            </a:r>
            <a:endParaRPr lang="cs-CZ" dirty="0"/>
          </a:p>
        </p:txBody>
      </p:sp>
      <p:sp>
        <p:nvSpPr>
          <p:cNvPr id="3" name="Zástupný symbol pro obsah 2"/>
          <p:cNvSpPr>
            <a:spLocks noGrp="1"/>
          </p:cNvSpPr>
          <p:nvPr>
            <p:ph idx="1"/>
          </p:nvPr>
        </p:nvSpPr>
        <p:spPr/>
        <p:txBody>
          <a:bodyPr/>
          <a:lstStyle/>
          <a:p>
            <a:r>
              <a:rPr lang="en-US" dirty="0"/>
              <a:t>A cardinal version of the theory of utility</a:t>
            </a:r>
          </a:p>
          <a:p>
            <a:pPr marL="800100" lvl="3" indent="-342900"/>
            <a:r>
              <a:rPr lang="cs-CZ" dirty="0" err="1" smtClean="0"/>
              <a:t>Total</a:t>
            </a:r>
            <a:r>
              <a:rPr lang="cs-CZ" dirty="0" smtClean="0"/>
              <a:t> </a:t>
            </a:r>
            <a:r>
              <a:rPr lang="cs-CZ" dirty="0"/>
              <a:t>Utility, </a:t>
            </a:r>
            <a:r>
              <a:rPr lang="cs-CZ" dirty="0" smtClean="0"/>
              <a:t>TU</a:t>
            </a:r>
          </a:p>
          <a:p>
            <a:pPr marL="800100" lvl="3" indent="-342900"/>
            <a:r>
              <a:rPr lang="cs-CZ" dirty="0" err="1" smtClean="0"/>
              <a:t>Marginal</a:t>
            </a:r>
            <a:r>
              <a:rPr lang="cs-CZ" dirty="0" smtClean="0"/>
              <a:t> </a:t>
            </a:r>
            <a:r>
              <a:rPr lang="cs-CZ" dirty="0"/>
              <a:t>Utility, </a:t>
            </a:r>
            <a:r>
              <a:rPr lang="cs-CZ" dirty="0" smtClean="0"/>
              <a:t>MU</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22</a:t>
            </a:fld>
            <a:endParaRPr lang="cs-CZ"/>
          </a:p>
        </p:txBody>
      </p:sp>
    </p:spTree>
    <p:extLst>
      <p:ext uri="{BB962C8B-B14F-4D97-AF65-F5344CB8AC3E}">
        <p14:creationId xmlns:p14="http://schemas.microsoft.com/office/powerpoint/2010/main" val="2447788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en-US" b="1" cap="all" dirty="0"/>
              <a:t>behavior of the demand side</a:t>
            </a:r>
            <a:endParaRPr lang="cs-CZ" dirty="0"/>
          </a:p>
        </p:txBody>
      </p:sp>
      <p:sp>
        <p:nvSpPr>
          <p:cNvPr id="3" name="Zástupný symbol pro obsah 2"/>
          <p:cNvSpPr>
            <a:spLocks noGrp="1"/>
          </p:cNvSpPr>
          <p:nvPr>
            <p:ph idx="1"/>
          </p:nvPr>
        </p:nvSpPr>
        <p:spPr/>
        <p:txBody>
          <a:bodyPr/>
          <a:lstStyle/>
          <a:p>
            <a:r>
              <a:rPr lang="en-US" dirty="0" err="1"/>
              <a:t>Ordinalist</a:t>
            </a:r>
            <a:r>
              <a:rPr lang="en-US" dirty="0"/>
              <a:t> version of the theory of utility</a:t>
            </a:r>
            <a:endParaRPr lang="cs-CZ" dirty="0"/>
          </a:p>
          <a:p>
            <a:pPr marL="800100" lvl="3" indent="-342900"/>
            <a:r>
              <a:rPr lang="en-US" dirty="0"/>
              <a:t>the consumer is able to sort the combinations of goods according to their utility, but is unable to determine the magnitude of the utility of these combinations.</a:t>
            </a:r>
          </a:p>
          <a:p>
            <a:pPr marL="800100" lvl="3" indent="-342900"/>
            <a:endParaRPr lang="en-US" dirty="0"/>
          </a:p>
          <a:p>
            <a:pPr marL="800100" lvl="3" indent="-342900"/>
            <a:r>
              <a:rPr lang="en-US" dirty="0"/>
              <a:t>Limit rate of substitution in consumption (MRSC)</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23</a:t>
            </a:fld>
            <a:endParaRPr lang="cs-CZ"/>
          </a:p>
        </p:txBody>
      </p:sp>
    </p:spTree>
    <p:extLst>
      <p:ext uri="{BB962C8B-B14F-4D97-AF65-F5344CB8AC3E}">
        <p14:creationId xmlns:p14="http://schemas.microsoft.com/office/powerpoint/2010/main" val="5668661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en-US" b="1" cap="all" dirty="0"/>
              <a:t>behavior of the demand side</a:t>
            </a:r>
            <a:endParaRPr lang="cs-CZ" dirty="0"/>
          </a:p>
        </p:txBody>
      </p:sp>
      <p:sp>
        <p:nvSpPr>
          <p:cNvPr id="3" name="Zástupný symbol pro obsah 2"/>
          <p:cNvSpPr>
            <a:spLocks noGrp="1"/>
          </p:cNvSpPr>
          <p:nvPr>
            <p:ph idx="1"/>
          </p:nvPr>
        </p:nvSpPr>
        <p:spPr/>
        <p:txBody>
          <a:bodyPr>
            <a:normAutofit/>
          </a:bodyPr>
          <a:lstStyle/>
          <a:p>
            <a:r>
              <a:rPr lang="en-US" dirty="0"/>
              <a:t>Budgetary constraint on consumers</a:t>
            </a:r>
          </a:p>
          <a:p>
            <a:r>
              <a:rPr lang="en-US" dirty="0"/>
              <a:t>Optimum consumer</a:t>
            </a:r>
          </a:p>
          <a:p>
            <a:r>
              <a:rPr lang="en-US" dirty="0"/>
              <a:t>Application of </a:t>
            </a:r>
            <a:r>
              <a:rPr lang="en-US" dirty="0" err="1"/>
              <a:t>indifferential</a:t>
            </a:r>
            <a:r>
              <a:rPr lang="en-US" dirty="0"/>
              <a:t> analysis</a:t>
            </a:r>
          </a:p>
          <a:p>
            <a:pPr lvl="1"/>
            <a:r>
              <a:rPr lang="en-US" dirty="0"/>
              <a:t>combining current and future consumption;</a:t>
            </a:r>
          </a:p>
          <a:p>
            <a:pPr lvl="1"/>
            <a:r>
              <a:rPr lang="en-US" dirty="0"/>
              <a:t>decision-making in terms of risk and uncertainty</a:t>
            </a:r>
          </a:p>
          <a:p>
            <a:pPr lvl="1"/>
            <a:r>
              <a:rPr lang="en-US" dirty="0"/>
              <a:t>decision-making between consumption and leisure</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24</a:t>
            </a:fld>
            <a:endParaRPr lang="cs-CZ"/>
          </a:p>
        </p:txBody>
      </p:sp>
    </p:spTree>
    <p:extLst>
      <p:ext uri="{BB962C8B-B14F-4D97-AF65-F5344CB8AC3E}">
        <p14:creationId xmlns:p14="http://schemas.microsoft.com/office/powerpoint/2010/main" val="15416549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en-US" b="1" cap="all" dirty="0"/>
              <a:t>behavior of the demand side</a:t>
            </a:r>
            <a:endParaRPr lang="cs-CZ" dirty="0"/>
          </a:p>
        </p:txBody>
      </p:sp>
      <p:sp>
        <p:nvSpPr>
          <p:cNvPr id="3" name="Zástupný symbol pro obsah 2"/>
          <p:cNvSpPr>
            <a:spLocks noGrp="1"/>
          </p:cNvSpPr>
          <p:nvPr>
            <p:ph idx="1"/>
          </p:nvPr>
        </p:nvSpPr>
        <p:spPr/>
        <p:txBody>
          <a:bodyPr>
            <a:normAutofit/>
          </a:bodyPr>
          <a:lstStyle/>
          <a:p>
            <a:pPr marL="0" indent="0">
              <a:buNone/>
            </a:pPr>
            <a:r>
              <a:rPr lang="en-US" dirty="0"/>
              <a:t>APPLICATION OF INDIFERENT ANALYSIS</a:t>
            </a:r>
          </a:p>
          <a:p>
            <a:pPr marL="0" indent="0">
              <a:buNone/>
            </a:pPr>
            <a:endParaRPr lang="en-US" dirty="0"/>
          </a:p>
          <a:p>
            <a:pPr marL="0" indent="0">
              <a:buNone/>
            </a:pPr>
            <a:r>
              <a:rPr lang="en-US" dirty="0"/>
              <a:t>Optimal consumer decisions are given</a:t>
            </a:r>
          </a:p>
          <a:p>
            <a:pPr marL="514350" indent="-514350">
              <a:buFont typeface="+mj-lt"/>
              <a:buAutoNum type="arabicPeriod"/>
            </a:pPr>
            <a:r>
              <a:rPr lang="en-US" dirty="0"/>
              <a:t>  the marginal rate of his time preferences,</a:t>
            </a:r>
          </a:p>
          <a:p>
            <a:pPr marL="514350" indent="-514350">
              <a:buFont typeface="+mj-lt"/>
              <a:buAutoNum type="arabicPeriod"/>
            </a:pPr>
            <a:r>
              <a:rPr lang="en-US" dirty="0"/>
              <a:t>the magnitude of the real interest rate,</a:t>
            </a:r>
          </a:p>
          <a:p>
            <a:pPr marL="514350" indent="-514350">
              <a:buFont typeface="+mj-lt"/>
              <a:buAutoNum type="arabicPeriod"/>
            </a:pPr>
            <a:r>
              <a:rPr lang="en-US" dirty="0"/>
              <a:t>the size of current and future consumer intake, and the price of Farm C in both periods.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25</a:t>
            </a:fld>
            <a:endParaRPr lang="cs-CZ"/>
          </a:p>
        </p:txBody>
      </p:sp>
    </p:spTree>
    <p:extLst>
      <p:ext uri="{BB962C8B-B14F-4D97-AF65-F5344CB8AC3E}">
        <p14:creationId xmlns:p14="http://schemas.microsoft.com/office/powerpoint/2010/main" val="13181237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en-US" b="1" cap="all" dirty="0"/>
              <a:t>behavior of the demand side</a:t>
            </a:r>
            <a:endParaRPr lang="cs-CZ" dirty="0"/>
          </a:p>
        </p:txBody>
      </p:sp>
      <p:sp>
        <p:nvSpPr>
          <p:cNvPr id="3" name="Zástupný symbol pro obsah 2"/>
          <p:cNvSpPr>
            <a:spLocks noGrp="1"/>
          </p:cNvSpPr>
          <p:nvPr>
            <p:ph idx="1"/>
          </p:nvPr>
        </p:nvSpPr>
        <p:spPr/>
        <p:txBody>
          <a:bodyPr>
            <a:normAutofit/>
          </a:bodyPr>
          <a:lstStyle/>
          <a:p>
            <a:pPr marL="0" indent="0">
              <a:buNone/>
            </a:pPr>
            <a:r>
              <a:rPr lang="en-US" dirty="0"/>
              <a:t>APPLICATION OF INDIFERENT ANALYSIS</a:t>
            </a:r>
          </a:p>
          <a:p>
            <a:pPr marL="0" indent="0">
              <a:buNone/>
            </a:pPr>
            <a:endParaRPr lang="en-US" dirty="0"/>
          </a:p>
          <a:p>
            <a:pPr marL="514350" indent="-514350">
              <a:buFont typeface="+mj-lt"/>
              <a:buAutoNum type="arabicPeriod"/>
            </a:pPr>
            <a:r>
              <a:rPr lang="en-US" dirty="0"/>
              <a:t>Decision-making in terms of risk and uncertainty</a:t>
            </a:r>
          </a:p>
          <a:p>
            <a:pPr marL="514350" indent="-514350">
              <a:buFont typeface="+mj-lt"/>
              <a:buAutoNum type="arabicPeriod"/>
            </a:pPr>
            <a:r>
              <a:rPr lang="en-US" dirty="0"/>
              <a:t>Consumer decision making on the job offer</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26</a:t>
            </a:fld>
            <a:endParaRPr lang="cs-CZ"/>
          </a:p>
        </p:txBody>
      </p:sp>
    </p:spTree>
    <p:extLst>
      <p:ext uri="{BB962C8B-B14F-4D97-AF65-F5344CB8AC3E}">
        <p14:creationId xmlns:p14="http://schemas.microsoft.com/office/powerpoint/2010/main" val="33547928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en-US" b="1" cap="all" dirty="0"/>
              <a:t>behavior of the demand side</a:t>
            </a:r>
            <a:endParaRPr lang="cs-CZ" dirty="0"/>
          </a:p>
        </p:txBody>
      </p:sp>
      <p:sp>
        <p:nvSpPr>
          <p:cNvPr id="3" name="Zástupný symbol pro obsah 2"/>
          <p:cNvSpPr>
            <a:spLocks noGrp="1"/>
          </p:cNvSpPr>
          <p:nvPr>
            <p:ph idx="1"/>
          </p:nvPr>
        </p:nvSpPr>
        <p:spPr>
          <a:xfrm>
            <a:off x="457200" y="1417638"/>
            <a:ext cx="8229600" cy="4708525"/>
          </a:xfrm>
          <a:ln>
            <a:noFill/>
            <a:prstDash val="solid"/>
          </a:ln>
        </p:spPr>
        <p:txBody>
          <a:bodyPr anchor="ctr">
            <a:normAutofit/>
          </a:bodyPr>
          <a:lstStyle/>
          <a:p>
            <a:pPr marL="0" indent="0" algn="ctr">
              <a:buNone/>
            </a:pPr>
            <a:r>
              <a:rPr lang="en-US" i="1" dirty="0"/>
              <a:t>The traditional model of maximizing benefits says that people know all the information and maximize their benefits under the conditions of certainty.</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27</a:t>
            </a:fld>
            <a:endParaRPr lang="cs-CZ"/>
          </a:p>
        </p:txBody>
      </p:sp>
    </p:spTree>
    <p:extLst>
      <p:ext uri="{BB962C8B-B14F-4D97-AF65-F5344CB8AC3E}">
        <p14:creationId xmlns:p14="http://schemas.microsoft.com/office/powerpoint/2010/main" val="42456969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en-US" b="1" cap="all" dirty="0"/>
              <a:t>behavior of the demand side</a:t>
            </a:r>
            <a:endParaRPr lang="cs-CZ" dirty="0"/>
          </a:p>
        </p:txBody>
      </p:sp>
      <p:sp>
        <p:nvSpPr>
          <p:cNvPr id="3" name="Zástupný symbol pro obsah 2"/>
          <p:cNvSpPr>
            <a:spLocks noGrp="1"/>
          </p:cNvSpPr>
          <p:nvPr>
            <p:ph idx="1"/>
          </p:nvPr>
        </p:nvSpPr>
        <p:spPr/>
        <p:txBody>
          <a:bodyPr>
            <a:normAutofit/>
          </a:bodyPr>
          <a:lstStyle/>
          <a:p>
            <a:pPr marL="0" indent="0">
              <a:buNone/>
            </a:pPr>
            <a:r>
              <a:rPr lang="en-US" dirty="0"/>
              <a:t>DECISION-MAKING IN RISK CONDITIONS</a:t>
            </a:r>
          </a:p>
          <a:p>
            <a:pPr marL="0" indent="0">
              <a:buNone/>
            </a:pPr>
            <a:endParaRPr lang="en-US" dirty="0"/>
          </a:p>
          <a:p>
            <a:pPr marL="0" indent="0">
              <a:buNone/>
            </a:pPr>
            <a:r>
              <a:rPr lang="en-US" dirty="0"/>
              <a:t>The case of the known decision results and their probability in economic theory is referred to as risk-taking.</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28</a:t>
            </a:fld>
            <a:endParaRPr lang="cs-CZ"/>
          </a:p>
        </p:txBody>
      </p:sp>
    </p:spTree>
    <p:extLst>
      <p:ext uri="{BB962C8B-B14F-4D97-AF65-F5344CB8AC3E}">
        <p14:creationId xmlns:p14="http://schemas.microsoft.com/office/powerpoint/2010/main" val="18656020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a:t>2. </a:t>
            </a:r>
            <a:r>
              <a:rPr lang="en-US" b="1" cap="all" dirty="0"/>
              <a:t>behavior of the demand side</a:t>
            </a:r>
            <a:endParaRPr lang="cs-CZ" dirty="0"/>
          </a:p>
        </p:txBody>
      </p:sp>
      <p:sp>
        <p:nvSpPr>
          <p:cNvPr id="3" name="Zástupný symbol pro obsah 2"/>
          <p:cNvSpPr>
            <a:spLocks noGrp="1"/>
          </p:cNvSpPr>
          <p:nvPr>
            <p:ph idx="1"/>
          </p:nvPr>
        </p:nvSpPr>
        <p:spPr/>
        <p:txBody>
          <a:bodyPr>
            <a:normAutofit/>
          </a:bodyPr>
          <a:lstStyle/>
          <a:p>
            <a:pPr marL="0" indent="0">
              <a:buNone/>
            </a:pPr>
            <a:r>
              <a:rPr lang="en-US" dirty="0"/>
              <a:t>CONSUMER CONSIDERATION ON THE OFFER OF WORK</a:t>
            </a:r>
          </a:p>
          <a:p>
            <a:pPr marL="0" indent="0">
              <a:buNone/>
            </a:pPr>
            <a:endParaRPr lang="en-US" dirty="0"/>
          </a:p>
          <a:p>
            <a:pPr marL="0" indent="0">
              <a:buNone/>
            </a:pPr>
            <a:r>
              <a:rPr lang="en-US" dirty="0" smtClean="0"/>
              <a:t>individual </a:t>
            </a:r>
            <a:r>
              <a:rPr lang="en-US" dirty="0"/>
              <a:t>chooses between two "goods": the consumption (C) and free time (H)</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29</a:t>
            </a:fld>
            <a:endParaRPr lang="cs-CZ"/>
          </a:p>
        </p:txBody>
      </p:sp>
    </p:spTree>
    <p:extLst>
      <p:ext uri="{BB962C8B-B14F-4D97-AF65-F5344CB8AC3E}">
        <p14:creationId xmlns:p14="http://schemas.microsoft.com/office/powerpoint/2010/main" val="34140263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smtClean="0"/>
              <a:t>Economic</a:t>
            </a:r>
            <a:r>
              <a:rPr lang="cs-CZ" dirty="0" smtClean="0"/>
              <a:t> thinking</a:t>
            </a:r>
            <a:endParaRPr lang="cs-CZ" dirty="0"/>
          </a:p>
        </p:txBody>
      </p:sp>
      <p:sp>
        <p:nvSpPr>
          <p:cNvPr id="3" name="Zástupný symbol pro obsah 2"/>
          <p:cNvSpPr>
            <a:spLocks noGrp="1"/>
          </p:cNvSpPr>
          <p:nvPr>
            <p:ph idx="1"/>
          </p:nvPr>
        </p:nvSpPr>
        <p:spPr/>
        <p:txBody>
          <a:bodyPr/>
          <a:lstStyle/>
          <a:p>
            <a:r>
              <a:rPr lang="cs-CZ" dirty="0" smtClean="0"/>
              <a:t>CETERIS PARIBUS</a:t>
            </a:r>
          </a:p>
          <a:p>
            <a:r>
              <a:rPr lang="cs-CZ" dirty="0" smtClean="0"/>
              <a:t>MISTAKE, THEN WHY</a:t>
            </a:r>
          </a:p>
          <a:p>
            <a:r>
              <a:rPr lang="en-US" dirty="0" smtClean="0"/>
              <a:t>THE CELEBRATION IS NOT ALWAYS THE AMOUNT OF THE PARTS</a:t>
            </a:r>
            <a:endParaRPr lang="cs-CZ" dirty="0" smtClean="0"/>
          </a:p>
          <a:p>
            <a:r>
              <a:rPr lang="cs-CZ" dirty="0" smtClean="0"/>
              <a:t>SUBJECTIVITY</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a:t>
            </a:fld>
            <a:endParaRPr lang="cs-CZ"/>
          </a:p>
        </p:txBody>
      </p:sp>
    </p:spTree>
    <p:extLst>
      <p:ext uri="{BB962C8B-B14F-4D97-AF65-F5344CB8AC3E}">
        <p14:creationId xmlns:p14="http://schemas.microsoft.com/office/powerpoint/2010/main" val="27370366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dirty="0" smtClean="0"/>
              <a:t>3. </a:t>
            </a:r>
            <a:endParaRPr lang="cs-CZ" dirty="0"/>
          </a:p>
        </p:txBody>
      </p:sp>
      <p:sp>
        <p:nvSpPr>
          <p:cNvPr id="3" name="Zástupný symbol pro obsah 2"/>
          <p:cNvSpPr>
            <a:spLocks noGrp="1"/>
          </p:cNvSpPr>
          <p:nvPr>
            <p:ph type="subTitle" idx="1"/>
          </p:nvPr>
        </p:nvSpPr>
        <p:spPr/>
        <p:txBody>
          <a:bodyPr>
            <a:normAutofit/>
          </a:bodyPr>
          <a:lstStyle/>
          <a:p>
            <a:pPr lvl="0"/>
            <a:r>
              <a:rPr lang="en-US" b="1" cap="all" dirty="0"/>
              <a:t>Systematic analysis of </a:t>
            </a:r>
            <a:r>
              <a:rPr lang="cs-CZ" b="1" cap="all" dirty="0" smtClean="0"/>
              <a:t>SUPPLY</a:t>
            </a:r>
            <a:r>
              <a:rPr lang="en-US" b="1" cap="all" dirty="0" smtClean="0"/>
              <a:t> </a:t>
            </a:r>
            <a:r>
              <a:rPr lang="en-US" b="1" cap="all" dirty="0"/>
              <a:t>behavior of the market mechanism</a:t>
            </a:r>
            <a:endParaRPr lang="cs-CZ" b="1" cap="all"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30</a:t>
            </a:fld>
            <a:endParaRPr lang="cs-CZ"/>
          </a:p>
        </p:txBody>
      </p:sp>
    </p:spTree>
    <p:extLst>
      <p:ext uri="{BB962C8B-B14F-4D97-AF65-F5344CB8AC3E}">
        <p14:creationId xmlns:p14="http://schemas.microsoft.com/office/powerpoint/2010/main" val="115018810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a:bodyPr>
          <a:lstStyle/>
          <a:p>
            <a:pPr marL="0" indent="0">
              <a:buNone/>
            </a:pPr>
            <a:r>
              <a:rPr lang="en-US" dirty="0"/>
              <a:t>OFFER LAW</a:t>
            </a:r>
          </a:p>
          <a:p>
            <a:pPr marL="0" indent="0">
              <a:buNone/>
            </a:pPr>
            <a:endParaRPr lang="en-US" dirty="0"/>
          </a:p>
          <a:p>
            <a:pPr marL="0" indent="0">
              <a:buNone/>
            </a:pPr>
            <a:r>
              <a:rPr lang="en-US" dirty="0"/>
              <a:t>When the seller can get more money, he will tend to offer more, and vice versa.</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31</a:t>
            </a:fld>
            <a:endParaRPr lang="cs-CZ"/>
          </a:p>
        </p:txBody>
      </p:sp>
    </p:spTree>
    <p:extLst>
      <p:ext uri="{BB962C8B-B14F-4D97-AF65-F5344CB8AC3E}">
        <p14:creationId xmlns:p14="http://schemas.microsoft.com/office/powerpoint/2010/main" val="8546991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a:bodyPr>
          <a:lstStyle/>
          <a:p>
            <a:pPr marL="57150" indent="0">
              <a:buNone/>
            </a:pPr>
            <a:r>
              <a:rPr lang="en-US" dirty="0"/>
              <a:t>THE INCOME OF THE COMPANY'S PROFIT</a:t>
            </a:r>
          </a:p>
          <a:p>
            <a:pPr marL="57150" indent="0">
              <a:buNone/>
            </a:pPr>
            <a:endParaRPr lang="en-US" dirty="0"/>
          </a:p>
          <a:p>
            <a:pPr marL="57150" indent="0">
              <a:buNone/>
            </a:pPr>
            <a:r>
              <a:rPr lang="en-US" dirty="0"/>
              <a:t>The profit maximizing company chooses a combination of inputs and outputs to maximize economic profit. In addition to the economic profit, we can still distinguish the profits of the accountant.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32</a:t>
            </a:fld>
            <a:endParaRPr lang="cs-CZ"/>
          </a:p>
        </p:txBody>
      </p:sp>
    </p:spTree>
    <p:extLst>
      <p:ext uri="{BB962C8B-B14F-4D97-AF65-F5344CB8AC3E}">
        <p14:creationId xmlns:p14="http://schemas.microsoft.com/office/powerpoint/2010/main" val="114990134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a:bodyPr>
          <a:lstStyle/>
          <a:p>
            <a:pPr marL="57150" indent="0">
              <a:buNone/>
            </a:pPr>
            <a:r>
              <a:rPr lang="en-US" dirty="0"/>
              <a:t>THE INCOME OF THE COMPANY'S PROFIT</a:t>
            </a:r>
          </a:p>
          <a:p>
            <a:pPr marL="57150" indent="0">
              <a:buNone/>
            </a:pPr>
            <a:endParaRPr lang="en-US" dirty="0"/>
          </a:p>
          <a:p>
            <a:pPr marL="57150" indent="0">
              <a:buNone/>
            </a:pPr>
            <a:r>
              <a:rPr lang="en-US" dirty="0"/>
              <a:t>Company's economic profit (π) is the difference between its total revenue (TR) and total cost (TC).</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33</a:t>
            </a:fld>
            <a:endParaRPr lang="cs-CZ"/>
          </a:p>
        </p:txBody>
      </p:sp>
    </p:spTree>
    <p:extLst>
      <p:ext uri="{BB962C8B-B14F-4D97-AF65-F5344CB8AC3E}">
        <p14:creationId xmlns:p14="http://schemas.microsoft.com/office/powerpoint/2010/main" val="10902155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fontScale="92500" lnSpcReduction="20000"/>
          </a:bodyPr>
          <a:lstStyle/>
          <a:p>
            <a:pPr marL="57150" indent="0">
              <a:buNone/>
            </a:pPr>
            <a:r>
              <a:rPr lang="en-US" dirty="0"/>
              <a:t>THE INCOME OF THE COMPANY'S PROFIT</a:t>
            </a:r>
          </a:p>
          <a:p>
            <a:pPr marL="57150" indent="0">
              <a:buNone/>
            </a:pPr>
            <a:endParaRPr lang="en-US" dirty="0"/>
          </a:p>
          <a:p>
            <a:pPr marL="57150" indent="0">
              <a:buNone/>
            </a:pPr>
            <a:r>
              <a:rPr lang="en-US" dirty="0"/>
              <a:t>The total revenue (TR) of the company represents the amount of money the company has from the realization of its production on the market.</a:t>
            </a:r>
          </a:p>
          <a:p>
            <a:pPr marL="57150" indent="0">
              <a:buNone/>
            </a:pPr>
            <a:r>
              <a:rPr lang="en-US" dirty="0"/>
              <a:t>The company's total cost (TC) can be understood as the amount the company pays for purchasing inputs needed to produce production. There are two types of cost concepts that can not be omitted from the point of view of company theory, namely accounting and economics.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34</a:t>
            </a:fld>
            <a:endParaRPr lang="cs-CZ"/>
          </a:p>
        </p:txBody>
      </p:sp>
    </p:spTree>
    <p:extLst>
      <p:ext uri="{BB962C8B-B14F-4D97-AF65-F5344CB8AC3E}">
        <p14:creationId xmlns:p14="http://schemas.microsoft.com/office/powerpoint/2010/main" val="28264260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a:bodyPr>
          <a:lstStyle/>
          <a:p>
            <a:pPr marL="57150" indent="0">
              <a:buNone/>
            </a:pPr>
            <a:r>
              <a:rPr lang="en-US" dirty="0"/>
              <a:t>THE INCOME OF THE COMPANY'S PROFIT</a:t>
            </a:r>
          </a:p>
          <a:p>
            <a:pPr marL="57150" indent="0">
              <a:buNone/>
            </a:pPr>
            <a:endParaRPr lang="en-US" dirty="0"/>
          </a:p>
          <a:p>
            <a:pPr marL="57150" indent="0">
              <a:buNone/>
            </a:pPr>
            <a:r>
              <a:rPr lang="en-US" dirty="0"/>
              <a:t>Accounting (explicit) costs are costs actually incurred for the purchase or lease of inputs. These costs are recorded in the financial statements. This is therefore a monetary consumption of the production factors spent on the business.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35</a:t>
            </a:fld>
            <a:endParaRPr lang="cs-CZ"/>
          </a:p>
        </p:txBody>
      </p:sp>
    </p:spTree>
    <p:extLst>
      <p:ext uri="{BB962C8B-B14F-4D97-AF65-F5344CB8AC3E}">
        <p14:creationId xmlns:p14="http://schemas.microsoft.com/office/powerpoint/2010/main" val="6838003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a:bodyPr>
          <a:lstStyle/>
          <a:p>
            <a:pPr marL="57150" indent="0">
              <a:buNone/>
            </a:pPr>
            <a:r>
              <a:rPr lang="en-US" dirty="0"/>
              <a:t>THE INCOME OF THE COMPANY'S PROFIT</a:t>
            </a:r>
          </a:p>
          <a:p>
            <a:pPr marL="57150" indent="0">
              <a:buNone/>
            </a:pPr>
            <a:endParaRPr lang="en-US" dirty="0"/>
          </a:p>
          <a:p>
            <a:pPr marL="57150" indent="0">
              <a:buNone/>
            </a:pPr>
            <a:r>
              <a:rPr lang="en-US" dirty="0"/>
              <a:t>The accounting profit is then the difference between total income and explicit (accounting) costs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36</a:t>
            </a:fld>
            <a:endParaRPr lang="cs-CZ"/>
          </a:p>
        </p:txBody>
      </p:sp>
    </p:spTree>
    <p:extLst>
      <p:ext uri="{BB962C8B-B14F-4D97-AF65-F5344CB8AC3E}">
        <p14:creationId xmlns:p14="http://schemas.microsoft.com/office/powerpoint/2010/main" val="34823961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a:bodyPr>
          <a:lstStyle/>
          <a:p>
            <a:pPr marL="57150" indent="0">
              <a:buNone/>
            </a:pPr>
            <a:r>
              <a:rPr lang="en-US" dirty="0"/>
              <a:t>THE INCOME OF THE COMPANY'S PROFIT</a:t>
            </a:r>
          </a:p>
          <a:p>
            <a:pPr marL="57150" indent="0">
              <a:buNone/>
            </a:pPr>
            <a:endParaRPr lang="en-US" dirty="0"/>
          </a:p>
          <a:p>
            <a:pPr marL="57150" indent="0">
              <a:buNone/>
            </a:pPr>
            <a:r>
              <a:rPr lang="en-US" dirty="0"/>
              <a:t>Economic costs include, in addition to accounting costs, implicit costs. These are costs based on the principle of alternative costs. Economic costs are in most cases higher than the cost of the accountant.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37</a:t>
            </a:fld>
            <a:endParaRPr lang="cs-CZ"/>
          </a:p>
        </p:txBody>
      </p:sp>
    </p:spTree>
    <p:extLst>
      <p:ext uri="{BB962C8B-B14F-4D97-AF65-F5344CB8AC3E}">
        <p14:creationId xmlns:p14="http://schemas.microsoft.com/office/powerpoint/2010/main" val="35630150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fontScale="85000" lnSpcReduction="10000"/>
          </a:bodyPr>
          <a:lstStyle/>
          <a:p>
            <a:pPr marL="57150" lvl="1" indent="0">
              <a:buNone/>
            </a:pPr>
            <a:r>
              <a:rPr lang="en-US" sz="3500" dirty="0"/>
              <a:t>CONTRACT OF TRANSACTION COSTS</a:t>
            </a:r>
          </a:p>
          <a:p>
            <a:pPr marL="57150" lvl="1" indent="0">
              <a:buNone/>
            </a:pPr>
            <a:r>
              <a:rPr lang="en-US" sz="3500" dirty="0"/>
              <a:t> </a:t>
            </a:r>
          </a:p>
          <a:p>
            <a:pPr marL="57150" lvl="1" indent="0">
              <a:buNone/>
            </a:pPr>
            <a:r>
              <a:rPr lang="en-US" sz="3500" dirty="0"/>
              <a:t>Transaction costs were first described by economist Ronald </a:t>
            </a:r>
            <a:r>
              <a:rPr lang="en-US" sz="3500" dirty="0" err="1"/>
              <a:t>Coas</a:t>
            </a:r>
            <a:r>
              <a:rPr lang="en-US" sz="3500" dirty="0"/>
              <a:t>, who is the winner of the Nobel Prize for Economics. Transaction costs are defined as the cost of market recovery where the existence is based on the inefficient functioning of the market or the inadequate awareness of market participants. So if the market worked efficiently, there would be no transaction costs.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38</a:t>
            </a:fld>
            <a:endParaRPr lang="cs-CZ"/>
          </a:p>
        </p:txBody>
      </p:sp>
    </p:spTree>
    <p:extLst>
      <p:ext uri="{BB962C8B-B14F-4D97-AF65-F5344CB8AC3E}">
        <p14:creationId xmlns:p14="http://schemas.microsoft.com/office/powerpoint/2010/main" val="1085523387"/>
      </p:ext>
    </p:extLst>
  </p:cSld>
  <p:clrMapOvr>
    <a:overrideClrMapping bg1="lt1" tx1="dk1" bg2="lt2" tx2="dk2" accent1="accent1" accent2="accent2" accent3="accent3" accent4="accent4" accent5="accent5" accent6="accent6" hlink="hlink" folHlink="folHlink"/>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a:bodyPr>
          <a:lstStyle/>
          <a:p>
            <a:pPr marL="0" indent="0">
              <a:buNone/>
            </a:pPr>
            <a:r>
              <a:rPr lang="cs-CZ" dirty="0"/>
              <a:t>TYPES OF TRANSACTION COSTS</a:t>
            </a:r>
          </a:p>
          <a:p>
            <a:pPr marL="0" indent="0">
              <a:buNone/>
            </a:pPr>
            <a:r>
              <a:rPr lang="cs-CZ" dirty="0"/>
              <a:t> </a:t>
            </a:r>
          </a:p>
          <a:p>
            <a:r>
              <a:rPr lang="cs-CZ" dirty="0" err="1"/>
              <a:t>Objective</a:t>
            </a:r>
            <a:endParaRPr lang="cs-CZ" dirty="0"/>
          </a:p>
          <a:p>
            <a:r>
              <a:rPr lang="cs-CZ" dirty="0" err="1"/>
              <a:t>Subjective</a:t>
            </a:r>
            <a:r>
              <a:rPr lang="cs-CZ" dirty="0"/>
              <a:t> </a:t>
            </a:r>
            <a:r>
              <a:rPr lang="cs-CZ" dirty="0" err="1"/>
              <a:t>benign</a:t>
            </a:r>
            <a:endParaRPr lang="cs-CZ" dirty="0"/>
          </a:p>
          <a:p>
            <a:r>
              <a:rPr lang="cs-CZ" dirty="0" err="1"/>
              <a:t>Subjective</a:t>
            </a:r>
            <a:r>
              <a:rPr lang="cs-CZ" dirty="0"/>
              <a:t> </a:t>
            </a:r>
            <a:r>
              <a:rPr lang="cs-CZ" dirty="0" err="1"/>
              <a:t>malignant</a:t>
            </a:r>
            <a:endParaRPr lang="cs-CZ" dirty="0"/>
          </a:p>
          <a:p>
            <a:r>
              <a:rPr lang="cs-CZ" dirty="0" err="1"/>
              <a:t>Occasional</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39</a:t>
            </a:fld>
            <a:endParaRPr lang="cs-CZ"/>
          </a:p>
        </p:txBody>
      </p:sp>
    </p:spTree>
    <p:extLst>
      <p:ext uri="{BB962C8B-B14F-4D97-AF65-F5344CB8AC3E}">
        <p14:creationId xmlns:p14="http://schemas.microsoft.com/office/powerpoint/2010/main" val="864566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a:t>Economic</a:t>
            </a:r>
            <a:r>
              <a:rPr lang="cs-CZ" dirty="0"/>
              <a:t> thinking</a:t>
            </a:r>
          </a:p>
        </p:txBody>
      </p:sp>
      <p:sp>
        <p:nvSpPr>
          <p:cNvPr id="3" name="Zástupný symbol pro obsah 2"/>
          <p:cNvSpPr>
            <a:spLocks noGrp="1"/>
          </p:cNvSpPr>
          <p:nvPr>
            <p:ph idx="1"/>
          </p:nvPr>
        </p:nvSpPr>
        <p:spPr/>
        <p:txBody>
          <a:bodyPr/>
          <a:lstStyle/>
          <a:p>
            <a:r>
              <a:rPr lang="cs-CZ" dirty="0" smtClean="0"/>
              <a:t>SECONDARY EFFECTS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a:t>
            </a:fld>
            <a:endParaRPr lang="cs-CZ"/>
          </a:p>
        </p:txBody>
      </p:sp>
    </p:spTree>
    <p:extLst>
      <p:ext uri="{BB962C8B-B14F-4D97-AF65-F5344CB8AC3E}">
        <p14:creationId xmlns:p14="http://schemas.microsoft.com/office/powerpoint/2010/main" val="32154189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a:bodyPr>
          <a:lstStyle/>
          <a:p>
            <a:pPr marL="0" indent="0">
              <a:buNone/>
            </a:pPr>
            <a:r>
              <a:rPr lang="en-US" dirty="0"/>
              <a:t>TRANSACTION COSTS AS A GROUNDS FOR COMPANY PROFILE</a:t>
            </a:r>
          </a:p>
          <a:p>
            <a:r>
              <a:rPr lang="en-US" dirty="0"/>
              <a:t>Cost of information</a:t>
            </a:r>
          </a:p>
          <a:p>
            <a:r>
              <a:rPr lang="en-US" dirty="0"/>
              <a:t>Cost of decision</a:t>
            </a:r>
          </a:p>
          <a:p>
            <a:r>
              <a:rPr lang="en-US" dirty="0"/>
              <a:t>Recovery costs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40</a:t>
            </a:fld>
            <a:endParaRPr lang="cs-CZ"/>
          </a:p>
        </p:txBody>
      </p:sp>
    </p:spTree>
    <p:extLst>
      <p:ext uri="{BB962C8B-B14F-4D97-AF65-F5344CB8AC3E}">
        <p14:creationId xmlns:p14="http://schemas.microsoft.com/office/powerpoint/2010/main" val="33843975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a:bodyPr>
          <a:lstStyle/>
          <a:p>
            <a:pPr marL="0" indent="0">
              <a:buNone/>
            </a:pPr>
            <a:r>
              <a:rPr lang="en-US" dirty="0"/>
              <a:t>PRODUCTION</a:t>
            </a:r>
          </a:p>
          <a:p>
            <a:pPr marL="0" indent="0">
              <a:buNone/>
            </a:pPr>
            <a:endParaRPr lang="en-US" dirty="0"/>
          </a:p>
          <a:p>
            <a:pPr marL="0" indent="0">
              <a:buNone/>
            </a:pPr>
            <a:r>
              <a:rPr lang="en-US" dirty="0"/>
              <a:t>The relationship between the production process of the company and the cost of the company examines the production analysis.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41</a:t>
            </a:fld>
            <a:endParaRPr lang="cs-CZ"/>
          </a:p>
        </p:txBody>
      </p:sp>
    </p:spTree>
    <p:extLst>
      <p:ext uri="{BB962C8B-B14F-4D97-AF65-F5344CB8AC3E}">
        <p14:creationId xmlns:p14="http://schemas.microsoft.com/office/powerpoint/2010/main" val="15974075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fontScale="92500" lnSpcReduction="20000"/>
          </a:bodyPr>
          <a:lstStyle/>
          <a:p>
            <a:pPr marL="114300" indent="0">
              <a:buNone/>
            </a:pPr>
            <a:r>
              <a:rPr lang="en-US" dirty="0"/>
              <a:t>PRODUCTION ANALYSIS OF A COMPANY IN SHORT PERIOD</a:t>
            </a:r>
          </a:p>
          <a:p>
            <a:pPr marL="114300" indent="0">
              <a:buNone/>
            </a:pPr>
            <a:endParaRPr lang="en-US" dirty="0"/>
          </a:p>
          <a:p>
            <a:pPr marL="571500" indent="-457200"/>
            <a:r>
              <a:rPr lang="en-US" dirty="0"/>
              <a:t>Analyzing the development of a company's production in the short term is based on the assumption that the company has limited capabilities in purchasing factories.</a:t>
            </a:r>
          </a:p>
          <a:p>
            <a:pPr marL="571500" indent="-457200"/>
            <a:r>
              <a:rPr lang="en-US" dirty="0"/>
              <a:t>The relationship between the amount of variable input used and the production volume generated in the short term expresses so-called production functions.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42</a:t>
            </a:fld>
            <a:endParaRPr lang="cs-CZ"/>
          </a:p>
        </p:txBody>
      </p:sp>
    </p:spTree>
    <p:extLst>
      <p:ext uri="{BB962C8B-B14F-4D97-AF65-F5344CB8AC3E}">
        <p14:creationId xmlns:p14="http://schemas.microsoft.com/office/powerpoint/2010/main" val="247280724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fontScale="85000" lnSpcReduction="10000"/>
          </a:bodyPr>
          <a:lstStyle/>
          <a:p>
            <a:pPr marL="114300" indent="0">
              <a:buNone/>
            </a:pPr>
            <a:r>
              <a:rPr lang="en-US" dirty="0"/>
              <a:t>MANUFACTURING ANALYSIS OF A LONG TERM COMPANY</a:t>
            </a:r>
          </a:p>
          <a:p>
            <a:pPr marL="114300" indent="0">
              <a:buNone/>
            </a:pPr>
            <a:endParaRPr lang="en-US" dirty="0"/>
          </a:p>
          <a:p>
            <a:pPr marL="114300" indent="0">
              <a:buNone/>
            </a:pPr>
            <a:r>
              <a:rPr lang="en-US" dirty="0"/>
              <a:t>Analysis of the development of a company's production over a long period of time is based on the assumption that all inputs used in the production process are variable. If a company uses work and capital in production, then it can change over a long period of time depending on the volume of production.</a:t>
            </a:r>
          </a:p>
          <a:p>
            <a:pPr marL="114300" indent="0">
              <a:buNone/>
            </a:pPr>
            <a:r>
              <a:rPr lang="en-US" dirty="0"/>
              <a:t>The development of the company's production in the long term deals with the so-called </a:t>
            </a:r>
            <a:r>
              <a:rPr lang="en-US" dirty="0" err="1"/>
              <a:t>isocnant</a:t>
            </a:r>
            <a:r>
              <a:rPr lang="en-US" dirty="0"/>
              <a:t> analysis.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43</a:t>
            </a:fld>
            <a:endParaRPr lang="cs-CZ"/>
          </a:p>
        </p:txBody>
      </p:sp>
    </p:spTree>
    <p:extLst>
      <p:ext uri="{BB962C8B-B14F-4D97-AF65-F5344CB8AC3E}">
        <p14:creationId xmlns:p14="http://schemas.microsoft.com/office/powerpoint/2010/main" val="189307794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a:bodyPr>
          <a:lstStyle/>
          <a:p>
            <a:pPr marL="114300" indent="0">
              <a:buNone/>
            </a:pPr>
            <a:r>
              <a:rPr lang="en-US" dirty="0"/>
              <a:t>MANUFACTURING ANALYSIS OF A LONG TERM COMPANY</a:t>
            </a:r>
          </a:p>
          <a:p>
            <a:pPr marL="114300" indent="0">
              <a:buNone/>
            </a:pPr>
            <a:endParaRPr lang="en-US" dirty="0"/>
          </a:p>
          <a:p>
            <a:pPr marL="114300" indent="0">
              <a:buNone/>
            </a:pPr>
            <a:r>
              <a:rPr lang="en-US" dirty="0"/>
              <a:t>Isoquant is a curve that represents a combination of factors such works (L) and capital (K), by means of which it is possible to produce the same production volume.</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44</a:t>
            </a:fld>
            <a:endParaRPr lang="cs-CZ"/>
          </a:p>
        </p:txBody>
      </p:sp>
    </p:spTree>
    <p:extLst>
      <p:ext uri="{BB962C8B-B14F-4D97-AF65-F5344CB8AC3E}">
        <p14:creationId xmlns:p14="http://schemas.microsoft.com/office/powerpoint/2010/main" val="20609948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a:bodyPr>
          <a:lstStyle/>
          <a:p>
            <a:pPr marL="114300" indent="0">
              <a:buNone/>
            </a:pPr>
            <a:r>
              <a:rPr lang="en-US" dirty="0"/>
              <a:t>OPTIMAL OUTPUT OF THE COMPANY</a:t>
            </a:r>
          </a:p>
          <a:p>
            <a:pPr marL="114300" indent="0">
              <a:buNone/>
            </a:pPr>
            <a:endParaRPr lang="en-US" dirty="0"/>
          </a:p>
          <a:p>
            <a:pPr marL="114300" indent="0">
              <a:buNone/>
            </a:pPr>
            <a:r>
              <a:rPr lang="en-US" dirty="0"/>
              <a:t>The company has to reconcile its technical possibilities with financial ones. The maximizing profit firm will try to produce the maximum possible production volume at the given total cost.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45</a:t>
            </a:fld>
            <a:endParaRPr lang="cs-CZ"/>
          </a:p>
        </p:txBody>
      </p:sp>
    </p:spTree>
    <p:extLst>
      <p:ext uri="{BB962C8B-B14F-4D97-AF65-F5344CB8AC3E}">
        <p14:creationId xmlns:p14="http://schemas.microsoft.com/office/powerpoint/2010/main" val="225103117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a:bodyPr>
          <a:lstStyle/>
          <a:p>
            <a:pPr marL="114300" indent="0">
              <a:buNone/>
            </a:pPr>
            <a:r>
              <a:rPr lang="en-US" dirty="0"/>
              <a:t>OPTIMAL OUTPUT OF THE COMPANY</a:t>
            </a:r>
          </a:p>
          <a:p>
            <a:pPr marL="114300" indent="0">
              <a:buNone/>
            </a:pPr>
            <a:endParaRPr lang="en-US" dirty="0"/>
          </a:p>
          <a:p>
            <a:pPr marL="571500" indent="-457200"/>
            <a:r>
              <a:rPr lang="en-US" dirty="0"/>
              <a:t>Line of the same cost</a:t>
            </a:r>
          </a:p>
          <a:p>
            <a:pPr marL="571500" indent="-457200"/>
            <a:r>
              <a:rPr lang="en-US" dirty="0"/>
              <a:t>Minimizing Company Costs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46</a:t>
            </a:fld>
            <a:endParaRPr lang="cs-CZ"/>
          </a:p>
        </p:txBody>
      </p:sp>
    </p:spTree>
    <p:extLst>
      <p:ext uri="{BB962C8B-B14F-4D97-AF65-F5344CB8AC3E}">
        <p14:creationId xmlns:p14="http://schemas.microsoft.com/office/powerpoint/2010/main" val="11439405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lnSpcReduction="10000"/>
          </a:bodyPr>
          <a:lstStyle/>
          <a:p>
            <a:pPr marL="114300" indent="0">
              <a:buNone/>
            </a:pPr>
            <a:r>
              <a:rPr lang="en-US" dirty="0"/>
              <a:t>OPTIMAL OUTPUT OF THE COMPANY</a:t>
            </a:r>
          </a:p>
          <a:p>
            <a:pPr marL="114300" indent="0">
              <a:buNone/>
            </a:pPr>
            <a:endParaRPr lang="en-US" dirty="0"/>
          </a:p>
          <a:p>
            <a:pPr marL="571500" indent="-457200"/>
            <a:r>
              <a:rPr lang="en-US" dirty="0"/>
              <a:t>Line of the same cost</a:t>
            </a:r>
          </a:p>
          <a:p>
            <a:pPr marL="114300" indent="0">
              <a:buNone/>
            </a:pPr>
            <a:r>
              <a:rPr lang="en-US" dirty="0"/>
              <a:t>The financial capabilities of a company are represented in economic theory by a straight line known as isocratic or called a line of the same cost. It shows all the possible combinations of labor and capital that a firm can buy for a given total cost.</a:t>
            </a:r>
            <a:endParaRPr lang="cs-CZ" dirty="0" smtClean="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47</a:t>
            </a:fld>
            <a:endParaRPr lang="cs-CZ"/>
          </a:p>
        </p:txBody>
      </p:sp>
    </p:spTree>
    <p:extLst>
      <p:ext uri="{BB962C8B-B14F-4D97-AF65-F5344CB8AC3E}">
        <p14:creationId xmlns:p14="http://schemas.microsoft.com/office/powerpoint/2010/main" val="111435686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a:bodyPr>
          <a:lstStyle/>
          <a:p>
            <a:pPr marL="114300" indent="0">
              <a:buNone/>
            </a:pPr>
            <a:r>
              <a:rPr lang="en-US" dirty="0"/>
              <a:t>OPTIMAL OUTPUT OF THE COMPANY</a:t>
            </a:r>
          </a:p>
          <a:p>
            <a:pPr marL="114300" indent="0">
              <a:buNone/>
            </a:pPr>
            <a:endParaRPr lang="en-US" dirty="0"/>
          </a:p>
          <a:p>
            <a:pPr marL="571500" indent="-457200"/>
            <a:r>
              <a:rPr lang="en-US" dirty="0"/>
              <a:t>Minimizing Company Costs</a:t>
            </a:r>
          </a:p>
          <a:p>
            <a:pPr marL="114300" indent="0">
              <a:buNone/>
            </a:pPr>
            <a:r>
              <a:rPr lang="en-US" dirty="0"/>
              <a:t>At the point of contact with isocratic and isocratic, the company chooses a level of output that is produced at minimal cost. This point is referred to as the cost optimum of the company.</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48</a:t>
            </a:fld>
            <a:endParaRPr lang="cs-CZ"/>
          </a:p>
        </p:txBody>
      </p:sp>
    </p:spTree>
    <p:extLst>
      <p:ext uri="{BB962C8B-B14F-4D97-AF65-F5344CB8AC3E}">
        <p14:creationId xmlns:p14="http://schemas.microsoft.com/office/powerpoint/2010/main" val="38744110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fontScale="92500"/>
          </a:bodyPr>
          <a:lstStyle/>
          <a:p>
            <a:pPr marL="114300" indent="0">
              <a:buNone/>
            </a:pPr>
            <a:r>
              <a:rPr lang="en-US" dirty="0"/>
              <a:t>COMPANY REVENUE</a:t>
            </a:r>
          </a:p>
          <a:p>
            <a:pPr marL="114300" indent="0">
              <a:buNone/>
            </a:pPr>
            <a:endParaRPr lang="en-US" dirty="0"/>
          </a:p>
          <a:p>
            <a:pPr marL="114300" indent="0">
              <a:buNone/>
            </a:pPr>
            <a:r>
              <a:rPr lang="en-US" dirty="0"/>
              <a:t>Company earnings represent the amount of cash that a company makes from the realization of its production on the market. The development of the company's income is dependent on the market environment in which the company moves. Company earnings distinguish between total, average, and marginal.</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49</a:t>
            </a:fld>
            <a:endParaRPr lang="cs-CZ"/>
          </a:p>
        </p:txBody>
      </p:sp>
    </p:spTree>
    <p:extLst>
      <p:ext uri="{BB962C8B-B14F-4D97-AF65-F5344CB8AC3E}">
        <p14:creationId xmlns:p14="http://schemas.microsoft.com/office/powerpoint/2010/main" val="7119925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dirty="0" err="1"/>
              <a:t>Economic</a:t>
            </a:r>
            <a:r>
              <a:rPr lang="cs-CZ" dirty="0"/>
              <a:t> thinking</a:t>
            </a:r>
          </a:p>
        </p:txBody>
      </p:sp>
      <p:sp>
        <p:nvSpPr>
          <p:cNvPr id="3" name="Zástupný symbol pro obsah 2"/>
          <p:cNvSpPr>
            <a:spLocks noGrp="1"/>
          </p:cNvSpPr>
          <p:nvPr>
            <p:ph idx="1"/>
          </p:nvPr>
        </p:nvSpPr>
        <p:spPr/>
        <p:txBody>
          <a:bodyPr/>
          <a:lstStyle/>
          <a:p>
            <a:pPr marL="0" indent="0" algn="ctr">
              <a:buNone/>
            </a:pPr>
            <a:r>
              <a:rPr lang="en-US" dirty="0"/>
              <a:t>How do you perceive the immediate impact of a given decision on a particular group of people while at the same time paying attention to the secondary consequences?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5</a:t>
            </a:fld>
            <a:endParaRPr lang="cs-CZ"/>
          </a:p>
        </p:txBody>
      </p:sp>
    </p:spTree>
    <p:extLst>
      <p:ext uri="{BB962C8B-B14F-4D97-AF65-F5344CB8AC3E}">
        <p14:creationId xmlns:p14="http://schemas.microsoft.com/office/powerpoint/2010/main" val="13624147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a:bodyPr>
          <a:lstStyle/>
          <a:p>
            <a:pPr marL="114300" indent="0">
              <a:buNone/>
            </a:pPr>
            <a:r>
              <a:rPr lang="en-US" dirty="0"/>
              <a:t>COMPANY REVENUE</a:t>
            </a:r>
          </a:p>
          <a:p>
            <a:pPr marL="114300" indent="0">
              <a:buNone/>
            </a:pPr>
            <a:endParaRPr lang="en-US" dirty="0"/>
          </a:p>
          <a:p>
            <a:pPr marL="114300" indent="0">
              <a:buNone/>
            </a:pPr>
            <a:r>
              <a:rPr lang="en-US" dirty="0"/>
              <a:t>The total revenue of the company (TR) is the total amount of money the company receives by selling its products.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50</a:t>
            </a:fld>
            <a:endParaRPr lang="cs-CZ"/>
          </a:p>
        </p:txBody>
      </p:sp>
    </p:spTree>
    <p:extLst>
      <p:ext uri="{BB962C8B-B14F-4D97-AF65-F5344CB8AC3E}">
        <p14:creationId xmlns:p14="http://schemas.microsoft.com/office/powerpoint/2010/main" val="314664431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a:bodyPr>
          <a:lstStyle/>
          <a:p>
            <a:pPr marL="114300" indent="0">
              <a:buNone/>
            </a:pPr>
            <a:r>
              <a:rPr lang="en-US" dirty="0"/>
              <a:t>COMPANY REVENUE</a:t>
            </a:r>
          </a:p>
          <a:p>
            <a:pPr marL="114300" indent="0">
              <a:buNone/>
            </a:pPr>
            <a:endParaRPr lang="en-US" dirty="0"/>
          </a:p>
          <a:p>
            <a:pPr marL="114300" indent="0">
              <a:buNone/>
            </a:pPr>
            <a:r>
              <a:rPr lang="en-US" dirty="0"/>
              <a:t>The company's average income (AR) is the income flowing from one unit sold. We calculate it when the company's total revenue (TR) is divided by the number of units sold.</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51</a:t>
            </a:fld>
            <a:endParaRPr lang="cs-CZ"/>
          </a:p>
        </p:txBody>
      </p:sp>
    </p:spTree>
    <p:extLst>
      <p:ext uri="{BB962C8B-B14F-4D97-AF65-F5344CB8AC3E}">
        <p14:creationId xmlns:p14="http://schemas.microsoft.com/office/powerpoint/2010/main" val="83397513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3. BEHAVIOR OF THE SUPPLY SIDE</a:t>
            </a:r>
            <a:endParaRPr lang="cs-CZ" dirty="0"/>
          </a:p>
        </p:txBody>
      </p:sp>
      <p:sp>
        <p:nvSpPr>
          <p:cNvPr id="3" name="Zástupný symbol pro obsah 2"/>
          <p:cNvSpPr>
            <a:spLocks noGrp="1"/>
          </p:cNvSpPr>
          <p:nvPr>
            <p:ph idx="1"/>
          </p:nvPr>
        </p:nvSpPr>
        <p:spPr/>
        <p:txBody>
          <a:bodyPr>
            <a:normAutofit/>
          </a:bodyPr>
          <a:lstStyle/>
          <a:p>
            <a:pPr marL="114300" indent="0">
              <a:buNone/>
            </a:pPr>
            <a:r>
              <a:rPr lang="en-US" dirty="0"/>
              <a:t>MANUFACTURING COMPANY DECISION</a:t>
            </a:r>
          </a:p>
          <a:p>
            <a:pPr marL="114300" indent="0">
              <a:buNone/>
            </a:pPr>
            <a:endParaRPr lang="en-US" dirty="0"/>
          </a:p>
          <a:p>
            <a:pPr marL="571500" indent="-457200"/>
            <a:r>
              <a:rPr lang="en-US" dirty="0"/>
              <a:t>The basis for the company's decision-making is its effort to maximize profits.</a:t>
            </a:r>
          </a:p>
          <a:p>
            <a:pPr marL="571500" indent="-457200"/>
            <a:r>
              <a:rPr lang="en-US" dirty="0"/>
              <a:t>Choosing a company's output on the basis of marginal cost margins and marginal earnings is referred to as the golden rule of maximizing the company's profit.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52</a:t>
            </a:fld>
            <a:endParaRPr lang="cs-CZ"/>
          </a:p>
        </p:txBody>
      </p:sp>
    </p:spTree>
    <p:extLst>
      <p:ext uri="{BB962C8B-B14F-4D97-AF65-F5344CB8AC3E}">
        <p14:creationId xmlns:p14="http://schemas.microsoft.com/office/powerpoint/2010/main" val="156363564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dirty="0" smtClean="0"/>
              <a:t>4. </a:t>
            </a:r>
            <a:endParaRPr lang="cs-CZ" dirty="0"/>
          </a:p>
        </p:txBody>
      </p:sp>
      <p:sp>
        <p:nvSpPr>
          <p:cNvPr id="3" name="Zástupný symbol pro obsah 2"/>
          <p:cNvSpPr>
            <a:spLocks noGrp="1"/>
          </p:cNvSpPr>
          <p:nvPr>
            <p:ph type="subTitle" idx="1"/>
          </p:nvPr>
        </p:nvSpPr>
        <p:spPr/>
        <p:txBody>
          <a:bodyPr>
            <a:normAutofit/>
          </a:bodyPr>
          <a:lstStyle/>
          <a:p>
            <a:pPr lvl="0"/>
            <a:r>
              <a:rPr lang="cs-CZ" b="1" cap="all" dirty="0" smtClean="0"/>
              <a:t>ALTERNATIVE </a:t>
            </a:r>
            <a:r>
              <a:rPr lang="cs-CZ" b="1" cap="all" dirty="0"/>
              <a:t>FIRM THEORY</a:t>
            </a:r>
          </a:p>
        </p:txBody>
      </p:sp>
      <p:sp>
        <p:nvSpPr>
          <p:cNvPr id="5" name="Zástupný symbol pro číslo snímku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ACF089-6BD9-4FF9-8F05-3BF27D933551}" type="slidenum">
              <a:rPr kumimoji="0" lang="cs-CZ" sz="1200" b="0" i="0" u="none" strike="noStrike" kern="1200" cap="none" spc="0" normalizeH="0" baseline="0" noProof="0" smtClean="0">
                <a:ln>
                  <a:noFill/>
                </a:ln>
                <a:solidFill>
                  <a:prstClr val="black">
                    <a:tint val="75000"/>
                  </a:prstClr>
                </a:solidFill>
                <a:effectLst/>
                <a:uLnTx/>
                <a:uFillTx/>
                <a:latin typeface="Source sans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53</a:t>
            </a:fld>
            <a:endParaRPr kumimoji="0" lang="cs-CZ" sz="1200" b="0" i="0" u="none" strike="noStrike" kern="1200" cap="none" spc="0" normalizeH="0" baseline="0" noProof="0">
              <a:ln>
                <a:noFill/>
              </a:ln>
              <a:solidFill>
                <a:prstClr val="black">
                  <a:tint val="75000"/>
                </a:prstClr>
              </a:solidFill>
              <a:effectLst/>
              <a:uLnTx/>
              <a:uFillTx/>
              <a:latin typeface="Source sans Pro"/>
              <a:ea typeface="+mn-ea"/>
              <a:cs typeface="+mn-cs"/>
            </a:endParaRPr>
          </a:p>
        </p:txBody>
      </p:sp>
    </p:spTree>
    <p:extLst>
      <p:ext uri="{BB962C8B-B14F-4D97-AF65-F5344CB8AC3E}">
        <p14:creationId xmlns:p14="http://schemas.microsoft.com/office/powerpoint/2010/main" val="188398899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fontScale="92500" lnSpcReduction="20000"/>
          </a:bodyPr>
          <a:lstStyle/>
          <a:p>
            <a:pPr marL="114300" indent="0">
              <a:buNone/>
            </a:pPr>
            <a:r>
              <a:rPr lang="cs-CZ" dirty="0" smtClean="0"/>
              <a:t>GENESIS</a:t>
            </a:r>
            <a:r>
              <a:rPr lang="en-US" dirty="0" smtClean="0"/>
              <a:t> </a:t>
            </a:r>
            <a:r>
              <a:rPr lang="en-US" dirty="0"/>
              <a:t>OF ALTERNATIVE THEORIES OF THE </a:t>
            </a:r>
            <a:r>
              <a:rPr lang="cs-CZ" dirty="0" smtClean="0"/>
              <a:t>FIRM</a:t>
            </a:r>
            <a:endParaRPr lang="en-US" dirty="0"/>
          </a:p>
          <a:p>
            <a:pPr marL="114300" indent="0">
              <a:buNone/>
            </a:pPr>
            <a:endParaRPr lang="en-US" dirty="0"/>
          </a:p>
          <a:p>
            <a:pPr marL="114300" indent="0">
              <a:buNone/>
            </a:pPr>
            <a:r>
              <a:rPr lang="en-US" dirty="0"/>
              <a:t>The classical economic theory of a company is understood as a subject that pursues a single goal in the markets of final production or in factor markets, and thus maximizes profits. In this context, marginal variables are used, in the form of a so-called "golden rule of maximizing profits," based on a comparison of marginal income and marginal costs of the company.</a:t>
            </a:r>
            <a:endParaRPr lang="cs-CZ" sz="2800" i="1"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54</a:t>
            </a:fld>
            <a:endParaRPr lang="cs-CZ"/>
          </a:p>
        </p:txBody>
      </p:sp>
    </p:spTree>
    <p:extLst>
      <p:ext uri="{BB962C8B-B14F-4D97-AF65-F5344CB8AC3E}">
        <p14:creationId xmlns:p14="http://schemas.microsoft.com/office/powerpoint/2010/main" val="396742917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a:bodyPr>
          <a:lstStyle/>
          <a:p>
            <a:pPr marL="0" lvl="2" indent="0">
              <a:buNone/>
            </a:pPr>
            <a:r>
              <a:rPr lang="en-US" sz="2800" dirty="0"/>
              <a:t>CLASSICAL THEORY</a:t>
            </a:r>
          </a:p>
          <a:p>
            <a:pPr marL="457200" lvl="2" indent="-457200"/>
            <a:r>
              <a:rPr lang="en-US" sz="2800" dirty="0"/>
              <a:t>Business Management Theory</a:t>
            </a:r>
          </a:p>
          <a:p>
            <a:pPr marL="457200" lvl="2" indent="-457200"/>
            <a:r>
              <a:rPr lang="en-US" sz="2800" dirty="0" err="1"/>
              <a:t>Baumol</a:t>
            </a:r>
            <a:r>
              <a:rPr lang="en-US" sz="2800" dirty="0"/>
              <a:t> model</a:t>
            </a:r>
          </a:p>
          <a:p>
            <a:pPr marL="457200" lvl="2" indent="-457200"/>
            <a:r>
              <a:rPr lang="en-US" sz="2800" dirty="0" err="1"/>
              <a:t>Scitov</a:t>
            </a:r>
            <a:r>
              <a:rPr lang="en-US" sz="2800" dirty="0"/>
              <a:t> model</a:t>
            </a:r>
          </a:p>
          <a:p>
            <a:pPr marL="457200" lvl="2" indent="-457200"/>
            <a:r>
              <a:rPr lang="en-US" sz="2800" dirty="0"/>
              <a:t>Williamson's model</a:t>
            </a:r>
          </a:p>
          <a:p>
            <a:pPr marL="457200" lvl="2" indent="-457200"/>
            <a:r>
              <a:rPr lang="en-US" sz="2800" dirty="0"/>
              <a:t>Marris model</a:t>
            </a:r>
          </a:p>
          <a:p>
            <a:pPr marL="457200" lvl="2" indent="-457200"/>
            <a:r>
              <a:rPr lang="en-US" sz="2800" dirty="0"/>
              <a:t>Ward's model</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55</a:t>
            </a:fld>
            <a:endParaRPr lang="cs-CZ"/>
          </a:p>
        </p:txBody>
      </p:sp>
    </p:spTree>
    <p:extLst>
      <p:ext uri="{BB962C8B-B14F-4D97-AF65-F5344CB8AC3E}">
        <p14:creationId xmlns:p14="http://schemas.microsoft.com/office/powerpoint/2010/main" val="255064168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sz="2800" dirty="0"/>
              <a:t>MANAŽERSKÁ TEORIE FIRMY</a:t>
            </a:r>
          </a:p>
          <a:p>
            <a:pPr marL="342900" lvl="2" indent="-342900"/>
            <a:r>
              <a:rPr lang="cs-CZ" dirty="0"/>
              <a:t>Manažerské teorie firmy jsou založeny na obecném předpokladu odděleného vlastnictví a řízení firmy. Podle těchto teorií firma řízená manažery může sledovat odlišné cíle než ziskové, to v závislosti na cílech manažerů. </a:t>
            </a:r>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56</a:t>
            </a:fld>
            <a:endParaRPr lang="cs-CZ"/>
          </a:p>
        </p:txBody>
      </p:sp>
    </p:spTree>
    <p:extLst>
      <p:ext uri="{BB962C8B-B14F-4D97-AF65-F5344CB8AC3E}">
        <p14:creationId xmlns:p14="http://schemas.microsoft.com/office/powerpoint/2010/main" val="160758407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lnSpcReduction="10000"/>
          </a:bodyPr>
          <a:lstStyle/>
          <a:p>
            <a:pPr marL="114300" indent="0">
              <a:buNone/>
            </a:pPr>
            <a:r>
              <a:rPr lang="en-US" sz="2800" dirty="0"/>
              <a:t>MANAGEMENT THEORY OF THE COMPANY</a:t>
            </a:r>
          </a:p>
          <a:p>
            <a:pPr marL="571500" indent="-457200"/>
            <a:r>
              <a:rPr lang="en-US" sz="2800" dirty="0"/>
              <a:t>The company's management theories are based on the general assumption of separate ownership and management of the firm. According to these theories, company executives can pursue different goals than profitable, depending on the goals of the managers.</a:t>
            </a:r>
          </a:p>
          <a:p>
            <a:pPr marL="571500" indent="-457200"/>
            <a:r>
              <a:rPr lang="en-US" sz="2800" dirty="0"/>
              <a:t>Managerial theories of a firm reflect the fact that both entities within the company, owners and managers, pursue their own maximization goals of interest, which can often be conflicting.</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57</a:t>
            </a:fld>
            <a:endParaRPr lang="cs-CZ"/>
          </a:p>
        </p:txBody>
      </p:sp>
    </p:spTree>
    <p:extLst>
      <p:ext uri="{BB962C8B-B14F-4D97-AF65-F5344CB8AC3E}">
        <p14:creationId xmlns:p14="http://schemas.microsoft.com/office/powerpoint/2010/main" val="389970106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fontScale="92500" lnSpcReduction="20000"/>
          </a:bodyPr>
          <a:lstStyle/>
          <a:p>
            <a:pPr marL="114300" indent="0">
              <a:buNone/>
            </a:pPr>
            <a:r>
              <a:rPr lang="en-US" sz="2800" dirty="0"/>
              <a:t>MANAGEMENT THEORY OF THE COMPANY</a:t>
            </a:r>
          </a:p>
          <a:p>
            <a:pPr marL="571500" indent="-457200"/>
            <a:r>
              <a:rPr lang="en-US" sz="2800" dirty="0"/>
              <a:t>Owners - in management models, they are understood to be shareholders, shareholders who hire top executives to manage the business in their own interest. Their goal is to maximize profits to ensure the value of the invested capital.</a:t>
            </a:r>
          </a:p>
          <a:p>
            <a:pPr marL="571500" indent="-457200"/>
            <a:r>
              <a:rPr lang="en-US" sz="2800" dirty="0"/>
              <a:t>Managers - are considered to be the second most important group within the company. Against other employees, they differ in the range of powers and responsibilities, as well as the amount of salary. They have access to information, have the right to make decisions about the company's investments, goals, and personnel structure.</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58</a:t>
            </a:fld>
            <a:endParaRPr lang="cs-CZ"/>
          </a:p>
        </p:txBody>
      </p:sp>
    </p:spTree>
    <p:extLst>
      <p:ext uri="{BB962C8B-B14F-4D97-AF65-F5344CB8AC3E}">
        <p14:creationId xmlns:p14="http://schemas.microsoft.com/office/powerpoint/2010/main" val="88463298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fontScale="92500" lnSpcReduction="10000"/>
          </a:bodyPr>
          <a:lstStyle/>
          <a:p>
            <a:pPr marL="114300" indent="0">
              <a:buNone/>
            </a:pPr>
            <a:r>
              <a:rPr lang="en-US" sz="2800" dirty="0"/>
              <a:t>MANAGEMENT THEORY OF THE COMPANY</a:t>
            </a:r>
          </a:p>
          <a:p>
            <a:pPr marL="114300" indent="0">
              <a:buNone/>
            </a:pPr>
            <a:r>
              <a:rPr lang="en-US" sz="2800" dirty="0"/>
              <a:t>Managerial theories of the company have a common basis in the idea of maximizing the benefit of managers, even at the expense of the owners' interest. Differences between models are:</a:t>
            </a:r>
          </a:p>
          <a:p>
            <a:pPr marL="628650" indent="-514350">
              <a:buFont typeface="+mj-lt"/>
              <a:buAutoNum type="arabicPeriod"/>
            </a:pPr>
            <a:r>
              <a:rPr lang="en-US" sz="2800" dirty="0"/>
              <a:t>in the parameters that affect the managerial function of utility;</a:t>
            </a:r>
          </a:p>
          <a:p>
            <a:pPr marL="628650" indent="-514350">
              <a:buFont typeface="+mj-lt"/>
              <a:buAutoNum type="arabicPeriod"/>
            </a:pPr>
            <a:r>
              <a:rPr lang="en-US" sz="2800" dirty="0"/>
              <a:t>in the tools that management uses to achieve its goals;</a:t>
            </a:r>
          </a:p>
          <a:p>
            <a:pPr marL="628650" indent="-514350">
              <a:buFont typeface="+mj-lt"/>
              <a:buAutoNum type="arabicPeriod"/>
            </a:pPr>
            <a:r>
              <a:rPr lang="en-US" sz="2800" dirty="0"/>
              <a:t>in the consequences that cause changes in different parameters.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59</a:t>
            </a:fld>
            <a:endParaRPr lang="cs-CZ"/>
          </a:p>
        </p:txBody>
      </p:sp>
    </p:spTree>
    <p:extLst>
      <p:ext uri="{BB962C8B-B14F-4D97-AF65-F5344CB8AC3E}">
        <p14:creationId xmlns:p14="http://schemas.microsoft.com/office/powerpoint/2010/main" val="17636818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lstStyle/>
          <a:p>
            <a:r>
              <a:rPr lang="cs-CZ" dirty="0" smtClean="0"/>
              <a:t>1. </a:t>
            </a:r>
            <a:endParaRPr lang="cs-CZ" dirty="0"/>
          </a:p>
        </p:txBody>
      </p:sp>
      <p:sp>
        <p:nvSpPr>
          <p:cNvPr id="12" name="Zástupný symbol pro číslo snímku 11"/>
          <p:cNvSpPr>
            <a:spLocks noGrp="1"/>
          </p:cNvSpPr>
          <p:nvPr>
            <p:ph type="sldNum" sz="quarter" idx="12"/>
          </p:nvPr>
        </p:nvSpPr>
        <p:spPr/>
        <p:txBody>
          <a:bodyPr/>
          <a:lstStyle/>
          <a:p>
            <a:fld id="{58ACF089-6BD9-4FF9-8F05-3BF27D933551}" type="slidenum">
              <a:rPr lang="cs-CZ" smtClean="0"/>
              <a:t>6</a:t>
            </a:fld>
            <a:endParaRPr lang="cs-CZ"/>
          </a:p>
        </p:txBody>
      </p:sp>
      <p:sp>
        <p:nvSpPr>
          <p:cNvPr id="5" name="Podnadpis 4"/>
          <p:cNvSpPr>
            <a:spLocks noGrp="1"/>
          </p:cNvSpPr>
          <p:nvPr>
            <p:ph type="subTitle" idx="1"/>
          </p:nvPr>
        </p:nvSpPr>
        <p:spPr/>
        <p:txBody>
          <a:bodyPr/>
          <a:lstStyle/>
          <a:p>
            <a:r>
              <a:rPr lang="cs-CZ" dirty="0" err="1"/>
              <a:t>Analytical</a:t>
            </a:r>
            <a:r>
              <a:rPr lang="cs-CZ" dirty="0"/>
              <a:t> </a:t>
            </a:r>
            <a:r>
              <a:rPr lang="cs-CZ" dirty="0" err="1"/>
              <a:t>apparatus</a:t>
            </a:r>
            <a:r>
              <a:rPr lang="cs-CZ" dirty="0"/>
              <a:t> of </a:t>
            </a:r>
            <a:r>
              <a:rPr lang="cs-CZ" dirty="0" err="1"/>
              <a:t>microeconomics</a:t>
            </a:r>
            <a:endParaRPr lang="cs-CZ" dirty="0"/>
          </a:p>
        </p:txBody>
      </p:sp>
    </p:spTree>
    <p:extLst>
      <p:ext uri="{BB962C8B-B14F-4D97-AF65-F5344CB8AC3E}">
        <p14:creationId xmlns:p14="http://schemas.microsoft.com/office/powerpoint/2010/main" val="68734483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a:bodyPr>
          <a:lstStyle/>
          <a:p>
            <a:pPr marL="114300" indent="0">
              <a:buNone/>
            </a:pPr>
            <a:r>
              <a:rPr lang="en-US" sz="2800" dirty="0"/>
              <a:t>BAUMOL'S MODEL</a:t>
            </a:r>
          </a:p>
          <a:p>
            <a:pPr marL="114300" indent="0">
              <a:buNone/>
            </a:pPr>
            <a:r>
              <a:rPr lang="en-US" sz="2800" dirty="0"/>
              <a:t>is based on the assumption of maximizing revenues. Reasons why the company tracks earnings more than their profits is a whole lot.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60</a:t>
            </a:fld>
            <a:endParaRPr lang="cs-CZ"/>
          </a:p>
        </p:txBody>
      </p:sp>
    </p:spTree>
    <p:extLst>
      <p:ext uri="{BB962C8B-B14F-4D97-AF65-F5344CB8AC3E}">
        <p14:creationId xmlns:p14="http://schemas.microsoft.com/office/powerpoint/2010/main" val="210728370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fontScale="92500" lnSpcReduction="10000"/>
          </a:bodyPr>
          <a:lstStyle/>
          <a:p>
            <a:pPr marL="114300" indent="0">
              <a:buNone/>
            </a:pPr>
            <a:r>
              <a:rPr lang="en-US" sz="2800" dirty="0"/>
              <a:t>BAUMOL'S MODEL</a:t>
            </a:r>
          </a:p>
          <a:p>
            <a:pPr marL="114300" indent="0">
              <a:buNone/>
            </a:pPr>
            <a:r>
              <a:rPr lang="en-US" sz="2800" dirty="0"/>
              <a:t>The causes can be defined in two ways: positively or negatively:</a:t>
            </a:r>
          </a:p>
          <a:p>
            <a:pPr marL="628650" indent="-514350">
              <a:buFont typeface="+mj-lt"/>
              <a:buAutoNum type="arabicPeriod"/>
            </a:pPr>
            <a:r>
              <a:rPr lang="en-US" sz="2800" dirty="0"/>
              <a:t>Positive reasons focus on the relationship between manager motivation and company revenue. Many managers' rewards are not tied to profit, but to company revenue.</a:t>
            </a:r>
          </a:p>
          <a:p>
            <a:pPr marL="628650" indent="-514350">
              <a:buFont typeface="+mj-lt"/>
              <a:buAutoNum type="arabicPeriod"/>
            </a:pPr>
            <a:r>
              <a:rPr lang="en-US" sz="2800" dirty="0"/>
              <a:t>negative reasons result from an analysis of the situation where the company's total revenues are falling or stagnating, while the revenues of other companies in the sector are growing.</a:t>
            </a:r>
            <a:endParaRPr lang="cs-CZ" sz="24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61</a:t>
            </a:fld>
            <a:endParaRPr lang="cs-CZ"/>
          </a:p>
        </p:txBody>
      </p:sp>
    </p:spTree>
    <p:extLst>
      <p:ext uri="{BB962C8B-B14F-4D97-AF65-F5344CB8AC3E}">
        <p14:creationId xmlns:p14="http://schemas.microsoft.com/office/powerpoint/2010/main" val="150553212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lnSpcReduction="10000"/>
          </a:bodyPr>
          <a:lstStyle/>
          <a:p>
            <a:pPr marL="114300" indent="0">
              <a:buNone/>
            </a:pPr>
            <a:r>
              <a:rPr lang="en-US" dirty="0"/>
              <a:t>BAUMOL'S MODEL</a:t>
            </a:r>
          </a:p>
          <a:p>
            <a:pPr marL="114300" indent="0">
              <a:buNone/>
            </a:pPr>
            <a:r>
              <a:rPr lang="en-US" dirty="0"/>
              <a:t>The static version of the </a:t>
            </a:r>
            <a:r>
              <a:rPr lang="en-US" dirty="0" err="1"/>
              <a:t>Baumol</a:t>
            </a:r>
            <a:r>
              <a:rPr lang="en-US" dirty="0"/>
              <a:t> model assumes that:</a:t>
            </a:r>
          </a:p>
          <a:p>
            <a:pPr marL="571500" indent="-457200"/>
            <a:r>
              <a:rPr lang="en-US" dirty="0"/>
              <a:t>the company operates in an environment of imperfect competition, and there are barriers to entry into the industry. The demand function will not be completely elastic and the price will not be an independent parameter.</a:t>
            </a:r>
            <a:endParaRPr lang="cs-CZ" sz="20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62</a:t>
            </a:fld>
            <a:endParaRPr lang="cs-CZ"/>
          </a:p>
        </p:txBody>
      </p:sp>
    </p:spTree>
    <p:extLst>
      <p:ext uri="{BB962C8B-B14F-4D97-AF65-F5344CB8AC3E}">
        <p14:creationId xmlns:p14="http://schemas.microsoft.com/office/powerpoint/2010/main" val="427792283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dirty="0" smtClean="0"/>
              <a:t>SCITOVSKY THEORY</a:t>
            </a:r>
          </a:p>
          <a:p>
            <a:pPr marL="114300" indent="0">
              <a:buNone/>
            </a:pPr>
            <a:endParaRPr lang="cs-CZ" dirty="0" smtClean="0"/>
          </a:p>
          <a:p>
            <a:pPr marL="114300" indent="0">
              <a:buNone/>
            </a:pPr>
            <a:r>
              <a:rPr lang="en-US" sz="2800" dirty="0"/>
              <a:t>is based on the hypothesis that behavior of managers in a company is analogous to consumer behavior.</a:t>
            </a:r>
            <a:endParaRPr lang="cs-CZ" sz="2800" dirty="0" smtClean="0"/>
          </a:p>
          <a:p>
            <a:pPr marL="0" indent="0" algn="ctr">
              <a:buNone/>
            </a:pPr>
            <a:endParaRPr lang="cs-CZ" sz="2000" i="1"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63</a:t>
            </a:fld>
            <a:endParaRPr lang="cs-CZ"/>
          </a:p>
        </p:txBody>
      </p:sp>
    </p:spTree>
    <p:extLst>
      <p:ext uri="{BB962C8B-B14F-4D97-AF65-F5344CB8AC3E}">
        <p14:creationId xmlns:p14="http://schemas.microsoft.com/office/powerpoint/2010/main" val="120670979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dirty="0" smtClean="0"/>
              <a:t>SCITOVSKY THEORY</a:t>
            </a:r>
          </a:p>
          <a:p>
            <a:r>
              <a:rPr lang="en-US" dirty="0"/>
              <a:t>The goal of consumer behavior in traditional economic theory is to maximize benefits, and therefore the goal of the company's managed managers is to maximize the benefit of managers.</a:t>
            </a:r>
          </a:p>
          <a:p>
            <a:r>
              <a:rPr lang="en-US" dirty="0"/>
              <a:t>The model compares the two profit variables and the manager's free time.</a:t>
            </a:r>
            <a:endParaRPr lang="cs-CZ" sz="16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64</a:t>
            </a:fld>
            <a:endParaRPr lang="cs-CZ"/>
          </a:p>
        </p:txBody>
      </p:sp>
    </p:spTree>
    <p:extLst>
      <p:ext uri="{BB962C8B-B14F-4D97-AF65-F5344CB8AC3E}">
        <p14:creationId xmlns:p14="http://schemas.microsoft.com/office/powerpoint/2010/main" val="71988565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dirty="0" smtClean="0"/>
              <a:t>WILLIAMSON MODEL</a:t>
            </a:r>
          </a:p>
          <a:p>
            <a:r>
              <a:rPr lang="en-US" dirty="0"/>
              <a:t>The goal of consumer behavior in traditional economic theory is to maximize benefits, and therefore the goal of managed managers is to maximize the benefit of managers.</a:t>
            </a:r>
          </a:p>
          <a:p>
            <a:r>
              <a:rPr lang="en-US" dirty="0"/>
              <a:t>The model compares the two profit variables and the manager's free time.</a:t>
            </a:r>
            <a:endParaRPr lang="cs-CZ" sz="16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65</a:t>
            </a:fld>
            <a:endParaRPr lang="cs-CZ"/>
          </a:p>
        </p:txBody>
      </p:sp>
    </p:spTree>
    <p:extLst>
      <p:ext uri="{BB962C8B-B14F-4D97-AF65-F5344CB8AC3E}">
        <p14:creationId xmlns:p14="http://schemas.microsoft.com/office/powerpoint/2010/main" val="62055405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a:bodyPr>
          <a:lstStyle/>
          <a:p>
            <a:pPr marL="114300" indent="0">
              <a:buNone/>
            </a:pPr>
            <a:r>
              <a:rPr lang="cs-CZ" dirty="0" smtClean="0"/>
              <a:t>WILLIAMSON MODEL</a:t>
            </a:r>
          </a:p>
          <a:p>
            <a:pPr marL="0" indent="0">
              <a:buNone/>
            </a:pPr>
            <a:r>
              <a:rPr lang="en-US" dirty="0"/>
              <a:t>three basic categories of managerial interests</a:t>
            </a:r>
          </a:p>
          <a:p>
            <a:pPr marL="514350" indent="-514350">
              <a:buFont typeface="+mj-lt"/>
              <a:buAutoNum type="arabicPeriod"/>
            </a:pPr>
            <a:r>
              <a:rPr lang="en-US" dirty="0"/>
              <a:t>number and level of subordinates;</a:t>
            </a:r>
          </a:p>
          <a:p>
            <a:pPr marL="514350" indent="-514350">
              <a:buFont typeface="+mj-lt"/>
              <a:buAutoNum type="arabicPeriod"/>
            </a:pPr>
            <a:r>
              <a:rPr lang="en-US" dirty="0"/>
              <a:t>salaries and minor benefits of managers;</a:t>
            </a:r>
          </a:p>
          <a:p>
            <a:pPr marL="514350" indent="-514350">
              <a:buFont typeface="+mj-lt"/>
              <a:buAutoNum type="arabicPeriod"/>
            </a:pPr>
            <a:r>
              <a:rPr lang="en-US" dirty="0"/>
              <a:t>the means by which they can dispose of themselves</a:t>
            </a:r>
            <a:endParaRPr lang="cs-CZ" sz="12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66</a:t>
            </a:fld>
            <a:endParaRPr lang="cs-CZ"/>
          </a:p>
        </p:txBody>
      </p:sp>
    </p:spTree>
    <p:extLst>
      <p:ext uri="{BB962C8B-B14F-4D97-AF65-F5344CB8AC3E}">
        <p14:creationId xmlns:p14="http://schemas.microsoft.com/office/powerpoint/2010/main" val="152940365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fontScale="92500" lnSpcReduction="10000"/>
          </a:bodyPr>
          <a:lstStyle/>
          <a:p>
            <a:pPr marL="114300" indent="0">
              <a:buNone/>
            </a:pPr>
            <a:r>
              <a:rPr lang="cs-CZ" sz="3500" dirty="0" smtClean="0"/>
              <a:t>WILLIAMSON MODEL</a:t>
            </a:r>
          </a:p>
          <a:p>
            <a:pPr marL="0" indent="0">
              <a:buNone/>
            </a:pPr>
            <a:r>
              <a:rPr lang="en-US" dirty="0"/>
              <a:t>From the mathematical analysis, which is not the subject of this work, conclusions were drawn, the number and the level of the subordinates;</a:t>
            </a:r>
          </a:p>
          <a:p>
            <a:pPr marL="514350" indent="-514350">
              <a:buFont typeface="+mj-lt"/>
              <a:buAutoNum type="arabicPeriod"/>
            </a:pPr>
            <a:r>
              <a:rPr lang="en-US" dirty="0"/>
              <a:t>expenditure on employees is linked to a target in the form of dominance</a:t>
            </a:r>
          </a:p>
          <a:p>
            <a:pPr marL="514350" indent="-514350">
              <a:buFont typeface="+mj-lt"/>
              <a:buAutoNum type="arabicPeriod"/>
            </a:pPr>
            <a:r>
              <a:rPr lang="en-US" dirty="0"/>
              <a:t>there is a link between staff and wage costs</a:t>
            </a:r>
          </a:p>
          <a:p>
            <a:pPr marL="514350" indent="-514350">
              <a:buFont typeface="+mj-lt"/>
              <a:buAutoNum type="arabicPeriod"/>
            </a:pPr>
            <a:r>
              <a:rPr lang="en-US" dirty="0"/>
              <a:t>the subsidiary benefits of the manager have a clear connection to his position and prestige</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67</a:t>
            </a:fld>
            <a:endParaRPr lang="cs-CZ"/>
          </a:p>
        </p:txBody>
      </p:sp>
    </p:spTree>
    <p:extLst>
      <p:ext uri="{BB962C8B-B14F-4D97-AF65-F5344CB8AC3E}">
        <p14:creationId xmlns:p14="http://schemas.microsoft.com/office/powerpoint/2010/main" val="267300396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a:bodyPr>
          <a:lstStyle/>
          <a:p>
            <a:pPr marL="114300" indent="0">
              <a:buNone/>
            </a:pPr>
            <a:r>
              <a:rPr lang="en-US" dirty="0"/>
              <a:t>MARRIS MODEL</a:t>
            </a:r>
          </a:p>
          <a:p>
            <a:pPr marL="114300" indent="0">
              <a:buNone/>
            </a:pPr>
            <a:r>
              <a:rPr lang="en-US" dirty="0"/>
              <a:t>three basic approaches to motivation:</a:t>
            </a:r>
          </a:p>
          <a:p>
            <a:pPr marL="628650" indent="-514350">
              <a:buFont typeface="+mj-lt"/>
              <a:buAutoNum type="arabicPeriod"/>
            </a:pPr>
            <a:r>
              <a:rPr lang="en-US" dirty="0"/>
              <a:t>Psychological</a:t>
            </a:r>
          </a:p>
          <a:p>
            <a:pPr marL="628650" indent="-514350">
              <a:buFont typeface="+mj-lt"/>
              <a:buAutoNum type="arabicPeriod"/>
            </a:pPr>
            <a:r>
              <a:rPr lang="en-US" dirty="0"/>
              <a:t>Sociological</a:t>
            </a:r>
          </a:p>
          <a:p>
            <a:pPr marL="628650" indent="-514350">
              <a:buFont typeface="+mj-lt"/>
              <a:buAutoNum type="arabicPeriod"/>
            </a:pPr>
            <a:r>
              <a:rPr lang="en-US" dirty="0"/>
              <a:t>Economic</a:t>
            </a:r>
            <a:endParaRPr lang="cs-CZ" sz="24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68</a:t>
            </a:fld>
            <a:endParaRPr lang="cs-CZ"/>
          </a:p>
        </p:txBody>
      </p:sp>
    </p:spTree>
    <p:extLst>
      <p:ext uri="{BB962C8B-B14F-4D97-AF65-F5344CB8AC3E}">
        <p14:creationId xmlns:p14="http://schemas.microsoft.com/office/powerpoint/2010/main" val="210326884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fontScale="47500" lnSpcReduction="20000"/>
          </a:bodyPr>
          <a:lstStyle/>
          <a:p>
            <a:pPr marL="114300" indent="0">
              <a:buNone/>
            </a:pPr>
            <a:r>
              <a:rPr lang="en-US" sz="4600" dirty="0"/>
              <a:t>WARD'S MODEL</a:t>
            </a:r>
          </a:p>
          <a:p>
            <a:pPr marL="114300" indent="0">
              <a:buNone/>
            </a:pPr>
            <a:r>
              <a:rPr lang="en-US" sz="4600" dirty="0"/>
              <a:t>basic principles of the operation of an employee company.</a:t>
            </a:r>
          </a:p>
          <a:p>
            <a:pPr marL="114300" indent="0">
              <a:buNone/>
            </a:pPr>
            <a:r>
              <a:rPr lang="en-US" sz="4600" dirty="0"/>
              <a:t>Assumptions:</a:t>
            </a:r>
          </a:p>
          <a:p>
            <a:pPr marL="1028700" indent="-914400">
              <a:buFont typeface="+mj-lt"/>
              <a:buAutoNum type="arabicPeriod"/>
            </a:pPr>
            <a:r>
              <a:rPr lang="en-US" sz="4600" dirty="0"/>
              <a:t>all employees have the same skills</a:t>
            </a:r>
          </a:p>
          <a:p>
            <a:pPr marL="1028700" indent="-914400">
              <a:buFont typeface="+mj-lt"/>
              <a:buAutoNum type="arabicPeriod"/>
            </a:pPr>
            <a:r>
              <a:rPr lang="en-US" sz="4600" dirty="0"/>
              <a:t>the result of the activity is divided equally among the employees,</a:t>
            </a:r>
          </a:p>
          <a:p>
            <a:pPr marL="1028700" indent="-914400">
              <a:buFont typeface="+mj-lt"/>
              <a:buAutoNum type="arabicPeriod"/>
            </a:pPr>
            <a:r>
              <a:rPr lang="en-US" sz="4600" dirty="0"/>
              <a:t>the firm leases capital at market price,</a:t>
            </a:r>
          </a:p>
          <a:p>
            <a:pPr marL="1028700" indent="-914400">
              <a:buFont typeface="+mj-lt"/>
              <a:buAutoNum type="arabicPeriod"/>
            </a:pPr>
            <a:r>
              <a:rPr lang="en-US" sz="4600" dirty="0"/>
              <a:t>the company operates in a perfectly competitive market of production factors,</a:t>
            </a:r>
          </a:p>
          <a:p>
            <a:pPr marL="1028700" indent="-914400">
              <a:buFont typeface="+mj-lt"/>
              <a:buAutoNum type="arabicPeriod"/>
            </a:pPr>
            <a:r>
              <a:rPr lang="en-US" sz="4600" dirty="0"/>
              <a:t>the company produces only one product using labor and capital</a:t>
            </a:r>
          </a:p>
          <a:p>
            <a:pPr marL="1028700" indent="-914400">
              <a:buFont typeface="+mj-lt"/>
              <a:buAutoNum type="arabicPeriod"/>
            </a:pPr>
            <a:r>
              <a:rPr lang="en-US" sz="4600" dirty="0"/>
              <a:t>has the status of an imperfect competitor who can influence the price.</a:t>
            </a:r>
            <a:endParaRPr lang="cs-CZ" sz="24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69</a:t>
            </a:fld>
            <a:endParaRPr lang="cs-CZ"/>
          </a:p>
        </p:txBody>
      </p:sp>
    </p:spTree>
    <p:extLst>
      <p:ext uri="{BB962C8B-B14F-4D97-AF65-F5344CB8AC3E}">
        <p14:creationId xmlns:p14="http://schemas.microsoft.com/office/powerpoint/2010/main" val="4730486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1. </a:t>
            </a:r>
            <a:r>
              <a:rPr lang="cs-CZ" dirty="0" err="1"/>
              <a:t>Analytical</a:t>
            </a:r>
            <a:r>
              <a:rPr lang="cs-CZ" dirty="0"/>
              <a:t> </a:t>
            </a:r>
            <a:r>
              <a:rPr lang="cs-CZ" dirty="0" err="1"/>
              <a:t>apparatus</a:t>
            </a:r>
            <a:r>
              <a:rPr lang="cs-CZ" dirty="0"/>
              <a:t> of </a:t>
            </a:r>
            <a:r>
              <a:rPr lang="cs-CZ" dirty="0" err="1"/>
              <a:t>microeconomics</a:t>
            </a:r>
            <a:endParaRPr lang="cs-CZ" dirty="0"/>
          </a:p>
        </p:txBody>
      </p:sp>
      <p:sp>
        <p:nvSpPr>
          <p:cNvPr id="3" name="Zástupný symbol pro obsah 2"/>
          <p:cNvSpPr>
            <a:spLocks noGrp="1"/>
          </p:cNvSpPr>
          <p:nvPr>
            <p:ph idx="1"/>
          </p:nvPr>
        </p:nvSpPr>
        <p:spPr/>
        <p:txBody>
          <a:bodyPr/>
          <a:lstStyle/>
          <a:p>
            <a:r>
              <a:rPr lang="en-US" dirty="0"/>
              <a:t>finding optimal states</a:t>
            </a:r>
          </a:p>
          <a:p>
            <a:r>
              <a:rPr lang="en-US" dirty="0"/>
              <a:t>the search for balance</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7</a:t>
            </a:fld>
            <a:endParaRPr lang="cs-CZ"/>
          </a:p>
        </p:txBody>
      </p:sp>
    </p:spTree>
    <p:extLst>
      <p:ext uri="{BB962C8B-B14F-4D97-AF65-F5344CB8AC3E}">
        <p14:creationId xmlns:p14="http://schemas.microsoft.com/office/powerpoint/2010/main" val="152551945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lnSpcReduction="10000"/>
          </a:bodyPr>
          <a:lstStyle/>
          <a:p>
            <a:pPr marL="114300" indent="0">
              <a:buNone/>
            </a:pPr>
            <a:r>
              <a:rPr lang="en-US" dirty="0"/>
              <a:t>WARD'S MODEL</a:t>
            </a:r>
          </a:p>
          <a:p>
            <a:pPr marL="114300" indent="0">
              <a:buNone/>
            </a:pPr>
            <a:r>
              <a:rPr lang="en-US" dirty="0"/>
              <a:t>Employees take over as employees all employees. Profit is also distributed among all employees. The retirement of a member of this firm has two components, the wage given by the labor market and the share of profit. The goal of maximizing earnings per employee is therefore dependent on the number of employees.</a:t>
            </a:r>
            <a:endParaRPr lang="cs-CZ" sz="24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70</a:t>
            </a:fld>
            <a:endParaRPr lang="cs-CZ"/>
          </a:p>
        </p:txBody>
      </p:sp>
    </p:spTree>
    <p:extLst>
      <p:ext uri="{BB962C8B-B14F-4D97-AF65-F5344CB8AC3E}">
        <p14:creationId xmlns:p14="http://schemas.microsoft.com/office/powerpoint/2010/main" val="182953378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a:bodyPr>
          <a:lstStyle/>
          <a:p>
            <a:pPr marL="0" lvl="2" indent="0">
              <a:buNone/>
            </a:pPr>
            <a:r>
              <a:rPr lang="cs-CZ" sz="3200" dirty="0"/>
              <a:t>COMPULSORY THEORIES</a:t>
            </a:r>
          </a:p>
          <a:p>
            <a:pPr marL="457200" lvl="2" indent="-457200"/>
            <a:r>
              <a:rPr lang="cs-CZ" sz="3200" dirty="0" err="1"/>
              <a:t>Simon's</a:t>
            </a:r>
            <a:r>
              <a:rPr lang="cs-CZ" sz="3200" dirty="0"/>
              <a:t> model</a:t>
            </a:r>
          </a:p>
          <a:p>
            <a:pPr marL="457200" lvl="2" indent="-457200"/>
            <a:r>
              <a:rPr lang="cs-CZ" sz="3200" dirty="0" err="1"/>
              <a:t>Doyle's</a:t>
            </a:r>
            <a:r>
              <a:rPr lang="cs-CZ" sz="3200" dirty="0"/>
              <a:t> model</a:t>
            </a:r>
          </a:p>
          <a:p>
            <a:pPr marL="457200" lvl="2" indent="-457200"/>
            <a:r>
              <a:rPr lang="cs-CZ" sz="3200" dirty="0" err="1" smtClean="0"/>
              <a:t>R.M.Cyert</a:t>
            </a:r>
            <a:r>
              <a:rPr lang="cs-CZ" sz="3200" dirty="0" smtClean="0"/>
              <a:t> </a:t>
            </a:r>
            <a:r>
              <a:rPr lang="cs-CZ" sz="3200" dirty="0"/>
              <a:t>and J.G. </a:t>
            </a:r>
            <a:r>
              <a:rPr lang="cs-CZ" sz="3200" dirty="0" err="1" smtClean="0"/>
              <a:t>Marche</a:t>
            </a:r>
            <a:r>
              <a:rPr lang="cs-CZ" sz="3200" dirty="0" smtClean="0"/>
              <a:t> model</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71</a:t>
            </a:fld>
            <a:endParaRPr lang="cs-CZ"/>
          </a:p>
        </p:txBody>
      </p:sp>
    </p:spTree>
    <p:extLst>
      <p:ext uri="{BB962C8B-B14F-4D97-AF65-F5344CB8AC3E}">
        <p14:creationId xmlns:p14="http://schemas.microsoft.com/office/powerpoint/2010/main" val="232524274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a:bodyPr>
          <a:lstStyle/>
          <a:p>
            <a:pPr marL="0" lvl="2" indent="0">
              <a:buNone/>
            </a:pPr>
            <a:r>
              <a:rPr lang="en-US" sz="3200" dirty="0"/>
              <a:t>SIMON'S MODEL</a:t>
            </a:r>
          </a:p>
          <a:p>
            <a:pPr marL="0" lvl="2" indent="0">
              <a:buNone/>
            </a:pPr>
            <a:endParaRPr lang="en-US" sz="3200" dirty="0"/>
          </a:p>
          <a:p>
            <a:pPr marL="0" lvl="2" indent="0">
              <a:buNone/>
            </a:pPr>
            <a:r>
              <a:rPr lang="en-US" sz="3200" dirty="0"/>
              <a:t>the objective of a survival firm on the market</a:t>
            </a:r>
          </a:p>
          <a:p>
            <a:pPr marL="0" lvl="2" indent="0">
              <a:buNone/>
            </a:pPr>
            <a:r>
              <a:rPr lang="en-US" sz="3200" dirty="0"/>
              <a:t>The model focuses more on the processes through which the firm adopts its decisions than the results of these decision-making processes.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72</a:t>
            </a:fld>
            <a:endParaRPr lang="cs-CZ"/>
          </a:p>
        </p:txBody>
      </p:sp>
    </p:spTree>
    <p:extLst>
      <p:ext uri="{BB962C8B-B14F-4D97-AF65-F5344CB8AC3E}">
        <p14:creationId xmlns:p14="http://schemas.microsoft.com/office/powerpoint/2010/main" val="2905200702"/>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lnSpcReduction="10000"/>
          </a:bodyPr>
          <a:lstStyle/>
          <a:p>
            <a:pPr marL="0" lvl="2" indent="0">
              <a:buNone/>
            </a:pPr>
            <a:r>
              <a:rPr lang="en-US" sz="3200" dirty="0"/>
              <a:t>DOYL'S MODEL</a:t>
            </a:r>
          </a:p>
          <a:p>
            <a:pPr marL="457200" lvl="2" indent="-457200"/>
            <a:r>
              <a:rPr lang="en-US" sz="3200" dirty="0"/>
              <a:t>assumes that an internally more structured firm should track several goals at a time.</a:t>
            </a:r>
          </a:p>
          <a:p>
            <a:pPr marL="457200" lvl="2" indent="-457200"/>
            <a:r>
              <a:rPr lang="en-US" sz="3200" dirty="0"/>
              <a:t>The problem may be the uneven fulfillment of the goals set. There can be too much to achieve one goal at the expense of other goals. This may ultimately cause the company to destabilize or even endanger the existence of the company.</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73</a:t>
            </a:fld>
            <a:endParaRPr lang="cs-CZ"/>
          </a:p>
        </p:txBody>
      </p:sp>
    </p:spTree>
    <p:extLst>
      <p:ext uri="{BB962C8B-B14F-4D97-AF65-F5344CB8AC3E}">
        <p14:creationId xmlns:p14="http://schemas.microsoft.com/office/powerpoint/2010/main" val="112643991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a:bodyPr>
          <a:lstStyle/>
          <a:p>
            <a:pPr marL="0" lvl="2" indent="0">
              <a:buNone/>
            </a:pPr>
            <a:r>
              <a:rPr lang="en-US" sz="3200" dirty="0" smtClean="0"/>
              <a:t>R.M.CYERT </a:t>
            </a:r>
            <a:r>
              <a:rPr lang="en-US" sz="3200" dirty="0"/>
              <a:t>AND J.G. </a:t>
            </a:r>
            <a:r>
              <a:rPr lang="en-US" sz="3200" dirty="0" smtClean="0"/>
              <a:t>MARCHE</a:t>
            </a:r>
            <a:r>
              <a:rPr lang="cs-CZ" sz="3200" dirty="0" smtClean="0"/>
              <a:t> </a:t>
            </a:r>
            <a:r>
              <a:rPr lang="en-US" sz="3200" dirty="0"/>
              <a:t>MODEL</a:t>
            </a:r>
          </a:p>
          <a:p>
            <a:pPr marL="457200" lvl="2" indent="-457200"/>
            <a:r>
              <a:rPr lang="en-US" sz="3200" dirty="0"/>
              <a:t>big business as an organization and dealing with variables that affect corporate goals.</a:t>
            </a:r>
          </a:p>
          <a:p>
            <a:pPr marL="457200" lvl="2" indent="-457200"/>
            <a:r>
              <a:rPr lang="en-US" sz="3200" dirty="0"/>
              <a:t>The objectives of the company are understood as the results of the coalition's negotiation.</a:t>
            </a:r>
            <a:endParaRPr lang="cs-CZ" sz="24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74</a:t>
            </a:fld>
            <a:endParaRPr lang="cs-CZ"/>
          </a:p>
        </p:txBody>
      </p:sp>
    </p:spTree>
    <p:extLst>
      <p:ext uri="{BB962C8B-B14F-4D97-AF65-F5344CB8AC3E}">
        <p14:creationId xmlns:p14="http://schemas.microsoft.com/office/powerpoint/2010/main" val="3554197408"/>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a:bodyPr>
          <a:lstStyle/>
          <a:p>
            <a:pPr marL="0" lvl="2" indent="0">
              <a:buNone/>
            </a:pPr>
            <a:r>
              <a:rPr lang="en-US" sz="3200" dirty="0"/>
              <a:t>STAKEHOLDER COMPANY CONCEPT</a:t>
            </a:r>
          </a:p>
          <a:p>
            <a:pPr marL="0" lvl="2" indent="0">
              <a:buNone/>
            </a:pPr>
            <a:endParaRPr lang="en-US" sz="3200" dirty="0"/>
          </a:p>
          <a:p>
            <a:pPr marL="457200" lvl="2" indent="-457200"/>
            <a:r>
              <a:rPr lang="en-US" sz="3200" dirty="0"/>
              <a:t>the principle of legitimate legitimacy</a:t>
            </a:r>
          </a:p>
          <a:p>
            <a:pPr marL="457200" lvl="2" indent="-457200"/>
            <a:endParaRPr lang="en-US" sz="3200" dirty="0"/>
          </a:p>
          <a:p>
            <a:pPr marL="457200" lvl="2" indent="-457200"/>
            <a:r>
              <a:rPr lang="en-US" sz="3200" dirty="0"/>
              <a:t>principle of stakeholder dependence</a:t>
            </a:r>
            <a:endParaRPr lang="cs-CZ" sz="24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75</a:t>
            </a:fld>
            <a:endParaRPr lang="cs-CZ"/>
          </a:p>
        </p:txBody>
      </p:sp>
    </p:spTree>
    <p:extLst>
      <p:ext uri="{BB962C8B-B14F-4D97-AF65-F5344CB8AC3E}">
        <p14:creationId xmlns:p14="http://schemas.microsoft.com/office/powerpoint/2010/main" val="380477558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a:bodyPr>
          <a:lstStyle/>
          <a:p>
            <a:pPr marL="0" lvl="2" indent="0">
              <a:buNone/>
            </a:pPr>
            <a:r>
              <a:rPr lang="en-US" sz="3200" dirty="0"/>
              <a:t>STAKEHOLDER COMPANY CONCEPT</a:t>
            </a:r>
          </a:p>
          <a:p>
            <a:pPr marL="0" lvl="2" indent="0">
              <a:buNone/>
            </a:pPr>
            <a:endParaRPr lang="en-US" sz="3200" dirty="0"/>
          </a:p>
          <a:p>
            <a:pPr marL="0" lvl="2" indent="0">
              <a:buNone/>
            </a:pPr>
            <a:r>
              <a:rPr lang="en-US" sz="3200" dirty="0"/>
              <a:t>stakeholders are "any group that can influence or is affected by the organization's goals.</a:t>
            </a:r>
            <a:endParaRPr lang="cs-CZ" sz="2400"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76</a:t>
            </a:fld>
            <a:endParaRPr lang="cs-CZ"/>
          </a:p>
        </p:txBody>
      </p:sp>
    </p:spTree>
    <p:extLst>
      <p:ext uri="{BB962C8B-B14F-4D97-AF65-F5344CB8AC3E}">
        <p14:creationId xmlns:p14="http://schemas.microsoft.com/office/powerpoint/2010/main" val="197560677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4. ALTERNATIVE FIRM THEORY</a:t>
            </a:r>
            <a:endParaRPr lang="cs-CZ" dirty="0"/>
          </a:p>
        </p:txBody>
      </p:sp>
      <p:sp>
        <p:nvSpPr>
          <p:cNvPr id="3" name="Zástupný symbol pro obsah 2"/>
          <p:cNvSpPr>
            <a:spLocks noGrp="1"/>
          </p:cNvSpPr>
          <p:nvPr>
            <p:ph idx="1"/>
          </p:nvPr>
        </p:nvSpPr>
        <p:spPr/>
        <p:txBody>
          <a:bodyPr>
            <a:normAutofit/>
          </a:bodyPr>
          <a:lstStyle/>
          <a:p>
            <a:pPr marL="0" lvl="2" indent="0">
              <a:buNone/>
            </a:pPr>
            <a:r>
              <a:rPr lang="en-US" sz="3200" dirty="0"/>
              <a:t>STAKEHOLDER COMPANY CONCEPT</a:t>
            </a:r>
          </a:p>
          <a:p>
            <a:pPr marL="0" lvl="2" indent="0">
              <a:buNone/>
            </a:pPr>
            <a:endParaRPr lang="en-US" sz="3200" dirty="0"/>
          </a:p>
          <a:p>
            <a:pPr marL="0" lvl="2" indent="0" algn="ctr">
              <a:buNone/>
            </a:pPr>
            <a:r>
              <a:rPr lang="en-US" sz="3200" i="1" dirty="0"/>
              <a:t>the only goal of business is to maximize the profits of shareholders </a:t>
            </a:r>
            <a:endParaRPr lang="cs-CZ" sz="3200" i="1" dirty="0" smtClean="0"/>
          </a:p>
          <a:p>
            <a:pPr marL="0" lvl="2" indent="0" algn="ctr">
              <a:buNone/>
            </a:pPr>
            <a:r>
              <a:rPr lang="en-US" sz="3200" i="1" dirty="0" smtClean="0"/>
              <a:t>Milton </a:t>
            </a:r>
            <a:r>
              <a:rPr lang="en-US" sz="3200" i="1" dirty="0"/>
              <a:t>Friedman</a:t>
            </a:r>
            <a:endParaRPr lang="cs-CZ" sz="2400" i="1"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77</a:t>
            </a:fld>
            <a:endParaRPr lang="cs-CZ"/>
          </a:p>
        </p:txBody>
      </p:sp>
    </p:spTree>
    <p:extLst>
      <p:ext uri="{BB962C8B-B14F-4D97-AF65-F5344CB8AC3E}">
        <p14:creationId xmlns:p14="http://schemas.microsoft.com/office/powerpoint/2010/main" val="3157365474"/>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dirty="0" smtClean="0"/>
              <a:t>5. </a:t>
            </a:r>
            <a:endParaRPr lang="cs-CZ" dirty="0"/>
          </a:p>
        </p:txBody>
      </p:sp>
      <p:sp>
        <p:nvSpPr>
          <p:cNvPr id="3" name="Zástupný symbol pro obsah 2"/>
          <p:cNvSpPr>
            <a:spLocks noGrp="1"/>
          </p:cNvSpPr>
          <p:nvPr>
            <p:ph type="subTitle" idx="1"/>
          </p:nvPr>
        </p:nvSpPr>
        <p:spPr/>
        <p:txBody>
          <a:bodyPr>
            <a:normAutofit/>
          </a:bodyPr>
          <a:lstStyle/>
          <a:p>
            <a:pPr lvl="0"/>
            <a:r>
              <a:rPr lang="cs-CZ" b="1" cap="all" dirty="0" err="1"/>
              <a:t>Economic</a:t>
            </a:r>
            <a:r>
              <a:rPr lang="cs-CZ" b="1" cap="all" dirty="0"/>
              <a:t> </a:t>
            </a:r>
            <a:r>
              <a:rPr lang="cs-CZ" b="1" cap="all" dirty="0" err="1"/>
              <a:t>efficiency</a:t>
            </a:r>
            <a:r>
              <a:rPr lang="cs-CZ" b="1" cap="all" dirty="0"/>
              <a:t> </a:t>
            </a:r>
            <a:endParaRPr lang="cs-CZ" b="1" cap="all" dirty="0" smtClean="0"/>
          </a:p>
          <a:p>
            <a:pPr lvl="0"/>
            <a:r>
              <a:rPr lang="cs-CZ" b="1" cap="all" dirty="0" smtClean="0"/>
              <a:t>and </a:t>
            </a:r>
            <a:r>
              <a:rPr lang="cs-CZ" b="1" cap="all" dirty="0" err="1"/>
              <a:t>well-being</a:t>
            </a:r>
            <a:endParaRPr lang="cs-CZ" b="1" cap="all" dirty="0"/>
          </a:p>
        </p:txBody>
      </p:sp>
      <p:sp>
        <p:nvSpPr>
          <p:cNvPr id="5" name="Zástupný symbol pro číslo snímku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ACF089-6BD9-4FF9-8F05-3BF27D933551}" type="slidenum">
              <a:rPr kumimoji="0" lang="cs-CZ" sz="1200" b="0" i="0" u="none" strike="noStrike" kern="1200" cap="none" spc="0" normalizeH="0" baseline="0" noProof="0" smtClean="0">
                <a:ln>
                  <a:noFill/>
                </a:ln>
                <a:solidFill>
                  <a:prstClr val="black">
                    <a:tint val="75000"/>
                  </a:prstClr>
                </a:solidFill>
                <a:effectLst/>
                <a:uLnTx/>
                <a:uFillTx/>
                <a:latin typeface="Source sans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78</a:t>
            </a:fld>
            <a:endParaRPr kumimoji="0" lang="cs-CZ" sz="1200" b="0" i="0" u="none" strike="noStrike" kern="1200" cap="none" spc="0" normalizeH="0" baseline="0" noProof="0">
              <a:ln>
                <a:noFill/>
              </a:ln>
              <a:solidFill>
                <a:prstClr val="black">
                  <a:tint val="75000"/>
                </a:prstClr>
              </a:solidFill>
              <a:effectLst/>
              <a:uLnTx/>
              <a:uFillTx/>
              <a:latin typeface="Source sans Pro"/>
              <a:ea typeface="+mn-ea"/>
              <a:cs typeface="+mn-cs"/>
            </a:endParaRPr>
          </a:p>
        </p:txBody>
      </p:sp>
    </p:spTree>
    <p:extLst>
      <p:ext uri="{BB962C8B-B14F-4D97-AF65-F5344CB8AC3E}">
        <p14:creationId xmlns:p14="http://schemas.microsoft.com/office/powerpoint/2010/main" val="80413986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5. </a:t>
            </a:r>
            <a:r>
              <a:rPr lang="cs-CZ" b="1" cap="all" dirty="0" err="1"/>
              <a:t>Economic</a:t>
            </a:r>
            <a:r>
              <a:rPr lang="cs-CZ" b="1" cap="all" dirty="0"/>
              <a:t> </a:t>
            </a:r>
            <a:r>
              <a:rPr lang="cs-CZ" b="1" cap="all" dirty="0" err="1"/>
              <a:t>efficiency</a:t>
            </a:r>
            <a:r>
              <a:rPr lang="cs-CZ" b="1" cap="all" dirty="0"/>
              <a:t> and </a:t>
            </a:r>
            <a:r>
              <a:rPr lang="cs-CZ" b="1" cap="all" dirty="0" err="1"/>
              <a:t>well-being</a:t>
            </a:r>
            <a:endParaRPr lang="cs-CZ" dirty="0"/>
          </a:p>
        </p:txBody>
      </p:sp>
      <p:sp>
        <p:nvSpPr>
          <p:cNvPr id="3" name="Zástupný symbol pro obsah 2"/>
          <p:cNvSpPr>
            <a:spLocks noGrp="1"/>
          </p:cNvSpPr>
          <p:nvPr>
            <p:ph idx="1"/>
          </p:nvPr>
        </p:nvSpPr>
        <p:spPr/>
        <p:txBody>
          <a:bodyPr>
            <a:normAutofit/>
          </a:bodyPr>
          <a:lstStyle/>
          <a:p>
            <a:pPr marL="457200" lvl="2" indent="-457200"/>
            <a:r>
              <a:rPr lang="en-US" sz="2800" dirty="0"/>
              <a:t>Analysis of partial equilibrium</a:t>
            </a:r>
          </a:p>
          <a:p>
            <a:pPr marL="457200" lvl="2" indent="-457200"/>
            <a:r>
              <a:rPr lang="en-US" sz="2800" dirty="0"/>
              <a:t>Analysis of the overall balance</a:t>
            </a:r>
          </a:p>
          <a:p>
            <a:pPr marL="457200" lvl="2" indent="-457200"/>
            <a:r>
              <a:rPr lang="en-US" sz="2800" dirty="0"/>
              <a:t>General equilibrium analysis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79</a:t>
            </a:fld>
            <a:endParaRPr lang="cs-CZ"/>
          </a:p>
        </p:txBody>
      </p:sp>
    </p:spTree>
    <p:extLst>
      <p:ext uri="{BB962C8B-B14F-4D97-AF65-F5344CB8AC3E}">
        <p14:creationId xmlns:p14="http://schemas.microsoft.com/office/powerpoint/2010/main" val="42081676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1. </a:t>
            </a:r>
            <a:r>
              <a:rPr lang="cs-CZ" dirty="0" err="1"/>
              <a:t>Analytical</a:t>
            </a:r>
            <a:r>
              <a:rPr lang="cs-CZ" dirty="0"/>
              <a:t> </a:t>
            </a:r>
            <a:r>
              <a:rPr lang="cs-CZ" dirty="0" err="1"/>
              <a:t>apparatus</a:t>
            </a:r>
            <a:r>
              <a:rPr lang="cs-CZ" dirty="0"/>
              <a:t> of </a:t>
            </a:r>
            <a:r>
              <a:rPr lang="cs-CZ" dirty="0" err="1"/>
              <a:t>microeconomics</a:t>
            </a:r>
            <a:endParaRPr lang="cs-CZ" dirty="0"/>
          </a:p>
        </p:txBody>
      </p:sp>
      <p:sp>
        <p:nvSpPr>
          <p:cNvPr id="3" name="Zástupný symbol pro obsah 2"/>
          <p:cNvSpPr>
            <a:spLocks noGrp="1"/>
          </p:cNvSpPr>
          <p:nvPr>
            <p:ph idx="1"/>
          </p:nvPr>
        </p:nvSpPr>
        <p:spPr/>
        <p:txBody>
          <a:bodyPr/>
          <a:lstStyle/>
          <a:p>
            <a:r>
              <a:rPr lang="en-US" dirty="0"/>
              <a:t>TWO-DIMENSIONAL CHARTS</a:t>
            </a:r>
          </a:p>
          <a:p>
            <a:pPr lvl="1"/>
            <a:r>
              <a:rPr lang="en-US" dirty="0" smtClean="0"/>
              <a:t>A</a:t>
            </a:r>
            <a:r>
              <a:rPr lang="cs-CZ" dirty="0" smtClean="0"/>
              <a:t>XIS</a:t>
            </a:r>
            <a:r>
              <a:rPr lang="en-US" dirty="0" smtClean="0"/>
              <a:t> </a:t>
            </a:r>
            <a:r>
              <a:rPr lang="en-US" dirty="0"/>
              <a:t>X</a:t>
            </a:r>
          </a:p>
          <a:p>
            <a:pPr lvl="1"/>
            <a:r>
              <a:rPr lang="en-US" dirty="0" smtClean="0"/>
              <a:t>A</a:t>
            </a:r>
            <a:r>
              <a:rPr lang="cs-CZ" dirty="0" smtClean="0"/>
              <a:t>XIS</a:t>
            </a:r>
            <a:r>
              <a:rPr lang="en-US" dirty="0" smtClean="0"/>
              <a:t> </a:t>
            </a:r>
            <a:r>
              <a:rPr lang="en-US" dirty="0"/>
              <a:t>Y</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a:t>
            </a:fld>
            <a:endParaRPr lang="cs-CZ"/>
          </a:p>
        </p:txBody>
      </p:sp>
    </p:spTree>
    <p:extLst>
      <p:ext uri="{BB962C8B-B14F-4D97-AF65-F5344CB8AC3E}">
        <p14:creationId xmlns:p14="http://schemas.microsoft.com/office/powerpoint/2010/main" val="265937649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5. Economic efficiency and well-being</a:t>
            </a:r>
            <a:endParaRPr lang="cs-CZ" dirty="0"/>
          </a:p>
        </p:txBody>
      </p:sp>
      <p:sp>
        <p:nvSpPr>
          <p:cNvPr id="3" name="Zástupný symbol pro obsah 2"/>
          <p:cNvSpPr>
            <a:spLocks noGrp="1"/>
          </p:cNvSpPr>
          <p:nvPr>
            <p:ph idx="1"/>
          </p:nvPr>
        </p:nvSpPr>
        <p:spPr/>
        <p:txBody>
          <a:bodyPr>
            <a:normAutofit/>
          </a:bodyPr>
          <a:lstStyle/>
          <a:p>
            <a:pPr marL="0" lvl="2" indent="0">
              <a:buNone/>
            </a:pPr>
            <a:r>
              <a:rPr lang="en-US" sz="2800" dirty="0"/>
              <a:t>MODEL 2X2X2</a:t>
            </a:r>
          </a:p>
          <a:p>
            <a:pPr marL="0" lvl="2" indent="0">
              <a:buNone/>
            </a:pPr>
            <a:r>
              <a:rPr lang="en-US" sz="2800" dirty="0"/>
              <a:t>This model is based on the assumptions that there are:</a:t>
            </a:r>
          </a:p>
          <a:p>
            <a:pPr marL="457200" lvl="2" indent="-457200"/>
            <a:r>
              <a:rPr lang="en-US" sz="2800" dirty="0"/>
              <a:t>only 2 consumers,</a:t>
            </a:r>
          </a:p>
          <a:p>
            <a:pPr marL="457200" lvl="2" indent="-457200"/>
            <a:r>
              <a:rPr lang="en-US" sz="2800" dirty="0"/>
              <a:t>only 2 estates,</a:t>
            </a:r>
          </a:p>
          <a:p>
            <a:pPr marL="457200" lvl="2" indent="-457200"/>
            <a:r>
              <a:rPr lang="en-US" sz="2800" dirty="0"/>
              <a:t>only 2 factors of production, labor and capital.</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80</a:t>
            </a:fld>
            <a:endParaRPr lang="cs-CZ"/>
          </a:p>
        </p:txBody>
      </p:sp>
    </p:spTree>
    <p:extLst>
      <p:ext uri="{BB962C8B-B14F-4D97-AF65-F5344CB8AC3E}">
        <p14:creationId xmlns:p14="http://schemas.microsoft.com/office/powerpoint/2010/main" val="131704248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5. Economic efficiency and well-being</a:t>
            </a:r>
            <a:endParaRPr lang="cs-CZ" dirty="0"/>
          </a:p>
        </p:txBody>
      </p:sp>
      <p:sp>
        <p:nvSpPr>
          <p:cNvPr id="3" name="Zástupný symbol pro obsah 2"/>
          <p:cNvSpPr>
            <a:spLocks noGrp="1"/>
          </p:cNvSpPr>
          <p:nvPr>
            <p:ph idx="1"/>
          </p:nvPr>
        </p:nvSpPr>
        <p:spPr/>
        <p:txBody>
          <a:bodyPr>
            <a:normAutofit/>
          </a:bodyPr>
          <a:lstStyle/>
          <a:p>
            <a:pPr marL="0" lvl="2" indent="0">
              <a:buNone/>
            </a:pPr>
            <a:r>
              <a:rPr lang="en-US" sz="2800" dirty="0"/>
              <a:t>MODEL 2X2X2</a:t>
            </a:r>
          </a:p>
          <a:p>
            <a:pPr marL="0" lvl="2" indent="0">
              <a:buNone/>
            </a:pPr>
            <a:r>
              <a:rPr lang="en-US" sz="2800" dirty="0"/>
              <a:t>Achieving a general equilibrium situation:</a:t>
            </a:r>
          </a:p>
          <a:p>
            <a:pPr marL="457200" lvl="2" indent="-457200"/>
            <a:r>
              <a:rPr lang="en-US" sz="2800" dirty="0"/>
              <a:t>shift efficiency;</a:t>
            </a:r>
          </a:p>
          <a:p>
            <a:pPr marL="457200" lvl="2" indent="-457200"/>
            <a:r>
              <a:rPr lang="en-US" sz="2800" dirty="0"/>
              <a:t>efficiency in production;</a:t>
            </a:r>
          </a:p>
          <a:p>
            <a:pPr marL="457200" lvl="2" indent="-457200"/>
            <a:r>
              <a:rPr lang="en-US" sz="2800" dirty="0"/>
              <a:t>production-consumption efficiency.</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81</a:t>
            </a:fld>
            <a:endParaRPr lang="cs-CZ"/>
          </a:p>
        </p:txBody>
      </p:sp>
    </p:spTree>
    <p:extLst>
      <p:ext uri="{BB962C8B-B14F-4D97-AF65-F5344CB8AC3E}">
        <p14:creationId xmlns:p14="http://schemas.microsoft.com/office/powerpoint/2010/main" val="202058164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5. Economic efficiency and well-being</a:t>
            </a:r>
            <a:endParaRPr lang="cs-CZ" dirty="0"/>
          </a:p>
        </p:txBody>
      </p:sp>
      <p:sp>
        <p:nvSpPr>
          <p:cNvPr id="3" name="Zástupný symbol pro obsah 2"/>
          <p:cNvSpPr>
            <a:spLocks noGrp="1"/>
          </p:cNvSpPr>
          <p:nvPr>
            <p:ph idx="1"/>
          </p:nvPr>
        </p:nvSpPr>
        <p:spPr/>
        <p:txBody>
          <a:bodyPr>
            <a:normAutofit/>
          </a:bodyPr>
          <a:lstStyle/>
          <a:p>
            <a:pPr marL="0" lvl="2" indent="0">
              <a:buNone/>
            </a:pPr>
            <a:r>
              <a:rPr lang="en-US" sz="2800" dirty="0"/>
              <a:t>EFFICIENCY IN MANUFACTURING</a:t>
            </a:r>
          </a:p>
          <a:p>
            <a:pPr marL="0" lvl="2" indent="0">
              <a:buNone/>
            </a:pPr>
            <a:r>
              <a:rPr lang="en-US" sz="2800" dirty="0"/>
              <a:t>in the economy a fixed amount of resources is allocated to the production of goods so that it is not possible to increase the production of one of the goods without, at the same time, limiting the production of the other farm.</a:t>
            </a:r>
          </a:p>
          <a:p>
            <a:pPr marL="0" lvl="2" indent="0">
              <a:buNone/>
            </a:pPr>
            <a:r>
              <a:rPr lang="en-US" sz="2800" dirty="0"/>
              <a:t>We also refer to this situation as Pareto-effective.</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82</a:t>
            </a:fld>
            <a:endParaRPr lang="cs-CZ"/>
          </a:p>
        </p:txBody>
      </p:sp>
    </p:spTree>
    <p:extLst>
      <p:ext uri="{BB962C8B-B14F-4D97-AF65-F5344CB8AC3E}">
        <p14:creationId xmlns:p14="http://schemas.microsoft.com/office/powerpoint/2010/main" val="238641855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5. Economic efficiency and well-being</a:t>
            </a:r>
            <a:endParaRPr lang="cs-CZ" dirty="0"/>
          </a:p>
        </p:txBody>
      </p:sp>
      <p:sp>
        <p:nvSpPr>
          <p:cNvPr id="3" name="Zástupný symbol pro obsah 2"/>
          <p:cNvSpPr>
            <a:spLocks noGrp="1"/>
          </p:cNvSpPr>
          <p:nvPr>
            <p:ph idx="1"/>
          </p:nvPr>
        </p:nvSpPr>
        <p:spPr/>
        <p:txBody>
          <a:bodyPr>
            <a:normAutofit/>
          </a:bodyPr>
          <a:lstStyle/>
          <a:p>
            <a:pPr marL="0" lvl="2" indent="0">
              <a:buNone/>
            </a:pPr>
            <a:r>
              <a:rPr lang="en-US" sz="2800" dirty="0"/>
              <a:t>EFFICIENCY IN MANUFACTURING</a:t>
            </a:r>
          </a:p>
          <a:p>
            <a:pPr marL="0" lvl="2" indent="0">
              <a:buNone/>
            </a:pPr>
            <a:r>
              <a:rPr lang="en-US" sz="2800" dirty="0"/>
              <a:t>Edgeworth diagram or box diagram of production</a:t>
            </a:r>
          </a:p>
          <a:p>
            <a:pPr marL="0" lvl="2" indent="0">
              <a:buNone/>
            </a:pPr>
            <a:endParaRPr lang="en-US" sz="2800" dirty="0"/>
          </a:p>
          <a:p>
            <a:pPr marL="0" lvl="2" indent="0">
              <a:buNone/>
            </a:pPr>
            <a:r>
              <a:rPr lang="en-US" sz="2800" dirty="0"/>
              <a:t>The situation of the production of the goods X and Y by means of the distribution of a fixed number of labor factors (L) and capital (K) is graphically represented by the known Edgeworth diagram or boxed production diagram.</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83</a:t>
            </a:fld>
            <a:endParaRPr lang="cs-CZ"/>
          </a:p>
        </p:txBody>
      </p:sp>
    </p:spTree>
    <p:extLst>
      <p:ext uri="{BB962C8B-B14F-4D97-AF65-F5344CB8AC3E}">
        <p14:creationId xmlns:p14="http://schemas.microsoft.com/office/powerpoint/2010/main" val="142008984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5. Economic efficiency and well-being</a:t>
            </a:r>
            <a:endParaRPr lang="cs-CZ" dirty="0"/>
          </a:p>
        </p:txBody>
      </p:sp>
      <p:sp>
        <p:nvSpPr>
          <p:cNvPr id="3" name="Zástupný symbol pro obsah 2"/>
          <p:cNvSpPr>
            <a:spLocks noGrp="1"/>
          </p:cNvSpPr>
          <p:nvPr>
            <p:ph idx="1"/>
          </p:nvPr>
        </p:nvSpPr>
        <p:spPr/>
        <p:txBody>
          <a:bodyPr>
            <a:normAutofit/>
          </a:bodyPr>
          <a:lstStyle/>
          <a:p>
            <a:pPr marL="0" lvl="2" indent="0">
              <a:buNone/>
            </a:pPr>
            <a:r>
              <a:rPr lang="en-US" sz="2800" dirty="0"/>
              <a:t>EFFICIENCY IN MANUFACTURING</a:t>
            </a:r>
          </a:p>
          <a:p>
            <a:pPr marL="0" lvl="2" indent="0">
              <a:buNone/>
            </a:pPr>
            <a:r>
              <a:rPr lang="en-US" sz="2800" dirty="0"/>
              <a:t>Boundary of production options and marginal product transformation rate</a:t>
            </a:r>
          </a:p>
          <a:p>
            <a:pPr marL="457200" lvl="2" indent="-457200"/>
            <a:r>
              <a:rPr lang="en-US" sz="2800" dirty="0"/>
              <a:t>The Productivity Boundary (PPF) provides the same information as a box production scheme.</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84</a:t>
            </a:fld>
            <a:endParaRPr lang="cs-CZ"/>
          </a:p>
        </p:txBody>
      </p:sp>
    </p:spTree>
    <p:extLst>
      <p:ext uri="{BB962C8B-B14F-4D97-AF65-F5344CB8AC3E}">
        <p14:creationId xmlns:p14="http://schemas.microsoft.com/office/powerpoint/2010/main" val="41169311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5. Economic efficiency and well-being</a:t>
            </a:r>
            <a:endParaRPr lang="cs-CZ" dirty="0"/>
          </a:p>
        </p:txBody>
      </p:sp>
      <p:sp>
        <p:nvSpPr>
          <p:cNvPr id="3" name="Zástupný symbol pro obsah 2"/>
          <p:cNvSpPr>
            <a:spLocks noGrp="1"/>
          </p:cNvSpPr>
          <p:nvPr>
            <p:ph idx="1"/>
          </p:nvPr>
        </p:nvSpPr>
        <p:spPr/>
        <p:txBody>
          <a:bodyPr>
            <a:normAutofit/>
          </a:bodyPr>
          <a:lstStyle/>
          <a:p>
            <a:pPr marL="0" lvl="2" indent="0">
              <a:buNone/>
            </a:pPr>
            <a:r>
              <a:rPr lang="en-US" sz="2800" dirty="0"/>
              <a:t>EFFICIENCY IN MANUFACTURING</a:t>
            </a:r>
          </a:p>
          <a:p>
            <a:pPr marL="0" lvl="2" indent="0">
              <a:buNone/>
            </a:pPr>
            <a:r>
              <a:rPr lang="en-US" sz="2800" dirty="0"/>
              <a:t>Production efficiency</a:t>
            </a:r>
          </a:p>
          <a:p>
            <a:pPr marL="457200" lvl="2" indent="-457200"/>
            <a:r>
              <a:rPr lang="en-US" sz="2800" dirty="0"/>
              <a:t>if all the goods are produced in the required quantity efficiently and effectively distributed among consumers.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85</a:t>
            </a:fld>
            <a:endParaRPr lang="cs-CZ"/>
          </a:p>
        </p:txBody>
      </p:sp>
    </p:spTree>
    <p:extLst>
      <p:ext uri="{BB962C8B-B14F-4D97-AF65-F5344CB8AC3E}">
        <p14:creationId xmlns:p14="http://schemas.microsoft.com/office/powerpoint/2010/main" val="234530026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5. Economic efficiency and well-being</a:t>
            </a:r>
            <a:endParaRPr lang="cs-CZ" dirty="0"/>
          </a:p>
        </p:txBody>
      </p:sp>
      <p:sp>
        <p:nvSpPr>
          <p:cNvPr id="3" name="Zástupný symbol pro obsah 2"/>
          <p:cNvSpPr>
            <a:spLocks noGrp="1"/>
          </p:cNvSpPr>
          <p:nvPr>
            <p:ph idx="1"/>
          </p:nvPr>
        </p:nvSpPr>
        <p:spPr/>
        <p:txBody>
          <a:bodyPr>
            <a:normAutofit fontScale="92500" lnSpcReduction="10000"/>
          </a:bodyPr>
          <a:lstStyle/>
          <a:p>
            <a:pPr marL="0" lvl="2" indent="0">
              <a:buNone/>
            </a:pPr>
            <a:r>
              <a:rPr lang="en-US" sz="2800" dirty="0"/>
              <a:t>EFFICIENCY IN MANUFACTURING</a:t>
            </a:r>
          </a:p>
          <a:p>
            <a:pPr marL="0" lvl="2" indent="0">
              <a:buNone/>
            </a:pPr>
            <a:r>
              <a:rPr lang="en-US" sz="2800" dirty="0"/>
              <a:t>General equilibrium in the economy</a:t>
            </a:r>
          </a:p>
          <a:p>
            <a:pPr marL="457200" lvl="2" indent="-457200"/>
            <a:r>
              <a:rPr lang="en-US" sz="2800" dirty="0"/>
              <a:t>the marginal substitution rate in MRSC consumption of one farm for the other should be the same for both consumers;</a:t>
            </a:r>
          </a:p>
          <a:p>
            <a:pPr marL="457200" lvl="2" indent="-457200"/>
            <a:r>
              <a:rPr lang="en-US" sz="2800" dirty="0"/>
              <a:t>the marginal tech- </a:t>
            </a:r>
            <a:r>
              <a:rPr lang="en-US" sz="2800" dirty="0" err="1"/>
              <a:t>nicical</a:t>
            </a:r>
            <a:r>
              <a:rPr lang="en-US" sz="2800" dirty="0"/>
              <a:t> substitution rate for MRTS of one production factor per second should be the same for both manufactured goods;</a:t>
            </a:r>
          </a:p>
          <a:p>
            <a:pPr marL="457200" lvl="2" indent="-457200"/>
            <a:r>
              <a:rPr lang="en-US" sz="2800" dirty="0"/>
              <a:t>the marginal transformation rate of the MRPT product should be equal to the common marginal rate of substitution in MRSC consumption.</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86</a:t>
            </a:fld>
            <a:endParaRPr lang="cs-CZ"/>
          </a:p>
        </p:txBody>
      </p:sp>
    </p:spTree>
    <p:extLst>
      <p:ext uri="{BB962C8B-B14F-4D97-AF65-F5344CB8AC3E}">
        <p14:creationId xmlns:p14="http://schemas.microsoft.com/office/powerpoint/2010/main" val="3448973963"/>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5. Economic efficiency and well-being</a:t>
            </a:r>
            <a:endParaRPr lang="cs-CZ" dirty="0"/>
          </a:p>
        </p:txBody>
      </p:sp>
      <p:sp>
        <p:nvSpPr>
          <p:cNvPr id="3" name="Zástupný symbol pro obsah 2"/>
          <p:cNvSpPr>
            <a:spLocks noGrp="1"/>
          </p:cNvSpPr>
          <p:nvPr>
            <p:ph idx="1"/>
          </p:nvPr>
        </p:nvSpPr>
        <p:spPr/>
        <p:txBody>
          <a:bodyPr>
            <a:normAutofit fontScale="92500"/>
          </a:bodyPr>
          <a:lstStyle/>
          <a:p>
            <a:pPr marL="0" lvl="2" indent="0">
              <a:buNone/>
            </a:pPr>
            <a:r>
              <a:rPr lang="en-US" sz="2800" dirty="0"/>
              <a:t>EFFICIENCY IN MANUFACTURING</a:t>
            </a:r>
          </a:p>
          <a:p>
            <a:pPr marL="0" lvl="2" indent="0">
              <a:buNone/>
            </a:pPr>
            <a:r>
              <a:rPr lang="en-US" sz="2800" dirty="0"/>
              <a:t>General equilibrium in the economy</a:t>
            </a:r>
          </a:p>
          <a:p>
            <a:pPr marL="457200" lvl="2" indent="-457200"/>
            <a:r>
              <a:rPr lang="en-US" sz="2800" dirty="0"/>
              <a:t>the marginal substitution rate in MRSC consumption of all goods should be the same for all consumers;</a:t>
            </a:r>
          </a:p>
          <a:p>
            <a:pPr marL="457200" lvl="2" indent="-457200"/>
            <a:r>
              <a:rPr lang="en-US" sz="2800" dirty="0"/>
              <a:t>the threshold of technical substitution for MRTS of all factors of production should be the same for all goods;</a:t>
            </a:r>
          </a:p>
          <a:p>
            <a:pPr marL="457200" lvl="2" indent="-457200"/>
            <a:r>
              <a:rPr lang="en-US" sz="2800" dirty="0"/>
              <a:t>the common limit of substitution in MRSC consumption should be equal to the common marginal rate of MRPT for all goods.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87</a:t>
            </a:fld>
            <a:endParaRPr lang="cs-CZ"/>
          </a:p>
        </p:txBody>
      </p:sp>
    </p:spTree>
    <p:extLst>
      <p:ext uri="{BB962C8B-B14F-4D97-AF65-F5344CB8AC3E}">
        <p14:creationId xmlns:p14="http://schemas.microsoft.com/office/powerpoint/2010/main" val="270373645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5. Economic efficiency and well-being</a:t>
            </a:r>
            <a:endParaRPr lang="cs-CZ" dirty="0"/>
          </a:p>
        </p:txBody>
      </p:sp>
      <p:sp>
        <p:nvSpPr>
          <p:cNvPr id="3" name="Zástupný symbol pro obsah 2"/>
          <p:cNvSpPr>
            <a:spLocks noGrp="1"/>
          </p:cNvSpPr>
          <p:nvPr>
            <p:ph idx="1"/>
          </p:nvPr>
        </p:nvSpPr>
        <p:spPr/>
        <p:txBody>
          <a:bodyPr>
            <a:normAutofit/>
          </a:bodyPr>
          <a:lstStyle/>
          <a:p>
            <a:pPr marL="0" lvl="2" indent="0">
              <a:buNone/>
            </a:pPr>
            <a:r>
              <a:rPr lang="en-US" sz="2800" dirty="0"/>
              <a:t>EFFICIENCY IN MANUFACTURING</a:t>
            </a:r>
          </a:p>
          <a:p>
            <a:pPr marL="0" lvl="2" indent="0">
              <a:buNone/>
            </a:pPr>
            <a:r>
              <a:rPr lang="en-US" sz="2800" dirty="0"/>
              <a:t>Conflict between efficiency and fairness</a:t>
            </a:r>
          </a:p>
          <a:p>
            <a:pPr marL="457200" lvl="2" indent="-457200"/>
            <a:r>
              <a:rPr lang="en-US" sz="2800" dirty="0"/>
              <a:t>The problem of achieving efficiency in the model of a perfectly competitive pricing system is that an effective situation may not be socially desirable.</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88</a:t>
            </a:fld>
            <a:endParaRPr lang="cs-CZ"/>
          </a:p>
        </p:txBody>
      </p:sp>
    </p:spTree>
    <p:extLst>
      <p:ext uri="{BB962C8B-B14F-4D97-AF65-F5344CB8AC3E}">
        <p14:creationId xmlns:p14="http://schemas.microsoft.com/office/powerpoint/2010/main" val="50943283"/>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5. Economic efficiency and well-being</a:t>
            </a:r>
            <a:endParaRPr lang="cs-CZ" dirty="0"/>
          </a:p>
        </p:txBody>
      </p:sp>
      <p:sp>
        <p:nvSpPr>
          <p:cNvPr id="3" name="Zástupný symbol pro obsah 2"/>
          <p:cNvSpPr>
            <a:spLocks noGrp="1"/>
          </p:cNvSpPr>
          <p:nvPr>
            <p:ph idx="1"/>
          </p:nvPr>
        </p:nvSpPr>
        <p:spPr/>
        <p:txBody>
          <a:bodyPr>
            <a:normAutofit/>
          </a:bodyPr>
          <a:lstStyle/>
          <a:p>
            <a:pPr marL="0" lvl="2" indent="0" algn="ctr">
              <a:buNone/>
            </a:pPr>
            <a:r>
              <a:rPr lang="en-US" sz="2800" dirty="0" smtClean="0"/>
              <a:t>WELFARE ECONOMICS</a:t>
            </a:r>
          </a:p>
          <a:p>
            <a:pPr marL="0" lvl="2" indent="0" algn="ctr">
              <a:buNone/>
            </a:pPr>
            <a:endParaRPr lang="en-US" sz="2800" dirty="0"/>
          </a:p>
          <a:p>
            <a:pPr marL="0" lvl="2" indent="0" algn="ctr">
              <a:buNone/>
            </a:pPr>
            <a:r>
              <a:rPr lang="en-US" sz="2800" dirty="0"/>
              <a:t>the effects of the whole economic process and its parts on the welfare of an individual or group of people</a:t>
            </a:r>
            <a:endParaRPr lang="cs-CZ" i="1"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89</a:t>
            </a:fld>
            <a:endParaRPr lang="cs-CZ"/>
          </a:p>
        </p:txBody>
      </p:sp>
    </p:spTree>
    <p:extLst>
      <p:ext uri="{BB962C8B-B14F-4D97-AF65-F5344CB8AC3E}">
        <p14:creationId xmlns:p14="http://schemas.microsoft.com/office/powerpoint/2010/main" val="10948240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t>1. </a:t>
            </a:r>
            <a:r>
              <a:rPr lang="cs-CZ" dirty="0"/>
              <a:t>Analytický aparát mikroekonomie</a:t>
            </a:r>
          </a:p>
        </p:txBody>
      </p:sp>
      <p:sp>
        <p:nvSpPr>
          <p:cNvPr id="3" name="Zástupný symbol pro obsah 2"/>
          <p:cNvSpPr>
            <a:spLocks noGrp="1"/>
          </p:cNvSpPr>
          <p:nvPr>
            <p:ph idx="1"/>
          </p:nvPr>
        </p:nvSpPr>
        <p:spPr/>
        <p:txBody>
          <a:bodyPr/>
          <a:lstStyle/>
          <a:p>
            <a:r>
              <a:rPr lang="en-US" dirty="0"/>
              <a:t>RELATIONSHIP BETWEEN VARIABLES</a:t>
            </a:r>
          </a:p>
          <a:p>
            <a:pPr lvl="1"/>
            <a:r>
              <a:rPr lang="en-US" dirty="0"/>
              <a:t>LINEAR</a:t>
            </a:r>
          </a:p>
          <a:p>
            <a:pPr lvl="1"/>
            <a:r>
              <a:rPr lang="en-US" dirty="0"/>
              <a:t>NELINEAR</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9</a:t>
            </a:fld>
            <a:endParaRPr lang="cs-CZ"/>
          </a:p>
        </p:txBody>
      </p:sp>
    </p:spTree>
    <p:extLst>
      <p:ext uri="{BB962C8B-B14F-4D97-AF65-F5344CB8AC3E}">
        <p14:creationId xmlns:p14="http://schemas.microsoft.com/office/powerpoint/2010/main" val="241242521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5. Economic efficiency and well-being</a:t>
            </a:r>
            <a:endParaRPr lang="cs-CZ" dirty="0"/>
          </a:p>
        </p:txBody>
      </p:sp>
      <p:sp>
        <p:nvSpPr>
          <p:cNvPr id="3" name="Zástupný symbol pro obsah 2"/>
          <p:cNvSpPr>
            <a:spLocks noGrp="1"/>
          </p:cNvSpPr>
          <p:nvPr>
            <p:ph idx="1"/>
          </p:nvPr>
        </p:nvSpPr>
        <p:spPr/>
        <p:txBody>
          <a:bodyPr>
            <a:normAutofit/>
          </a:bodyPr>
          <a:lstStyle/>
          <a:p>
            <a:pPr marL="0" lvl="2" indent="0" algn="ctr">
              <a:buNone/>
            </a:pPr>
            <a:endParaRPr lang="cs-CZ" sz="2800" dirty="0" smtClean="0"/>
          </a:p>
          <a:p>
            <a:pPr marL="0" lvl="0" indent="0" algn="ctr">
              <a:buNone/>
            </a:pPr>
            <a:r>
              <a:rPr lang="en-US" dirty="0" smtClean="0"/>
              <a:t>WELFARE ECONOMICS</a:t>
            </a:r>
          </a:p>
          <a:p>
            <a:pPr marL="0" lvl="0" indent="0" algn="ctr">
              <a:buNone/>
            </a:pPr>
            <a:endParaRPr lang="en-US" dirty="0"/>
          </a:p>
          <a:p>
            <a:pPr algn="ctr"/>
            <a:r>
              <a:rPr lang="en-US" dirty="0"/>
              <a:t>the original economy of well-being;</a:t>
            </a:r>
          </a:p>
          <a:p>
            <a:pPr algn="ctr"/>
            <a:r>
              <a:rPr lang="en-US" dirty="0"/>
              <a:t>a new economy of well-being and the function of social well-being;</a:t>
            </a:r>
          </a:p>
          <a:p>
            <a:pPr algn="ctr"/>
            <a:r>
              <a:rPr lang="en-US" dirty="0"/>
              <a:t>alternative approaches to welfare economics.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90</a:t>
            </a:fld>
            <a:endParaRPr lang="cs-CZ"/>
          </a:p>
        </p:txBody>
      </p:sp>
    </p:spTree>
    <p:extLst>
      <p:ext uri="{BB962C8B-B14F-4D97-AF65-F5344CB8AC3E}">
        <p14:creationId xmlns:p14="http://schemas.microsoft.com/office/powerpoint/2010/main" val="115902565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5. Economic efficiency and well-being</a:t>
            </a:r>
            <a:endParaRPr lang="cs-CZ" dirty="0"/>
          </a:p>
        </p:txBody>
      </p:sp>
      <p:sp>
        <p:nvSpPr>
          <p:cNvPr id="3" name="Zástupný symbol pro obsah 2"/>
          <p:cNvSpPr>
            <a:spLocks noGrp="1"/>
          </p:cNvSpPr>
          <p:nvPr>
            <p:ph idx="1"/>
          </p:nvPr>
        </p:nvSpPr>
        <p:spPr/>
        <p:txBody>
          <a:bodyPr>
            <a:normAutofit/>
          </a:bodyPr>
          <a:lstStyle/>
          <a:p>
            <a:pPr marL="0" lvl="2" indent="0" algn="ctr">
              <a:buNone/>
            </a:pPr>
            <a:r>
              <a:rPr lang="en-US" sz="2800" dirty="0" smtClean="0"/>
              <a:t>WELFARE ECONOMICS</a:t>
            </a:r>
          </a:p>
          <a:p>
            <a:pPr marL="0" lvl="2" indent="0" algn="ctr">
              <a:buNone/>
            </a:pPr>
            <a:endParaRPr lang="en-US" sz="2800" dirty="0"/>
          </a:p>
          <a:p>
            <a:pPr marL="0" lvl="2" indent="0" algn="ctr">
              <a:buNone/>
            </a:pPr>
            <a:r>
              <a:rPr lang="en-US" sz="2800" dirty="0"/>
              <a:t>Social welfare theory is geared to finding allocations that are both effective and equitable.</a:t>
            </a:r>
          </a:p>
          <a:p>
            <a:pPr marL="457200" lvl="2" indent="-457200" algn="ctr"/>
            <a:r>
              <a:rPr lang="en-US" sz="2800" dirty="0"/>
              <a:t>Social welfare (SW) is seen as synonymous with the level of satisfaction of members of society.</a:t>
            </a:r>
          </a:p>
          <a:p>
            <a:pPr marL="457200" lvl="2" indent="-457200" algn="ctr"/>
            <a:r>
              <a:rPr lang="en-US" sz="2800" dirty="0"/>
              <a:t>The function of social well-being is an enumeration of the factors that social welfare determines.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91</a:t>
            </a:fld>
            <a:endParaRPr lang="cs-CZ"/>
          </a:p>
        </p:txBody>
      </p:sp>
    </p:spTree>
    <p:extLst>
      <p:ext uri="{BB962C8B-B14F-4D97-AF65-F5344CB8AC3E}">
        <p14:creationId xmlns:p14="http://schemas.microsoft.com/office/powerpoint/2010/main" val="13818197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5. Economic efficiency and well-being</a:t>
            </a:r>
            <a:endParaRPr lang="cs-CZ" dirty="0"/>
          </a:p>
        </p:txBody>
      </p:sp>
      <p:sp>
        <p:nvSpPr>
          <p:cNvPr id="3" name="Zástupný symbol pro obsah 2"/>
          <p:cNvSpPr>
            <a:spLocks noGrp="1"/>
          </p:cNvSpPr>
          <p:nvPr>
            <p:ph idx="1"/>
          </p:nvPr>
        </p:nvSpPr>
        <p:spPr/>
        <p:txBody>
          <a:bodyPr>
            <a:normAutofit/>
          </a:bodyPr>
          <a:lstStyle/>
          <a:p>
            <a:pPr marL="0" lvl="2" indent="0" algn="ctr">
              <a:buNone/>
            </a:pPr>
            <a:r>
              <a:rPr lang="en-US" sz="2800" dirty="0"/>
              <a:t>Welfare economics </a:t>
            </a:r>
            <a:r>
              <a:rPr lang="cs-CZ" sz="2800" dirty="0" smtClean="0"/>
              <a:t>by</a:t>
            </a:r>
            <a:r>
              <a:rPr lang="en-US" sz="2800" dirty="0" smtClean="0"/>
              <a:t> </a:t>
            </a:r>
            <a:r>
              <a:rPr lang="en-US" sz="2800" dirty="0"/>
              <a:t>Bergson</a:t>
            </a:r>
          </a:p>
          <a:p>
            <a:pPr marL="0" lvl="2" indent="0" algn="ctr">
              <a:buNone/>
            </a:pPr>
            <a:endParaRPr lang="en-US" sz="2800" dirty="0"/>
          </a:p>
          <a:p>
            <a:pPr marL="457200" lvl="2" indent="-457200" algn="ctr"/>
            <a:r>
              <a:rPr lang="en-US" sz="2800" dirty="0"/>
              <a:t>as a function of the well-being of every member of society;</a:t>
            </a:r>
          </a:p>
          <a:p>
            <a:pPr marL="457200" lvl="2" indent="-457200" algn="ctr"/>
            <a:r>
              <a:rPr lang="en-US" sz="2800" dirty="0"/>
              <a:t>as the amount of products and services consumed by each member of the company</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92</a:t>
            </a:fld>
            <a:endParaRPr lang="cs-CZ"/>
          </a:p>
        </p:txBody>
      </p:sp>
    </p:spTree>
    <p:extLst>
      <p:ext uri="{BB962C8B-B14F-4D97-AF65-F5344CB8AC3E}">
        <p14:creationId xmlns:p14="http://schemas.microsoft.com/office/powerpoint/2010/main" val="2250975676"/>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5. Economic efficiency and well-being</a:t>
            </a:r>
            <a:endParaRPr lang="cs-CZ" dirty="0"/>
          </a:p>
        </p:txBody>
      </p:sp>
      <p:sp>
        <p:nvSpPr>
          <p:cNvPr id="3" name="Zástupný symbol pro obsah 2"/>
          <p:cNvSpPr>
            <a:spLocks noGrp="1"/>
          </p:cNvSpPr>
          <p:nvPr>
            <p:ph idx="1"/>
          </p:nvPr>
        </p:nvSpPr>
        <p:spPr/>
        <p:txBody>
          <a:bodyPr>
            <a:normAutofit/>
          </a:bodyPr>
          <a:lstStyle/>
          <a:p>
            <a:pPr marL="0" lvl="2" indent="0" algn="ctr">
              <a:buNone/>
            </a:pPr>
            <a:r>
              <a:rPr lang="en-US" sz="2800" dirty="0" smtClean="0"/>
              <a:t>GROWTH CRITERIA SOCIAL WELFARE</a:t>
            </a:r>
          </a:p>
          <a:p>
            <a:pPr marL="0" lvl="2" indent="0" algn="ctr">
              <a:buNone/>
            </a:pPr>
            <a:endParaRPr lang="cs-CZ" sz="2800" dirty="0" smtClean="0"/>
          </a:p>
          <a:p>
            <a:pPr marL="0" lvl="2" indent="0" algn="ctr">
              <a:buNone/>
            </a:pPr>
            <a:r>
              <a:rPr lang="en-US" sz="2800" i="1" dirty="0" smtClean="0"/>
              <a:t>growth </a:t>
            </a:r>
            <a:r>
              <a:rPr lang="en-US" sz="2800" i="1" dirty="0"/>
              <a:t>of </a:t>
            </a:r>
            <a:r>
              <a:rPr lang="en-US" sz="2800" i="1" dirty="0" smtClean="0"/>
              <a:t>GDP</a:t>
            </a:r>
            <a:endParaRPr lang="en-US" sz="2800" i="1" dirty="0"/>
          </a:p>
          <a:p>
            <a:pPr marL="0" lvl="2" indent="0" algn="ctr">
              <a:buNone/>
            </a:pPr>
            <a:r>
              <a:rPr lang="en-US" sz="2800" dirty="0" smtClean="0"/>
              <a:t>(Adam </a:t>
            </a:r>
            <a:r>
              <a:rPr lang="en-US" sz="2800" dirty="0"/>
              <a:t>Smith)</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93</a:t>
            </a:fld>
            <a:endParaRPr lang="cs-CZ"/>
          </a:p>
        </p:txBody>
      </p:sp>
    </p:spTree>
    <p:extLst>
      <p:ext uri="{BB962C8B-B14F-4D97-AF65-F5344CB8AC3E}">
        <p14:creationId xmlns:p14="http://schemas.microsoft.com/office/powerpoint/2010/main" val="4002617044"/>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5. Economic efficiency and well-being</a:t>
            </a:r>
            <a:endParaRPr lang="cs-CZ" dirty="0"/>
          </a:p>
        </p:txBody>
      </p:sp>
      <p:sp>
        <p:nvSpPr>
          <p:cNvPr id="3" name="Zástupný symbol pro obsah 2"/>
          <p:cNvSpPr>
            <a:spLocks noGrp="1"/>
          </p:cNvSpPr>
          <p:nvPr>
            <p:ph idx="1"/>
          </p:nvPr>
        </p:nvSpPr>
        <p:spPr/>
        <p:txBody>
          <a:bodyPr>
            <a:normAutofit/>
          </a:bodyPr>
          <a:lstStyle/>
          <a:p>
            <a:pPr marL="0" lvl="2" indent="0" algn="ctr">
              <a:buNone/>
            </a:pPr>
            <a:r>
              <a:rPr lang="en-US" sz="2800" dirty="0" smtClean="0"/>
              <a:t>GROWTH CRITERIA SOCIAL WELFARE</a:t>
            </a:r>
          </a:p>
          <a:p>
            <a:pPr marL="457200" lvl="2" indent="-457200" algn="ctr"/>
            <a:r>
              <a:rPr lang="en-US" sz="2800" dirty="0" smtClean="0"/>
              <a:t>increased </a:t>
            </a:r>
            <a:r>
              <a:rPr lang="en-US" sz="2800" dirty="0"/>
              <a:t>production means more efficient use of existing resources and more resources for consumption;</a:t>
            </a:r>
          </a:p>
          <a:p>
            <a:pPr marL="457200" lvl="2" indent="-457200" algn="ctr"/>
            <a:r>
              <a:rPr lang="en-US" sz="2800" dirty="0"/>
              <a:t>thanks to better use of resources, a higher pension is secured and people can then afford to buy more goods.</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94</a:t>
            </a:fld>
            <a:endParaRPr lang="cs-CZ"/>
          </a:p>
        </p:txBody>
      </p:sp>
    </p:spTree>
    <p:extLst>
      <p:ext uri="{BB962C8B-B14F-4D97-AF65-F5344CB8AC3E}">
        <p14:creationId xmlns:p14="http://schemas.microsoft.com/office/powerpoint/2010/main" val="214768905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5. ECONOMIC EFFICIENCY AND WELL-BEING</a:t>
            </a:r>
            <a:endParaRPr lang="cs-CZ" dirty="0"/>
          </a:p>
        </p:txBody>
      </p:sp>
      <p:sp>
        <p:nvSpPr>
          <p:cNvPr id="3" name="Zástupný symbol pro obsah 2"/>
          <p:cNvSpPr>
            <a:spLocks noGrp="1"/>
          </p:cNvSpPr>
          <p:nvPr>
            <p:ph idx="1"/>
          </p:nvPr>
        </p:nvSpPr>
        <p:spPr/>
        <p:txBody>
          <a:bodyPr>
            <a:normAutofit/>
          </a:bodyPr>
          <a:lstStyle/>
          <a:p>
            <a:pPr marL="0" lvl="2" indent="0" algn="ctr">
              <a:buNone/>
            </a:pPr>
            <a:r>
              <a:rPr lang="en-US" sz="2800" dirty="0" smtClean="0"/>
              <a:t>GROWTH CRITERIA SOCIAL WELFARE</a:t>
            </a:r>
          </a:p>
          <a:p>
            <a:pPr marL="0" lvl="2" indent="0" algn="ctr">
              <a:buNone/>
            </a:pPr>
            <a:endParaRPr lang="en-US" sz="2800" dirty="0"/>
          </a:p>
          <a:p>
            <a:pPr marL="0" lvl="2" indent="0" algn="ctr">
              <a:buNone/>
            </a:pPr>
            <a:r>
              <a:rPr lang="en-US" sz="2800" i="1" dirty="0"/>
              <a:t>social welfare grows if the largest amount of property is distributed among the largest number of people.</a:t>
            </a:r>
          </a:p>
          <a:p>
            <a:pPr marL="0" lvl="2" indent="0" algn="ctr">
              <a:buNone/>
            </a:pPr>
            <a:r>
              <a:rPr lang="en-US" sz="2800" dirty="0" smtClean="0"/>
              <a:t>(Bentham</a:t>
            </a:r>
            <a:r>
              <a:rPr lang="en-US" sz="2800" dirty="0"/>
              <a:t>)</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95</a:t>
            </a:fld>
            <a:endParaRPr lang="cs-CZ"/>
          </a:p>
        </p:txBody>
      </p:sp>
    </p:spTree>
    <p:extLst>
      <p:ext uri="{BB962C8B-B14F-4D97-AF65-F5344CB8AC3E}">
        <p14:creationId xmlns:p14="http://schemas.microsoft.com/office/powerpoint/2010/main" val="3432109914"/>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5. Economic efficiency and well-being</a:t>
            </a:r>
            <a:endParaRPr lang="cs-CZ" dirty="0"/>
          </a:p>
        </p:txBody>
      </p:sp>
      <p:sp>
        <p:nvSpPr>
          <p:cNvPr id="3" name="Zástupný symbol pro obsah 2"/>
          <p:cNvSpPr>
            <a:spLocks noGrp="1"/>
          </p:cNvSpPr>
          <p:nvPr>
            <p:ph idx="1"/>
          </p:nvPr>
        </p:nvSpPr>
        <p:spPr/>
        <p:txBody>
          <a:bodyPr>
            <a:normAutofit/>
          </a:bodyPr>
          <a:lstStyle/>
          <a:p>
            <a:pPr marL="0" lvl="2" indent="0" algn="ctr">
              <a:buNone/>
            </a:pPr>
            <a:r>
              <a:rPr lang="en-US" sz="2800" dirty="0"/>
              <a:t>GROWTH CRITERIA SOCIAL WELFARE</a:t>
            </a:r>
          </a:p>
          <a:p>
            <a:pPr marL="0" lvl="2" indent="0" algn="ctr">
              <a:buNone/>
            </a:pPr>
            <a:endParaRPr lang="en-US" sz="2800" dirty="0"/>
          </a:p>
          <a:p>
            <a:pPr marL="0" lvl="2" indent="0" algn="ctr">
              <a:buNone/>
            </a:pPr>
            <a:r>
              <a:rPr lang="en-US" sz="2800" i="1" dirty="0"/>
              <a:t>decreasing marginal utility</a:t>
            </a:r>
          </a:p>
          <a:p>
            <a:pPr marL="0" lvl="2" indent="0" algn="ctr">
              <a:buNone/>
            </a:pPr>
            <a:r>
              <a:rPr lang="en-US" sz="2800" dirty="0"/>
              <a:t>(Cardinal criterion)</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96</a:t>
            </a:fld>
            <a:endParaRPr lang="cs-CZ"/>
          </a:p>
        </p:txBody>
      </p:sp>
    </p:spTree>
    <p:extLst>
      <p:ext uri="{BB962C8B-B14F-4D97-AF65-F5344CB8AC3E}">
        <p14:creationId xmlns:p14="http://schemas.microsoft.com/office/powerpoint/2010/main" val="409277359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dirty="0" smtClean="0"/>
              <a:t>5. Economic efficiency and well-being</a:t>
            </a:r>
            <a:endParaRPr lang="cs-CZ" dirty="0"/>
          </a:p>
        </p:txBody>
      </p:sp>
      <p:sp>
        <p:nvSpPr>
          <p:cNvPr id="3" name="Zástupný symbol pro obsah 2"/>
          <p:cNvSpPr>
            <a:spLocks noGrp="1"/>
          </p:cNvSpPr>
          <p:nvPr>
            <p:ph idx="1"/>
          </p:nvPr>
        </p:nvSpPr>
        <p:spPr/>
        <p:txBody>
          <a:bodyPr>
            <a:normAutofit/>
          </a:bodyPr>
          <a:lstStyle/>
          <a:p>
            <a:pPr marL="0" lvl="2" indent="0" algn="ctr">
              <a:buNone/>
            </a:pPr>
            <a:r>
              <a:rPr lang="en-US" sz="2800" dirty="0" smtClean="0"/>
              <a:t>GROWTH CRITERIA SOCIAL WELFARE</a:t>
            </a:r>
          </a:p>
          <a:p>
            <a:pPr marL="0" lvl="2" indent="0" algn="ctr">
              <a:buNone/>
            </a:pPr>
            <a:endParaRPr lang="en-US" sz="2800" dirty="0"/>
          </a:p>
          <a:p>
            <a:pPr marL="0" lvl="2" indent="0" algn="ctr">
              <a:buNone/>
            </a:pPr>
            <a:r>
              <a:rPr lang="en-US" sz="2800" i="1" dirty="0"/>
              <a:t>Well-being is, according to him, the maximum when all three conditions of Pareto's optimum are met.</a:t>
            </a:r>
          </a:p>
          <a:p>
            <a:pPr marL="0" lvl="2" indent="0" algn="ctr">
              <a:buNone/>
            </a:pPr>
            <a:r>
              <a:rPr lang="en-US" sz="2800" dirty="0"/>
              <a:t>(</a:t>
            </a:r>
            <a:r>
              <a:rPr lang="en-US" sz="2800" dirty="0" err="1" smtClean="0"/>
              <a:t>Paret</a:t>
            </a:r>
            <a:r>
              <a:rPr lang="cs-CZ" sz="2800" dirty="0" smtClean="0"/>
              <a:t>o</a:t>
            </a:r>
            <a:r>
              <a:rPr lang="en-US" sz="2800" dirty="0" smtClean="0"/>
              <a:t> </a:t>
            </a:r>
            <a:r>
              <a:rPr lang="en-US" sz="2800" dirty="0"/>
              <a:t>criterion)</a:t>
            </a:r>
            <a:endParaRPr lang="cs-CZ"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97</a:t>
            </a:fld>
            <a:endParaRPr lang="cs-CZ"/>
          </a:p>
        </p:txBody>
      </p:sp>
    </p:spTree>
    <p:extLst>
      <p:ext uri="{BB962C8B-B14F-4D97-AF65-F5344CB8AC3E}">
        <p14:creationId xmlns:p14="http://schemas.microsoft.com/office/powerpoint/2010/main" val="140821239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a:bodyPr>
          <a:lstStyle/>
          <a:p>
            <a:r>
              <a:rPr lang="cs-CZ" dirty="0" smtClean="0"/>
              <a:t>6. </a:t>
            </a:r>
            <a:endParaRPr lang="cs-CZ" dirty="0"/>
          </a:p>
        </p:txBody>
      </p:sp>
      <p:sp>
        <p:nvSpPr>
          <p:cNvPr id="3" name="Zástupný symbol pro obsah 2"/>
          <p:cNvSpPr>
            <a:spLocks noGrp="1"/>
          </p:cNvSpPr>
          <p:nvPr>
            <p:ph type="subTitle" idx="1"/>
          </p:nvPr>
        </p:nvSpPr>
        <p:spPr/>
        <p:txBody>
          <a:bodyPr>
            <a:normAutofit/>
          </a:bodyPr>
          <a:lstStyle/>
          <a:p>
            <a:pPr lvl="0"/>
            <a:r>
              <a:rPr lang="cs-CZ" b="1" cap="all" dirty="0" err="1"/>
              <a:t>Information</a:t>
            </a:r>
            <a:r>
              <a:rPr lang="cs-CZ" b="1" cap="all" dirty="0"/>
              <a:t> </a:t>
            </a:r>
            <a:r>
              <a:rPr lang="cs-CZ" b="1" cap="all" dirty="0" err="1"/>
              <a:t>Economics</a:t>
            </a:r>
            <a:endParaRPr lang="cs-CZ" b="1" cap="all" dirty="0"/>
          </a:p>
        </p:txBody>
      </p:sp>
      <p:sp>
        <p:nvSpPr>
          <p:cNvPr id="5" name="Zástupný symbol pro číslo snímku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ACF089-6BD9-4FF9-8F05-3BF27D933551}" type="slidenum">
              <a:rPr kumimoji="0" lang="cs-CZ" sz="1200" b="0" i="0" u="none" strike="noStrike" kern="1200" cap="none" spc="0" normalizeH="0" baseline="0" noProof="0" smtClean="0">
                <a:ln>
                  <a:noFill/>
                </a:ln>
                <a:solidFill>
                  <a:prstClr val="black">
                    <a:tint val="75000"/>
                  </a:prstClr>
                </a:solidFill>
                <a:effectLst/>
                <a:uLnTx/>
                <a:uFillTx/>
                <a:latin typeface="Source sans Pro"/>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98</a:t>
            </a:fld>
            <a:endParaRPr kumimoji="0" lang="cs-CZ" sz="1200" b="0" i="0" u="none" strike="noStrike" kern="1200" cap="none" spc="0" normalizeH="0" baseline="0" noProof="0">
              <a:ln>
                <a:noFill/>
              </a:ln>
              <a:solidFill>
                <a:prstClr val="black">
                  <a:tint val="75000"/>
                </a:prstClr>
              </a:solidFill>
              <a:effectLst/>
              <a:uLnTx/>
              <a:uFillTx/>
              <a:latin typeface="Source sans Pro"/>
              <a:ea typeface="+mn-ea"/>
              <a:cs typeface="+mn-cs"/>
            </a:endParaRPr>
          </a:p>
        </p:txBody>
      </p:sp>
    </p:spTree>
    <p:extLst>
      <p:ext uri="{BB962C8B-B14F-4D97-AF65-F5344CB8AC3E}">
        <p14:creationId xmlns:p14="http://schemas.microsoft.com/office/powerpoint/2010/main" val="828316287"/>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dirty="0" smtClean="0"/>
              <a:t>6. </a:t>
            </a:r>
            <a:r>
              <a:rPr lang="cs-CZ" b="1" cap="all" dirty="0" err="1" smtClean="0"/>
              <a:t>Information</a:t>
            </a:r>
            <a:r>
              <a:rPr lang="cs-CZ" b="1" cap="all" dirty="0" smtClean="0"/>
              <a:t> </a:t>
            </a:r>
            <a:r>
              <a:rPr lang="cs-CZ" b="1" cap="all" dirty="0" err="1" smtClean="0"/>
              <a:t>Economics</a:t>
            </a:r>
            <a:endParaRPr lang="cs-CZ" dirty="0"/>
          </a:p>
        </p:txBody>
      </p:sp>
      <p:sp>
        <p:nvSpPr>
          <p:cNvPr id="3" name="Zástupný symbol pro obsah 2"/>
          <p:cNvSpPr>
            <a:spLocks noGrp="1"/>
          </p:cNvSpPr>
          <p:nvPr>
            <p:ph idx="1"/>
          </p:nvPr>
        </p:nvSpPr>
        <p:spPr/>
        <p:txBody>
          <a:bodyPr>
            <a:normAutofit/>
          </a:bodyPr>
          <a:lstStyle/>
          <a:p>
            <a:pPr marL="0" lvl="2" indent="0" algn="ctr">
              <a:buNone/>
            </a:pPr>
            <a:r>
              <a:rPr lang="en-US" sz="2800" dirty="0"/>
              <a:t>Asymmetric information is a market situation where economic operators on one side of the market have more information than entities on the other.</a:t>
            </a:r>
          </a:p>
          <a:p>
            <a:pPr marL="0" lvl="2" indent="0" algn="ctr">
              <a:buNone/>
            </a:pPr>
            <a:r>
              <a:rPr lang="en-US" sz="2800" dirty="0"/>
              <a:t> </a:t>
            </a:r>
          </a:p>
          <a:p>
            <a:pPr marL="0" lvl="2" indent="0" algn="ctr">
              <a:buNone/>
            </a:pPr>
            <a:r>
              <a:rPr lang="en-US" sz="2800" dirty="0"/>
              <a:t>They are one of the causes of market failure.</a:t>
            </a:r>
            <a:endParaRPr lang="cs-CZ" i="1" dirty="0"/>
          </a:p>
        </p:txBody>
      </p:sp>
      <p:sp>
        <p:nvSpPr>
          <p:cNvPr id="5" name="Zástupný symbol pro číslo snímku 4"/>
          <p:cNvSpPr>
            <a:spLocks noGrp="1"/>
          </p:cNvSpPr>
          <p:nvPr>
            <p:ph type="sldNum" sz="quarter" idx="12"/>
          </p:nvPr>
        </p:nvSpPr>
        <p:spPr/>
        <p:txBody>
          <a:bodyPr/>
          <a:lstStyle/>
          <a:p>
            <a:fld id="{58ACF089-6BD9-4FF9-8F05-3BF27D933551}" type="slidenum">
              <a:rPr lang="cs-CZ" smtClean="0"/>
              <a:t>99</a:t>
            </a:fld>
            <a:endParaRPr lang="cs-CZ"/>
          </a:p>
        </p:txBody>
      </p:sp>
    </p:spTree>
    <p:extLst>
      <p:ext uri="{BB962C8B-B14F-4D97-AF65-F5344CB8AC3E}">
        <p14:creationId xmlns:p14="http://schemas.microsoft.com/office/powerpoint/2010/main" val="31354711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HS UTB">
      <a:majorFont>
        <a:latin typeface="Source Sans Pro Bold"/>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kument" ma:contentTypeID="0x010100FAE8BE0F9241ED4083F743BB03EE1D68" ma:contentTypeVersion="6" ma:contentTypeDescription="Vytvoří nový dokument" ma:contentTypeScope="" ma:versionID="75308dad9fd30a06f0ee202355c99f27">
  <xsd:schema xmlns:xsd="http://www.w3.org/2001/XMLSchema" xmlns:xs="http://www.w3.org/2001/XMLSchema" xmlns:p="http://schemas.microsoft.com/office/2006/metadata/properties" xmlns:ns2="8b24c481-12b6-4046-ad3b-a377fcd4f4d5" xmlns:ns3="34a0577a-2fcf-4f5f-aec4-f2eae0fecbd1" targetNamespace="http://schemas.microsoft.com/office/2006/metadata/properties" ma:root="true" ma:fieldsID="0518d7c8ee3caa4368b2aa72bf2eba4e" ns2:_="" ns3:_="">
    <xsd:import namespace="8b24c481-12b6-4046-ad3b-a377fcd4f4d5"/>
    <xsd:import namespace="34a0577a-2fcf-4f5f-aec4-f2eae0fecbd1"/>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b24c481-12b6-4046-ad3b-a377fcd4f4d5" elementFormDefault="qualified">
    <xsd:import namespace="http://schemas.microsoft.com/office/2006/documentManagement/types"/>
    <xsd:import namespace="http://schemas.microsoft.com/office/infopath/2007/PartnerControls"/>
    <xsd:element name="SharedWithUsers" ma:index="8" nillable="true" ma:displayName="Sdílí se s"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dílené s podrobnostmi"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4a0577a-2fcf-4f5f-aec4-f2eae0fecbd1"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DateTaken" ma:index="12" nillable="true" ma:displayName="MediaServiceDateTaken" ma:description="" ma:hidden="true" ma:internalName="MediaServiceDateTaken" ma:readOnly="true">
      <xsd:simpleType>
        <xsd:restriction base="dms:Text"/>
      </xsd:simpleType>
    </xsd:element>
    <xsd:element name="MediaServiceAutoTags" ma:index="13" nillable="true" ma:displayName="MediaServiceAutoTags" ma:description="" ma:internalName="MediaServiceAutoTag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 obsahu"/>
        <xsd:element ref="dc:title" minOccurs="0" maxOccurs="1" ma:index="4" ma:displayName="Nadpis"/>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97A043E-D7D7-4E7B-B0E9-99F944D1E9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b24c481-12b6-4046-ad3b-a377fcd4f4d5"/>
    <ds:schemaRef ds:uri="34a0577a-2fcf-4f5f-aec4-f2eae0fecbd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B754C21-2258-4B66-AA9A-196BF69EB99E}">
  <ds:schemaRefs>
    <ds:schemaRef ds:uri="http://schemas.microsoft.com/sharepoint/v3/contenttype/forms"/>
  </ds:schemaRefs>
</ds:datastoreItem>
</file>

<file path=customXml/itemProps3.xml><?xml version="1.0" encoding="utf-8"?>
<ds:datastoreItem xmlns:ds="http://schemas.openxmlformats.org/officeDocument/2006/customXml" ds:itemID="{122D7251-0F19-4F4C-B0F6-E484F36D4BDE}">
  <ds:schemaRefs>
    <ds:schemaRef ds:uri="http://schemas.microsoft.com/office/2006/metadata/properties"/>
    <ds:schemaRef ds:uri="http://schemas.microsoft.com/office/2006/documentManagement/types"/>
    <ds:schemaRef ds:uri="http://purl.org/dc/elements/1.1/"/>
    <ds:schemaRef ds:uri="34a0577a-2fcf-4f5f-aec4-f2eae0fecbd1"/>
    <ds:schemaRef ds:uri="http://www.w3.org/XML/1998/namespace"/>
    <ds:schemaRef ds:uri="http://purl.org/dc/terms/"/>
    <ds:schemaRef ds:uri="8b24c481-12b6-4046-ad3b-a377fcd4f4d5"/>
    <ds:schemaRef ds:uri="http://schemas.microsoft.com/office/infopath/2007/PartnerControls"/>
    <ds:schemaRef ds:uri="http://schemas.openxmlformats.org/package/2006/metadata/core-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334</TotalTime>
  <Words>7565</Words>
  <Application>Microsoft Office PowerPoint</Application>
  <PresentationFormat>Předvádění na obrazovce (4:3)</PresentationFormat>
  <Paragraphs>1141</Paragraphs>
  <Slides>183</Slides>
  <Notes>4</Notes>
  <HiddenSlides>0</HiddenSlides>
  <MMClips>0</MMClips>
  <ScaleCrop>false</ScaleCrop>
  <HeadingPairs>
    <vt:vector size="6" baseType="variant">
      <vt:variant>
        <vt:lpstr>Použitá písma</vt:lpstr>
      </vt:variant>
      <vt:variant>
        <vt:i4>5</vt:i4>
      </vt:variant>
      <vt:variant>
        <vt:lpstr>Motiv</vt:lpstr>
      </vt:variant>
      <vt:variant>
        <vt:i4>1</vt:i4>
      </vt:variant>
      <vt:variant>
        <vt:lpstr>Nadpisy snímků</vt:lpstr>
      </vt:variant>
      <vt:variant>
        <vt:i4>183</vt:i4>
      </vt:variant>
    </vt:vector>
  </HeadingPairs>
  <TitlesOfParts>
    <vt:vector size="189" baseType="lpstr">
      <vt:lpstr>Source Sans Pro Bold</vt:lpstr>
      <vt:lpstr>Source sans Pro</vt:lpstr>
      <vt:lpstr>Arial</vt:lpstr>
      <vt:lpstr>Symbol</vt:lpstr>
      <vt:lpstr>Calibri</vt:lpstr>
      <vt:lpstr>Office Theme</vt:lpstr>
      <vt:lpstr>MICROECONOMICS</vt:lpstr>
      <vt:lpstr>INTRODUCTION</vt:lpstr>
      <vt:lpstr>Economic thinking</vt:lpstr>
      <vt:lpstr>Economic thinking</vt:lpstr>
      <vt:lpstr>Economic thinking</vt:lpstr>
      <vt:lpstr>1. </vt:lpstr>
      <vt:lpstr>1. Analytical apparatus of microeconomics</vt:lpstr>
      <vt:lpstr>1. Analytical apparatus of microeconomics</vt:lpstr>
      <vt:lpstr>1. Analytický aparát mikroekonomie</vt:lpstr>
      <vt:lpstr>2.  </vt:lpstr>
      <vt:lpstr>2. behavior of the demand side</vt:lpstr>
      <vt:lpstr>2. behavior of the demand side</vt:lpstr>
      <vt:lpstr>2. behavior of the demand side</vt:lpstr>
      <vt:lpstr>2. behavior of the demand side</vt:lpstr>
      <vt:lpstr>2. behavior of the demand side</vt:lpstr>
      <vt:lpstr>2. behavior of the demand side</vt:lpstr>
      <vt:lpstr>2. behavior of the demand side</vt:lpstr>
      <vt:lpstr>2. behavior of the demand side</vt:lpstr>
      <vt:lpstr>2. behavior of the demand side</vt:lpstr>
      <vt:lpstr>2. behavior of the demand side</vt:lpstr>
      <vt:lpstr>2. behavior of the demand side</vt:lpstr>
      <vt:lpstr>2. behavior of the demand side</vt:lpstr>
      <vt:lpstr>2. behavior of the demand side</vt:lpstr>
      <vt:lpstr>2. behavior of the demand side</vt:lpstr>
      <vt:lpstr>2. behavior of the demand side</vt:lpstr>
      <vt:lpstr>2. behavior of the demand side</vt:lpstr>
      <vt:lpstr>2. behavior of the demand side</vt:lpstr>
      <vt:lpstr>2. behavior of the demand side</vt:lpstr>
      <vt:lpstr>2. behavior of the demand side</vt:lpstr>
      <vt:lpstr>3. </vt:lpstr>
      <vt:lpstr>3. BEHAVIOR OF THE SUPPLY SIDE</vt:lpstr>
      <vt:lpstr>3. BEHAVIOR OF THE SUPPLY SIDE</vt:lpstr>
      <vt:lpstr>3. BEHAVIOR OF THE SUPPLY SIDE</vt:lpstr>
      <vt:lpstr>3. BEHAVIOR OF THE SUPPLY SIDE</vt:lpstr>
      <vt:lpstr>3. BEHAVIOR OF THE SUPPLY SIDE</vt:lpstr>
      <vt:lpstr>3. BEHAVIOR OF THE SUPPLY SIDE</vt:lpstr>
      <vt:lpstr>3. BEHAVIOR OF THE SUPPLY SIDE</vt:lpstr>
      <vt:lpstr>3. BEHAVIOR OF THE SUPPLY SIDE</vt:lpstr>
      <vt:lpstr>3. BEHAVIOR OF THE SUPPLY SIDE</vt:lpstr>
      <vt:lpstr>3. BEHAVIOR OF THE SUPPLY SIDE</vt:lpstr>
      <vt:lpstr>3. BEHAVIOR OF THE SUPPLY SIDE</vt:lpstr>
      <vt:lpstr>3. BEHAVIOR OF THE SUPPLY SIDE</vt:lpstr>
      <vt:lpstr>3. BEHAVIOR OF THE SUPPLY SIDE</vt:lpstr>
      <vt:lpstr>3. BEHAVIOR OF THE SUPPLY SIDE</vt:lpstr>
      <vt:lpstr>3. BEHAVIOR OF THE SUPPLY SIDE</vt:lpstr>
      <vt:lpstr>3. BEHAVIOR OF THE SUPPLY SIDE</vt:lpstr>
      <vt:lpstr>3. BEHAVIOR OF THE SUPPLY SIDE</vt:lpstr>
      <vt:lpstr>3. BEHAVIOR OF THE SUPPLY SIDE</vt:lpstr>
      <vt:lpstr>3. BEHAVIOR OF THE SUPPLY SIDE</vt:lpstr>
      <vt:lpstr>3. BEHAVIOR OF THE SUPPLY SIDE</vt:lpstr>
      <vt:lpstr>3. BEHAVIOR OF THE SUPPLY SIDE</vt:lpstr>
      <vt:lpstr>3. BEHAVIOR OF THE SUPPLY SIDE</vt:lpstr>
      <vt:lpstr>4. </vt:lpstr>
      <vt:lpstr>4. ALTERNATIVE FIRM THEORY</vt:lpstr>
      <vt:lpstr>4. ALTERNATIVE FIRM THEORY</vt:lpstr>
      <vt:lpstr>4. ALTERNATIVE FIRM THEORY</vt:lpstr>
      <vt:lpstr>4. ALTERNATIVE FIRM THEORY</vt:lpstr>
      <vt:lpstr>4. ALTERNATIVE FIRM THEORY</vt:lpstr>
      <vt:lpstr>4. ALTERNATIVE FIRM THEORY</vt:lpstr>
      <vt:lpstr>4. ALTERNATIVE FIRM THEORY</vt:lpstr>
      <vt:lpstr>4. ALTERNATIVE FIRM THEORY</vt:lpstr>
      <vt:lpstr>4. ALTERNATIVE FIRM THEORY</vt:lpstr>
      <vt:lpstr>4. ALTERNATIVE FIRM THEORY</vt:lpstr>
      <vt:lpstr>4. ALTERNATIVE FIRM THEORY</vt:lpstr>
      <vt:lpstr>4. ALTERNATIVE FIRM THEORY</vt:lpstr>
      <vt:lpstr>4. ALTERNATIVE FIRM THEORY</vt:lpstr>
      <vt:lpstr>4. ALTERNATIVE FIRM THEORY</vt:lpstr>
      <vt:lpstr>4. ALTERNATIVE FIRM THEORY</vt:lpstr>
      <vt:lpstr>4. ALTERNATIVE FIRM THEORY</vt:lpstr>
      <vt:lpstr>4. ALTERNATIVE FIRM THEORY</vt:lpstr>
      <vt:lpstr>4. ALTERNATIVE FIRM THEORY</vt:lpstr>
      <vt:lpstr>4. ALTERNATIVE FIRM THEORY</vt:lpstr>
      <vt:lpstr>4. ALTERNATIVE FIRM THEORY</vt:lpstr>
      <vt:lpstr>4. ALTERNATIVE FIRM THEORY</vt:lpstr>
      <vt:lpstr>4. ALTERNATIVE FIRM THEORY</vt:lpstr>
      <vt:lpstr>4. ALTERNATIVE FIRM THEORY</vt:lpstr>
      <vt:lpstr>4. ALTERNATIVE FIRM THEORY</vt:lpstr>
      <vt:lpstr>5. </vt:lpstr>
      <vt:lpstr>5. Economic efficiency and well-being</vt:lpstr>
      <vt:lpstr>5. Economic efficiency and well-being</vt:lpstr>
      <vt:lpstr>5. Economic efficiency and well-being</vt:lpstr>
      <vt:lpstr>5. Economic efficiency and well-being</vt:lpstr>
      <vt:lpstr>5. Economic efficiency and well-being</vt:lpstr>
      <vt:lpstr>5. Economic efficiency and well-being</vt:lpstr>
      <vt:lpstr>5. Economic efficiency and well-being</vt:lpstr>
      <vt:lpstr>5. Economic efficiency and well-being</vt:lpstr>
      <vt:lpstr>5. Economic efficiency and well-being</vt:lpstr>
      <vt:lpstr>5. Economic efficiency and well-being</vt:lpstr>
      <vt:lpstr>5. Economic efficiency and well-being</vt:lpstr>
      <vt:lpstr>5. Economic efficiency and well-being</vt:lpstr>
      <vt:lpstr>5. Economic efficiency and well-being</vt:lpstr>
      <vt:lpstr>5. Economic efficiency and well-being</vt:lpstr>
      <vt:lpstr>5. Economic efficiency and well-being</vt:lpstr>
      <vt:lpstr>5. Economic efficiency and well-being</vt:lpstr>
      <vt:lpstr>5. ECONOMIC EFFICIENCY AND WELL-BEING</vt:lpstr>
      <vt:lpstr>5. Economic efficiency and well-being</vt:lpstr>
      <vt:lpstr>5. Economic efficiency and well-being</vt:lpstr>
      <vt:lpstr>6. </vt:lpstr>
      <vt:lpstr>6. Information Economics</vt:lpstr>
      <vt:lpstr>6. Information Economics</vt:lpstr>
      <vt:lpstr>6. Information Economics</vt:lpstr>
      <vt:lpstr>6. Information Economics</vt:lpstr>
      <vt:lpstr>7. </vt:lpstr>
      <vt:lpstr>7.1 Test questions</vt:lpstr>
      <vt:lpstr>7.1 Test questions</vt:lpstr>
      <vt:lpstr>7.2 Test questions</vt:lpstr>
      <vt:lpstr>7.2 Test questions</vt:lpstr>
      <vt:lpstr>7.3 Test questions</vt:lpstr>
      <vt:lpstr>7.3 Test questions</vt:lpstr>
      <vt:lpstr>7.4 Test questions</vt:lpstr>
      <vt:lpstr>7.4 Test questions</vt:lpstr>
      <vt:lpstr>7.5 Test questions</vt:lpstr>
      <vt:lpstr>7.5 Test questions</vt:lpstr>
      <vt:lpstr>7.6 Test questions</vt:lpstr>
      <vt:lpstr>7.6 Test questions</vt:lpstr>
      <vt:lpstr>7.7 Test questions</vt:lpstr>
      <vt:lpstr>7.7 Test questions</vt:lpstr>
      <vt:lpstr>7.8 Test questions</vt:lpstr>
      <vt:lpstr>7.8 Test questions</vt:lpstr>
      <vt:lpstr>8. </vt:lpstr>
      <vt:lpstr>8.1 True / False?</vt:lpstr>
      <vt:lpstr>8.1 True / False?</vt:lpstr>
      <vt:lpstr>8.2 True / False?</vt:lpstr>
      <vt:lpstr>8.2 True / False?</vt:lpstr>
      <vt:lpstr>8.3 True / False?</vt:lpstr>
      <vt:lpstr>8.3 True / False?</vt:lpstr>
      <vt:lpstr>8.4 True / False?</vt:lpstr>
      <vt:lpstr>8.4 True / False?</vt:lpstr>
      <vt:lpstr>8.5 True / False?</vt:lpstr>
      <vt:lpstr>8.5 True / False?</vt:lpstr>
      <vt:lpstr>8.6 True / False?</vt:lpstr>
      <vt:lpstr>8.6 True / False?</vt:lpstr>
      <vt:lpstr>8.7 True / False?</vt:lpstr>
      <vt:lpstr>8.7 True / False?</vt:lpstr>
      <vt:lpstr>8.8 True / False?</vt:lpstr>
      <vt:lpstr>8.8 True / False?</vt:lpstr>
      <vt:lpstr>8.9 True / False?</vt:lpstr>
      <vt:lpstr>8.9 True / False?</vt:lpstr>
      <vt:lpstr>8.10 True / False?</vt:lpstr>
      <vt:lpstr>8.10 True / False?</vt:lpstr>
      <vt:lpstr>8.11 True / False?</vt:lpstr>
      <vt:lpstr>8.11 True / False?</vt:lpstr>
      <vt:lpstr>8.12 True / False?</vt:lpstr>
      <vt:lpstr>8.12 True / False?</vt:lpstr>
      <vt:lpstr>8.13 True / False?</vt:lpstr>
      <vt:lpstr>8.13 True / False?</vt:lpstr>
      <vt:lpstr>8.14 True / False?</vt:lpstr>
      <vt:lpstr>8.14 True / False?</vt:lpstr>
      <vt:lpstr>8.15 True / False?</vt:lpstr>
      <vt:lpstr>8.15 True / False?</vt:lpstr>
      <vt:lpstr>8.16 True / False?</vt:lpstr>
      <vt:lpstr>8.16 True / False?</vt:lpstr>
      <vt:lpstr>8.17 True / False?</vt:lpstr>
      <vt:lpstr>8.17 True / False?</vt:lpstr>
      <vt:lpstr>8.18 True / False?</vt:lpstr>
      <vt:lpstr>8.18 True / False?</vt:lpstr>
      <vt:lpstr>8.19 True / False?</vt:lpstr>
      <vt:lpstr>8.19 True / False?</vt:lpstr>
      <vt:lpstr>8.20 True / False?</vt:lpstr>
      <vt:lpstr>8.20 True / False?</vt:lpstr>
      <vt:lpstr>8.21 True / False?</vt:lpstr>
      <vt:lpstr>8.21 True / False?</vt:lpstr>
      <vt:lpstr>8.22 True / False?</vt:lpstr>
      <vt:lpstr>8.22 True / False?</vt:lpstr>
      <vt:lpstr>8.23 True / False?</vt:lpstr>
      <vt:lpstr>8.23 True / False?</vt:lpstr>
      <vt:lpstr>8.24 True / False?</vt:lpstr>
      <vt:lpstr>8.24 True / False?</vt:lpstr>
      <vt:lpstr>8.25 True / False?</vt:lpstr>
      <vt:lpstr>8.25 True / False?</vt:lpstr>
      <vt:lpstr>8.26 True / False?</vt:lpstr>
      <vt:lpstr>8.26 True / False?</vt:lpstr>
      <vt:lpstr>8.27 True / False?</vt:lpstr>
      <vt:lpstr>8.27 True / False?</vt:lpstr>
      <vt:lpstr>8.28 True / False?</vt:lpstr>
      <vt:lpstr>8.28 True / False?</vt:lpstr>
      <vt:lpstr>8.29 True / False?</vt:lpstr>
      <vt:lpstr>8.29 True / False?</vt:lpstr>
      <vt:lpstr>8.30 True / False?</vt:lpstr>
      <vt:lpstr>8.30 True / False?</vt:lpstr>
      <vt:lpstr>END OF THE FILE</vt:lpstr>
      <vt:lpstr>REFERENCES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Nadpis prezentace</dc:title>
  <dc:creator>Denisa Hrušecká</dc:creator>
  <cp:lastModifiedBy>Kramoliš Jan</cp:lastModifiedBy>
  <cp:revision>57</cp:revision>
  <dcterms:modified xsi:type="dcterms:W3CDTF">2019-09-13T09:11:41Z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0x010100FAE8BE0F9241ED4083F743BB03EE1D68</vt:lpwstr>
  </property>
</Properties>
</file>