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74"/>
  </p:notesMasterIdLst>
  <p:handoutMasterIdLst>
    <p:handoutMasterId r:id="rId75"/>
  </p:handoutMasterIdLst>
  <p:sldIdLst>
    <p:sldId id="256" r:id="rId2"/>
    <p:sldId id="257" r:id="rId3"/>
    <p:sldId id="263" r:id="rId4"/>
    <p:sldId id="264" r:id="rId5"/>
    <p:sldId id="265" r:id="rId6"/>
    <p:sldId id="266" r:id="rId7"/>
    <p:sldId id="268" r:id="rId8"/>
    <p:sldId id="350" r:id="rId9"/>
    <p:sldId id="269" r:id="rId10"/>
    <p:sldId id="342" r:id="rId11"/>
    <p:sldId id="276" r:id="rId12"/>
    <p:sldId id="275" r:id="rId13"/>
    <p:sldId id="274" r:id="rId14"/>
    <p:sldId id="361" r:id="rId15"/>
    <p:sldId id="273" r:id="rId16"/>
    <p:sldId id="351" r:id="rId17"/>
    <p:sldId id="352" r:id="rId18"/>
    <p:sldId id="353" r:id="rId19"/>
    <p:sldId id="278" r:id="rId20"/>
    <p:sldId id="354" r:id="rId21"/>
    <p:sldId id="355" r:id="rId22"/>
    <p:sldId id="287" r:id="rId23"/>
    <p:sldId id="356" r:id="rId24"/>
    <p:sldId id="357" r:id="rId25"/>
    <p:sldId id="358" r:id="rId26"/>
    <p:sldId id="343" r:id="rId27"/>
    <p:sldId id="283" r:id="rId28"/>
    <p:sldId id="282" r:id="rId29"/>
    <p:sldId id="280" r:id="rId30"/>
    <p:sldId id="359" r:id="rId31"/>
    <p:sldId id="281" r:id="rId32"/>
    <p:sldId id="289" r:id="rId33"/>
    <p:sldId id="290" r:id="rId34"/>
    <p:sldId id="292" r:id="rId35"/>
    <p:sldId id="293" r:id="rId36"/>
    <p:sldId id="344" r:id="rId37"/>
    <p:sldId id="295" r:id="rId38"/>
    <p:sldId id="309" r:id="rId39"/>
    <p:sldId id="308" r:id="rId40"/>
    <p:sldId id="307" r:id="rId41"/>
    <p:sldId id="306" r:id="rId42"/>
    <p:sldId id="305" r:id="rId43"/>
    <p:sldId id="304" r:id="rId44"/>
    <p:sldId id="303" r:id="rId45"/>
    <p:sldId id="302" r:id="rId46"/>
    <p:sldId id="345" r:id="rId47"/>
    <p:sldId id="300" r:id="rId48"/>
    <p:sldId id="299" r:id="rId49"/>
    <p:sldId id="298" r:id="rId50"/>
    <p:sldId id="297" r:id="rId51"/>
    <p:sldId id="296" r:id="rId52"/>
    <p:sldId id="291" r:id="rId53"/>
    <p:sldId id="323" r:id="rId54"/>
    <p:sldId id="346" r:id="rId55"/>
    <p:sldId id="320" r:id="rId56"/>
    <p:sldId id="319" r:id="rId57"/>
    <p:sldId id="318" r:id="rId58"/>
    <p:sldId id="360" r:id="rId59"/>
    <p:sldId id="317" r:id="rId60"/>
    <p:sldId id="316" r:id="rId61"/>
    <p:sldId id="315" r:id="rId62"/>
    <p:sldId id="314" r:id="rId63"/>
    <p:sldId id="313" r:id="rId64"/>
    <p:sldId id="347" r:id="rId65"/>
    <p:sldId id="311" r:id="rId66"/>
    <p:sldId id="310" r:id="rId67"/>
    <p:sldId id="327" r:id="rId68"/>
    <p:sldId id="326" r:id="rId69"/>
    <p:sldId id="325" r:id="rId70"/>
    <p:sldId id="336" r:id="rId71"/>
    <p:sldId id="348" r:id="rId72"/>
    <p:sldId id="349" r:id="rId73"/>
  </p:sldIdLst>
  <p:sldSz cx="9144000" cy="6858000" type="screen4x3"/>
  <p:notesSz cx="6858000" cy="9144000"/>
  <p:embeddedFontLst>
    <p:embeddedFont>
      <p:font typeface="Source Sans Pro Bold" panose="020B0604020202020204" charset="-18"/>
      <p:bold r:id="rId76"/>
    </p:embeddedFont>
    <p:embeddedFont>
      <p:font typeface="Source sans Pro" panose="020B0604020202020204" charset="-18"/>
      <p:regular r:id="rId77"/>
      <p:bold r:id="rId78"/>
      <p:italic r:id="rId79"/>
      <p:boldItalic r:id="rId80"/>
    </p:embeddedFont>
    <p:embeddedFont>
      <p:font typeface="Source Sans Pro Semibold" panose="020B0604020202020204" charset="-18"/>
      <p:bold r:id="rId81"/>
      <p:boldItalic r:id="rId82"/>
    </p:embeddedFont>
    <p:embeddedFont>
      <p:font typeface="Berlin CE" panose="020B0604020202020204"/>
      <p:regular r:id="rId83"/>
      <p:bold r:id="rId84"/>
    </p:embeddedFont>
    <p:embeddedFont>
      <p:font typeface="Calibri" panose="020F0502020204030204" pitchFamily="34" charset="0"/>
      <p:regular r:id="rId85"/>
      <p:bold r:id="rId86"/>
      <p:italic r:id="rId87"/>
      <p:boldItalic r:id="rId88"/>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font" Target="fonts/font9.fntdata"/><Relationship Id="rId89"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notesMaster" Target="notesMasters/notesMaster1.xml"/><Relationship Id="rId79" Type="http://schemas.openxmlformats.org/officeDocument/2006/relationships/font" Target="fonts/font4.fntdata"/><Relationship Id="rId5" Type="http://schemas.openxmlformats.org/officeDocument/2006/relationships/slide" Target="slides/slide4.xml"/><Relationship Id="rId90" Type="http://schemas.openxmlformats.org/officeDocument/2006/relationships/viewProps" Target="viewProp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font" Target="fonts/font2.fntdata"/><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font" Target="fonts/font5.fntdata"/><Relationship Id="rId85" Type="http://schemas.openxmlformats.org/officeDocument/2006/relationships/font" Target="fonts/font10.fntdata"/><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83" Type="http://schemas.openxmlformats.org/officeDocument/2006/relationships/font" Target="fonts/font8.fntdata"/><Relationship Id="rId88" Type="http://schemas.openxmlformats.org/officeDocument/2006/relationships/font" Target="fonts/font13.fntdata"/><Relationship Id="rId9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font" Target="fonts/font3.fntdata"/><Relationship Id="rId81" Type="http://schemas.openxmlformats.org/officeDocument/2006/relationships/font" Target="fonts/font6.fntdata"/><Relationship Id="rId86" Type="http://schemas.openxmlformats.org/officeDocument/2006/relationships/font" Target="fonts/font11.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font" Target="fonts/font1.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tableStyles" Target="tableStyle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font" Target="fonts/font12.fntdata"/><Relationship Id="rId61" Type="http://schemas.openxmlformats.org/officeDocument/2006/relationships/slide" Target="slides/slide60.xml"/><Relationship Id="rId82" Type="http://schemas.openxmlformats.org/officeDocument/2006/relationships/font" Target="fonts/font7.fntdata"/><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28. 2. 2019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28. 2. 2019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388467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093441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914380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458518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046489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280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97846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659368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309306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0227396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28993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186695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363373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349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33773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412807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9175683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434041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02140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39011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6566040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875718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6623600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6355503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8822164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944981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334423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466725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42739265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774218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206270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2335358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906171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436070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3853152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134079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2610398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3506182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5276240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9802109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0763307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879486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0694029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343062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9709530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8058857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2549174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1483537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7878719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0361269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0300502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5212218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92459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9430572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4151250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59090403"/>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183532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38928868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59444368"/>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6086344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2266584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1828834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91205279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761699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98031340"/>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39306033"/>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9482761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195888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14746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7982059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s-CZ"/>
          </a:p>
        </p:txBody>
      </p:sp>
      <p:sp>
        <p:nvSpPr>
          <p:cNvPr id="4" name="Date Placeholder 3"/>
          <p:cNvSpPr>
            <a:spLocks noGrp="1"/>
          </p:cNvSpPr>
          <p:nvPr>
            <p:ph type="dt" sz="half" idx="10"/>
          </p:nvPr>
        </p:nvSpPr>
        <p:spPr/>
        <p:txBody>
          <a:bodyPr/>
          <a:lstStyle/>
          <a:p>
            <a:fld id="{23875B3E-C2A7-4926-97EA-B74A56821623}" type="datetime1">
              <a:rPr lang="cs-CZ" smtClean="0"/>
              <a:t>28. 2. 2019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9CAF45D8-E216-4097-9D67-DF0773CB89E1}" type="datetime1">
              <a:rPr lang="cs-CZ" smtClean="0"/>
              <a:t>28. 2. 2019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2AC34600-3876-45E2-BA45-C68484133225}" type="datetime1">
              <a:rPr lang="cs-CZ" smtClean="0"/>
              <a:t>28. 2. 2019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EE78A3C8-69A1-4A4B-8C07-FEB580693FA1}" type="datetime1">
              <a:rPr lang="cs-CZ" smtClean="0"/>
              <a:t>28. 2. 2019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7541F3-236D-4F43-A4C2-75E3448B2B2E}" type="datetime1">
              <a:rPr lang="cs-CZ" smtClean="0"/>
              <a:t>28. 2. 2019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Date Placeholder 4"/>
          <p:cNvSpPr>
            <a:spLocks noGrp="1"/>
          </p:cNvSpPr>
          <p:nvPr>
            <p:ph type="dt" sz="half" idx="10"/>
          </p:nvPr>
        </p:nvSpPr>
        <p:spPr/>
        <p:txBody>
          <a:bodyPr/>
          <a:lstStyle/>
          <a:p>
            <a:fld id="{CCF7FD09-0BCF-4236-B645-3C4C57B6B543}" type="datetime1">
              <a:rPr lang="cs-CZ" smtClean="0"/>
              <a:t>28. 2. 2019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Date Placeholder 6"/>
          <p:cNvSpPr>
            <a:spLocks noGrp="1"/>
          </p:cNvSpPr>
          <p:nvPr>
            <p:ph type="dt" sz="half" idx="10"/>
          </p:nvPr>
        </p:nvSpPr>
        <p:spPr/>
        <p:txBody>
          <a:bodyPr/>
          <a:lstStyle/>
          <a:p>
            <a:fld id="{F1B357AF-FB3E-4F0B-B07E-B42BA8A221E2}" type="datetime1">
              <a:rPr lang="cs-CZ" smtClean="0"/>
              <a:t>28. 2. 2019</a:t>
            </a:fld>
            <a:endParaRPr lang="cs-CZ"/>
          </a:p>
        </p:txBody>
      </p:sp>
      <p:sp>
        <p:nvSpPr>
          <p:cNvPr id="8" name="Footer Placeholder 7"/>
          <p:cNvSpPr>
            <a:spLocks noGrp="1"/>
          </p:cNvSpPr>
          <p:nvPr>
            <p:ph type="ftr" sz="quarter" idx="11"/>
          </p:nvPr>
        </p:nvSpPr>
        <p:spPr/>
        <p:txBody>
          <a:bodyPr/>
          <a:lstStyle/>
          <a:p>
            <a:r>
              <a:rPr lang="cs-CZ" smtClean="0"/>
              <a:t>Name Affiliation</a:t>
            </a:r>
            <a:endParaRPr lang="cs-CZ"/>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Date Placeholder 2"/>
          <p:cNvSpPr>
            <a:spLocks noGrp="1"/>
          </p:cNvSpPr>
          <p:nvPr>
            <p:ph type="dt" sz="half" idx="10"/>
          </p:nvPr>
        </p:nvSpPr>
        <p:spPr/>
        <p:txBody>
          <a:bodyPr/>
          <a:lstStyle/>
          <a:p>
            <a:fld id="{045DAD4E-6A75-4327-9D03-E6EC14BCF29F}" type="datetime1">
              <a:rPr lang="cs-CZ" smtClean="0"/>
              <a:t>28. 2. 2019</a:t>
            </a:fld>
            <a:endParaRPr lang="cs-CZ"/>
          </a:p>
        </p:txBody>
      </p:sp>
      <p:sp>
        <p:nvSpPr>
          <p:cNvPr id="4" name="Footer Placeholder 3"/>
          <p:cNvSpPr>
            <a:spLocks noGrp="1"/>
          </p:cNvSpPr>
          <p:nvPr>
            <p:ph type="ftr" sz="quarter" idx="11"/>
          </p:nvPr>
        </p:nvSpPr>
        <p:spPr/>
        <p:txBody>
          <a:bodyPr/>
          <a:lstStyle/>
          <a:p>
            <a:r>
              <a:rPr lang="cs-CZ" smtClean="0"/>
              <a:t>Name Affiliation</a:t>
            </a:r>
            <a:endParaRPr lang="cs-CZ"/>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10658-D992-4FF9-BB74-6D7B1B7521A0}" type="datetime1">
              <a:rPr lang="cs-CZ" smtClean="0"/>
              <a:t>28. 2. 2019</a:t>
            </a:fld>
            <a:endParaRPr lang="cs-CZ"/>
          </a:p>
        </p:txBody>
      </p:sp>
      <p:sp>
        <p:nvSpPr>
          <p:cNvPr id="3" name="Footer Placeholder 2"/>
          <p:cNvSpPr>
            <a:spLocks noGrp="1"/>
          </p:cNvSpPr>
          <p:nvPr>
            <p:ph type="ftr" sz="quarter" idx="11"/>
          </p:nvPr>
        </p:nvSpPr>
        <p:spPr/>
        <p:txBody>
          <a:bodyPr/>
          <a:lstStyle/>
          <a:p>
            <a:r>
              <a:rPr lang="cs-CZ" smtClean="0"/>
              <a:t>Name Affiliation</a:t>
            </a:r>
            <a:endParaRPr lang="cs-CZ"/>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7787F-99A4-464E-ABD6-391C03386EE5}" type="datetime1">
              <a:rPr lang="cs-CZ" smtClean="0"/>
              <a:t>28. 2. 2019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A2EB5-0ADD-4A68-B6CA-A42FE77E7F17}" type="datetime1">
              <a:rPr lang="cs-CZ" smtClean="0"/>
              <a:t>28. 2. 2019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E510C-8930-43AC-A24A-6C83A5190266}" type="datetime1">
              <a:rPr lang="cs-CZ" smtClean="0"/>
              <a:t>28. 2. 2019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Name Affiliation</a:t>
            </a:r>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8" Type="http://schemas.openxmlformats.org/officeDocument/2006/relationships/image" Target="../media/image10.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8" Type="http://schemas.openxmlformats.org/officeDocument/2006/relationships/image" Target="../media/image12.emf"/><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6.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4.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cs-CZ" dirty="0" err="1" smtClean="0"/>
              <a:t>Microeconomics</a:t>
            </a:r>
            <a:endParaRPr lang="en-US"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smtClean="0">
                <a:solidFill>
                  <a:schemeClr val="tx1"/>
                </a:solidFill>
              </a:rPr>
              <a:t>Zuzana Dohnalová,</a:t>
            </a:r>
          </a:p>
          <a:p>
            <a:r>
              <a:rPr lang="en-US" sz="2800" i="1" dirty="0">
                <a:solidFill>
                  <a:schemeClr val="tx1"/>
                </a:solidFill>
              </a:rPr>
              <a:t>Assoc. Prof., Ph.D.</a:t>
            </a:r>
          </a:p>
        </p:txBody>
      </p:sp>
      <p:sp>
        <p:nvSpPr>
          <p:cNvPr id="4" name="Footer Placeholder 3"/>
          <p:cNvSpPr>
            <a:spLocks noGrp="1"/>
          </p:cNvSpPr>
          <p:nvPr>
            <p:ph type="ftr" sz="quarter" idx="11"/>
          </p:nvPr>
        </p:nvSpPr>
        <p:spPr>
          <a:xfrm>
            <a:off x="884312" y="6093296"/>
            <a:ext cx="2535560" cy="504056"/>
          </a:xfrm>
        </p:spPr>
        <p:txBody>
          <a:bodyPr/>
          <a:lstStyle/>
          <a:p>
            <a:pPr algn="l"/>
            <a:endParaRPr lang="cs-CZ" sz="1100" dirty="0" smtClean="0">
              <a:solidFill>
                <a:schemeClr val="tx1"/>
              </a:solidFill>
              <a:latin typeface="Berlin CE" pitchFamily="2" charset="0"/>
            </a:endParaRPr>
          </a:p>
          <a:p>
            <a:pPr algn="l"/>
            <a:r>
              <a:rPr lang="cs-CZ" sz="1100" dirty="0" smtClean="0">
                <a:solidFill>
                  <a:schemeClr val="tx1"/>
                </a:solidFill>
                <a:latin typeface="Berlin CE" pitchFamily="2" charset="0"/>
              </a:rPr>
              <a:t>Zuzana </a:t>
            </a:r>
            <a:r>
              <a:rPr lang="cs-CZ" sz="1100" dirty="0">
                <a:solidFill>
                  <a:schemeClr val="tx1"/>
                </a:solidFill>
                <a:latin typeface="Berlin CE" pitchFamily="2" charset="0"/>
              </a:rPr>
              <a:t>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en-US" smtClean="0"/>
              <a:t>1</a:t>
            </a:fld>
            <a:endParaRPr lang="en-US"/>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US" sz="1400" smtClean="0"/>
              <a:t>Strategic project of TBU in Zlín, reg. no. CZ.02.2.69/0.0/0.0/16_015/0002204</a:t>
            </a:r>
            <a:endParaRPr lang="en-US" sz="1400"/>
          </a:p>
        </p:txBody>
      </p:sp>
    </p:spTree>
    <p:extLst>
      <p:ext uri="{BB962C8B-B14F-4D97-AF65-F5344CB8AC3E}">
        <p14:creationId xmlns:p14="http://schemas.microsoft.com/office/powerpoint/2010/main" val="2148507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smtClean="0"/>
              <a:t>2</a:t>
            </a:r>
            <a:r>
              <a:rPr lang="en-US" dirty="0" smtClean="0"/>
              <a:t>. </a:t>
            </a:r>
            <a:r>
              <a:rPr lang="en-US" dirty="0"/>
              <a:t>ANALYTICAL APPARATUS OF </a:t>
            </a:r>
            <a:r>
              <a:rPr lang="en-US" dirty="0" smtClean="0"/>
              <a:t>MICROECONOMICS </a:t>
            </a:r>
            <a:endParaRPr lang="en-US" dirty="0"/>
          </a:p>
        </p:txBody>
      </p:sp>
      <p:sp>
        <p:nvSpPr>
          <p:cNvPr id="3" name="Subtitle 2"/>
          <p:cNvSpPr>
            <a:spLocks noGrp="1"/>
          </p:cNvSpPr>
          <p:nvPr>
            <p:ph type="subTitle" idx="1"/>
          </p:nvPr>
        </p:nvSpPr>
        <p:spPr>
          <a:xfrm>
            <a:off x="1475656" y="3880848"/>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10</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732677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cs-CZ" sz="3200" dirty="0" err="1"/>
              <a:t>Chapter</a:t>
            </a:r>
            <a:r>
              <a:rPr lang="cs-CZ" sz="3200" dirty="0"/>
              <a:t> </a:t>
            </a:r>
            <a:r>
              <a:rPr lang="cs-CZ" sz="3200" dirty="0" err="1" smtClean="0"/>
              <a:t>goal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basic mathematical apparatus used in microeconomics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function of graphs in microeconomics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linear and nonlinear relationship between the variables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directive and the slope of the line and curve</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explain the relation between the mean and the boundary variables</a:t>
            </a:r>
          </a:p>
          <a:p>
            <a:pPr marL="285750" indent="-285750" algn="l">
              <a:buFont typeface="Courier New" panose="02070309020205020404" pitchFamily="49" charset="0"/>
              <a:buChar char="o"/>
            </a:pPr>
            <a:endParaRPr lang="cs-CZ"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241940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a:t>2.1 </a:t>
            </a:r>
            <a:r>
              <a:rPr lang="en-US" sz="3200" dirty="0" smtClean="0"/>
              <a:t>The </a:t>
            </a:r>
            <a:r>
              <a:rPr lang="en-US" sz="3200" dirty="0"/>
              <a:t>basic problems of microeconomics</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200" dirty="0" smtClean="0">
                <a:solidFill>
                  <a:schemeClr val="tx1"/>
                </a:solidFill>
                <a:latin typeface="Source Sans Pro Semibold" pitchFamily="34" charset="-18"/>
              </a:rPr>
              <a:t> </a:t>
            </a:r>
            <a:r>
              <a:rPr lang="en-US" sz="1200" dirty="0">
                <a:solidFill>
                  <a:schemeClr val="tx1"/>
                </a:solidFill>
                <a:latin typeface="Source Sans Pro Semibold" pitchFamily="34" charset="-18"/>
              </a:rPr>
              <a:t>Microeconomics focuses mainly on examining two major problems, namely </a:t>
            </a:r>
            <a:r>
              <a:rPr lang="en-US" sz="1200" dirty="0" smtClean="0">
                <a:solidFill>
                  <a:schemeClr val="tx1"/>
                </a:solidFill>
                <a:latin typeface="Source Sans Pro Semibold" pitchFamily="34" charset="-18"/>
              </a:rPr>
              <a:t>to</a:t>
            </a:r>
            <a:endParaRPr lang="cs-CZ" sz="1200" dirty="0" smtClean="0">
              <a:solidFill>
                <a:schemeClr val="tx1"/>
              </a:solidFill>
              <a:latin typeface="Source Sans Pro Semibold" pitchFamily="34" charset="-18"/>
            </a:endParaRPr>
          </a:p>
          <a:p>
            <a:pPr algn="l"/>
            <a:endParaRPr lang="cs-CZ" sz="1200" dirty="0" smtClean="0">
              <a:solidFill>
                <a:schemeClr val="tx1"/>
              </a:solidFill>
              <a:latin typeface="Source Sans Pro Semibold" pitchFamily="34" charset="-18"/>
            </a:endParaRPr>
          </a:p>
          <a:p>
            <a:pPr marL="342900" indent="-342900" algn="l">
              <a:buFont typeface="+mj-lt"/>
              <a:buAutoNum type="arabicPeriod"/>
            </a:pPr>
            <a:r>
              <a:rPr lang="cs-CZ" sz="1500" dirty="0" smtClean="0">
                <a:solidFill>
                  <a:schemeClr val="tx1"/>
                </a:solidFill>
                <a:latin typeface="Source Sans Pro Semibold" pitchFamily="34" charset="-18"/>
              </a:rPr>
              <a:t>I</a:t>
            </a:r>
            <a:r>
              <a:rPr lang="en-US" sz="1500" dirty="0" err="1" smtClean="0">
                <a:solidFill>
                  <a:schemeClr val="tx1"/>
                </a:solidFill>
                <a:latin typeface="Source Sans Pro Semibold" pitchFamily="34" charset="-18"/>
              </a:rPr>
              <a:t>dentification</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of optimal conditions of individual market </a:t>
            </a:r>
            <a:r>
              <a:rPr lang="en-US" sz="1500" dirty="0" smtClean="0">
                <a:solidFill>
                  <a:schemeClr val="tx1"/>
                </a:solidFill>
                <a:latin typeface="Source Sans Pro Semibold" pitchFamily="34" charset="-18"/>
              </a:rPr>
              <a:t>entities</a:t>
            </a:r>
            <a:endParaRPr lang="cs-CZ" sz="15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500" dirty="0" smtClean="0">
                <a:solidFill>
                  <a:schemeClr val="tx1"/>
                </a:solidFill>
                <a:latin typeface="Source Sans Pro Semibold" pitchFamily="34" charset="-18"/>
              </a:rPr>
              <a:t>d</a:t>
            </a:r>
            <a:r>
              <a:rPr lang="en-US" sz="1500" dirty="0" err="1" smtClean="0">
                <a:solidFill>
                  <a:schemeClr val="tx1"/>
                </a:solidFill>
                <a:latin typeface="Source Sans Pro Semibold" pitchFamily="34" charset="-18"/>
              </a:rPr>
              <a:t>etermining</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optimal conditions is the decision-making problem of market subjects. For example, an individual decides to consume the goods in order to maximize their </a:t>
            </a:r>
            <a:r>
              <a:rPr lang="en-US" sz="1500" dirty="0" smtClean="0">
                <a:solidFill>
                  <a:schemeClr val="tx1"/>
                </a:solidFill>
                <a:latin typeface="Source Sans Pro Semibold" pitchFamily="34" charset="-18"/>
              </a:rPr>
              <a:t>benefits</a:t>
            </a:r>
            <a:endParaRPr lang="cs-CZ" sz="1500" dirty="0" smtClean="0">
              <a:solidFill>
                <a:schemeClr val="tx1"/>
              </a:solidFill>
              <a:latin typeface="Source Sans Pro Semibold" pitchFamily="34" charset="-18"/>
            </a:endParaRPr>
          </a:p>
          <a:p>
            <a:pPr marL="342900" indent="-34290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342900" indent="-342900" algn="l">
              <a:buAutoNum type="arabicPeriod" startAt="2"/>
            </a:pPr>
            <a:r>
              <a:rPr lang="cs-CZ" sz="1500" dirty="0" smtClean="0">
                <a:solidFill>
                  <a:schemeClr val="tx1"/>
                </a:solidFill>
                <a:latin typeface="Source Sans Pro Semibold" pitchFamily="34" charset="-18"/>
              </a:rPr>
              <a:t>F</a:t>
            </a:r>
            <a:r>
              <a:rPr lang="en-US" sz="1500" dirty="0" err="1" smtClean="0">
                <a:solidFill>
                  <a:schemeClr val="tx1"/>
                </a:solidFill>
                <a:latin typeface="Source Sans Pro Semibold" pitchFamily="34" charset="-18"/>
              </a:rPr>
              <a:t>inding</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a balance in the interaction between market </a:t>
            </a:r>
            <a:r>
              <a:rPr lang="en-US" sz="1500" dirty="0" smtClean="0">
                <a:solidFill>
                  <a:schemeClr val="tx1"/>
                </a:solidFill>
                <a:latin typeface="Source Sans Pro Semibold" pitchFamily="34" charset="-18"/>
              </a:rPr>
              <a:t>subjects</a:t>
            </a:r>
            <a:endParaRPr lang="cs-CZ" sz="15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en-US" sz="1500" dirty="0">
                <a:solidFill>
                  <a:schemeClr val="tx1"/>
                </a:solidFill>
                <a:latin typeface="Source Sans Pro Semibold" pitchFamily="34" charset="-18"/>
              </a:rPr>
              <a:t>The problems of equilibrium are a solution to analyzing the interaction of supply and de-</a:t>
            </a:r>
            <a:r>
              <a:rPr lang="en-US" sz="1500" dirty="0" err="1">
                <a:solidFill>
                  <a:schemeClr val="tx1"/>
                </a:solidFill>
                <a:latin typeface="Source Sans Pro Semibold" pitchFamily="34" charset="-18"/>
              </a:rPr>
              <a:t>mand</a:t>
            </a:r>
            <a:r>
              <a:rPr lang="en-US" sz="1500" dirty="0">
                <a:solidFill>
                  <a:schemeClr val="tx1"/>
                </a:solidFill>
                <a:latin typeface="Source Sans Pro Semibold" pitchFamily="34" charset="-18"/>
              </a:rPr>
              <a:t> in markets. For example, in the labor market. We monitor the development of the dependent variable (Q, i.e. the quantity) on the independent variables (P, i.e., the price) in the monitored market</a:t>
            </a:r>
          </a:p>
          <a:p>
            <a:pPr marL="342900" indent="-342900" algn="l">
              <a:buFont typeface="+mj-lt"/>
              <a:buAutoNum type="arabicPeriod"/>
            </a:pPr>
            <a:endParaRPr lang="cs-CZ" sz="1500" dirty="0">
              <a:solidFill>
                <a:schemeClr val="tx1"/>
              </a:solidFill>
              <a:latin typeface="Source Sans Pro Semibold" pitchFamily="34" charset="-18"/>
            </a:endParaRPr>
          </a:p>
          <a:p>
            <a:pPr algn="l"/>
            <a:r>
              <a:rPr lang="fr-FR" sz="1500" dirty="0">
                <a:solidFill>
                  <a:schemeClr val="tx1"/>
                </a:solidFill>
                <a:latin typeface="Source Sans Pro Semibold" pitchFamily="34" charset="-18"/>
              </a:rPr>
              <a:t>Source: (Hořejší et al., </a:t>
            </a:r>
            <a:r>
              <a:rPr lang="fr-FR" sz="1500" dirty="0" smtClean="0">
                <a:solidFill>
                  <a:schemeClr val="tx1"/>
                </a:solidFill>
                <a:latin typeface="Source Sans Pro Semibold" pitchFamily="34" charset="-18"/>
              </a:rPr>
              <a:t>201</a:t>
            </a:r>
            <a:r>
              <a:rPr lang="cs-CZ" sz="1500" dirty="0" smtClean="0">
                <a:solidFill>
                  <a:schemeClr val="tx1"/>
                </a:solidFill>
                <a:latin typeface="Source Sans Pro Semibold" pitchFamily="34" charset="-18"/>
              </a:rPr>
              <a:t>2</a:t>
            </a:r>
            <a:r>
              <a:rPr lang="fr-FR"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                                                                                    </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0432602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fontScale="90000"/>
          </a:bodyPr>
          <a:lstStyle/>
          <a:p>
            <a:pPr algn="l"/>
            <a:r>
              <a:rPr lang="en-US" sz="3200" dirty="0"/>
              <a:t>2.2 </a:t>
            </a:r>
            <a:r>
              <a:rPr lang="en-US" sz="3200" dirty="0" smtClean="0"/>
              <a:t>Mathematical </a:t>
            </a:r>
            <a:r>
              <a:rPr lang="en-US" sz="3200" dirty="0"/>
              <a:t>tools of </a:t>
            </a:r>
            <a:r>
              <a:rPr lang="en-US" sz="3200" dirty="0" smtClean="0"/>
              <a:t>microeconomics</a:t>
            </a:r>
            <a:r>
              <a:rPr lang="cs-CZ" sz="3200" dirty="0" smtClean="0"/>
              <a:t>m (1)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smtClean="0">
                <a:solidFill>
                  <a:schemeClr val="tx1"/>
                </a:solidFill>
                <a:latin typeface="Source Sans Pro Semibold" pitchFamily="34" charset="-18"/>
              </a:rPr>
              <a:t>E</a:t>
            </a:r>
            <a:r>
              <a:rPr lang="en-US" sz="1500" dirty="0" err="1" smtClean="0">
                <a:solidFill>
                  <a:schemeClr val="tx1"/>
                </a:solidFill>
                <a:latin typeface="Source Sans Pro Semibold" pitchFamily="34" charset="-18"/>
              </a:rPr>
              <a:t>conomic</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models</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economic analysis is not able to address at the same time the complexity of relations between many elements of the economic system as it actually </a:t>
            </a:r>
            <a:r>
              <a:rPr lang="en-US" sz="1400" dirty="0" smtClean="0">
                <a:solidFill>
                  <a:schemeClr val="tx1"/>
                </a:solidFill>
                <a:latin typeface="Source Sans Pro Semibold" pitchFamily="34" charset="-18"/>
              </a:rPr>
              <a:t>exists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smtClean="0">
                <a:solidFill>
                  <a:schemeClr val="tx1"/>
                </a:solidFill>
                <a:latin typeface="Source Sans Pro Semibold" pitchFamily="34" charset="-18"/>
              </a:rPr>
              <a:t>n </a:t>
            </a:r>
            <a:r>
              <a:rPr lang="en-US" sz="1400" dirty="0">
                <a:solidFill>
                  <a:schemeClr val="tx1"/>
                </a:solidFill>
                <a:latin typeface="Source Sans Pro Semibold" pitchFamily="34" charset="-18"/>
              </a:rPr>
              <a:t>describing real economic life, he uses considerable simplification, so-called </a:t>
            </a:r>
            <a:r>
              <a:rPr lang="en-US" sz="1400" dirty="0" smtClean="0">
                <a:solidFill>
                  <a:schemeClr val="tx1"/>
                </a:solidFill>
                <a:latin typeface="Source Sans Pro Semibold" pitchFamily="34" charset="-18"/>
              </a:rPr>
              <a:t>abstraction</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result is economic models that capture the essence of the economic phenomenon being </a:t>
            </a:r>
            <a:r>
              <a:rPr lang="en-US" sz="1400" dirty="0" smtClean="0">
                <a:solidFill>
                  <a:schemeClr val="tx1"/>
                </a:solidFill>
                <a:latin typeface="Source Sans Pro Semibold" pitchFamily="34" charset="-18"/>
              </a:rPr>
              <a:t>studied</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500" dirty="0">
                <a:solidFill>
                  <a:schemeClr val="tx1"/>
                </a:solidFill>
                <a:latin typeface="Source Sans Pro Semibold" pitchFamily="34" charset="-18"/>
              </a:rPr>
              <a:t>illustrate the relationships between the selected variables, allowing for better understanding of the decision-making processes of firms, individuals and their </a:t>
            </a:r>
            <a:r>
              <a:rPr lang="en-US" sz="1500" dirty="0" smtClean="0">
                <a:solidFill>
                  <a:schemeClr val="tx1"/>
                </a:solidFill>
                <a:latin typeface="Source Sans Pro Semibold" pitchFamily="34" charset="-18"/>
              </a:rPr>
              <a:t>interconnection</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hey </a:t>
            </a:r>
            <a:r>
              <a:rPr lang="en-US" sz="1500" dirty="0">
                <a:solidFill>
                  <a:schemeClr val="tx1"/>
                </a:solidFill>
                <a:latin typeface="Source Sans Pro Semibold" pitchFamily="34" charset="-18"/>
              </a:rPr>
              <a:t>can be worded </a:t>
            </a:r>
            <a:endParaRPr lang="cs-CZ" sz="1500" dirty="0" smtClean="0">
              <a:solidFill>
                <a:schemeClr val="tx1"/>
              </a:solidFill>
              <a:latin typeface="Source Sans Pro Semibold" pitchFamily="34" charset="-18"/>
            </a:endParaRPr>
          </a:p>
          <a:p>
            <a:pPr marL="1257300" lvl="2" indent="-342900" algn="l">
              <a:buFont typeface="+mj-lt"/>
              <a:buAutoNum type="arabicPeriod"/>
            </a:pPr>
            <a:r>
              <a:rPr lang="cs-CZ" sz="1100" dirty="0" smtClean="0">
                <a:solidFill>
                  <a:schemeClr val="tx1"/>
                </a:solidFill>
                <a:latin typeface="Source Sans Pro Semibold" pitchFamily="34" charset="-18"/>
              </a:rPr>
              <a:t>v</a:t>
            </a:r>
            <a:r>
              <a:rPr lang="en-US" sz="1100" dirty="0" err="1" smtClean="0">
                <a:solidFill>
                  <a:schemeClr val="tx1"/>
                </a:solidFill>
                <a:latin typeface="Source Sans Pro Semibold" pitchFamily="34" charset="-18"/>
              </a:rPr>
              <a:t>erbally</a:t>
            </a:r>
            <a:endParaRPr lang="cs-CZ" sz="1100" dirty="0" smtClean="0">
              <a:solidFill>
                <a:schemeClr val="tx1"/>
              </a:solidFill>
              <a:latin typeface="Source Sans Pro Semibold" pitchFamily="34" charset="-18"/>
            </a:endParaRPr>
          </a:p>
          <a:p>
            <a:pPr marL="1257300" lvl="2" indent="-342900" algn="l">
              <a:buFont typeface="+mj-lt"/>
              <a:buAutoNum type="arabicPeriod"/>
            </a:pPr>
            <a:r>
              <a:rPr lang="en-US" sz="1100" dirty="0" smtClean="0">
                <a:solidFill>
                  <a:schemeClr val="tx1"/>
                </a:solidFill>
                <a:latin typeface="Source Sans Pro Semibold" pitchFamily="34" charset="-18"/>
              </a:rPr>
              <a:t>graphically </a:t>
            </a:r>
            <a:endParaRPr lang="cs-CZ" sz="1100" dirty="0" smtClean="0">
              <a:solidFill>
                <a:schemeClr val="tx1"/>
              </a:solidFill>
              <a:latin typeface="Source Sans Pro Semibold" pitchFamily="34" charset="-18"/>
            </a:endParaRPr>
          </a:p>
          <a:p>
            <a:pPr marL="1257300" lvl="2" indent="-342900" algn="l">
              <a:buFont typeface="+mj-lt"/>
              <a:buAutoNum type="arabicPeriod"/>
            </a:pPr>
            <a:r>
              <a:rPr lang="en-US" sz="1100" dirty="0" smtClean="0">
                <a:solidFill>
                  <a:schemeClr val="tx1"/>
                </a:solidFill>
                <a:latin typeface="Source Sans Pro Semibold" pitchFamily="34" charset="-18"/>
              </a:rPr>
              <a:t>algebraically</a:t>
            </a:r>
            <a:endParaRPr lang="cs-CZ" sz="11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(Samuelson </a:t>
            </a:r>
            <a:r>
              <a:rPr lang="en-US" sz="1500" dirty="0">
                <a:solidFill>
                  <a:schemeClr val="tx1"/>
                </a:solidFill>
                <a:latin typeface="Source Sans Pro Semibold" pitchFamily="34" charset="-18"/>
              </a:rPr>
              <a:t>&amp; Nordhaus, </a:t>
            </a:r>
            <a:r>
              <a:rPr lang="en-US" sz="1500" dirty="0" smtClean="0">
                <a:solidFill>
                  <a:schemeClr val="tx1"/>
                </a:solidFill>
                <a:latin typeface="Source Sans Pro Semibold" pitchFamily="34" charset="-18"/>
              </a:rPr>
              <a:t>201</a:t>
            </a:r>
            <a:r>
              <a:rPr lang="cs-CZ" sz="1500" dirty="0" smtClean="0">
                <a:solidFill>
                  <a:schemeClr val="tx1"/>
                </a:solidFill>
                <a:latin typeface="Source Sans Pro Semibold" pitchFamily="34" charset="-18"/>
              </a:rPr>
              <a:t>0,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3455849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fontScale="90000"/>
          </a:bodyPr>
          <a:lstStyle/>
          <a:p>
            <a:pPr algn="l"/>
            <a:r>
              <a:rPr lang="en-US" sz="3200" dirty="0"/>
              <a:t>2.2 </a:t>
            </a:r>
            <a:r>
              <a:rPr lang="en-US" sz="3200" dirty="0" smtClean="0"/>
              <a:t>Mathematical </a:t>
            </a:r>
            <a:r>
              <a:rPr lang="en-US" sz="3200" dirty="0"/>
              <a:t>tools of </a:t>
            </a:r>
            <a:r>
              <a:rPr lang="en-US" sz="3200" dirty="0" smtClean="0"/>
              <a:t>microeconomics</a:t>
            </a:r>
            <a:r>
              <a:rPr lang="cs-CZ" sz="3200" dirty="0" smtClean="0"/>
              <a:t> (2)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err="1" smtClean="0">
                <a:solidFill>
                  <a:schemeClr val="tx1"/>
                </a:solidFill>
                <a:latin typeface="Source Sans Pro Semibold" pitchFamily="34" charset="-18"/>
              </a:rPr>
              <a:t>Graphs</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It is a diagram showing how two or more sets of data or variables are related to one </a:t>
            </a:r>
            <a:r>
              <a:rPr lang="en-US" sz="1400" dirty="0" smtClean="0">
                <a:solidFill>
                  <a:schemeClr val="tx1"/>
                </a:solidFill>
                <a:latin typeface="Source Sans Pro Semibold" pitchFamily="34" charset="-18"/>
              </a:rPr>
              <a:t>another</a:t>
            </a:r>
            <a:endParaRPr lang="cs-CZ"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g</a:t>
            </a:r>
            <a:r>
              <a:rPr lang="en-US" sz="1400" dirty="0" err="1" smtClean="0">
                <a:solidFill>
                  <a:schemeClr val="tx1"/>
                </a:solidFill>
                <a:latin typeface="Source Sans Pro Semibold" pitchFamily="34" charset="-18"/>
              </a:rPr>
              <a:t>raphs</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are essential in economics because, among other reasons, they allow us to </a:t>
            </a:r>
            <a:r>
              <a:rPr lang="en-US" sz="1400" dirty="0" smtClean="0">
                <a:solidFill>
                  <a:schemeClr val="tx1"/>
                </a:solidFill>
                <a:latin typeface="Source Sans Pro Semibold" pitchFamily="34" charset="-18"/>
              </a:rPr>
              <a:t>analyze </a:t>
            </a:r>
            <a:r>
              <a:rPr lang="en-US" sz="1400" dirty="0">
                <a:solidFill>
                  <a:schemeClr val="tx1"/>
                </a:solidFill>
                <a:latin typeface="Source Sans Pro Semibold" pitchFamily="34" charset="-18"/>
              </a:rPr>
              <a:t>economic concepts and examine historical </a:t>
            </a:r>
            <a:r>
              <a:rPr lang="en-US" sz="1400" dirty="0" smtClean="0">
                <a:solidFill>
                  <a:schemeClr val="tx1"/>
                </a:solidFill>
                <a:latin typeface="Source Sans Pro Semibold" pitchFamily="34" charset="-18"/>
              </a:rPr>
              <a:t>trends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smtClean="0">
                <a:solidFill>
                  <a:schemeClr val="tx1"/>
                </a:solidFill>
                <a:latin typeface="Source Sans Pro Semibold" pitchFamily="34" charset="-18"/>
              </a:rPr>
              <a:t>n </a:t>
            </a:r>
            <a:r>
              <a:rPr lang="en-US" sz="1400" dirty="0">
                <a:solidFill>
                  <a:schemeClr val="tx1"/>
                </a:solidFill>
                <a:latin typeface="Source Sans Pro Semibold" pitchFamily="34" charset="-18"/>
              </a:rPr>
              <a:t>general, the graph is an </a:t>
            </a:r>
            <a:r>
              <a:rPr lang="en-US" sz="1400" dirty="0" smtClean="0">
                <a:solidFill>
                  <a:schemeClr val="tx1"/>
                </a:solidFill>
                <a:latin typeface="Source Sans Pro Semibold" pitchFamily="34" charset="-18"/>
              </a:rPr>
              <a:t>illustration </a:t>
            </a:r>
            <a:r>
              <a:rPr lang="en-US" sz="1400" dirty="0">
                <a:solidFill>
                  <a:schemeClr val="tx1"/>
                </a:solidFill>
                <a:latin typeface="Source Sans Pro Semibold" pitchFamily="34" charset="-18"/>
              </a:rPr>
              <a:t>showing the relationship between two or more sets of </a:t>
            </a:r>
            <a:r>
              <a:rPr lang="en-US" sz="1400" dirty="0" smtClean="0">
                <a:solidFill>
                  <a:schemeClr val="tx1"/>
                </a:solidFill>
                <a:latin typeface="Source Sans Pro Semibold" pitchFamily="34" charset="-18"/>
              </a:rPr>
              <a:t>data</a:t>
            </a:r>
            <a:r>
              <a:rPr lang="cs-CZ" sz="1400" dirty="0" smtClean="0">
                <a:solidFill>
                  <a:schemeClr val="tx1"/>
                </a:solidFill>
                <a:latin typeface="Source Sans Pro Semibold" pitchFamily="34" charset="-18"/>
              </a:rPr>
              <a:t> </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w</a:t>
            </a:r>
            <a:r>
              <a:rPr lang="en-US" sz="1400" dirty="0" smtClean="0">
                <a:solidFill>
                  <a:schemeClr val="tx1"/>
                </a:solidFill>
                <a:latin typeface="Source Sans Pro Semibold" pitchFamily="34" charset="-18"/>
              </a:rPr>
              <a:t>e </a:t>
            </a:r>
            <a:r>
              <a:rPr lang="en-US" sz="1400" dirty="0">
                <a:solidFill>
                  <a:schemeClr val="tx1"/>
                </a:solidFill>
                <a:latin typeface="Source Sans Pro Semibold" pitchFamily="34" charset="-18"/>
              </a:rPr>
              <a:t>always start constructing the chart by showing the horizontal and vertical </a:t>
            </a:r>
            <a:r>
              <a:rPr lang="en-US" sz="1400" dirty="0" smtClean="0">
                <a:solidFill>
                  <a:schemeClr val="tx1"/>
                </a:solidFill>
                <a:latin typeface="Source Sans Pro Semibold" pitchFamily="34" charset="-18"/>
              </a:rPr>
              <a:t>boundaries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err="1" smtClean="0">
                <a:solidFill>
                  <a:schemeClr val="tx1"/>
                </a:solidFill>
                <a:latin typeface="Source Sans Pro Semibold" pitchFamily="34" charset="-18"/>
              </a:rPr>
              <a:t>hese</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boundaries are called the graph </a:t>
            </a:r>
            <a:r>
              <a:rPr lang="en-US" sz="1400" dirty="0" smtClean="0">
                <a:solidFill>
                  <a:schemeClr val="tx1"/>
                </a:solidFill>
                <a:latin typeface="Source Sans Pro Semibold" pitchFamily="34" charset="-18"/>
              </a:rPr>
              <a:t>axes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n</a:t>
            </a:r>
            <a:r>
              <a:rPr lang="en-US" sz="1400" dirty="0" err="1" smtClean="0">
                <a:solidFill>
                  <a:schemeClr val="tx1"/>
                </a:solidFill>
                <a:latin typeface="Source Sans Pro Semibold" pitchFamily="34" charset="-18"/>
              </a:rPr>
              <a:t>ormally</a:t>
            </a:r>
            <a:r>
              <a:rPr lang="en-US" sz="1400" dirty="0">
                <a:solidFill>
                  <a:schemeClr val="tx1"/>
                </a:solidFill>
                <a:latin typeface="Source Sans Pro Semibold" pitchFamily="34" charset="-18"/>
              </a:rPr>
              <a:t>, the vertical axis is referred to as the y-axis and the horizontal axis as the </a:t>
            </a:r>
            <a:r>
              <a:rPr lang="en-US" sz="1400" dirty="0" smtClean="0">
                <a:solidFill>
                  <a:schemeClr val="tx1"/>
                </a:solidFill>
                <a:latin typeface="Source Sans Pro Semibold" pitchFamily="34" charset="-18"/>
              </a:rPr>
              <a:t>x-axis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w</a:t>
            </a:r>
            <a:r>
              <a:rPr lang="en-US" sz="1400" dirty="0" smtClean="0">
                <a:solidFill>
                  <a:schemeClr val="tx1"/>
                </a:solidFill>
                <a:latin typeface="Source Sans Pro Semibold" pitchFamily="34" charset="-18"/>
              </a:rPr>
              <a:t>e </a:t>
            </a:r>
            <a:r>
              <a:rPr lang="en-US" sz="1400" dirty="0">
                <a:solidFill>
                  <a:schemeClr val="tx1"/>
                </a:solidFill>
                <a:latin typeface="Source Sans Pro Semibold" pitchFamily="34" charset="-18"/>
              </a:rPr>
              <a:t>measure one of the variables monitored on each of </a:t>
            </a:r>
            <a:r>
              <a:rPr lang="en-US" sz="1400" dirty="0" smtClean="0">
                <a:solidFill>
                  <a:schemeClr val="tx1"/>
                </a:solidFill>
                <a:latin typeface="Source Sans Pro Semibold" pitchFamily="34" charset="-18"/>
              </a:rPr>
              <a:t>them</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endParaRPr lang="cs-CZ" sz="1400" dirty="0">
              <a:solidFill>
                <a:schemeClr val="tx1"/>
              </a:solidFill>
              <a:latin typeface="Source Sans Pro Semibold" pitchFamily="34" charset="-18"/>
            </a:endParaRPr>
          </a:p>
          <a:p>
            <a:pPr marL="742950" lvl="1" indent="-285750" algn="l">
              <a:buFont typeface="Courier New" panose="02070309020205020404" pitchFamily="49" charset="0"/>
              <a:buChar char="o"/>
            </a:pP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endParaRPr lang="cs-CZ" sz="11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(Samuelson </a:t>
            </a:r>
            <a:r>
              <a:rPr lang="en-US" sz="1500" dirty="0">
                <a:solidFill>
                  <a:schemeClr val="tx1"/>
                </a:solidFill>
                <a:latin typeface="Source Sans Pro Semibold" pitchFamily="34" charset="-18"/>
              </a:rPr>
              <a:t>&amp; Nordhaus, </a:t>
            </a:r>
            <a:r>
              <a:rPr lang="en-US" sz="1500" dirty="0" smtClean="0">
                <a:solidFill>
                  <a:schemeClr val="tx1"/>
                </a:solidFill>
                <a:latin typeface="Source Sans Pro Semibold" pitchFamily="34" charset="-18"/>
              </a:rPr>
              <a:t>201</a:t>
            </a:r>
            <a:r>
              <a:rPr lang="cs-CZ" sz="1500" dirty="0" smtClean="0">
                <a:solidFill>
                  <a:schemeClr val="tx1"/>
                </a:solidFill>
                <a:latin typeface="Source Sans Pro Semibold" pitchFamily="34" charset="-18"/>
              </a:rPr>
              <a:t>0,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442137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smtClean="0"/>
              <a:t>2.4</a:t>
            </a:r>
            <a:r>
              <a:rPr lang="en-US" sz="3200" dirty="0"/>
              <a:t>	</a:t>
            </a:r>
            <a:r>
              <a:rPr lang="en-US" sz="3200" dirty="0" smtClean="0"/>
              <a:t>Functions </a:t>
            </a:r>
            <a:r>
              <a:rPr lang="en-US" sz="3200" dirty="0"/>
              <a:t>(1)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 </a:t>
            </a:r>
            <a:r>
              <a:rPr lang="cs-CZ" sz="1500" dirty="0" smtClean="0">
                <a:solidFill>
                  <a:schemeClr val="tx1"/>
                </a:solidFill>
                <a:latin typeface="Source Sans Pro Semibold" pitchFamily="34" charset="-18"/>
              </a:rPr>
              <a:t>F</a:t>
            </a:r>
            <a:r>
              <a:rPr lang="en-US" sz="1500" dirty="0" smtClean="0">
                <a:solidFill>
                  <a:schemeClr val="tx1"/>
                </a:solidFill>
                <a:latin typeface="Source Sans Pro Semibold" pitchFamily="34" charset="-18"/>
              </a:rPr>
              <a:t>unction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s </a:t>
            </a:r>
            <a:r>
              <a:rPr lang="en-US" sz="1500" dirty="0">
                <a:solidFill>
                  <a:schemeClr val="tx1"/>
                </a:solidFill>
                <a:latin typeface="Source Sans Pro Semibold" pitchFamily="34" charset="-18"/>
              </a:rPr>
              <a:t>a rule that describes a relationship between numbers. For each number x, a function assigns a unique number y according to some rule. Thus a function can be indicated by describing the rule, as “take a number and square it,” or “take a number and multiply it by 2,” and so </a:t>
            </a:r>
            <a:r>
              <a:rPr lang="en-US" sz="1500" dirty="0" smtClean="0">
                <a:solidFill>
                  <a:schemeClr val="tx1"/>
                </a:solidFill>
                <a:latin typeface="Source Sans Pro Semibold" pitchFamily="34" charset="-18"/>
              </a:rPr>
              <a:t>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We </a:t>
            </a:r>
            <a:r>
              <a:rPr lang="en-US" sz="1500" dirty="0">
                <a:solidFill>
                  <a:schemeClr val="tx1"/>
                </a:solidFill>
                <a:latin typeface="Source Sans Pro Semibold" pitchFamily="34" charset="-18"/>
              </a:rPr>
              <a:t>write these particular functions as y = x</a:t>
            </a:r>
            <a:r>
              <a:rPr lang="en-US" sz="1500" baseline="30000" dirty="0">
                <a:solidFill>
                  <a:schemeClr val="tx1"/>
                </a:solidFill>
                <a:latin typeface="Source Sans Pro Semibold" pitchFamily="34" charset="-18"/>
              </a:rPr>
              <a:t>2</a:t>
            </a:r>
            <a:r>
              <a:rPr lang="en-US" sz="1500" dirty="0">
                <a:solidFill>
                  <a:schemeClr val="tx1"/>
                </a:solidFill>
                <a:latin typeface="Source Sans Pro Semibold" pitchFamily="34" charset="-18"/>
              </a:rPr>
              <a:t>, y = 2x.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a:solidFill>
                  <a:schemeClr val="tx1"/>
                </a:solidFill>
                <a:latin typeface="Source Sans Pro Semibold" pitchFamily="34" charset="-18"/>
              </a:rPr>
              <a:t>F</a:t>
            </a:r>
            <a:r>
              <a:rPr lang="en-US" sz="1500" dirty="0" err="1" smtClean="0">
                <a:solidFill>
                  <a:schemeClr val="tx1"/>
                </a:solidFill>
                <a:latin typeface="Source Sans Pro Semibold" pitchFamily="34" charset="-18"/>
              </a:rPr>
              <a:t>unctions</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are sometimes referred to as transformations. Often we want to indicate that some variable y depends on some other variable x, but we don’t know the specific algebraic relationship between the two variables. In this case we write y = f(x), which should be interpreted as saying that the variable y depends on x according to the rule </a:t>
            </a:r>
            <a:r>
              <a:rPr lang="en-US" sz="1500" dirty="0" smtClean="0">
                <a:solidFill>
                  <a:schemeClr val="tx1"/>
                </a:solidFill>
                <a:latin typeface="Source Sans Pro Semibold" pitchFamily="34" charset="-18"/>
              </a:rPr>
              <a:t>f</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We distinguish linear and nonlinear </a:t>
            </a:r>
            <a:r>
              <a:rPr lang="en-US" sz="1500" dirty="0" smtClean="0">
                <a:solidFill>
                  <a:schemeClr val="tx1"/>
                </a:solidFill>
                <a:latin typeface="Source Sans Pro Semibold" pitchFamily="34" charset="-18"/>
              </a:rPr>
              <a:t>functions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Source: (Varian, </a:t>
            </a:r>
            <a:r>
              <a:rPr lang="en-US" sz="1500" dirty="0" smtClean="0">
                <a:solidFill>
                  <a:schemeClr val="tx1"/>
                </a:solidFill>
                <a:latin typeface="Source Sans Pro Semibold" pitchFamily="34" charset="-18"/>
              </a:rPr>
              <a:t>20</a:t>
            </a:r>
            <a:r>
              <a:rPr lang="cs-CZ" sz="1500" dirty="0" smtClean="0">
                <a:solidFill>
                  <a:schemeClr val="tx1"/>
                </a:solidFill>
                <a:latin typeface="Source Sans Pro Semibold" pitchFamily="34" charset="-18"/>
              </a:rPr>
              <a:t>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24105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smtClean="0"/>
              <a:t>2.4</a:t>
            </a:r>
            <a:r>
              <a:rPr lang="en-US" sz="3200" dirty="0"/>
              <a:t>	</a:t>
            </a:r>
            <a:r>
              <a:rPr lang="en-US" sz="3200" dirty="0" smtClean="0"/>
              <a:t>Functions </a:t>
            </a:r>
            <a:r>
              <a:rPr lang="en-US" sz="3200" dirty="0" smtClean="0"/>
              <a:t>(</a:t>
            </a:r>
            <a:r>
              <a:rPr lang="cs-CZ" sz="3200" dirty="0" smtClean="0"/>
              <a:t>2</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 </a:t>
            </a:r>
            <a:r>
              <a:rPr lang="cs-CZ" sz="1500" dirty="0" smtClean="0">
                <a:solidFill>
                  <a:schemeClr val="tx1"/>
                </a:solidFill>
                <a:latin typeface="Source Sans Pro Semibold" pitchFamily="34" charset="-18"/>
              </a:rPr>
              <a:t>F</a:t>
            </a:r>
            <a:r>
              <a:rPr lang="en-US" sz="1500" dirty="0" smtClean="0">
                <a:solidFill>
                  <a:schemeClr val="tx1"/>
                </a:solidFill>
                <a:latin typeface="Source Sans Pro Semibold" pitchFamily="34" charset="-18"/>
              </a:rPr>
              <a:t>unction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s </a:t>
            </a:r>
            <a:r>
              <a:rPr lang="en-US" sz="1500" dirty="0">
                <a:solidFill>
                  <a:schemeClr val="tx1"/>
                </a:solidFill>
                <a:latin typeface="Source Sans Pro Semibold" pitchFamily="34" charset="-18"/>
              </a:rPr>
              <a:t>a rule that describes a relationship between numbers. For each number x, a function assigns a unique number y according to some rule. Thus a function can be indicated by describing the rule, as “take a number and square it,” or “take a number and multiply it by 2,” and so </a:t>
            </a:r>
            <a:r>
              <a:rPr lang="en-US" sz="1500" dirty="0" smtClean="0">
                <a:solidFill>
                  <a:schemeClr val="tx1"/>
                </a:solidFill>
                <a:latin typeface="Source Sans Pro Semibold" pitchFamily="34" charset="-18"/>
              </a:rPr>
              <a:t>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We </a:t>
            </a:r>
            <a:r>
              <a:rPr lang="en-US" sz="1500" dirty="0">
                <a:solidFill>
                  <a:schemeClr val="tx1"/>
                </a:solidFill>
                <a:latin typeface="Source Sans Pro Semibold" pitchFamily="34" charset="-18"/>
              </a:rPr>
              <a:t>write these particular functions as y = x</a:t>
            </a:r>
            <a:r>
              <a:rPr lang="en-US" sz="1500" baseline="30000" dirty="0">
                <a:solidFill>
                  <a:schemeClr val="tx1"/>
                </a:solidFill>
                <a:latin typeface="Source Sans Pro Semibold" pitchFamily="34" charset="-18"/>
              </a:rPr>
              <a:t>2</a:t>
            </a:r>
            <a:r>
              <a:rPr lang="en-US" sz="1500" dirty="0">
                <a:solidFill>
                  <a:schemeClr val="tx1"/>
                </a:solidFill>
                <a:latin typeface="Source Sans Pro Semibold" pitchFamily="34" charset="-18"/>
              </a:rPr>
              <a:t>, y = 2x.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a:solidFill>
                  <a:schemeClr val="tx1"/>
                </a:solidFill>
                <a:latin typeface="Source Sans Pro Semibold" pitchFamily="34" charset="-18"/>
              </a:rPr>
              <a:t>F</a:t>
            </a:r>
            <a:r>
              <a:rPr lang="en-US" sz="1500" dirty="0" err="1" smtClean="0">
                <a:solidFill>
                  <a:schemeClr val="tx1"/>
                </a:solidFill>
                <a:latin typeface="Source Sans Pro Semibold" pitchFamily="34" charset="-18"/>
              </a:rPr>
              <a:t>unctions</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are sometimes referred to as transformations. Often we want to indicate that some variable y depends on some other variable x, but we don’t know the specific algebraic relationship between the two variables. In this case we write y = f(x), which should be interpreted as saying that the variable y depends on x according to the rule </a:t>
            </a:r>
            <a:r>
              <a:rPr lang="en-US" sz="1500" dirty="0" smtClean="0">
                <a:solidFill>
                  <a:schemeClr val="tx1"/>
                </a:solidFill>
                <a:latin typeface="Source Sans Pro Semibold" pitchFamily="34" charset="-18"/>
              </a:rPr>
              <a:t>f</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We distinguish linear and nonlinear </a:t>
            </a:r>
            <a:r>
              <a:rPr lang="en-US" sz="1500" dirty="0" smtClean="0">
                <a:solidFill>
                  <a:schemeClr val="tx1"/>
                </a:solidFill>
                <a:latin typeface="Source Sans Pro Semibold" pitchFamily="34" charset="-18"/>
              </a:rPr>
              <a:t>functions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Source: (Varian, </a:t>
            </a:r>
            <a:r>
              <a:rPr lang="en-US" sz="1500" dirty="0" smtClean="0">
                <a:solidFill>
                  <a:schemeClr val="tx1"/>
                </a:solidFill>
                <a:latin typeface="Source Sans Pro Semibold" pitchFamily="34" charset="-18"/>
              </a:rPr>
              <a:t>20</a:t>
            </a:r>
            <a:r>
              <a:rPr lang="cs-CZ" sz="1500" dirty="0" smtClean="0">
                <a:solidFill>
                  <a:schemeClr val="tx1"/>
                </a:solidFill>
                <a:latin typeface="Source Sans Pro Semibold" pitchFamily="34" charset="-18"/>
              </a:rPr>
              <a:t>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74549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smtClean="0"/>
              <a:t>2.4</a:t>
            </a:r>
            <a:r>
              <a:rPr lang="en-US" sz="3200" dirty="0"/>
              <a:t>	</a:t>
            </a:r>
            <a:r>
              <a:rPr lang="en-US" sz="3200" dirty="0" smtClean="0"/>
              <a:t>Functions </a:t>
            </a:r>
            <a:r>
              <a:rPr lang="en-US" sz="3200" dirty="0" smtClean="0"/>
              <a:t>(</a:t>
            </a:r>
            <a:r>
              <a:rPr lang="cs-CZ" sz="3200" dirty="0" smtClean="0"/>
              <a:t>3</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 linear </a:t>
            </a:r>
            <a:r>
              <a:rPr lang="en-US" sz="1500" dirty="0" smtClean="0">
                <a:solidFill>
                  <a:schemeClr val="tx1"/>
                </a:solidFill>
                <a:latin typeface="Source Sans Pro Semibold" pitchFamily="34" charset="-18"/>
              </a:rPr>
              <a:t>function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is a function of the form </a:t>
            </a:r>
          </a:p>
          <a:p>
            <a:r>
              <a:rPr lang="en-US" sz="1500" dirty="0">
                <a:solidFill>
                  <a:schemeClr val="tx1"/>
                </a:solidFill>
                <a:latin typeface="Source Sans Pro Semibold" pitchFamily="34" charset="-18"/>
              </a:rPr>
              <a:t>y = ax + </a:t>
            </a:r>
            <a:r>
              <a:rPr lang="en-US" sz="1500" dirty="0" smtClean="0">
                <a:solidFill>
                  <a:schemeClr val="tx1"/>
                </a:solidFill>
                <a:latin typeface="Source Sans Pro Semibold" pitchFamily="34" charset="-18"/>
              </a:rPr>
              <a:t>b</a:t>
            </a:r>
            <a:endParaRPr lang="en-US" sz="1500" dirty="0">
              <a:solidFill>
                <a:schemeClr val="tx1"/>
              </a:solidFill>
              <a:latin typeface="Source Sans Pro Semibold" pitchFamily="34" charset="-18"/>
            </a:endParaRPr>
          </a:p>
          <a:p>
            <a:pPr lvl="1" algn="l"/>
            <a:r>
              <a:rPr lang="en-US" sz="1100" i="1" dirty="0">
                <a:solidFill>
                  <a:schemeClr val="tx1"/>
                </a:solidFill>
                <a:latin typeface="Source Sans Pro Semibold" pitchFamily="34" charset="-18"/>
              </a:rPr>
              <a:t>where a and b are </a:t>
            </a:r>
            <a:r>
              <a:rPr lang="en-US" sz="1100" i="1" dirty="0" smtClean="0">
                <a:solidFill>
                  <a:schemeClr val="tx1"/>
                </a:solidFill>
                <a:latin typeface="Source Sans Pro Semibold" pitchFamily="34" charset="-18"/>
              </a:rPr>
              <a:t>constants</a:t>
            </a:r>
            <a:endParaRPr lang="cs-CZ" sz="1100" i="1"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Examples </a:t>
            </a:r>
            <a:r>
              <a:rPr lang="en-US" sz="1500" dirty="0">
                <a:solidFill>
                  <a:schemeClr val="tx1"/>
                </a:solidFill>
                <a:latin typeface="Source Sans Pro Semibold" pitchFamily="34" charset="-18"/>
              </a:rPr>
              <a:t>of linear function is y = 3 + </a:t>
            </a:r>
            <a:r>
              <a:rPr lang="en-US" sz="1500" dirty="0" smtClean="0">
                <a:solidFill>
                  <a:schemeClr val="tx1"/>
                </a:solidFill>
                <a:latin typeface="Source Sans Pro Semibold" pitchFamily="34" charset="-18"/>
              </a:rPr>
              <a:t>x </a:t>
            </a: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err="1" smtClean="0">
                <a:solidFill>
                  <a:schemeClr val="tx1"/>
                </a:solidFill>
                <a:latin typeface="Source Sans Pro Semibold" pitchFamily="34" charset="-18"/>
              </a:rPr>
              <a:t>Graphically</a:t>
            </a:r>
            <a:r>
              <a:rPr lang="cs-CZ" sz="15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according</a:t>
            </a:r>
            <a:r>
              <a:rPr lang="cs-CZ" sz="1500" dirty="0" smtClean="0">
                <a:solidFill>
                  <a:schemeClr val="tx1"/>
                </a:solidFill>
                <a:latin typeface="Source Sans Pro Semibold" pitchFamily="34" charset="-18"/>
              </a:rPr>
              <a:t> to </a:t>
            </a:r>
            <a:r>
              <a:rPr lang="en-US" sz="1500" dirty="0" smtClean="0">
                <a:solidFill>
                  <a:schemeClr val="tx1"/>
                </a:solidFill>
                <a:latin typeface="Source Sans Pro Semibold" pitchFamily="34" charset="-18"/>
              </a:rPr>
              <a:t>Varian</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20</a:t>
            </a:r>
            <a:r>
              <a:rPr lang="cs-CZ" sz="1500" dirty="0" smtClean="0">
                <a:solidFill>
                  <a:schemeClr val="tx1"/>
                </a:solidFill>
                <a:latin typeface="Source Sans Pro Semibold" pitchFamily="34" charset="-18"/>
              </a:rPr>
              <a:t>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5" name="Obrázek 4"/>
          <p:cNvPicPr>
            <a:picLocks noChangeAspect="1"/>
          </p:cNvPicPr>
          <p:nvPr/>
        </p:nvPicPr>
        <p:blipFill>
          <a:blip r:embed="rId8"/>
          <a:stretch>
            <a:fillRect/>
          </a:stretch>
        </p:blipFill>
        <p:spPr>
          <a:xfrm>
            <a:off x="1665353" y="3956985"/>
            <a:ext cx="6122012" cy="1696554"/>
          </a:xfrm>
          <a:prstGeom prst="rect">
            <a:avLst/>
          </a:prstGeom>
        </p:spPr>
      </p:pic>
    </p:spTree>
    <p:extLst>
      <p:ext uri="{BB962C8B-B14F-4D97-AF65-F5344CB8AC3E}">
        <p14:creationId xmlns:p14="http://schemas.microsoft.com/office/powerpoint/2010/main" val="15576218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smtClean="0"/>
              <a:t>2.4</a:t>
            </a:r>
            <a:r>
              <a:rPr lang="en-US" sz="3200" dirty="0"/>
              <a:t>	</a:t>
            </a:r>
            <a:r>
              <a:rPr lang="en-US" sz="3200" dirty="0" smtClean="0"/>
              <a:t>Functions </a:t>
            </a:r>
            <a:r>
              <a:rPr lang="en-US" sz="3200" dirty="0" smtClean="0"/>
              <a:t>(</a:t>
            </a:r>
            <a:r>
              <a:rPr lang="cs-CZ" sz="3200" dirty="0" smtClean="0"/>
              <a:t>4</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Nonlinear functions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can </a:t>
            </a:r>
            <a:r>
              <a:rPr lang="en-US" sz="1500" dirty="0">
                <a:solidFill>
                  <a:schemeClr val="tx1"/>
                </a:solidFill>
                <a:latin typeface="Source Sans Pro Semibold" pitchFamily="34" charset="-18"/>
              </a:rPr>
              <a:t>be written in the form of, for example, Y = </a:t>
            </a:r>
            <a:r>
              <a:rPr lang="en-US" sz="1500" dirty="0" smtClean="0">
                <a:solidFill>
                  <a:schemeClr val="tx1"/>
                </a:solidFill>
                <a:latin typeface="Source Sans Pro Semibold" pitchFamily="34" charset="-18"/>
              </a:rPr>
              <a:t>x</a:t>
            </a:r>
            <a:r>
              <a:rPr lang="en-US" sz="1500" baseline="30000" dirty="0" smtClean="0">
                <a:solidFill>
                  <a:schemeClr val="tx1"/>
                </a:solidFill>
                <a:latin typeface="Source Sans Pro Semibold" pitchFamily="34" charset="-18"/>
              </a:rPr>
              <a:t>2</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Their </a:t>
            </a:r>
            <a:r>
              <a:rPr lang="en-US" sz="1500" dirty="0">
                <a:solidFill>
                  <a:schemeClr val="tx1"/>
                </a:solidFill>
                <a:latin typeface="Source Sans Pro Semibold" pitchFamily="34" charset="-18"/>
              </a:rPr>
              <a:t>graphical representation is a </a:t>
            </a:r>
            <a:r>
              <a:rPr lang="en-US" sz="1500" dirty="0" smtClean="0">
                <a:solidFill>
                  <a:schemeClr val="tx1"/>
                </a:solidFill>
                <a:latin typeface="Source Sans Pro Semibold" pitchFamily="34" charset="-18"/>
              </a:rPr>
              <a:t>curve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according</a:t>
            </a:r>
            <a:r>
              <a:rPr lang="cs-CZ" sz="1500" dirty="0" smtClean="0">
                <a:solidFill>
                  <a:schemeClr val="tx1"/>
                </a:solidFill>
                <a:latin typeface="Source Sans Pro Semibold" pitchFamily="34" charset="-18"/>
              </a:rPr>
              <a:t> to </a:t>
            </a:r>
            <a:r>
              <a:rPr lang="en-US" sz="1500" dirty="0" smtClean="0">
                <a:solidFill>
                  <a:schemeClr val="tx1"/>
                </a:solidFill>
                <a:latin typeface="Source Sans Pro Semibold" pitchFamily="34" charset="-18"/>
              </a:rPr>
              <a:t>Varian</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20</a:t>
            </a:r>
            <a:r>
              <a:rPr lang="cs-CZ" sz="1500" dirty="0" smtClean="0">
                <a:solidFill>
                  <a:schemeClr val="tx1"/>
                </a:solidFill>
                <a:latin typeface="Source Sans Pro Semibold" pitchFamily="34" charset="-18"/>
              </a:rPr>
              <a:t>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11" name="Obrázek 10"/>
          <p:cNvPicPr>
            <a:picLocks noChangeAspect="1"/>
          </p:cNvPicPr>
          <p:nvPr/>
        </p:nvPicPr>
        <p:blipFill>
          <a:blip r:embed="rId8"/>
          <a:stretch>
            <a:fillRect/>
          </a:stretch>
        </p:blipFill>
        <p:spPr>
          <a:xfrm>
            <a:off x="1607100" y="3056464"/>
            <a:ext cx="6122012" cy="2446690"/>
          </a:xfrm>
          <a:prstGeom prst="rect">
            <a:avLst/>
          </a:prstGeom>
        </p:spPr>
      </p:pic>
    </p:spTree>
    <p:extLst>
      <p:ext uri="{BB962C8B-B14F-4D97-AF65-F5344CB8AC3E}">
        <p14:creationId xmlns:p14="http://schemas.microsoft.com/office/powerpoint/2010/main" val="29377331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smtClean="0"/>
              <a:t>4.1</a:t>
            </a:r>
            <a:r>
              <a:rPr lang="en-US" sz="2800" dirty="0" smtClean="0"/>
              <a:t> </a:t>
            </a:r>
            <a:r>
              <a:rPr lang="en-US" sz="2800" dirty="0" smtClean="0"/>
              <a:t>Changes </a:t>
            </a:r>
            <a:r>
              <a:rPr lang="en-US" sz="2800" dirty="0"/>
              <a:t>and Rates of Change of Function </a:t>
            </a:r>
            <a:r>
              <a:rPr lang="en-US" sz="2800" dirty="0" smtClean="0"/>
              <a:t>(</a:t>
            </a:r>
            <a:r>
              <a:rPr lang="en-US" sz="2800" dirty="0"/>
              <a:t>1)</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slope of the function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rate of change of a function can be interpreted graphically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slope  of a line represents the change in one variable that occurs when another variable </a:t>
            </a:r>
            <a:r>
              <a:rPr lang="en-US" sz="1500" dirty="0" smtClean="0">
                <a:solidFill>
                  <a:schemeClr val="tx1"/>
                </a:solidFill>
                <a:latin typeface="Source Sans Pro Semibold" pitchFamily="34" charset="-18"/>
              </a:rPr>
              <a:t>changes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More </a:t>
            </a:r>
            <a:r>
              <a:rPr lang="en-US" sz="1500" dirty="0">
                <a:solidFill>
                  <a:schemeClr val="tx1"/>
                </a:solidFill>
                <a:latin typeface="Source Sans Pro Semibold" pitchFamily="34" charset="-18"/>
              </a:rPr>
              <a:t>precisely, it is the change in the variable  Y  on the vertical axis per unit change in the variable  X  on the horizontal </a:t>
            </a:r>
            <a:r>
              <a:rPr lang="en-US" sz="1500" dirty="0" smtClean="0">
                <a:solidFill>
                  <a:schemeClr val="tx1"/>
                </a:solidFill>
                <a:latin typeface="Source Sans Pro Semibold" pitchFamily="34" charset="-18"/>
              </a:rPr>
              <a:t>axis</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Positive (direct) relationships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occur </a:t>
            </a:r>
            <a:r>
              <a:rPr lang="en-US" sz="1500" dirty="0">
                <a:solidFill>
                  <a:schemeClr val="tx1"/>
                </a:solidFill>
                <a:latin typeface="Source Sans Pro Semibold" pitchFamily="34" charset="-18"/>
              </a:rPr>
              <a:t>when variables move in the same direction (that is, they increase or decrease together</a:t>
            </a:r>
            <a:r>
              <a:rPr lang="en-US" sz="1500" dirty="0" smtClean="0">
                <a:solidFill>
                  <a:schemeClr val="tx1"/>
                </a:solidFill>
                <a:latin typeface="Source Sans Pro Semibold" pitchFamily="34" charset="-18"/>
              </a:rPr>
              <a:t>)</a:t>
            </a: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Negative (inverse) relationships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occur </a:t>
            </a:r>
            <a:r>
              <a:rPr lang="en-US" sz="1500" dirty="0">
                <a:solidFill>
                  <a:schemeClr val="tx1"/>
                </a:solidFill>
                <a:latin typeface="Source Sans Pro Semibold" pitchFamily="34" charset="-18"/>
              </a:rPr>
              <a:t>when the variables move in opposite directions (that is, one increases as the other decreases</a:t>
            </a:r>
            <a:r>
              <a:rPr lang="en-US" sz="1500" dirty="0" smtClean="0">
                <a:solidFill>
                  <a:schemeClr val="tx1"/>
                </a:solidFill>
                <a:latin typeface="Source Sans Pro Semibold" pitchFamily="34" charset="-18"/>
              </a:rPr>
              <a:t>)</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Source</a:t>
            </a:r>
            <a:r>
              <a:rPr lang="en-US"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 </a:t>
            </a:r>
            <a:r>
              <a:rPr lang="en-US" sz="1500" dirty="0" smtClean="0">
                <a:solidFill>
                  <a:schemeClr val="tx1"/>
                </a:solidFill>
                <a:latin typeface="Source Sans Pro Semibold" pitchFamily="34" charset="-18"/>
              </a:rPr>
              <a:t>(</a:t>
            </a:r>
            <a:r>
              <a:rPr lang="en-US" sz="1500" dirty="0">
                <a:solidFill>
                  <a:schemeClr val="tx1"/>
                </a:solidFill>
                <a:latin typeface="Source Sans Pro Semibold" pitchFamily="34" charset="-18"/>
              </a:rPr>
              <a:t>Samuelson &amp;Nordhaus, 2010)</a:t>
            </a: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75158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296324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en-US" dirty="0" smtClean="0"/>
              <a:t>1</a:t>
            </a:r>
            <a:r>
              <a:rPr lang="en-US" dirty="0"/>
              <a:t>. METHODOLOGY OF ECONOMIC THEORY </a:t>
            </a:r>
          </a:p>
        </p:txBody>
      </p:sp>
      <p:sp>
        <p:nvSpPr>
          <p:cNvPr id="3" name="Subtitle 2"/>
          <p:cNvSpPr>
            <a:spLocks noGrp="1"/>
          </p:cNvSpPr>
          <p:nvPr>
            <p:ph type="subTitle" idx="1"/>
          </p:nvPr>
        </p:nvSpPr>
        <p:spPr>
          <a:xfrm>
            <a:off x="1411560" y="3624019"/>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smtClean="0">
                <a:solidFill>
                  <a:schemeClr val="tx1"/>
                </a:solidFill>
                <a:latin typeface="Berlin CE" pitchFamily="2" charset="0"/>
              </a:rPr>
              <a:t>Zuzana Dohnalová</a:t>
            </a:r>
            <a:endParaRPr lang="en-US" sz="1100" dirty="0" smtClean="0">
              <a:solidFill>
                <a:schemeClr val="tx1"/>
              </a:solidFill>
              <a:latin typeface="Berlin CE" pitchFamily="2" charset="0"/>
            </a:endParaRPr>
          </a:p>
          <a:p>
            <a:pPr algn="l"/>
            <a:r>
              <a:rPr lang="cs-CZ" sz="1100" dirty="0" smtClean="0">
                <a:solidFill>
                  <a:schemeClr val="tx1"/>
                </a:solidFill>
                <a:latin typeface="Berlin CE" pitchFamily="2" charset="0"/>
              </a:rPr>
              <a:t>TBU in Zlín</a:t>
            </a:r>
          </a:p>
          <a:p>
            <a:pPr algn="l"/>
            <a:r>
              <a:rPr lang="cs-CZ" sz="1100" dirty="0" err="1" smtClean="0">
                <a:solidFill>
                  <a:schemeClr val="tx1"/>
                </a:solidFill>
                <a:latin typeface="Berlin CE" pitchFamily="2" charset="0"/>
              </a:rPr>
              <a:t>Faculty</a:t>
            </a:r>
            <a:r>
              <a:rPr lang="cs-CZ" sz="1100" dirty="0" smtClean="0">
                <a:solidFill>
                  <a:schemeClr val="tx1"/>
                </a:solidFill>
                <a:latin typeface="Berlin CE" pitchFamily="2" charset="0"/>
              </a:rPr>
              <a:t> </a:t>
            </a:r>
            <a:r>
              <a:rPr lang="cs-CZ" sz="1100" dirty="0" err="1" smtClean="0">
                <a:solidFill>
                  <a:schemeClr val="tx1"/>
                </a:solidFill>
                <a:latin typeface="Berlin CE" pitchFamily="2" charset="0"/>
              </a:rPr>
              <a:t>of</a:t>
            </a:r>
            <a:r>
              <a:rPr lang="cs-CZ" sz="1100" dirty="0" smtClean="0">
                <a:solidFill>
                  <a:schemeClr val="tx1"/>
                </a:solidFill>
                <a:latin typeface="Berlin CE" pitchFamily="2" charset="0"/>
              </a:rPr>
              <a:t> Management and </a:t>
            </a:r>
            <a:r>
              <a:rPr lang="cs-CZ" sz="1100" dirty="0" err="1" smtClean="0">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281587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smtClean="0"/>
              <a:t>4.1</a:t>
            </a:r>
            <a:r>
              <a:rPr lang="en-US" sz="2800" dirty="0" smtClean="0"/>
              <a:t> </a:t>
            </a:r>
            <a:r>
              <a:rPr lang="en-US" sz="2800" dirty="0" smtClean="0"/>
              <a:t>Changes </a:t>
            </a:r>
            <a:r>
              <a:rPr lang="en-US" sz="2800" dirty="0"/>
              <a:t>and Rates of Change of Function </a:t>
            </a:r>
            <a:r>
              <a:rPr lang="en-US" sz="2800" dirty="0" smtClean="0"/>
              <a:t>(</a:t>
            </a:r>
            <a:r>
              <a:rPr lang="cs-CZ" sz="2800" dirty="0" smtClean="0"/>
              <a:t>2</a:t>
            </a:r>
            <a:r>
              <a:rPr lang="en-US" sz="2800" dirty="0" smtClean="0"/>
              <a:t>)</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slope of the function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rate of change of a function can be interpreted graphically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slope  of a line represents the change in one variable that occurs when another variable </a:t>
            </a:r>
            <a:r>
              <a:rPr lang="en-US" sz="1500" dirty="0" smtClean="0">
                <a:solidFill>
                  <a:schemeClr val="tx1"/>
                </a:solidFill>
                <a:latin typeface="Source Sans Pro Semibold" pitchFamily="34" charset="-18"/>
              </a:rPr>
              <a:t>changes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More </a:t>
            </a:r>
            <a:r>
              <a:rPr lang="en-US" sz="1500" dirty="0">
                <a:solidFill>
                  <a:schemeClr val="tx1"/>
                </a:solidFill>
                <a:latin typeface="Source Sans Pro Semibold" pitchFamily="34" charset="-18"/>
              </a:rPr>
              <a:t>precisely, it is the change in the variable  Y  on the vertical axis per unit change in the variable  X  on the horizontal </a:t>
            </a:r>
            <a:r>
              <a:rPr lang="en-US" sz="1500" dirty="0" smtClean="0">
                <a:solidFill>
                  <a:schemeClr val="tx1"/>
                </a:solidFill>
                <a:latin typeface="Source Sans Pro Semibold" pitchFamily="34" charset="-18"/>
              </a:rPr>
              <a:t>axis</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Positive (direct) relationships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occur </a:t>
            </a:r>
            <a:r>
              <a:rPr lang="en-US" sz="1500" dirty="0">
                <a:solidFill>
                  <a:schemeClr val="tx1"/>
                </a:solidFill>
                <a:latin typeface="Source Sans Pro Semibold" pitchFamily="34" charset="-18"/>
              </a:rPr>
              <a:t>when variables move in the same direction (that is, they increase or decrease together</a:t>
            </a:r>
            <a:r>
              <a:rPr lang="en-US" sz="1500" dirty="0" smtClean="0">
                <a:solidFill>
                  <a:schemeClr val="tx1"/>
                </a:solidFill>
                <a:latin typeface="Source Sans Pro Semibold" pitchFamily="34" charset="-18"/>
              </a:rPr>
              <a:t>)</a:t>
            </a: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Negative (inverse) relationships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occur </a:t>
            </a:r>
            <a:r>
              <a:rPr lang="en-US" sz="1500" dirty="0">
                <a:solidFill>
                  <a:schemeClr val="tx1"/>
                </a:solidFill>
                <a:latin typeface="Source Sans Pro Semibold" pitchFamily="34" charset="-18"/>
              </a:rPr>
              <a:t>when the variables move in opposite directions (that is, one increases as the other decreases</a:t>
            </a:r>
            <a:r>
              <a:rPr lang="en-US" sz="1500" dirty="0" smtClean="0">
                <a:solidFill>
                  <a:schemeClr val="tx1"/>
                </a:solidFill>
                <a:latin typeface="Source Sans Pro Semibold" pitchFamily="34" charset="-18"/>
              </a:rPr>
              <a:t>)</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Source</a:t>
            </a:r>
            <a:r>
              <a:rPr lang="en-US"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 </a:t>
            </a:r>
            <a:r>
              <a:rPr lang="en-US" sz="1500" dirty="0" smtClean="0">
                <a:solidFill>
                  <a:schemeClr val="tx1"/>
                </a:solidFill>
                <a:latin typeface="Source Sans Pro Semibold" pitchFamily="34" charset="-18"/>
              </a:rPr>
              <a:t>(</a:t>
            </a:r>
            <a:r>
              <a:rPr lang="en-US" sz="1500" dirty="0">
                <a:solidFill>
                  <a:schemeClr val="tx1"/>
                </a:solidFill>
                <a:latin typeface="Source Sans Pro Semibold" pitchFamily="34" charset="-18"/>
              </a:rPr>
              <a:t>Samuelson &amp;Nordhaus, 2010)</a:t>
            </a: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75158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4528516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smtClean="0"/>
              <a:t>4.1</a:t>
            </a:r>
            <a:r>
              <a:rPr lang="en-US" sz="2800" dirty="0" smtClean="0"/>
              <a:t> </a:t>
            </a:r>
            <a:r>
              <a:rPr lang="en-US" sz="2800" dirty="0" smtClean="0"/>
              <a:t>Changes </a:t>
            </a:r>
            <a:r>
              <a:rPr lang="en-US" sz="2800" dirty="0"/>
              <a:t>and Rates of Change of Function </a:t>
            </a:r>
            <a:r>
              <a:rPr lang="en-US" sz="2800" dirty="0" smtClean="0"/>
              <a:t>(</a:t>
            </a:r>
            <a:r>
              <a:rPr lang="cs-CZ" sz="2800" dirty="0" smtClean="0"/>
              <a:t>3</a:t>
            </a:r>
            <a:r>
              <a:rPr lang="en-US" sz="2800" dirty="0" smtClean="0"/>
              <a:t>)</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smtClean="0">
                <a:solidFill>
                  <a:schemeClr val="tx1"/>
                </a:solidFill>
                <a:latin typeface="Source Sans Pro Semibold" pitchFamily="34" charset="-18"/>
              </a:rPr>
              <a:t>Positive </a:t>
            </a:r>
            <a:r>
              <a:rPr lang="en-US" sz="1500" dirty="0">
                <a:solidFill>
                  <a:schemeClr val="tx1"/>
                </a:solidFill>
                <a:latin typeface="Source Sans Pro Semibold" pitchFamily="34" charset="-18"/>
              </a:rPr>
              <a:t>(direct) relationships </a:t>
            </a:r>
            <a:r>
              <a:rPr lang="cs-CZ" sz="1500" dirty="0" smtClean="0">
                <a:solidFill>
                  <a:schemeClr val="tx1"/>
                </a:solidFill>
                <a:latin typeface="Source Sans Pro Semibold" pitchFamily="34" charset="-18"/>
              </a:rPr>
              <a:t>and </a:t>
            </a:r>
            <a:r>
              <a:rPr lang="en-US" sz="1500" dirty="0" smtClean="0">
                <a:solidFill>
                  <a:schemeClr val="tx1"/>
                </a:solidFill>
                <a:latin typeface="Source Sans Pro Semibold" pitchFamily="34" charset="-18"/>
              </a:rPr>
              <a:t>Negative </a:t>
            </a:r>
            <a:r>
              <a:rPr lang="en-US" sz="1500" dirty="0">
                <a:solidFill>
                  <a:schemeClr val="tx1"/>
                </a:solidFill>
                <a:latin typeface="Source Sans Pro Semibold" pitchFamily="34" charset="-18"/>
              </a:rPr>
              <a:t>(inverse) relationships </a:t>
            </a:r>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cs-CZ"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a:t>
            </a:r>
            <a:r>
              <a:rPr lang="en-US" sz="1500" dirty="0" smtClean="0">
                <a:solidFill>
                  <a:schemeClr val="tx1"/>
                </a:solidFill>
                <a:latin typeface="Source Sans Pro Semibold" pitchFamily="34" charset="-18"/>
              </a:rPr>
              <a:t>according</a:t>
            </a:r>
            <a:r>
              <a:rPr lang="cs-CZ" sz="1500" dirty="0" smtClean="0">
                <a:solidFill>
                  <a:schemeClr val="tx1"/>
                </a:solidFill>
                <a:latin typeface="Source Sans Pro Semibold" pitchFamily="34" charset="-18"/>
              </a:rPr>
              <a:t> to </a:t>
            </a:r>
            <a:r>
              <a:rPr lang="en-US" sz="1500" dirty="0" smtClean="0">
                <a:solidFill>
                  <a:schemeClr val="tx1"/>
                </a:solidFill>
                <a:latin typeface="Source Sans Pro Semibold" pitchFamily="34" charset="-18"/>
              </a:rPr>
              <a:t>Samuelson </a:t>
            </a:r>
            <a:r>
              <a:rPr lang="en-US" sz="1500" dirty="0">
                <a:solidFill>
                  <a:schemeClr val="tx1"/>
                </a:solidFill>
                <a:latin typeface="Source Sans Pro Semibold" pitchFamily="34" charset="-18"/>
              </a:rPr>
              <a:t>&amp;Nordhaus, 2010)</a:t>
            </a: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75158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5" name="Obrázek 4"/>
          <p:cNvPicPr>
            <a:picLocks noChangeAspect="1"/>
          </p:cNvPicPr>
          <p:nvPr/>
        </p:nvPicPr>
        <p:blipFill>
          <a:blip r:embed="rId8"/>
          <a:stretch>
            <a:fillRect/>
          </a:stretch>
        </p:blipFill>
        <p:spPr>
          <a:xfrm>
            <a:off x="1450973" y="2659785"/>
            <a:ext cx="6122012" cy="2378219"/>
          </a:xfrm>
          <a:prstGeom prst="rect">
            <a:avLst/>
          </a:prstGeom>
        </p:spPr>
      </p:pic>
    </p:spTree>
    <p:extLst>
      <p:ext uri="{BB962C8B-B14F-4D97-AF65-F5344CB8AC3E}">
        <p14:creationId xmlns:p14="http://schemas.microsoft.com/office/powerpoint/2010/main" val="4080258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smtClean="0"/>
              <a:t>5 </a:t>
            </a:r>
            <a:r>
              <a:rPr lang="cs-CZ" sz="2800" dirty="0" err="1" smtClean="0"/>
              <a:t>Economic</a:t>
            </a:r>
            <a:r>
              <a:rPr lang="cs-CZ" sz="2800" dirty="0" smtClean="0"/>
              <a:t> </a:t>
            </a:r>
            <a:r>
              <a:rPr lang="cs-CZ" sz="2800" dirty="0" err="1" smtClean="0"/>
              <a:t>variables</a:t>
            </a:r>
            <a:r>
              <a:rPr lang="cs-CZ" sz="2800" dirty="0" smtClean="0"/>
              <a:t> (1)</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Microeconomic theory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works </a:t>
            </a:r>
            <a:r>
              <a:rPr lang="en-US" sz="1500" dirty="0">
                <a:solidFill>
                  <a:schemeClr val="tx1"/>
                </a:solidFill>
                <a:latin typeface="Source Sans Pro Semibold" pitchFamily="34" charset="-18"/>
              </a:rPr>
              <a:t>with total, marginal and average economic </a:t>
            </a:r>
            <a:r>
              <a:rPr lang="en-US" sz="1500" dirty="0" smtClean="0">
                <a:solidFill>
                  <a:schemeClr val="tx1"/>
                </a:solidFill>
                <a:latin typeface="Source Sans Pro Semibold" pitchFamily="34" charset="-18"/>
              </a:rPr>
              <a:t>variables</a:t>
            </a:r>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err="1" smtClean="0">
                <a:solidFill>
                  <a:schemeClr val="tx1"/>
                </a:solidFill>
                <a:latin typeface="Source Sans Pro Semibold" pitchFamily="34" charset="-18"/>
              </a:rPr>
              <a:t>Costs</a:t>
            </a:r>
            <a:r>
              <a:rPr lang="cs-CZ" sz="1500" dirty="0" smtClean="0">
                <a:solidFill>
                  <a:schemeClr val="tx1"/>
                </a:solidFill>
                <a:latin typeface="Source Sans Pro Semibold" pitchFamily="34" charset="-18"/>
              </a:rPr>
              <a:t> of </a:t>
            </a:r>
            <a:r>
              <a:rPr lang="cs-CZ" sz="1500" dirty="0" err="1" smtClean="0">
                <a:solidFill>
                  <a:schemeClr val="tx1"/>
                </a:solidFill>
                <a:latin typeface="Source Sans Pro Semibold" pitchFamily="34" charset="-18"/>
              </a:rPr>
              <a:t>the</a:t>
            </a:r>
            <a:r>
              <a:rPr lang="cs-CZ" sz="1500" dirty="0" smtClean="0">
                <a:solidFill>
                  <a:schemeClr val="tx1"/>
                </a:solidFill>
                <a:latin typeface="Source Sans Pro Semibold" pitchFamily="34" charset="-18"/>
              </a:rPr>
              <a:t> </a:t>
            </a:r>
            <a:r>
              <a:rPr lang="cs-CZ" sz="1500" dirty="0" err="1" smtClean="0">
                <a:solidFill>
                  <a:schemeClr val="tx1"/>
                </a:solidFill>
                <a:latin typeface="Source Sans Pro Semibold" pitchFamily="34" charset="-18"/>
              </a:rPr>
              <a:t>firm</a:t>
            </a:r>
            <a:r>
              <a:rPr lang="cs-CZ" sz="1500" dirty="0" smtClean="0">
                <a:solidFill>
                  <a:schemeClr val="tx1"/>
                </a:solidFill>
                <a:latin typeface="Source Sans Pro Semibold" pitchFamily="34" charset="-18"/>
              </a:rPr>
              <a:t> </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Total economic cost of production, consisting of fixed and variable </a:t>
            </a:r>
            <a:r>
              <a:rPr lang="en-US" sz="1500" dirty="0" smtClean="0">
                <a:solidFill>
                  <a:schemeClr val="tx1"/>
                </a:solidFill>
                <a:latin typeface="Source Sans Pro Semibold" pitchFamily="34" charset="-18"/>
              </a:rPr>
              <a:t>costs</a:t>
            </a:r>
            <a:r>
              <a:rPr lang="cs-CZ" sz="1500" dirty="0" smtClean="0">
                <a:solidFill>
                  <a:schemeClr val="tx1"/>
                </a:solidFill>
                <a:latin typeface="Source Sans Pro Semibold" pitchFamily="34" charset="-18"/>
              </a:rPr>
              <a:t> in </a:t>
            </a:r>
            <a:r>
              <a:rPr lang="cs-CZ" sz="1500" dirty="0" err="1" smtClean="0">
                <a:solidFill>
                  <a:schemeClr val="tx1"/>
                </a:solidFill>
                <a:latin typeface="Source Sans Pro Semibold" pitchFamily="34" charset="-18"/>
              </a:rPr>
              <a:t>the</a:t>
            </a:r>
            <a:r>
              <a:rPr lang="cs-CZ" sz="1500" dirty="0" smtClean="0">
                <a:solidFill>
                  <a:schemeClr val="tx1"/>
                </a:solidFill>
                <a:latin typeface="Source Sans Pro Semibold" pitchFamily="34" charset="-18"/>
              </a:rPr>
              <a:t> </a:t>
            </a:r>
            <a:r>
              <a:rPr lang="cs-CZ" sz="1500" dirty="0" err="1" smtClean="0">
                <a:solidFill>
                  <a:schemeClr val="tx1"/>
                </a:solidFill>
                <a:latin typeface="Source Sans Pro Semibold" pitchFamily="34" charset="-18"/>
              </a:rPr>
              <a:t>short</a:t>
            </a:r>
            <a:r>
              <a:rPr lang="cs-CZ" sz="1500" dirty="0" smtClean="0">
                <a:solidFill>
                  <a:schemeClr val="tx1"/>
                </a:solidFill>
                <a:latin typeface="Source Sans Pro Semibold" pitchFamily="34" charset="-18"/>
              </a:rPr>
              <a:t> run. </a:t>
            </a:r>
            <a:r>
              <a:rPr lang="en-US" sz="1500" dirty="0">
                <a:solidFill>
                  <a:schemeClr val="tx1"/>
                </a:solidFill>
                <a:latin typeface="Source Sans Pro Semibold" pitchFamily="34" charset="-18"/>
              </a:rPr>
              <a:t>Fixed cost that does not vary with the level of output and that can be eliminated only by shutting down. Variable cost that varies as output varies</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 Average total cost. Firm’s total cost divided by its level of </a:t>
            </a:r>
            <a:r>
              <a:rPr lang="en-US" sz="1500" dirty="0" smtClean="0">
                <a:solidFill>
                  <a:schemeClr val="tx1"/>
                </a:solidFill>
                <a:latin typeface="Source Sans Pro Semibold" pitchFamily="34" charset="-18"/>
              </a:rPr>
              <a:t>output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Marginal cost.  Increase in cost resulting from the production of one extra unit of </a:t>
            </a:r>
            <a:r>
              <a:rPr lang="en-US" sz="1500" dirty="0" smtClean="0">
                <a:solidFill>
                  <a:schemeClr val="tx1"/>
                </a:solidFill>
                <a:latin typeface="Source Sans Pro Semibold" pitchFamily="34" charset="-18"/>
              </a:rPr>
              <a:t>output</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Pyndik</a:t>
            </a:r>
            <a:r>
              <a:rPr lang="en-US" sz="1500" dirty="0">
                <a:solidFill>
                  <a:schemeClr val="tx1"/>
                </a:solidFill>
                <a:latin typeface="Source Sans Pro Semibold" pitchFamily="34" charset="-18"/>
              </a:rPr>
              <a:t> &amp; </a:t>
            </a:r>
            <a:r>
              <a:rPr lang="en-US" sz="1500" dirty="0" err="1">
                <a:solidFill>
                  <a:schemeClr val="tx1"/>
                </a:solidFill>
                <a:latin typeface="Source Sans Pro Semibold" pitchFamily="34" charset="-18"/>
              </a:rPr>
              <a:t>Rubinfeld</a:t>
            </a:r>
            <a:r>
              <a:rPr lang="en-US" sz="1500" dirty="0">
                <a:solidFill>
                  <a:schemeClr val="tx1"/>
                </a:solidFill>
                <a:latin typeface="Source Sans Pro Semibold" pitchFamily="34" charset="-18"/>
              </a:rPr>
              <a:t>, 2013)</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57223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smtClean="0"/>
              <a:t>5 </a:t>
            </a:r>
            <a:r>
              <a:rPr lang="cs-CZ" sz="2800" dirty="0" err="1" smtClean="0"/>
              <a:t>Economic</a:t>
            </a:r>
            <a:r>
              <a:rPr lang="cs-CZ" sz="2800" dirty="0" smtClean="0"/>
              <a:t> </a:t>
            </a:r>
            <a:r>
              <a:rPr lang="cs-CZ" sz="2800" dirty="0" err="1" smtClean="0"/>
              <a:t>variables</a:t>
            </a:r>
            <a:r>
              <a:rPr lang="cs-CZ" sz="2800" dirty="0" smtClean="0"/>
              <a:t> </a:t>
            </a:r>
            <a:r>
              <a:rPr lang="cs-CZ" sz="2800" dirty="0" smtClean="0"/>
              <a:t>(2)</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Microeconomic theory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works </a:t>
            </a:r>
            <a:r>
              <a:rPr lang="en-US" sz="1500" dirty="0">
                <a:solidFill>
                  <a:schemeClr val="tx1"/>
                </a:solidFill>
                <a:latin typeface="Source Sans Pro Semibold" pitchFamily="34" charset="-18"/>
              </a:rPr>
              <a:t>with total, marginal and average economic </a:t>
            </a:r>
            <a:r>
              <a:rPr lang="en-US" sz="1500" dirty="0" smtClean="0">
                <a:solidFill>
                  <a:schemeClr val="tx1"/>
                </a:solidFill>
                <a:latin typeface="Source Sans Pro Semibold" pitchFamily="34" charset="-18"/>
              </a:rPr>
              <a:t>variables</a:t>
            </a:r>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err="1" smtClean="0">
                <a:solidFill>
                  <a:schemeClr val="tx1"/>
                </a:solidFill>
                <a:latin typeface="Source Sans Pro Semibold" pitchFamily="34" charset="-18"/>
              </a:rPr>
              <a:t>Costs</a:t>
            </a:r>
            <a:r>
              <a:rPr lang="cs-CZ" sz="1500" dirty="0" smtClean="0">
                <a:solidFill>
                  <a:schemeClr val="tx1"/>
                </a:solidFill>
                <a:latin typeface="Source Sans Pro Semibold" pitchFamily="34" charset="-18"/>
              </a:rPr>
              <a:t> of </a:t>
            </a:r>
            <a:r>
              <a:rPr lang="cs-CZ" sz="1500" dirty="0" err="1" smtClean="0">
                <a:solidFill>
                  <a:schemeClr val="tx1"/>
                </a:solidFill>
                <a:latin typeface="Source Sans Pro Semibold" pitchFamily="34" charset="-18"/>
              </a:rPr>
              <a:t>the</a:t>
            </a:r>
            <a:r>
              <a:rPr lang="cs-CZ" sz="1500" dirty="0" smtClean="0">
                <a:solidFill>
                  <a:schemeClr val="tx1"/>
                </a:solidFill>
                <a:latin typeface="Source Sans Pro Semibold" pitchFamily="34" charset="-18"/>
              </a:rPr>
              <a:t> </a:t>
            </a:r>
            <a:r>
              <a:rPr lang="cs-CZ" sz="1500" dirty="0" err="1" smtClean="0">
                <a:solidFill>
                  <a:schemeClr val="tx1"/>
                </a:solidFill>
                <a:latin typeface="Source Sans Pro Semibold" pitchFamily="34" charset="-18"/>
              </a:rPr>
              <a:t>firm</a:t>
            </a:r>
            <a:r>
              <a:rPr lang="cs-CZ" sz="1500" dirty="0" smtClean="0">
                <a:solidFill>
                  <a:schemeClr val="tx1"/>
                </a:solidFill>
                <a:latin typeface="Source Sans Pro Semibold" pitchFamily="34" charset="-18"/>
              </a:rPr>
              <a:t> </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Total economic cost of production, consisting of fixed and variable </a:t>
            </a:r>
            <a:r>
              <a:rPr lang="en-US" sz="1500" dirty="0" smtClean="0">
                <a:solidFill>
                  <a:schemeClr val="tx1"/>
                </a:solidFill>
                <a:latin typeface="Source Sans Pro Semibold" pitchFamily="34" charset="-18"/>
              </a:rPr>
              <a:t>costs</a:t>
            </a:r>
            <a:r>
              <a:rPr lang="cs-CZ" sz="1500" dirty="0" smtClean="0">
                <a:solidFill>
                  <a:schemeClr val="tx1"/>
                </a:solidFill>
                <a:latin typeface="Source Sans Pro Semibold" pitchFamily="34" charset="-18"/>
              </a:rPr>
              <a:t> in </a:t>
            </a:r>
            <a:r>
              <a:rPr lang="cs-CZ" sz="1500" dirty="0" err="1" smtClean="0">
                <a:solidFill>
                  <a:schemeClr val="tx1"/>
                </a:solidFill>
                <a:latin typeface="Source Sans Pro Semibold" pitchFamily="34" charset="-18"/>
              </a:rPr>
              <a:t>the</a:t>
            </a:r>
            <a:r>
              <a:rPr lang="cs-CZ" sz="1500" dirty="0" smtClean="0">
                <a:solidFill>
                  <a:schemeClr val="tx1"/>
                </a:solidFill>
                <a:latin typeface="Source Sans Pro Semibold" pitchFamily="34" charset="-18"/>
              </a:rPr>
              <a:t> </a:t>
            </a:r>
            <a:r>
              <a:rPr lang="cs-CZ" sz="1500" dirty="0" err="1" smtClean="0">
                <a:solidFill>
                  <a:schemeClr val="tx1"/>
                </a:solidFill>
                <a:latin typeface="Source Sans Pro Semibold" pitchFamily="34" charset="-18"/>
              </a:rPr>
              <a:t>short</a:t>
            </a:r>
            <a:r>
              <a:rPr lang="cs-CZ" sz="1500" dirty="0" smtClean="0">
                <a:solidFill>
                  <a:schemeClr val="tx1"/>
                </a:solidFill>
                <a:latin typeface="Source Sans Pro Semibold" pitchFamily="34" charset="-18"/>
              </a:rPr>
              <a:t> run. </a:t>
            </a:r>
            <a:r>
              <a:rPr lang="en-US" sz="1500" dirty="0">
                <a:solidFill>
                  <a:schemeClr val="tx1"/>
                </a:solidFill>
                <a:latin typeface="Source Sans Pro Semibold" pitchFamily="34" charset="-18"/>
              </a:rPr>
              <a:t>Fixed cost that does not vary with the level of output and that can be eliminated only by shutting down. Variable cost that varies as output varies</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 Average total cost. Firm’s total cost divided by its level of </a:t>
            </a:r>
            <a:r>
              <a:rPr lang="en-US" sz="1500" dirty="0" smtClean="0">
                <a:solidFill>
                  <a:schemeClr val="tx1"/>
                </a:solidFill>
                <a:latin typeface="Source Sans Pro Semibold" pitchFamily="34" charset="-18"/>
              </a:rPr>
              <a:t>output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Marginal cost.  Increase in cost resulting from the production of one extra unit of </a:t>
            </a:r>
            <a:r>
              <a:rPr lang="en-US" sz="1500" dirty="0" smtClean="0">
                <a:solidFill>
                  <a:schemeClr val="tx1"/>
                </a:solidFill>
                <a:latin typeface="Source Sans Pro Semibold" pitchFamily="34" charset="-18"/>
              </a:rPr>
              <a:t>output</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Pyndik</a:t>
            </a:r>
            <a:r>
              <a:rPr lang="en-US" sz="1500" dirty="0">
                <a:solidFill>
                  <a:schemeClr val="tx1"/>
                </a:solidFill>
                <a:latin typeface="Source Sans Pro Semibold" pitchFamily="34" charset="-18"/>
              </a:rPr>
              <a:t> &amp; </a:t>
            </a:r>
            <a:r>
              <a:rPr lang="en-US" sz="1500" dirty="0" err="1">
                <a:solidFill>
                  <a:schemeClr val="tx1"/>
                </a:solidFill>
                <a:latin typeface="Source Sans Pro Semibold" pitchFamily="34" charset="-18"/>
              </a:rPr>
              <a:t>Rubinfeld</a:t>
            </a:r>
            <a:r>
              <a:rPr lang="en-US" sz="1500" dirty="0">
                <a:solidFill>
                  <a:schemeClr val="tx1"/>
                </a:solidFill>
                <a:latin typeface="Source Sans Pro Semibold" pitchFamily="34" charset="-18"/>
              </a:rPr>
              <a:t>, 2013)</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322261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2.4</a:t>
            </a:r>
            <a:r>
              <a:rPr lang="cs-CZ" sz="2800" dirty="0"/>
              <a:t> </a:t>
            </a:r>
            <a:r>
              <a:rPr lang="cs-CZ" sz="2800" dirty="0" err="1" smtClean="0"/>
              <a:t>Economic</a:t>
            </a:r>
            <a:r>
              <a:rPr lang="cs-CZ" sz="2800" dirty="0" smtClean="0"/>
              <a:t> </a:t>
            </a:r>
            <a:r>
              <a:rPr lang="cs-CZ" sz="2800" dirty="0" err="1" smtClean="0"/>
              <a:t>variables</a:t>
            </a:r>
            <a:r>
              <a:rPr lang="cs-CZ" sz="2800" dirty="0" smtClean="0"/>
              <a:t> </a:t>
            </a:r>
            <a:r>
              <a:rPr lang="cs-CZ" sz="2800" dirty="0" smtClean="0"/>
              <a:t>(3)</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Relationships between marginal and average variables. For the graphical representation of the relation between the mean and the limit value, the following </a:t>
            </a:r>
            <a:r>
              <a:rPr lang="en-US" sz="1500" dirty="0" smtClean="0">
                <a:solidFill>
                  <a:schemeClr val="tx1"/>
                </a:solidFill>
                <a:latin typeface="Source Sans Pro Semibold" pitchFamily="34" charset="-18"/>
              </a:rPr>
              <a:t>applies</a:t>
            </a:r>
            <a:endParaRPr lang="cs-CZ" sz="1500" dirty="0" smtClean="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if </a:t>
            </a:r>
            <a:r>
              <a:rPr lang="en-US" sz="1500" dirty="0">
                <a:solidFill>
                  <a:schemeClr val="tx1"/>
                </a:solidFill>
                <a:latin typeface="Source Sans Pro Semibold" pitchFamily="34" charset="-18"/>
              </a:rPr>
              <a:t>the boundary curve lies below the average magnitude curve, the average magnitude curve </a:t>
            </a:r>
            <a:r>
              <a:rPr lang="en-US" sz="1500" dirty="0" smtClean="0">
                <a:solidFill>
                  <a:schemeClr val="tx1"/>
                </a:solidFill>
                <a:latin typeface="Source Sans Pro Semibold" pitchFamily="34" charset="-18"/>
              </a:rPr>
              <a:t>decreases</a:t>
            </a: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if </a:t>
            </a:r>
            <a:r>
              <a:rPr lang="en-US" sz="1500" dirty="0">
                <a:solidFill>
                  <a:schemeClr val="tx1"/>
                </a:solidFill>
                <a:latin typeface="Source Sans Pro Semibold" pitchFamily="34" charset="-18"/>
              </a:rPr>
              <a:t>the boundary curve lies above the average magnitude curve, the average magnitude curve </a:t>
            </a:r>
            <a:r>
              <a:rPr lang="en-US" sz="1500" dirty="0" smtClean="0">
                <a:solidFill>
                  <a:schemeClr val="tx1"/>
                </a:solidFill>
                <a:latin typeface="Source Sans Pro Semibold" pitchFamily="34" charset="-18"/>
              </a:rPr>
              <a:t>increases</a:t>
            </a: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at </a:t>
            </a:r>
            <a:r>
              <a:rPr lang="en-US" sz="1500" dirty="0">
                <a:solidFill>
                  <a:schemeClr val="tx1"/>
                </a:solidFill>
                <a:latin typeface="Source Sans Pro Semibold" pitchFamily="34" charset="-18"/>
              </a:rPr>
              <a:t>the point where the boundary curve intersects the average value curve, the values of the two variables are equal. The function of an average quantity neither grows nor de-creases. The average quantity is at its </a:t>
            </a:r>
            <a:r>
              <a:rPr lang="en-US" sz="1500" dirty="0" smtClean="0">
                <a:solidFill>
                  <a:schemeClr val="tx1"/>
                </a:solidFill>
                <a:latin typeface="Source Sans Pro Semibold" pitchFamily="34" charset="-18"/>
              </a:rPr>
              <a:t>minimum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 (</a:t>
            </a:r>
            <a:r>
              <a:rPr lang="en-US" sz="1500" dirty="0" err="1">
                <a:solidFill>
                  <a:schemeClr val="tx1"/>
                </a:solidFill>
                <a:latin typeface="Source Sans Pro Semibold" pitchFamily="34" charset="-18"/>
              </a:rPr>
              <a:t>Hořejší</a:t>
            </a:r>
            <a:r>
              <a:rPr lang="en-US" sz="1500" dirty="0">
                <a:solidFill>
                  <a:schemeClr val="tx1"/>
                </a:solidFill>
                <a:latin typeface="Source Sans Pro Semibold" pitchFamily="34" charset="-18"/>
              </a:rPr>
              <a:t> et al., 2012)</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6836022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smtClean="0"/>
              <a:t>2.</a:t>
            </a:r>
            <a:r>
              <a:rPr lang="cs-CZ" sz="2800" dirty="0"/>
              <a:t>5</a:t>
            </a:r>
            <a:r>
              <a:rPr lang="cs-CZ" sz="2800" dirty="0" smtClean="0"/>
              <a:t> </a:t>
            </a:r>
            <a:r>
              <a:rPr lang="cs-CZ" sz="2800" dirty="0" err="1" smtClean="0"/>
              <a:t>Economic</a:t>
            </a:r>
            <a:r>
              <a:rPr lang="cs-CZ" sz="2800" dirty="0" smtClean="0"/>
              <a:t> </a:t>
            </a:r>
            <a:r>
              <a:rPr lang="cs-CZ" sz="2800" dirty="0" err="1" smtClean="0"/>
              <a:t>variables</a:t>
            </a:r>
            <a:r>
              <a:rPr lang="cs-CZ" sz="2800" dirty="0" smtClean="0"/>
              <a:t> (3)</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Relationships between marginal and average variables shows Figure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 </a:t>
            </a:r>
            <a:r>
              <a:rPr lang="en-US" sz="1500" dirty="0">
                <a:solidFill>
                  <a:schemeClr val="tx1"/>
                </a:solidFill>
                <a:latin typeface="Source Sans Pro Semibold" pitchFamily="34" charset="-18"/>
              </a:rPr>
              <a:t>(according to </a:t>
            </a:r>
            <a:r>
              <a:rPr lang="en-US" sz="1500" dirty="0" err="1">
                <a:solidFill>
                  <a:schemeClr val="tx1"/>
                </a:solidFill>
                <a:latin typeface="Source Sans Pro Semibold" pitchFamily="34" charset="-18"/>
              </a:rPr>
              <a:t>Hořejší</a:t>
            </a:r>
            <a:r>
              <a:rPr lang="en-US" sz="1500" dirty="0">
                <a:solidFill>
                  <a:schemeClr val="tx1"/>
                </a:solidFill>
                <a:latin typeface="Source Sans Pro Semibold" pitchFamily="34" charset="-18"/>
              </a:rPr>
              <a:t> et al., 2012)</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19536"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11" name="Obrázek 10"/>
          <p:cNvPicPr>
            <a:picLocks noChangeAspect="1"/>
          </p:cNvPicPr>
          <p:nvPr/>
        </p:nvPicPr>
        <p:blipFill>
          <a:blip r:embed="rId8"/>
          <a:stretch>
            <a:fillRect/>
          </a:stretch>
        </p:blipFill>
        <p:spPr>
          <a:xfrm>
            <a:off x="1530348" y="3006256"/>
            <a:ext cx="6122012" cy="2439082"/>
          </a:xfrm>
          <a:prstGeom prst="rect">
            <a:avLst/>
          </a:prstGeom>
        </p:spPr>
      </p:pic>
    </p:spTree>
    <p:extLst>
      <p:ext uri="{BB962C8B-B14F-4D97-AF65-F5344CB8AC3E}">
        <p14:creationId xmlns:p14="http://schemas.microsoft.com/office/powerpoint/2010/main" val="3868287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3. </a:t>
            </a:r>
            <a:r>
              <a:rPr lang="en-US" dirty="0" smtClean="0"/>
              <a:t>SYSTEMATIC </a:t>
            </a:r>
            <a:r>
              <a:rPr lang="en-US" dirty="0"/>
              <a:t>ANALYSIS OF BEHAVIOR OF THE MARKET MECHANISM DEMAND</a:t>
            </a:r>
          </a:p>
        </p:txBody>
      </p:sp>
      <p:sp>
        <p:nvSpPr>
          <p:cNvPr id="3" name="Subtitle 2"/>
          <p:cNvSpPr>
            <a:spLocks noGrp="1"/>
          </p:cNvSpPr>
          <p:nvPr>
            <p:ph type="subTitle" idx="1"/>
          </p:nvPr>
        </p:nvSpPr>
        <p:spPr>
          <a:xfrm>
            <a:off x="1336712" y="3887073"/>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26</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313155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Chapter </a:t>
            </a:r>
            <a:r>
              <a:rPr lang="cs-CZ" sz="3200" dirty="0" smtClean="0"/>
              <a:t>g</a:t>
            </a:r>
            <a:r>
              <a:rPr lang="en-US" sz="3200" dirty="0" err="1" smtClean="0"/>
              <a:t>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the student with the theory of rational consumer decision</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explain consumer preferences and benefit theory</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consumer decisions in the event of budget constraints</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optimal consumer choice</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impact of price and retirement changes on consumer choice</a:t>
            </a:r>
          </a:p>
          <a:p>
            <a:pPr marL="342900" indent="-34290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90927321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a:t>3.1 </a:t>
            </a:r>
            <a:r>
              <a:rPr lang="en-US" sz="2800" dirty="0" smtClean="0"/>
              <a:t>Consumer behavior</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 theory of consumer behavior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s </a:t>
            </a:r>
            <a:r>
              <a:rPr lang="en-US" sz="1500" dirty="0">
                <a:solidFill>
                  <a:schemeClr val="tx1"/>
                </a:solidFill>
                <a:latin typeface="Source Sans Pro Semibold" pitchFamily="34" charset="-18"/>
              </a:rPr>
              <a:t>basic for the analysis of demand in the markets of goods and </a:t>
            </a:r>
            <a:r>
              <a:rPr lang="en-US" sz="1500" dirty="0" smtClean="0">
                <a:solidFill>
                  <a:schemeClr val="tx1"/>
                </a:solidFill>
                <a:latin typeface="Source Sans Pro Semibold" pitchFamily="34" charset="-18"/>
              </a:rPr>
              <a:t>services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basic problem in analyzing consumer behavior is finding answers to the questions why the consumer buys just a certain amount of goods and not others? What determines the optimal amount of purchased farm</a:t>
            </a:r>
            <a:r>
              <a:rPr lang="en-US" sz="1500" dirty="0" smtClean="0">
                <a:solidFill>
                  <a:schemeClr val="tx1"/>
                </a:solidFill>
                <a:latin typeface="Source Sans Pro Semibold" pitchFamily="34" charset="-18"/>
              </a:rPr>
              <a: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Part of the theory of consumer behavior are the assumptions of rational consumer </a:t>
            </a:r>
            <a:r>
              <a:rPr lang="en-US" sz="1500" dirty="0" smtClean="0">
                <a:solidFill>
                  <a:schemeClr val="tx1"/>
                </a:solidFill>
                <a:latin typeface="Source Sans Pro Semibold" pitchFamily="34" charset="-18"/>
              </a:rPr>
              <a:t>behavior</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An </a:t>
            </a:r>
            <a:r>
              <a:rPr lang="en-US" sz="1500" dirty="0">
                <a:solidFill>
                  <a:schemeClr val="tx1"/>
                </a:solidFill>
                <a:latin typeface="Source Sans Pro Semibold" pitchFamily="34" charset="-18"/>
              </a:rPr>
              <a:t>individual decides on the basis of the utility that the product or service will bring to him, on the basis of the expenses he / she has to spend on the product or </a:t>
            </a:r>
            <a:r>
              <a:rPr lang="en-US" sz="1500" dirty="0" smtClean="0">
                <a:solidFill>
                  <a:schemeClr val="tx1"/>
                </a:solidFill>
                <a:latin typeface="Source Sans Pro Semibold" pitchFamily="34" charset="-18"/>
              </a:rPr>
              <a:t>service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The aim of a rational consumer is to maximize the utility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da-DK" sz="1500" dirty="0" smtClean="0">
                <a:solidFill>
                  <a:schemeClr val="tx1"/>
                </a:solidFill>
                <a:latin typeface="Source Sans Pro Semibold" pitchFamily="34" charset="-18"/>
              </a:rPr>
              <a:t>(</a:t>
            </a:r>
            <a:r>
              <a:rPr lang="da-DK" sz="1500" dirty="0">
                <a:solidFill>
                  <a:schemeClr val="tx1"/>
                </a:solidFill>
                <a:latin typeface="Source Sans Pro Semibold" pitchFamily="34" charset="-18"/>
              </a:rPr>
              <a:t>Hořejší et al., 2012, Varian, </a:t>
            </a:r>
            <a:r>
              <a:rPr lang="da-DK"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6200679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2800" dirty="0"/>
              <a:t>3.1.1 </a:t>
            </a:r>
            <a:r>
              <a:rPr lang="cs-CZ" sz="2800" dirty="0" err="1" smtClean="0"/>
              <a:t>Axioms</a:t>
            </a:r>
            <a:r>
              <a:rPr lang="cs-CZ" sz="2800" dirty="0" smtClean="0"/>
              <a:t> (1)</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of completeness. It assumes that the consumer is able to compare any two </a:t>
            </a:r>
            <a:r>
              <a:rPr lang="en-US" sz="1500" dirty="0" smtClean="0">
                <a:solidFill>
                  <a:schemeClr val="tx1"/>
                </a:solidFill>
                <a:latin typeface="Source Sans Pro Semibold" pitchFamily="34" charset="-18"/>
              </a:rPr>
              <a:t>consumer baskets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of transitivity. It is assumed that for each of the three consumer baskets A, B and C, if the consumer basket A is preferred in front of the consumer basket B and B is </a:t>
            </a:r>
            <a:r>
              <a:rPr lang="en-US" sz="1500" dirty="0" smtClean="0">
                <a:solidFill>
                  <a:schemeClr val="tx1"/>
                </a:solidFill>
                <a:latin typeface="Source Sans Pro Semibold" pitchFamily="34" charset="-18"/>
              </a:rPr>
              <a:t>preferred </a:t>
            </a:r>
            <a:r>
              <a:rPr lang="en-US" sz="1500" dirty="0">
                <a:solidFill>
                  <a:schemeClr val="tx1"/>
                </a:solidFill>
                <a:latin typeface="Source Sans Pro Semibold" pitchFamily="34" charset="-18"/>
              </a:rPr>
              <a:t>in front of the consumer basket C, the consumer basket A is preferred before </a:t>
            </a:r>
            <a:r>
              <a:rPr lang="en-US" sz="1500" dirty="0" smtClean="0">
                <a:solidFill>
                  <a:schemeClr val="tx1"/>
                </a:solidFill>
                <a:latin typeface="Source Sans Pro Semibold" pitchFamily="34" charset="-18"/>
              </a:rPr>
              <a:t>C</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more is better than less. Goods are assumed to be desirable — i.e., to be good. Consequently, consumers always prefer more of any good to less.  In addition, consumers are never satisfied or satiated; more is always better, even if just a little </a:t>
            </a:r>
            <a:r>
              <a:rPr lang="en-US" sz="1500" dirty="0" smtClean="0">
                <a:solidFill>
                  <a:schemeClr val="tx1"/>
                </a:solidFill>
                <a:latin typeface="Source Sans Pro Semibold" pitchFamily="34" charset="-18"/>
              </a:rPr>
              <a:t>better</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of transitivity. Preferences are transitive. Transitivity means that if a consumer </a:t>
            </a:r>
            <a:r>
              <a:rPr lang="en-US" sz="1500" dirty="0" smtClean="0">
                <a:solidFill>
                  <a:schemeClr val="tx1"/>
                </a:solidFill>
                <a:latin typeface="Source Sans Pro Semibold" pitchFamily="34" charset="-18"/>
              </a:rPr>
              <a:t>prefers </a:t>
            </a:r>
            <a:r>
              <a:rPr lang="en-US" sz="1500" dirty="0">
                <a:solidFill>
                  <a:schemeClr val="tx1"/>
                </a:solidFill>
                <a:latin typeface="Source Sans Pro Semibold" pitchFamily="34" charset="-18"/>
              </a:rPr>
              <a:t>basket A to basket B and basket B to basket C, then the consumer also prefers A to </a:t>
            </a:r>
            <a:r>
              <a:rPr lang="en-US" sz="1500" dirty="0" smtClean="0">
                <a:solidFill>
                  <a:schemeClr val="tx1"/>
                </a:solidFill>
                <a:latin typeface="Source Sans Pro Semibold" pitchFamily="34" charset="-18"/>
              </a:rPr>
              <a:t>C</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reflexivity. Any combination of farms is as good as the same. Suppose there is only a consumer basket A, and the consumer himself determines the amount of benefit he brings for the </a:t>
            </a:r>
            <a:r>
              <a:rPr lang="en-US" sz="1500" dirty="0" smtClean="0">
                <a:solidFill>
                  <a:schemeClr val="tx1"/>
                </a:solidFill>
                <a:latin typeface="Source Sans Pro Semibold" pitchFamily="34" charset="-18"/>
              </a:rPr>
              <a:t>set</a:t>
            </a:r>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Pyndik</a:t>
            </a:r>
            <a:r>
              <a:rPr lang="en-US" sz="1500" dirty="0">
                <a:solidFill>
                  <a:schemeClr val="tx1"/>
                </a:solidFill>
                <a:latin typeface="Source Sans Pro Semibold" pitchFamily="34" charset="-18"/>
              </a:rPr>
              <a:t> &amp; </a:t>
            </a:r>
            <a:r>
              <a:rPr lang="en-US" sz="1500" dirty="0" err="1">
                <a:solidFill>
                  <a:schemeClr val="tx1"/>
                </a:solidFill>
                <a:latin typeface="Source Sans Pro Semibold" pitchFamily="34" charset="-18"/>
              </a:rPr>
              <a:t>Rubinfeld</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2013</a:t>
            </a:r>
            <a:r>
              <a:rPr lang="cs-CZ" sz="1500" dirty="0" smtClean="0">
                <a:solidFill>
                  <a:schemeClr val="tx1"/>
                </a:solidFill>
                <a:latin typeface="Source Sans Pro Semibold" pitchFamily="34" charset="-18"/>
              </a:rPr>
              <a:t>, </a:t>
            </a:r>
            <a:r>
              <a:rPr lang="en-US" sz="1500" dirty="0" err="1" smtClean="0">
                <a:solidFill>
                  <a:schemeClr val="tx1"/>
                </a:solidFill>
                <a:latin typeface="Source Sans Pro Semibold" pitchFamily="34" charset="-18"/>
              </a:rPr>
              <a:t>Soukup</a:t>
            </a:r>
            <a:r>
              <a:rPr lang="en-US" sz="1500" dirty="0">
                <a:solidFill>
                  <a:schemeClr val="tx1"/>
                </a:solidFill>
                <a:latin typeface="Source Sans Pro Semibold" pitchFamily="34" charset="-18"/>
              </a:rPr>
              <a:t>, 2012)</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0817409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err="1" smtClean="0"/>
              <a:t>Chapter</a:t>
            </a:r>
            <a:r>
              <a:rPr lang="cs-CZ" sz="3200" dirty="0" smtClean="0"/>
              <a:t> </a:t>
            </a:r>
            <a:r>
              <a:rPr lang="cs-CZ" sz="3200" dirty="0" err="1" smtClean="0"/>
              <a:t>goal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the student to the concept of economics as a social science</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methodological tools used in economics as a science discipline</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explain methods of thinking and explore economic reality</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highlight possible mistakes in evaluating and explaining economic reality text</a:t>
            </a:r>
          </a:p>
          <a:p>
            <a:pPr marL="285750" indent="-285750" algn="l">
              <a:buFont typeface="Courier New" panose="02070309020205020404" pitchFamily="49" charset="0"/>
              <a:buChar char="o"/>
            </a:pPr>
            <a:endParaRPr lang="cs-CZ"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75158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7201003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2800" dirty="0"/>
              <a:t>3.1.1 </a:t>
            </a:r>
            <a:r>
              <a:rPr lang="cs-CZ" sz="2800" dirty="0" err="1" smtClean="0"/>
              <a:t>Axioms</a:t>
            </a:r>
            <a:r>
              <a:rPr lang="cs-CZ" sz="2800" dirty="0" smtClean="0"/>
              <a:t> (2)</a:t>
            </a:r>
            <a:endParaRPr lang="en-US" sz="28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reflexivity. Any combination of farms is as good as the same. Suppose there is only a consumer basket A, and the consumer himself determines the amount of benefit he brings for the set. It is a banal condition for the existence of a utility </a:t>
            </a:r>
            <a:r>
              <a:rPr lang="en-US" sz="1500" dirty="0" smtClean="0">
                <a:solidFill>
                  <a:schemeClr val="tx1"/>
                </a:solidFill>
                <a:latin typeface="Source Sans Pro Semibold" pitchFamily="34" charset="-18"/>
              </a:rPr>
              <a:t>function</a:t>
            </a: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Axiom preference averaging before extremes. The consumer prefers in his consumption combinations of more types of property before consumption, when one farm is represented much more than others. For example, the consumer prefers daily consumption of two cups of tea and two teaspoons of honey before consuming only four teaspoons of </a:t>
            </a:r>
            <a:r>
              <a:rPr lang="en-US" sz="1500" dirty="0" smtClean="0">
                <a:solidFill>
                  <a:schemeClr val="tx1"/>
                </a:solidFill>
                <a:latin typeface="Source Sans Pro Semibold" pitchFamily="34" charset="-18"/>
              </a:rPr>
              <a:t>honey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Pyndik</a:t>
            </a:r>
            <a:r>
              <a:rPr lang="en-US" sz="1500" dirty="0">
                <a:solidFill>
                  <a:schemeClr val="tx1"/>
                </a:solidFill>
                <a:latin typeface="Source Sans Pro Semibold" pitchFamily="34" charset="-18"/>
              </a:rPr>
              <a:t> &amp; </a:t>
            </a:r>
            <a:r>
              <a:rPr lang="en-US" sz="1500" dirty="0" err="1">
                <a:solidFill>
                  <a:schemeClr val="tx1"/>
                </a:solidFill>
                <a:latin typeface="Source Sans Pro Semibold" pitchFamily="34" charset="-18"/>
              </a:rPr>
              <a:t>Rubinfeld</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2013</a:t>
            </a:r>
            <a:r>
              <a:rPr lang="cs-CZ" sz="1500" dirty="0" smtClean="0">
                <a:solidFill>
                  <a:schemeClr val="tx1"/>
                </a:solidFill>
                <a:latin typeface="Source Sans Pro Semibold" pitchFamily="34" charset="-18"/>
              </a:rPr>
              <a:t>, </a:t>
            </a:r>
            <a:r>
              <a:rPr lang="en-US" sz="1500" dirty="0" err="1" smtClean="0">
                <a:solidFill>
                  <a:schemeClr val="tx1"/>
                </a:solidFill>
                <a:latin typeface="Source Sans Pro Semibold" pitchFamily="34" charset="-18"/>
              </a:rPr>
              <a:t>Soukup</a:t>
            </a:r>
            <a:r>
              <a:rPr lang="en-US" sz="1500" dirty="0">
                <a:solidFill>
                  <a:schemeClr val="tx1"/>
                </a:solidFill>
                <a:latin typeface="Source Sans Pro Semibold" pitchFamily="34" charset="-18"/>
              </a:rPr>
              <a:t>, 2012)</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9016556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a:t>3.2 </a:t>
            </a:r>
            <a:r>
              <a:rPr lang="cs-CZ" sz="3200" dirty="0" smtClean="0"/>
              <a:t>UTILITY</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500" dirty="0" smtClean="0">
                <a:solidFill>
                  <a:schemeClr val="tx1"/>
                </a:solidFill>
                <a:latin typeface="Source Sans Pro Semibold" pitchFamily="34" charset="-18"/>
              </a:rPr>
              <a:t>Utility </a:t>
            </a: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Measuring </a:t>
            </a:r>
            <a:r>
              <a:rPr lang="en-US" sz="1400" dirty="0">
                <a:solidFill>
                  <a:schemeClr val="tx1"/>
                </a:solidFill>
                <a:latin typeface="Source Sans Pro Semibold" pitchFamily="34" charset="-18"/>
              </a:rPr>
              <a:t>consumer satisfaction is one of the more complex economic </a:t>
            </a:r>
            <a:r>
              <a:rPr lang="en-US" sz="1400" dirty="0" smtClean="0">
                <a:solidFill>
                  <a:schemeClr val="tx1"/>
                </a:solidFill>
                <a:latin typeface="Source Sans Pro Semibold" pitchFamily="34" charset="-18"/>
              </a:rPr>
              <a:t>issues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In economic theory of utility, there are two approaches to the possibility of measuring </a:t>
            </a:r>
            <a:r>
              <a:rPr lang="en-US" sz="1400" dirty="0" smtClean="0">
                <a:solidFill>
                  <a:schemeClr val="tx1"/>
                </a:solidFill>
                <a:latin typeface="Source Sans Pro Semibold" pitchFamily="34" charset="-18"/>
              </a:rPr>
              <a:t>utility</a:t>
            </a:r>
            <a:r>
              <a:rPr lang="cs-CZ" sz="1400" dirty="0" smtClean="0">
                <a:solidFill>
                  <a:schemeClr val="tx1"/>
                </a:solidFill>
                <a:latin typeface="Source Sans Pro Semibold" pitchFamily="34" charset="-18"/>
              </a:rPr>
              <a:t> - </a:t>
            </a:r>
            <a:r>
              <a:rPr lang="en-US" sz="1400" dirty="0" smtClean="0">
                <a:solidFill>
                  <a:schemeClr val="tx1"/>
                </a:solidFill>
                <a:latin typeface="Source Sans Pro Semibold" pitchFamily="34" charset="-18"/>
              </a:rPr>
              <a:t>the </a:t>
            </a:r>
            <a:r>
              <a:rPr lang="en-US" sz="1400" dirty="0" err="1">
                <a:solidFill>
                  <a:schemeClr val="tx1"/>
                </a:solidFill>
                <a:latin typeface="Source Sans Pro Semibold" pitchFamily="34" charset="-18"/>
              </a:rPr>
              <a:t>cardinalist</a:t>
            </a:r>
            <a:r>
              <a:rPr lang="en-US" sz="1400" dirty="0">
                <a:solidFill>
                  <a:schemeClr val="tx1"/>
                </a:solidFill>
                <a:latin typeface="Source Sans Pro Semibold" pitchFamily="34" charset="-18"/>
              </a:rPr>
              <a:t> and </a:t>
            </a:r>
            <a:r>
              <a:rPr lang="en-US" sz="1400" dirty="0" err="1">
                <a:solidFill>
                  <a:schemeClr val="tx1"/>
                </a:solidFill>
                <a:latin typeface="Source Sans Pro Semibold" pitchFamily="34" charset="-18"/>
              </a:rPr>
              <a:t>ordinalist</a:t>
            </a:r>
            <a:r>
              <a:rPr lang="en-US" sz="1400" dirty="0">
                <a:solidFill>
                  <a:schemeClr val="tx1"/>
                </a:solidFill>
                <a:latin typeface="Source Sans Pro Semibold" pitchFamily="34" charset="-18"/>
              </a:rPr>
              <a:t> versions of the theory of </a:t>
            </a:r>
            <a:r>
              <a:rPr lang="en-US" sz="1400" dirty="0" smtClean="0">
                <a:solidFill>
                  <a:schemeClr val="tx1"/>
                </a:solidFill>
                <a:latin typeface="Source Sans Pro Semibold" pitchFamily="34" charset="-18"/>
              </a:rPr>
              <a:t>utility</a:t>
            </a:r>
            <a:r>
              <a:rPr lang="cs-CZ" sz="1400" dirty="0" smtClean="0">
                <a:solidFill>
                  <a:schemeClr val="tx1"/>
                </a:solidFill>
                <a:latin typeface="Source Sans Pro Semibold" pitchFamily="34" charset="-18"/>
              </a:rPr>
              <a:t>.</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Both versions differ from one another to a way of measuring </a:t>
            </a:r>
            <a:r>
              <a:rPr lang="en-US" sz="1400" dirty="0" smtClean="0">
                <a:solidFill>
                  <a:schemeClr val="tx1"/>
                </a:solidFill>
                <a:latin typeface="Source Sans Pro Semibold" pitchFamily="34" charset="-18"/>
              </a:rPr>
              <a:t>utilit</a:t>
            </a:r>
            <a:r>
              <a:rPr lang="en-US" sz="1100" dirty="0" smtClean="0">
                <a:solidFill>
                  <a:schemeClr val="tx1"/>
                </a:solidFill>
                <a:latin typeface="Source Sans Pro Semibold" pitchFamily="34" charset="-18"/>
              </a:rPr>
              <a:t>y</a:t>
            </a:r>
            <a:endParaRPr lang="en-US" sz="1100" dirty="0">
              <a:solidFill>
                <a:schemeClr val="tx1"/>
              </a:solidFill>
              <a:latin typeface="Source Sans Pro Semibold" pitchFamily="34" charset="-18"/>
            </a:endParaRPr>
          </a:p>
          <a:p>
            <a:pPr marL="342900" indent="-342900" algn="l">
              <a:buAutoNum type="arabicPeriod"/>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Cardinal version of the theory of utility </a:t>
            </a:r>
            <a:endParaRPr lang="cs-CZ" sz="15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400" dirty="0" smtClean="0">
                <a:solidFill>
                  <a:schemeClr val="tx1"/>
                </a:solidFill>
                <a:latin typeface="Source Sans Pro Semibold" pitchFamily="34" charset="-18"/>
              </a:rPr>
              <a:t>states </a:t>
            </a:r>
            <a:r>
              <a:rPr lang="en-US" sz="1400" dirty="0">
                <a:solidFill>
                  <a:schemeClr val="tx1"/>
                </a:solidFill>
                <a:latin typeface="Source Sans Pro Semibold" pitchFamily="34" charset="-18"/>
              </a:rPr>
              <a:t>that the benefit is directly </a:t>
            </a:r>
            <a:r>
              <a:rPr lang="en-US" sz="1400" dirty="0" smtClean="0">
                <a:solidFill>
                  <a:schemeClr val="tx1"/>
                </a:solidFill>
                <a:latin typeface="Source Sans Pro Semibold" pitchFamily="34" charset="-18"/>
              </a:rPr>
              <a:t>measurable</a:t>
            </a:r>
            <a:r>
              <a:rPr lang="en-US" sz="1400" dirty="0">
                <a:solidFill>
                  <a:schemeClr val="tx1"/>
                </a:solidFill>
                <a:latin typeface="Source Sans Pro Semibold" pitchFamily="34" charset="-18"/>
              </a:rPr>
              <a:t>. This means that the specific values of utility are known to consume a given amount of farm. According to it, it is possible to construct a curve of the development of total and marginal </a:t>
            </a:r>
            <a:r>
              <a:rPr lang="en-US" sz="1400" dirty="0" smtClean="0">
                <a:solidFill>
                  <a:schemeClr val="tx1"/>
                </a:solidFill>
                <a:latin typeface="Source Sans Pro Semibold" pitchFamily="34" charset="-18"/>
              </a:rPr>
              <a:t>utility</a:t>
            </a:r>
            <a:endParaRPr lang="en-US" sz="14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2. The </a:t>
            </a:r>
            <a:r>
              <a:rPr lang="en-US" sz="1500" dirty="0" err="1">
                <a:solidFill>
                  <a:schemeClr val="tx1"/>
                </a:solidFill>
                <a:latin typeface="Source Sans Pro Semibold" pitchFamily="34" charset="-18"/>
              </a:rPr>
              <a:t>Ordinalist</a:t>
            </a:r>
            <a:r>
              <a:rPr lang="en-US" sz="1500" dirty="0">
                <a:solidFill>
                  <a:schemeClr val="tx1"/>
                </a:solidFill>
                <a:latin typeface="Source Sans Pro Semibold" pitchFamily="34" charset="-18"/>
              </a:rPr>
              <a:t> version of the theory of utility </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does </a:t>
            </a:r>
            <a:r>
              <a:rPr lang="en-US" sz="1400" dirty="0">
                <a:solidFill>
                  <a:schemeClr val="tx1"/>
                </a:solidFill>
                <a:latin typeface="Source Sans Pro Semibold" pitchFamily="34" charset="-18"/>
              </a:rPr>
              <a:t>not consider utility to be directly measurable. It is based on the assumption that only a certain level of consumer satisfaction resulting from its consumption of a particular combination of goods can be </a:t>
            </a:r>
            <a:r>
              <a:rPr lang="en-US" sz="1400" dirty="0" smtClean="0">
                <a:solidFill>
                  <a:schemeClr val="tx1"/>
                </a:solidFill>
                <a:latin typeface="Source Sans Pro Semibold" pitchFamily="34" charset="-18"/>
              </a:rPr>
              <a:t>determined</a:t>
            </a:r>
            <a:endParaRPr lang="cs-CZ" sz="14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da-DK" sz="1500" dirty="0" smtClean="0">
                <a:solidFill>
                  <a:schemeClr val="tx1"/>
                </a:solidFill>
                <a:latin typeface="Source Sans Pro Semibold" pitchFamily="34" charset="-18"/>
              </a:rPr>
              <a:t>(Hořejší </a:t>
            </a:r>
            <a:r>
              <a:rPr lang="da-DK" sz="1500" dirty="0">
                <a:solidFill>
                  <a:schemeClr val="tx1"/>
                </a:solidFill>
                <a:latin typeface="Source Sans Pro Semibold" pitchFamily="34" charset="-18"/>
              </a:rPr>
              <a:t>et al., 2012, Varian, </a:t>
            </a:r>
            <a:r>
              <a:rPr lang="da-DK"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2684028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3.3 </a:t>
            </a:r>
            <a:r>
              <a:rPr lang="en-US" sz="3200" dirty="0" smtClean="0"/>
              <a:t>Budget </a:t>
            </a:r>
            <a:r>
              <a:rPr lang="en-US" sz="3200" dirty="0"/>
              <a:t>constraints</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If a consumer in a given time available income (I) and the entire spending for the purchase of two goods X and Y, then the following applies equation, which is called the budget line or also the consumer's budget limitation, </a:t>
            </a:r>
            <a:r>
              <a:rPr lang="en-US" sz="1500" dirty="0" smtClean="0">
                <a:solidFill>
                  <a:schemeClr val="tx1"/>
                </a:solidFill>
                <a:latin typeface="Source Sans Pro Semibold" pitchFamily="34" charset="-18"/>
              </a:rPr>
              <a:t>applies</a:t>
            </a: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                                                       </a:t>
            </a:r>
            <a:endParaRPr lang="cs-CZ" sz="1500" dirty="0" smtClean="0">
              <a:solidFill>
                <a:schemeClr val="tx1"/>
              </a:solidFill>
              <a:latin typeface="Source Sans Pro Semibold" pitchFamily="34" charset="-18"/>
            </a:endParaRPr>
          </a:p>
          <a:p>
            <a:r>
              <a:rPr lang="en-US" sz="1500" i="1" dirty="0" smtClean="0">
                <a:solidFill>
                  <a:schemeClr val="tx1"/>
                </a:solidFill>
                <a:latin typeface="Source Sans Pro Semibold" pitchFamily="34" charset="-18"/>
              </a:rPr>
              <a:t>P</a:t>
            </a:r>
            <a:r>
              <a:rPr lang="en-US" sz="1500" i="1" baseline="-25000" dirty="0" smtClean="0">
                <a:solidFill>
                  <a:schemeClr val="tx1"/>
                </a:solidFill>
                <a:latin typeface="Source Sans Pro Semibold" pitchFamily="34" charset="-18"/>
              </a:rPr>
              <a:t>X</a:t>
            </a:r>
            <a:r>
              <a:rPr lang="en-US" sz="1500" i="1" dirty="0">
                <a:solidFill>
                  <a:schemeClr val="tx1"/>
                </a:solidFill>
                <a:latin typeface="Source Sans Pro Semibold" pitchFamily="34" charset="-18"/>
              </a:rPr>
              <a:t>. X + P</a:t>
            </a:r>
            <a:r>
              <a:rPr lang="en-US" sz="1500" i="1" baseline="-25000" dirty="0">
                <a:solidFill>
                  <a:schemeClr val="tx1"/>
                </a:solidFill>
                <a:latin typeface="Source Sans Pro Semibold" pitchFamily="34" charset="-18"/>
              </a:rPr>
              <a:t>Y</a:t>
            </a:r>
            <a:r>
              <a:rPr lang="en-US" sz="1500" i="1" dirty="0">
                <a:solidFill>
                  <a:schemeClr val="tx1"/>
                </a:solidFill>
                <a:latin typeface="Source Sans Pro Semibold" pitchFamily="34" charset="-18"/>
              </a:rPr>
              <a:t>. Y = </a:t>
            </a:r>
            <a:r>
              <a:rPr lang="en-US" sz="1500" i="1" dirty="0" smtClean="0">
                <a:solidFill>
                  <a:schemeClr val="tx1"/>
                </a:solidFill>
                <a:latin typeface="Source Sans Pro Semibold" pitchFamily="34" charset="-18"/>
              </a:rPr>
              <a:t>I</a:t>
            </a:r>
            <a:endParaRPr lang="cs-CZ" sz="1500" i="1" dirty="0" smtClean="0">
              <a:solidFill>
                <a:schemeClr val="tx1"/>
              </a:solidFill>
              <a:latin typeface="Source Sans Pro Semibold" pitchFamily="34" charset="-18"/>
            </a:endParaRPr>
          </a:p>
          <a:p>
            <a:endParaRPr lang="en-US" sz="1500" i="1" dirty="0">
              <a:solidFill>
                <a:schemeClr val="tx1"/>
              </a:solidFill>
              <a:latin typeface="Source Sans Pro Semibold" pitchFamily="34" charset="-18"/>
            </a:endParaRPr>
          </a:p>
          <a:p>
            <a:pPr lvl="1" algn="l"/>
            <a:r>
              <a:rPr lang="en-US" sz="1100" dirty="0">
                <a:solidFill>
                  <a:schemeClr val="tx1"/>
                </a:solidFill>
                <a:latin typeface="Source Sans Pro Semibold" pitchFamily="34" charset="-18"/>
              </a:rPr>
              <a:t> Where I is income, PX is price of the good X, and PY is price of the good </a:t>
            </a:r>
            <a:r>
              <a:rPr lang="en-US" sz="1100" dirty="0" smtClean="0">
                <a:solidFill>
                  <a:schemeClr val="tx1"/>
                </a:solidFill>
                <a:latin typeface="Source Sans Pro Semibold" pitchFamily="34" charset="-18"/>
              </a:rPr>
              <a:t>Y</a:t>
            </a:r>
            <a:endParaRPr lang="cs-CZ" sz="11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M</a:t>
            </a:r>
            <a:r>
              <a:rPr lang="en-US" sz="1500" dirty="0" err="1" smtClean="0">
                <a:solidFill>
                  <a:schemeClr val="tx1"/>
                </a:solidFill>
                <a:latin typeface="Source Sans Pro Semibold" pitchFamily="34" charset="-18"/>
              </a:rPr>
              <a:t>arginal</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shift exchange rate (MRS</a:t>
            </a:r>
            <a:r>
              <a:rPr lang="en-US" sz="1500" baseline="-25000" dirty="0">
                <a:solidFill>
                  <a:schemeClr val="tx1"/>
                </a:solidFill>
                <a:latin typeface="Source Sans Pro Semibold" pitchFamily="34" charset="-18"/>
              </a:rPr>
              <a:t>E</a:t>
            </a:r>
            <a:r>
              <a:rPr lang="en-US" sz="1500" dirty="0" smtClean="0">
                <a:solidFill>
                  <a:schemeClr val="tx1"/>
                </a:solidFill>
                <a:latin typeface="Source Sans Pro Semibold" pitchFamily="34" charset="-18"/>
              </a:rPr>
              <a: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It </a:t>
            </a:r>
            <a:r>
              <a:rPr lang="en-US" sz="1500" dirty="0">
                <a:solidFill>
                  <a:schemeClr val="tx1"/>
                </a:solidFill>
                <a:latin typeface="Source Sans Pro Semibold" pitchFamily="34" charset="-18"/>
              </a:rPr>
              <a:t>is determined by the ratio of prices </a:t>
            </a:r>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of </a:t>
            </a:r>
            <a:r>
              <a:rPr lang="en-US" sz="1500" dirty="0">
                <a:solidFill>
                  <a:schemeClr val="tx1"/>
                </a:solidFill>
                <a:latin typeface="Source Sans Pro Semibold" pitchFamily="34" charset="-18"/>
              </a:rPr>
              <a:t>both </a:t>
            </a:r>
            <a:r>
              <a:rPr lang="en-US" sz="1500" dirty="0" smtClean="0">
                <a:solidFill>
                  <a:schemeClr val="tx1"/>
                </a:solidFill>
                <a:latin typeface="Source Sans Pro Semibold" pitchFamily="34" charset="-18"/>
              </a:rPr>
              <a:t>consumed </a:t>
            </a:r>
            <a:r>
              <a:rPr lang="en-US" sz="1500" dirty="0">
                <a:solidFill>
                  <a:schemeClr val="tx1"/>
                </a:solidFill>
                <a:latin typeface="Source Sans Pro Semibold" pitchFamily="34" charset="-18"/>
              </a:rPr>
              <a:t>P</a:t>
            </a:r>
            <a:r>
              <a:rPr lang="en-US" sz="1500" baseline="-25000" dirty="0">
                <a:solidFill>
                  <a:schemeClr val="tx1"/>
                </a:solidFill>
                <a:latin typeface="Source Sans Pro Semibold" pitchFamily="34" charset="-18"/>
              </a:rPr>
              <a:t>X</a:t>
            </a:r>
            <a:r>
              <a:rPr lang="en-US" sz="1500" dirty="0">
                <a:solidFill>
                  <a:schemeClr val="tx1"/>
                </a:solidFill>
                <a:latin typeface="Source Sans Pro Semibold" pitchFamily="34" charset="-18"/>
              </a:rPr>
              <a:t> / P</a:t>
            </a:r>
            <a:r>
              <a:rPr lang="en-US" sz="1500" baseline="-25000" dirty="0">
                <a:solidFill>
                  <a:schemeClr val="tx1"/>
                </a:solidFill>
                <a:latin typeface="Source Sans Pro Semibold" pitchFamily="34" charset="-18"/>
              </a:rPr>
              <a:t>Y </a:t>
            </a:r>
            <a:r>
              <a:rPr lang="en-US" sz="1500" dirty="0" smtClean="0">
                <a:solidFill>
                  <a:schemeClr val="tx1"/>
                </a:solidFill>
                <a:latin typeface="Source Sans Pro Semibold" pitchFamily="34" charset="-18"/>
              </a:rPr>
              <a:t>goods </a:t>
            </a:r>
            <a:endParaRPr lang="en-US" sz="1500" dirty="0">
              <a:solidFill>
                <a:schemeClr val="tx1"/>
              </a:solidFill>
              <a:latin typeface="Source Sans Pro Semibold" pitchFamily="34" charset="-18"/>
            </a:endParaRPr>
          </a:p>
          <a:p>
            <a:pPr lvl="1" algn="l"/>
            <a:endParaRPr lang="en-US" sz="11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Frank, 1991, </a:t>
            </a:r>
            <a:r>
              <a:rPr lang="da-DK" sz="1500" dirty="0">
                <a:solidFill>
                  <a:schemeClr val="tx1"/>
                </a:solidFill>
                <a:latin typeface="Source Sans Pro Semibold" pitchFamily="34" charset="-18"/>
              </a:rPr>
              <a:t>Hořejší et al., 2012, Varian, 2014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5" name="Obrázek 4"/>
          <p:cNvPicPr>
            <a:picLocks noChangeAspect="1"/>
          </p:cNvPicPr>
          <p:nvPr/>
        </p:nvPicPr>
        <p:blipFill>
          <a:blip r:embed="rId8"/>
          <a:stretch>
            <a:fillRect/>
          </a:stretch>
        </p:blipFill>
        <p:spPr>
          <a:xfrm>
            <a:off x="4860032" y="3837507"/>
            <a:ext cx="5587260" cy="2378219"/>
          </a:xfrm>
          <a:prstGeom prst="rect">
            <a:avLst/>
          </a:prstGeom>
        </p:spPr>
      </p:pic>
    </p:spTree>
    <p:extLst>
      <p:ext uri="{BB962C8B-B14F-4D97-AF65-F5344CB8AC3E}">
        <p14:creationId xmlns:p14="http://schemas.microsoft.com/office/powerpoint/2010/main" val="90562073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3.4 Consumer choose (</a:t>
            </a:r>
            <a:r>
              <a:rPr lang="en-US" sz="3200" dirty="0" smtClean="0"/>
              <a:t>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Optimal combination of </a:t>
            </a:r>
            <a:r>
              <a:rPr lang="cs-CZ" sz="2000" dirty="0" smtClean="0">
                <a:solidFill>
                  <a:schemeClr val="tx1"/>
                </a:solidFill>
                <a:latin typeface="Source Sans Pro Semibold" pitchFamily="34" charset="-18"/>
              </a:rPr>
              <a:t>two </a:t>
            </a:r>
            <a:r>
              <a:rPr lang="cs-CZ" sz="2000" dirty="0" err="1" smtClean="0">
                <a:solidFill>
                  <a:schemeClr val="tx1"/>
                </a:solidFill>
                <a:latin typeface="Source Sans Pro Semibold" pitchFamily="34" charset="-18"/>
              </a:rPr>
              <a:t>goods</a:t>
            </a:r>
            <a:endParaRPr lang="en-US" sz="2000" dirty="0">
              <a:solidFill>
                <a:schemeClr val="tx1"/>
              </a:solidFill>
              <a:latin typeface="Source Sans Pro Semibold" pitchFamily="34" charset="-18"/>
            </a:endParaRPr>
          </a:p>
          <a:p>
            <a:pPr marL="285750" indent="-285750" algn="l">
              <a:buFont typeface="Arial" panose="020B0604020202020204" pitchFamily="34" charset="0"/>
              <a:buChar char="•"/>
            </a:pPr>
            <a:r>
              <a:rPr lang="cs-CZ" sz="1500" dirty="0" smtClean="0">
                <a:solidFill>
                  <a:schemeClr val="tx1"/>
                </a:solidFill>
                <a:latin typeface="Source Sans Pro Semibold" pitchFamily="34" charset="-18"/>
              </a:rPr>
              <a:t>W</a:t>
            </a:r>
            <a:r>
              <a:rPr lang="en-US" sz="1500" dirty="0" smtClean="0">
                <a:solidFill>
                  <a:schemeClr val="tx1"/>
                </a:solidFill>
                <a:latin typeface="Source Sans Pro Semibold" pitchFamily="34" charset="-18"/>
              </a:rPr>
              <a:t>e </a:t>
            </a:r>
            <a:r>
              <a:rPr lang="en-US" sz="1500" dirty="0">
                <a:solidFill>
                  <a:schemeClr val="tx1"/>
                </a:solidFill>
                <a:latin typeface="Source Sans Pro Semibold" pitchFamily="34" charset="-18"/>
              </a:rPr>
              <a:t>want to find the bundle in the budget set that is on the highest indifference </a:t>
            </a:r>
            <a:r>
              <a:rPr lang="en-US" sz="1500" dirty="0" smtClean="0">
                <a:solidFill>
                  <a:schemeClr val="tx1"/>
                </a:solidFill>
                <a:latin typeface="Source Sans Pro Semibold" pitchFamily="34" charset="-18"/>
              </a:rPr>
              <a:t>curve</a:t>
            </a:r>
            <a:endParaRPr lang="cs-CZ" sz="1500" dirty="0" smtClean="0">
              <a:solidFill>
                <a:schemeClr val="tx1"/>
              </a:solidFill>
              <a:latin typeface="Source Sans Pro Semibold" pitchFamily="34" charset="-18"/>
            </a:endParaRPr>
          </a:p>
          <a:p>
            <a:pPr marL="285750" indent="-285750" algn="l">
              <a:buFont typeface="Arial" panose="020B0604020202020204" pitchFamily="34" charset="0"/>
              <a:buChar char="•"/>
            </a:pPr>
            <a:r>
              <a:rPr lang="en-US" sz="1500" dirty="0" smtClean="0">
                <a:solidFill>
                  <a:schemeClr val="tx1"/>
                </a:solidFill>
                <a:latin typeface="Source Sans Pro Semibold" pitchFamily="34" charset="-18"/>
              </a:rPr>
              <a:t>As </a:t>
            </a:r>
            <a:r>
              <a:rPr lang="en-US" sz="1500" dirty="0">
                <a:solidFill>
                  <a:schemeClr val="tx1"/>
                </a:solidFill>
                <a:latin typeface="Source Sans Pro Semibold" pitchFamily="34" charset="-18"/>
              </a:rPr>
              <a:t>we move along the budget line we note that we are moving to higher and </a:t>
            </a:r>
            <a:r>
              <a:rPr lang="en-US" sz="1500" dirty="0" smtClean="0">
                <a:solidFill>
                  <a:schemeClr val="tx1"/>
                </a:solidFill>
                <a:latin typeface="Source Sans Pro Semibold" pitchFamily="34" charset="-18"/>
              </a:rPr>
              <a:t>higher </a:t>
            </a:r>
            <a:r>
              <a:rPr lang="en-US" sz="1500" dirty="0">
                <a:solidFill>
                  <a:schemeClr val="tx1"/>
                </a:solidFill>
                <a:latin typeface="Source Sans Pro Semibold" pitchFamily="34" charset="-18"/>
              </a:rPr>
              <a:t>indifference </a:t>
            </a:r>
            <a:r>
              <a:rPr lang="en-US" sz="1500" dirty="0" smtClean="0">
                <a:solidFill>
                  <a:schemeClr val="tx1"/>
                </a:solidFill>
                <a:latin typeface="Source Sans Pro Semibold" pitchFamily="34" charset="-18"/>
              </a:rPr>
              <a:t>curves</a:t>
            </a:r>
            <a:endParaRPr lang="cs-CZ" sz="1500" dirty="0" smtClean="0">
              <a:solidFill>
                <a:schemeClr val="tx1"/>
              </a:solidFill>
              <a:latin typeface="Source Sans Pro Semibold" pitchFamily="34" charset="-18"/>
            </a:endParaRPr>
          </a:p>
          <a:p>
            <a:pPr marL="285750" indent="-285750" algn="l">
              <a:buFont typeface="Arial" panose="020B0604020202020204" pitchFamily="34" charset="0"/>
              <a:buChar char="•"/>
            </a:pPr>
            <a:r>
              <a:rPr lang="en-US" sz="1500" dirty="0" smtClean="0">
                <a:solidFill>
                  <a:schemeClr val="tx1"/>
                </a:solidFill>
                <a:latin typeface="Source Sans Pro Semibold" pitchFamily="34" charset="-18"/>
              </a:rPr>
              <a:t>We </a:t>
            </a:r>
            <a:r>
              <a:rPr lang="en-US" sz="1500" dirty="0">
                <a:solidFill>
                  <a:schemeClr val="tx1"/>
                </a:solidFill>
                <a:latin typeface="Source Sans Pro Semibold" pitchFamily="34" charset="-18"/>
              </a:rPr>
              <a:t>stop when we get to the highest indifference curve that just touches the budget </a:t>
            </a:r>
            <a:r>
              <a:rPr lang="en-US" sz="1500" dirty="0" smtClean="0">
                <a:solidFill>
                  <a:schemeClr val="tx1"/>
                </a:solidFill>
                <a:latin typeface="Source Sans Pro Semibold" pitchFamily="34" charset="-18"/>
              </a:rPr>
              <a:t>line</a:t>
            </a:r>
            <a:endParaRPr lang="en-US" sz="1500" dirty="0">
              <a:solidFill>
                <a:schemeClr val="tx1"/>
              </a:solidFill>
              <a:latin typeface="Source Sans Pro Semibold" pitchFamily="34" charset="-18"/>
            </a:endParaRPr>
          </a:p>
          <a:p>
            <a:pPr algn="l"/>
            <a:r>
              <a:rPr lang="en-US" sz="1500" b="1" dirty="0" smtClean="0">
                <a:solidFill>
                  <a:schemeClr val="tx1"/>
                </a:solidFill>
                <a:latin typeface="Source Sans Pro Semibold" pitchFamily="34" charset="-18"/>
              </a:rPr>
              <a:t>The </a:t>
            </a:r>
            <a:r>
              <a:rPr lang="en-US" sz="1500" b="1" dirty="0">
                <a:solidFill>
                  <a:schemeClr val="tx1"/>
                </a:solidFill>
                <a:latin typeface="Source Sans Pro Semibold" pitchFamily="34" charset="-18"/>
              </a:rPr>
              <a:t>cardinal approach allows two ways to determine the optimum:</a:t>
            </a:r>
          </a:p>
          <a:p>
            <a:pPr marL="342900" indent="-342900" algn="l">
              <a:buFont typeface="+mj-lt"/>
              <a:buAutoNum type="arabicPeriod"/>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optimum quantity of one good X is one for which the marginal utility is equal to the price good X</a:t>
            </a:r>
          </a:p>
          <a:p>
            <a:r>
              <a:rPr lang="en-US" sz="1500" dirty="0">
                <a:solidFill>
                  <a:schemeClr val="tx1"/>
                </a:solidFill>
                <a:latin typeface="Source Sans Pro Semibold" pitchFamily="34" charset="-18"/>
              </a:rPr>
              <a:t>  </a:t>
            </a:r>
            <a:r>
              <a:rPr lang="en-US" sz="1500" i="1" dirty="0" smtClean="0">
                <a:solidFill>
                  <a:schemeClr val="tx1"/>
                </a:solidFill>
                <a:latin typeface="Source Sans Pro Semibold" pitchFamily="34" charset="-18"/>
              </a:rPr>
              <a:t>MU</a:t>
            </a:r>
            <a:r>
              <a:rPr lang="en-US" sz="1500" i="1" baseline="-25000" dirty="0" smtClean="0">
                <a:solidFill>
                  <a:schemeClr val="tx1"/>
                </a:solidFill>
                <a:latin typeface="Source Sans Pro Semibold" pitchFamily="34" charset="-18"/>
              </a:rPr>
              <a:t>X</a:t>
            </a:r>
            <a:r>
              <a:rPr lang="en-US" sz="1500" i="1" dirty="0" smtClean="0">
                <a:solidFill>
                  <a:schemeClr val="tx1"/>
                </a:solidFill>
                <a:latin typeface="Source Sans Pro Semibold" pitchFamily="34" charset="-18"/>
              </a:rPr>
              <a:t> </a:t>
            </a:r>
            <a:r>
              <a:rPr lang="en-US" sz="1500" i="1" dirty="0">
                <a:solidFill>
                  <a:schemeClr val="tx1"/>
                </a:solidFill>
                <a:latin typeface="Source Sans Pro Semibold" pitchFamily="34" charset="-18"/>
              </a:rPr>
              <a:t>= P</a:t>
            </a:r>
            <a:r>
              <a:rPr lang="en-US" sz="1500" i="1" baseline="-25000" dirty="0">
                <a:solidFill>
                  <a:schemeClr val="tx1"/>
                </a:solidFill>
                <a:latin typeface="Source Sans Pro Semibold" pitchFamily="34" charset="-18"/>
              </a:rPr>
              <a:t>X</a:t>
            </a:r>
          </a:p>
          <a:p>
            <a:pPr algn="l"/>
            <a:r>
              <a:rPr lang="en-US" sz="1500" dirty="0">
                <a:solidFill>
                  <a:schemeClr val="tx1"/>
                </a:solidFill>
                <a:latin typeface="Source Sans Pro Semibold" pitchFamily="34" charset="-18"/>
              </a:rPr>
              <a:t>2. The optimal combination of two goods X and Y is given by the formula</a:t>
            </a:r>
          </a:p>
          <a:p>
            <a:pPr algn="l"/>
            <a:r>
              <a:rPr lang="en-US" sz="1500" dirty="0">
                <a:solidFill>
                  <a:schemeClr val="tx1"/>
                </a:solidFill>
                <a:latin typeface="Source Sans Pro Semibold" pitchFamily="34" charset="-18"/>
              </a:rPr>
              <a:t>                                                </a:t>
            </a: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Hořejší</a:t>
            </a:r>
            <a:r>
              <a:rPr lang="en-US" sz="1500" dirty="0">
                <a:solidFill>
                  <a:schemeClr val="tx1"/>
                </a:solidFill>
                <a:latin typeface="Source Sans Pro Semibold" pitchFamily="34" charset="-18"/>
              </a:rPr>
              <a:t> et al., 2013, Varian </a:t>
            </a:r>
            <a:r>
              <a:rPr lang="cs-CZ" sz="1500" dirty="0" smtClean="0">
                <a:solidFill>
                  <a:schemeClr val="tx1"/>
                </a:solidFill>
                <a:latin typeface="Source Sans Pro Semibold" pitchFamily="34" charset="-18"/>
              </a:rPr>
              <a:t>2014</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endParaRPr lang="cs-CZ" sz="1100" dirty="0" smtClean="0">
              <a:solidFill>
                <a:schemeClr val="tx1"/>
              </a:solidFill>
              <a:latin typeface="Berlin CE" pitchFamily="2" charset="0"/>
            </a:endParaRPr>
          </a:p>
          <a:p>
            <a:pPr algn="l"/>
            <a:r>
              <a:rPr lang="cs-CZ" sz="1100" dirty="0" smtClean="0">
                <a:solidFill>
                  <a:schemeClr val="tx1"/>
                </a:solidFill>
                <a:latin typeface="Berlin CE" pitchFamily="2" charset="0"/>
              </a:rPr>
              <a:t>Zuzana </a:t>
            </a:r>
            <a:r>
              <a:rPr lang="cs-CZ" sz="1100" dirty="0">
                <a:solidFill>
                  <a:schemeClr val="tx1"/>
                </a:solidFill>
                <a:latin typeface="Berlin CE" pitchFamily="2" charset="0"/>
              </a:rPr>
              <a:t>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of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13" name="Obrázek 12"/>
          <p:cNvPicPr>
            <a:picLocks noChangeAspect="1"/>
          </p:cNvPicPr>
          <p:nvPr/>
        </p:nvPicPr>
        <p:blipFill>
          <a:blip r:embed="rId8"/>
          <a:stretch>
            <a:fillRect/>
          </a:stretch>
        </p:blipFill>
        <p:spPr>
          <a:xfrm>
            <a:off x="1654136" y="5229199"/>
            <a:ext cx="6122976" cy="432049"/>
          </a:xfrm>
          <a:prstGeom prst="rect">
            <a:avLst/>
          </a:prstGeom>
        </p:spPr>
      </p:pic>
    </p:spTree>
    <p:extLst>
      <p:ext uri="{BB962C8B-B14F-4D97-AF65-F5344CB8AC3E}">
        <p14:creationId xmlns:p14="http://schemas.microsoft.com/office/powerpoint/2010/main" val="37733292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3.4 Consumer choose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err="1">
                <a:solidFill>
                  <a:schemeClr val="tx1"/>
                </a:solidFill>
                <a:latin typeface="Source Sans Pro Semibold" pitchFamily="34" charset="-18"/>
              </a:rPr>
              <a:t>Ordinalist</a:t>
            </a:r>
            <a:r>
              <a:rPr lang="en-US" sz="2000" dirty="0">
                <a:solidFill>
                  <a:schemeClr val="tx1"/>
                </a:solidFill>
                <a:latin typeface="Source Sans Pro Semibold" pitchFamily="34" charset="-18"/>
              </a:rPr>
              <a:t> approach</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assumes that the benefit is not directly measurable</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optimal consumer choice is given by the point where its budget line affects indifferent curves in an indifferent map</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internal optimum solution for the consumption of two properties</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when consuming one farm, we will use the so-called corner consumer optimal solution</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r>
              <a:rPr lang="fr-FR" sz="1500" dirty="0">
                <a:solidFill>
                  <a:schemeClr val="tx1"/>
                </a:solidFill>
                <a:latin typeface="Source Sans Pro Semibold" pitchFamily="34" charset="-18"/>
              </a:rPr>
              <a:t>Source: </a:t>
            </a:r>
            <a:r>
              <a:rPr lang="fr-FR"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Frank, 1991, </a:t>
            </a:r>
            <a:r>
              <a:rPr lang="fr-FR" sz="1500" dirty="0" smtClean="0">
                <a:solidFill>
                  <a:schemeClr val="tx1"/>
                </a:solidFill>
                <a:latin typeface="Source Sans Pro Semibold" pitchFamily="34" charset="-18"/>
              </a:rPr>
              <a:t>Hořejší </a:t>
            </a:r>
            <a:r>
              <a:rPr lang="fr-FR" sz="1500" dirty="0">
                <a:solidFill>
                  <a:schemeClr val="tx1"/>
                </a:solidFill>
                <a:latin typeface="Source Sans Pro Semibold" pitchFamily="34" charset="-18"/>
              </a:rPr>
              <a:t>et al., 2013, Varian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pic>
        <p:nvPicPr>
          <p:cNvPr id="5" name="Obrázek 4"/>
          <p:cNvPicPr>
            <a:picLocks noChangeAspect="1"/>
          </p:cNvPicPr>
          <p:nvPr/>
        </p:nvPicPr>
        <p:blipFill>
          <a:blip r:embed="rId8"/>
          <a:stretch>
            <a:fillRect/>
          </a:stretch>
        </p:blipFill>
        <p:spPr>
          <a:xfrm>
            <a:off x="3779912" y="4036486"/>
            <a:ext cx="6122012" cy="2213889"/>
          </a:xfrm>
          <a:prstGeom prst="rect">
            <a:avLst/>
          </a:prstGeom>
        </p:spPr>
      </p:pic>
    </p:spTree>
    <p:extLst>
      <p:ext uri="{BB962C8B-B14F-4D97-AF65-F5344CB8AC3E}">
        <p14:creationId xmlns:p14="http://schemas.microsoft.com/office/powerpoint/2010/main" val="17070876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smtClean="0"/>
              <a:t>3.5</a:t>
            </a:r>
            <a:r>
              <a:rPr lang="cs-CZ" sz="3200" dirty="0" smtClean="0"/>
              <a:t> </a:t>
            </a:r>
            <a:r>
              <a:rPr lang="en-US" sz="3200" dirty="0" smtClean="0"/>
              <a:t>Application </a:t>
            </a:r>
            <a:r>
              <a:rPr lang="en-US" sz="3200" dirty="0"/>
              <a:t>of indifference analysis</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Consumer theory can be applied in other decision making patterns of consumer choices, for example:</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intertemporal </a:t>
            </a:r>
            <a:r>
              <a:rPr lang="en-US" sz="1500" dirty="0">
                <a:solidFill>
                  <a:schemeClr val="tx1"/>
                </a:solidFill>
                <a:latin typeface="Source Sans Pro Semibold" pitchFamily="34" charset="-18"/>
              </a:rPr>
              <a:t>choice - combination of current and future </a:t>
            </a:r>
            <a:r>
              <a:rPr lang="en-US" sz="1500" dirty="0" smtClean="0">
                <a:solidFill>
                  <a:schemeClr val="tx1"/>
                </a:solidFill>
                <a:latin typeface="Source Sans Pro Semibold" pitchFamily="34" charset="-18"/>
              </a:rPr>
              <a:t>consumption</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100" dirty="0" smtClean="0">
                <a:solidFill>
                  <a:schemeClr val="tx1"/>
                </a:solidFill>
                <a:latin typeface="Source Sans Pro Semibold" pitchFamily="34" charset="-18"/>
              </a:rPr>
              <a:t>the </a:t>
            </a:r>
            <a:r>
              <a:rPr lang="en-US" sz="1100" dirty="0">
                <a:solidFill>
                  <a:schemeClr val="tx1"/>
                </a:solidFill>
                <a:latin typeface="Source Sans Pro Semibold" pitchFamily="34" charset="-18"/>
              </a:rPr>
              <a:t>limit of his time preferences (which determine the shape of indifferent curves),</a:t>
            </a:r>
          </a:p>
          <a:p>
            <a:pPr marL="742950" lvl="1" indent="-285750" algn="l">
              <a:buFont typeface="Courier New" panose="02070309020205020404" pitchFamily="49" charset="0"/>
              <a:buChar char="o"/>
            </a:pPr>
            <a:r>
              <a:rPr lang="en-US" sz="1100" dirty="0" smtClean="0">
                <a:solidFill>
                  <a:schemeClr val="tx1"/>
                </a:solidFill>
                <a:latin typeface="Source Sans Pro Semibold" pitchFamily="34" charset="-18"/>
              </a:rPr>
              <a:t>the </a:t>
            </a:r>
            <a:r>
              <a:rPr lang="en-US" sz="1100" dirty="0">
                <a:solidFill>
                  <a:schemeClr val="tx1"/>
                </a:solidFill>
                <a:latin typeface="Source Sans Pro Semibold" pitchFamily="34" charset="-18"/>
              </a:rPr>
              <a:t>magnitude of the real interest rate (which determines the market opportunity directive);</a:t>
            </a:r>
          </a:p>
          <a:p>
            <a:pPr marL="742950" lvl="1" indent="-285750" algn="l">
              <a:buFont typeface="Courier New" panose="02070309020205020404" pitchFamily="49" charset="0"/>
              <a:buChar char="o"/>
            </a:pPr>
            <a:r>
              <a:rPr lang="en-US" sz="1100" dirty="0" smtClean="0">
                <a:solidFill>
                  <a:schemeClr val="tx1"/>
                </a:solidFill>
                <a:latin typeface="Source Sans Pro Semibold" pitchFamily="34" charset="-18"/>
              </a:rPr>
              <a:t>the </a:t>
            </a:r>
            <a:r>
              <a:rPr lang="en-US" sz="1100" dirty="0">
                <a:solidFill>
                  <a:schemeClr val="tx1"/>
                </a:solidFill>
                <a:latin typeface="Source Sans Pro Semibold" pitchFamily="34" charset="-18"/>
              </a:rPr>
              <a:t>size of current and future consumer income and the price of farmhouse C in both successive seasons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decision-making </a:t>
            </a:r>
            <a:r>
              <a:rPr lang="en-US" sz="1500" dirty="0">
                <a:solidFill>
                  <a:schemeClr val="tx1"/>
                </a:solidFill>
                <a:latin typeface="Source Sans Pro Semibold" pitchFamily="34" charset="-18"/>
              </a:rPr>
              <a:t>in conditions of risk and </a:t>
            </a:r>
            <a:r>
              <a:rPr lang="en-US" sz="1500" dirty="0" smtClean="0">
                <a:solidFill>
                  <a:schemeClr val="tx1"/>
                </a:solidFill>
                <a:latin typeface="Source Sans Pro Semibold" pitchFamily="34" charset="-18"/>
              </a:rPr>
              <a:t>uncertainty</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100" dirty="0" smtClean="0">
                <a:solidFill>
                  <a:schemeClr val="tx1"/>
                </a:solidFill>
                <a:latin typeface="Source Sans Pro Semibold" pitchFamily="34" charset="-18"/>
              </a:rPr>
              <a:t>i</a:t>
            </a:r>
            <a:r>
              <a:rPr lang="en-US" sz="1100" dirty="0" smtClean="0">
                <a:solidFill>
                  <a:schemeClr val="tx1"/>
                </a:solidFill>
                <a:latin typeface="Source Sans Pro Semibold" pitchFamily="34" charset="-18"/>
              </a:rPr>
              <a:t>n </a:t>
            </a:r>
            <a:r>
              <a:rPr lang="en-US" sz="1100" dirty="0">
                <a:solidFill>
                  <a:schemeClr val="tx1"/>
                </a:solidFill>
                <a:latin typeface="Source Sans Pro Semibold" pitchFamily="34" charset="-18"/>
              </a:rPr>
              <a:t>reality, however, most decisions are made under conditions of uncertainty where </a:t>
            </a:r>
            <a:r>
              <a:rPr lang="en-US" sz="1100" dirty="0" smtClean="0">
                <a:solidFill>
                  <a:schemeClr val="tx1"/>
                </a:solidFill>
                <a:latin typeface="Source Sans Pro Semibold" pitchFamily="34" charset="-18"/>
              </a:rPr>
              <a:t>decisions </a:t>
            </a:r>
            <a:r>
              <a:rPr lang="en-US" sz="1100" dirty="0">
                <a:solidFill>
                  <a:schemeClr val="tx1"/>
                </a:solidFill>
                <a:latin typeface="Source Sans Pro Semibold" pitchFamily="34" charset="-18"/>
              </a:rPr>
              <a:t>are more likely to have consequences, which of these consequences is not known in </a:t>
            </a:r>
            <a:r>
              <a:rPr lang="en-US" sz="1100" dirty="0" smtClean="0">
                <a:solidFill>
                  <a:schemeClr val="tx1"/>
                </a:solidFill>
                <a:latin typeface="Source Sans Pro Semibold" pitchFamily="34" charset="-18"/>
              </a:rPr>
              <a:t>advance</a:t>
            </a:r>
            <a:endParaRPr lang="en-US" sz="11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consumer </a:t>
            </a:r>
            <a:r>
              <a:rPr lang="en-US" sz="1500" dirty="0">
                <a:solidFill>
                  <a:schemeClr val="tx1"/>
                </a:solidFill>
                <a:latin typeface="Source Sans Pro Semibold" pitchFamily="34" charset="-18"/>
              </a:rPr>
              <a:t>decision in the labor </a:t>
            </a:r>
            <a:r>
              <a:rPr lang="en-US" sz="1500" dirty="0" smtClean="0">
                <a:solidFill>
                  <a:schemeClr val="tx1"/>
                </a:solidFill>
                <a:latin typeface="Source Sans Pro Semibold" pitchFamily="34" charset="-18"/>
              </a:rPr>
              <a:t>market</a:t>
            </a:r>
            <a:endParaRPr lang="en-US" sz="15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100" dirty="0" smtClean="0">
                <a:solidFill>
                  <a:schemeClr val="tx1"/>
                </a:solidFill>
                <a:latin typeface="Source Sans Pro Semibold" pitchFamily="34" charset="-18"/>
              </a:rPr>
              <a:t>t</a:t>
            </a:r>
            <a:r>
              <a:rPr lang="en-US" sz="1100" dirty="0" smtClean="0">
                <a:solidFill>
                  <a:schemeClr val="tx1"/>
                </a:solidFill>
                <a:latin typeface="Source Sans Pro Semibold" pitchFamily="34" charset="-18"/>
              </a:rPr>
              <a:t>he </a:t>
            </a:r>
            <a:r>
              <a:rPr lang="en-US" sz="1100" dirty="0">
                <a:solidFill>
                  <a:schemeClr val="tx1"/>
                </a:solidFill>
                <a:latin typeface="Source Sans Pro Semibold" pitchFamily="34" charset="-18"/>
              </a:rPr>
              <a:t>consumer decides whether to work or not to work, or what combination of work and leisure to choose to maximize his </a:t>
            </a:r>
            <a:r>
              <a:rPr lang="en-US" sz="1100" dirty="0" smtClean="0">
                <a:solidFill>
                  <a:schemeClr val="tx1"/>
                </a:solidFill>
                <a:latin typeface="Source Sans Pro Semibold" pitchFamily="34" charset="-18"/>
              </a:rPr>
              <a:t>utility</a:t>
            </a:r>
            <a:endParaRPr lang="en-US" sz="11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Hořejší</a:t>
            </a:r>
            <a:r>
              <a:rPr lang="en-US" sz="1500" dirty="0">
                <a:solidFill>
                  <a:schemeClr val="tx1"/>
                </a:solidFill>
                <a:latin typeface="Source Sans Pro Semibold" pitchFamily="34" charset="-18"/>
              </a:rPr>
              <a:t> et al., </a:t>
            </a:r>
            <a:r>
              <a:rPr lang="en-US" sz="1500" dirty="0" smtClean="0">
                <a:solidFill>
                  <a:schemeClr val="tx1"/>
                </a:solidFill>
                <a:latin typeface="Source Sans Pro Semibold" pitchFamily="34" charset="-18"/>
              </a:rPr>
              <a:t>201</a:t>
            </a:r>
            <a:r>
              <a:rPr lang="cs-CZ" sz="1500" dirty="0">
                <a:solidFill>
                  <a:schemeClr val="tx1"/>
                </a:solidFill>
                <a:latin typeface="Source Sans Pro Semibold" pitchFamily="34" charset="-18"/>
              </a:rPr>
              <a:t>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2013</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94837890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4</a:t>
            </a:r>
            <a:r>
              <a:rPr lang="en-US" dirty="0" smtClean="0"/>
              <a:t>. SYSTEMATIC </a:t>
            </a:r>
            <a:r>
              <a:rPr lang="en-US" dirty="0"/>
              <a:t>ANALYSIS OF BEHAVIOR OF THE MARKET MECHANISM OFFER</a:t>
            </a:r>
          </a:p>
        </p:txBody>
      </p:sp>
      <p:sp>
        <p:nvSpPr>
          <p:cNvPr id="3" name="Subtitle 2"/>
          <p:cNvSpPr>
            <a:spLocks noGrp="1"/>
          </p:cNvSpPr>
          <p:nvPr>
            <p:ph type="subTitle" idx="1"/>
          </p:nvPr>
        </p:nvSpPr>
        <p:spPr>
          <a:xfrm>
            <a:off x="1475656" y="4012374"/>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36</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98356424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the student with the classical concept of company theory</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explain the problem of maximizing the company's profit</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explain the company's efforts to minimize company costs</a:t>
            </a: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optimal decision making of the company</a:t>
            </a:r>
          </a:p>
          <a:p>
            <a:pPr marL="342900" indent="-34290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646413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3200" dirty="0"/>
              <a:t>4.1	</a:t>
            </a:r>
            <a:r>
              <a:rPr lang="cs-CZ" sz="3200" dirty="0" smtClean="0"/>
              <a:t>Profit </a:t>
            </a:r>
            <a:endParaRPr lang="en-US" sz="3200" dirty="0"/>
          </a:p>
        </p:txBody>
      </p:sp>
      <p:sp>
        <p:nvSpPr>
          <p:cNvPr id="3" name="Subtitle 2"/>
          <p:cNvSpPr>
            <a:spLocks noGrp="1"/>
          </p:cNvSpPr>
          <p:nvPr>
            <p:ph type="subTitle" idx="1"/>
          </p:nvPr>
        </p:nvSpPr>
        <p:spPr>
          <a:xfrm>
            <a:off x="539552" y="2348880"/>
            <a:ext cx="7981078" cy="3744416"/>
          </a:xfrm>
        </p:spPr>
        <p:txBody>
          <a:bodyPr>
            <a:noAutofit/>
          </a:bodyPr>
          <a:lstStyle/>
          <a:p>
            <a:pPr algn="l"/>
            <a:r>
              <a:rPr lang="cs-CZ" sz="1500" dirty="0" err="1" smtClean="0">
                <a:solidFill>
                  <a:schemeClr val="tx1"/>
                </a:solidFill>
                <a:latin typeface="Source Sans Pro Semibold" pitchFamily="34" charset="-18"/>
              </a:rPr>
              <a:t>Firm</a:t>
            </a:r>
            <a:r>
              <a:rPr lang="en-US" sz="1500" dirty="0" smtClean="0">
                <a:solidFill>
                  <a:schemeClr val="tx1"/>
                </a:solidFill>
                <a:latin typeface="Source Sans Pro Semibold" pitchFamily="34" charset="-18"/>
              </a:rPr>
              <a:t>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in the conception of a classical economic theory characterized as an </a:t>
            </a:r>
            <a:r>
              <a:rPr lang="en-US" sz="1500" dirty="0" smtClean="0">
                <a:solidFill>
                  <a:schemeClr val="tx1"/>
                </a:solidFill>
                <a:latin typeface="Source Sans Pro Semibold" pitchFamily="34" charset="-18"/>
              </a:rPr>
              <a:t>economic </a:t>
            </a:r>
            <a:r>
              <a:rPr lang="en-US" sz="1500" dirty="0">
                <a:solidFill>
                  <a:schemeClr val="tx1"/>
                </a:solidFill>
                <a:latin typeface="Source Sans Pro Semibold" pitchFamily="34" charset="-18"/>
              </a:rPr>
              <a:t>entity specializing in the transformation of inputs into goods </a:t>
            </a:r>
            <a:r>
              <a:rPr lang="en-US" sz="1500" dirty="0" smtClean="0">
                <a:solidFill>
                  <a:schemeClr val="tx1"/>
                </a:solidFill>
                <a:latin typeface="Source Sans Pro Semibold" pitchFamily="34" charset="-18"/>
              </a:rPr>
              <a:t>outputs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target </a:t>
            </a:r>
            <a:r>
              <a:rPr lang="en-US" sz="1500" dirty="0" smtClean="0">
                <a:solidFill>
                  <a:schemeClr val="tx1"/>
                </a:solidFill>
                <a:latin typeface="Source Sans Pro Semibold" pitchFamily="34" charset="-18"/>
              </a:rPr>
              <a:t>behavior </a:t>
            </a:r>
            <a:r>
              <a:rPr lang="en-US" sz="1500" dirty="0">
                <a:solidFill>
                  <a:schemeClr val="tx1"/>
                </a:solidFill>
                <a:latin typeface="Source Sans Pro Semibold" pitchFamily="34" charset="-18"/>
              </a:rPr>
              <a:t>of a company according to classical economic theory is to maximize </a:t>
            </a:r>
            <a:r>
              <a:rPr lang="en-US" sz="1500" dirty="0" smtClean="0">
                <a:solidFill>
                  <a:schemeClr val="tx1"/>
                </a:solidFill>
                <a:latin typeface="Source Sans Pro Semibold" pitchFamily="34" charset="-18"/>
              </a:rPr>
              <a:t>prof</a:t>
            </a:r>
            <a:r>
              <a:rPr lang="cs-CZ" sz="1500" dirty="0" err="1" smtClean="0">
                <a:solidFill>
                  <a:schemeClr val="tx1"/>
                </a:solidFill>
                <a:latin typeface="Source Sans Pro Semibold" pitchFamily="34" charset="-18"/>
              </a:rPr>
              <a:t>it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profit maximizing company chooses a combination of inputs and outputs to achieve maximum economic </a:t>
            </a:r>
            <a:r>
              <a:rPr lang="en-US" sz="1500" dirty="0" smtClean="0">
                <a:solidFill>
                  <a:schemeClr val="tx1"/>
                </a:solidFill>
                <a:latin typeface="Source Sans Pro Semibold" pitchFamily="34" charset="-18"/>
              </a:rPr>
              <a:t>profit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Company's economic profit (π)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the difference between its total revenue (TR) and total </a:t>
            </a:r>
            <a:r>
              <a:rPr lang="en-US" sz="1500" dirty="0" smtClean="0">
                <a:solidFill>
                  <a:schemeClr val="tx1"/>
                </a:solidFill>
                <a:latin typeface="Source Sans Pro Semibold" pitchFamily="34" charset="-18"/>
              </a:rPr>
              <a:t>cost (T</a:t>
            </a:r>
            <a:r>
              <a:rPr lang="en-US" sz="1500" i="1" dirty="0" smtClean="0">
                <a:solidFill>
                  <a:schemeClr val="tx1"/>
                </a:solidFill>
                <a:latin typeface="Source Sans Pro Semibold" pitchFamily="34" charset="-18"/>
              </a:rPr>
              <a:t>C)</a:t>
            </a:r>
          </a:p>
          <a:p>
            <a:pPr algn="l"/>
            <a:r>
              <a:rPr lang="en-US" sz="1500" i="1" dirty="0">
                <a:solidFill>
                  <a:schemeClr val="tx1"/>
                </a:solidFill>
                <a:latin typeface="Source Sans Pro Semibold" pitchFamily="34" charset="-18"/>
              </a:rPr>
              <a:t>                                                              </a:t>
            </a:r>
            <a:r>
              <a:rPr lang="cs-CZ" sz="1500" i="1" dirty="0" smtClean="0">
                <a:solidFill>
                  <a:schemeClr val="tx1"/>
                </a:solidFill>
                <a:latin typeface="Source Sans Pro Semibold" pitchFamily="34" charset="-18"/>
              </a:rPr>
              <a:t>           </a:t>
            </a:r>
            <a:r>
              <a:rPr lang="en-US" sz="1500" i="1" dirty="0" smtClean="0">
                <a:solidFill>
                  <a:schemeClr val="tx1"/>
                </a:solidFill>
                <a:latin typeface="Source Sans Pro Semibold" pitchFamily="34" charset="-18"/>
              </a:rPr>
              <a:t>π </a:t>
            </a:r>
            <a:r>
              <a:rPr lang="en-US" sz="1500" i="1" dirty="0">
                <a:solidFill>
                  <a:schemeClr val="tx1"/>
                </a:solidFill>
                <a:latin typeface="Source Sans Pro Semibold" pitchFamily="34" charset="-18"/>
              </a:rPr>
              <a:t>= TR - TC</a:t>
            </a:r>
          </a:p>
          <a:p>
            <a:r>
              <a:rPr lang="en-US" sz="1500" i="1" dirty="0" smtClean="0">
                <a:solidFill>
                  <a:schemeClr val="tx1"/>
                </a:solidFill>
                <a:latin typeface="Source Sans Pro Semibold" pitchFamily="34" charset="-18"/>
              </a:rPr>
              <a:t>Economic </a:t>
            </a:r>
            <a:r>
              <a:rPr lang="en-US" sz="1500" i="1" dirty="0">
                <a:solidFill>
                  <a:schemeClr val="tx1"/>
                </a:solidFill>
                <a:latin typeface="Source Sans Pro Semibold" pitchFamily="34" charset="-18"/>
              </a:rPr>
              <a:t>profit = total revenue - explicit costs - implicit </a:t>
            </a:r>
            <a:r>
              <a:rPr lang="en-US" sz="1500" i="1" dirty="0" smtClean="0">
                <a:solidFill>
                  <a:schemeClr val="tx1"/>
                </a:solidFill>
                <a:latin typeface="Source Sans Pro Semibold" pitchFamily="34" charset="-18"/>
              </a:rPr>
              <a:t>costs</a:t>
            </a:r>
            <a:endParaRPr lang="cs-CZ" sz="1500" i="1" dirty="0" smtClean="0">
              <a:solidFill>
                <a:schemeClr val="tx1"/>
              </a:solidFill>
              <a:latin typeface="Source Sans Pro Semibold" pitchFamily="34" charset="-18"/>
            </a:endParaRPr>
          </a:p>
          <a:p>
            <a:endParaRPr lang="cs-CZ" sz="1500" i="1"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a:solidFill>
                  <a:schemeClr val="tx1"/>
                </a:solidFill>
                <a:latin typeface="Source Sans Pro Semibold" pitchFamily="34" charset="-18"/>
              </a:rPr>
              <a:t>(Hořejší et al., 2012)</a:t>
            </a: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886654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4.2 Concept of transaction costs (1)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smtClean="0">
                <a:solidFill>
                  <a:schemeClr val="tx1"/>
                </a:solidFill>
                <a:latin typeface="Source Sans Pro Semibold" pitchFamily="34" charset="-18"/>
              </a:rPr>
              <a:t>Transaction </a:t>
            </a:r>
            <a:r>
              <a:rPr lang="en-US" sz="1500" dirty="0">
                <a:solidFill>
                  <a:schemeClr val="tx1"/>
                </a:solidFill>
                <a:latin typeface="Source Sans Pro Semibold" pitchFamily="34" charset="-18"/>
              </a:rPr>
              <a:t>costs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were </a:t>
            </a:r>
            <a:r>
              <a:rPr lang="en-US" sz="1500" dirty="0">
                <a:solidFill>
                  <a:schemeClr val="tx1"/>
                </a:solidFill>
                <a:latin typeface="Source Sans Pro Semibold" pitchFamily="34" charset="-18"/>
              </a:rPr>
              <a:t>first described by economist Ronald Coase, who is the winner of the Nobel Prize for </a:t>
            </a:r>
            <a:r>
              <a:rPr lang="en-US" sz="1500" dirty="0" smtClean="0">
                <a:solidFill>
                  <a:schemeClr val="tx1"/>
                </a:solidFill>
                <a:latin typeface="Source Sans Pro Semibold" pitchFamily="34" charset="-18"/>
              </a:rPr>
              <a:t>Economics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are </a:t>
            </a:r>
            <a:r>
              <a:rPr lang="en-US" sz="1500" dirty="0">
                <a:solidFill>
                  <a:schemeClr val="tx1"/>
                </a:solidFill>
                <a:latin typeface="Source Sans Pro Semibold" pitchFamily="34" charset="-18"/>
              </a:rPr>
              <a:t>defined as the cost of market </a:t>
            </a:r>
            <a:r>
              <a:rPr lang="en-US" sz="1500" dirty="0" smtClean="0">
                <a:solidFill>
                  <a:schemeClr val="tx1"/>
                </a:solidFill>
                <a:latin typeface="Source Sans Pro Semibold" pitchFamily="34" charset="-18"/>
              </a:rPr>
              <a:t>recovery </a:t>
            </a:r>
            <a:r>
              <a:rPr lang="en-US" sz="1500" dirty="0">
                <a:solidFill>
                  <a:schemeClr val="tx1"/>
                </a:solidFill>
                <a:latin typeface="Source Sans Pro Semibold" pitchFamily="34" charset="-18"/>
              </a:rPr>
              <a:t>where the existence is based on the inefficient functioning of the market or the in-adequate awareness of market </a:t>
            </a:r>
            <a:r>
              <a:rPr lang="en-US" sz="1500" dirty="0" smtClean="0">
                <a:solidFill>
                  <a:schemeClr val="tx1"/>
                </a:solidFill>
                <a:latin typeface="Source Sans Pro Semibold" pitchFamily="34" charset="-18"/>
              </a:rPr>
              <a:t>participants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if </a:t>
            </a:r>
            <a:r>
              <a:rPr lang="en-US" sz="1500" dirty="0">
                <a:solidFill>
                  <a:schemeClr val="tx1"/>
                </a:solidFill>
                <a:latin typeface="Source Sans Pro Semibold" pitchFamily="34" charset="-18"/>
              </a:rPr>
              <a:t>the market worked efficiently, there would be no transaction costs. (Coase, 1937)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Holman </a:t>
            </a:r>
            <a:r>
              <a:rPr lang="en-US" sz="1500" dirty="0">
                <a:solidFill>
                  <a:schemeClr val="tx1"/>
                </a:solidFill>
                <a:latin typeface="Source Sans Pro Semibold" pitchFamily="34" charset="-18"/>
              </a:rPr>
              <a:t>defines transaction costs as the cost of executing exchange </a:t>
            </a:r>
            <a:r>
              <a:rPr lang="en-US" sz="1500" dirty="0" smtClean="0">
                <a:solidFill>
                  <a:schemeClr val="tx1"/>
                </a:solidFill>
                <a:latin typeface="Source Sans Pro Semibold" pitchFamily="34" charset="-18"/>
              </a:rPr>
              <a:t>transactions</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Transaction costs are:</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c</a:t>
            </a:r>
            <a:r>
              <a:rPr lang="en-US" sz="1500" dirty="0" err="1" smtClean="0">
                <a:solidFill>
                  <a:schemeClr val="tx1"/>
                </a:solidFill>
                <a:latin typeface="Source Sans Pro Semibold" pitchFamily="34" charset="-18"/>
              </a:rPr>
              <a:t>ost</a:t>
            </a:r>
            <a:r>
              <a:rPr lang="cs-CZ" sz="1500" dirty="0" smtClean="0">
                <a:solidFill>
                  <a:schemeClr val="tx1"/>
                </a:solidFill>
                <a:latin typeface="Source Sans Pro Semibold" pitchFamily="34" charset="-18"/>
              </a:rPr>
              <a:t>s</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of information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c</a:t>
            </a:r>
            <a:r>
              <a:rPr lang="en-US" sz="1500" dirty="0" err="1" smtClean="0">
                <a:solidFill>
                  <a:schemeClr val="tx1"/>
                </a:solidFill>
                <a:latin typeface="Source Sans Pro Semibold" pitchFamily="34" charset="-18"/>
              </a:rPr>
              <a:t>osts</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of decision-making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r</a:t>
            </a:r>
            <a:r>
              <a:rPr lang="en-US" sz="1500" dirty="0" err="1" smtClean="0">
                <a:solidFill>
                  <a:schemeClr val="tx1"/>
                </a:solidFill>
                <a:latin typeface="Source Sans Pro Semibold" pitchFamily="34" charset="-18"/>
              </a:rPr>
              <a:t>ecovery</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costs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pPr algn="l"/>
            <a:r>
              <a:rPr lang="en-US" sz="1500" dirty="0">
                <a:solidFill>
                  <a:schemeClr val="tx1"/>
                </a:solidFill>
                <a:latin typeface="Source Sans Pro Semibold" pitchFamily="34" charset="-18"/>
              </a:rPr>
              <a:t>Source: (Coase, 1937, Holman, </a:t>
            </a:r>
            <a:r>
              <a:rPr lang="en-US" sz="1500" dirty="0" smtClean="0">
                <a:solidFill>
                  <a:schemeClr val="tx1"/>
                </a:solidFill>
                <a:latin typeface="Source Sans Pro Semibold" pitchFamily="34" charset="-18"/>
              </a:rPr>
              <a:t>200</a:t>
            </a:r>
            <a:r>
              <a:rPr lang="cs-CZ" sz="1500" dirty="0" smtClean="0">
                <a:solidFill>
                  <a:schemeClr val="tx1"/>
                </a:solidFill>
                <a:latin typeface="Source Sans Pro Semibold" pitchFamily="34" charset="-18"/>
              </a:rPr>
              <a:t>2</a:t>
            </a:r>
            <a:r>
              <a:rPr lang="en-US"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7802194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cs-CZ" sz="3200" dirty="0"/>
              <a:t>1.1 </a:t>
            </a:r>
            <a:r>
              <a:rPr lang="cs-CZ" sz="3200" dirty="0" err="1" smtClean="0"/>
              <a:t>Economics</a:t>
            </a:r>
            <a:endParaRPr lang="en-US" sz="3200" dirty="0"/>
          </a:p>
        </p:txBody>
      </p:sp>
      <p:sp>
        <p:nvSpPr>
          <p:cNvPr id="3" name="Subtitle 2"/>
          <p:cNvSpPr>
            <a:spLocks noGrp="1"/>
          </p:cNvSpPr>
          <p:nvPr>
            <p:ph type="subTitle" idx="1"/>
          </p:nvPr>
        </p:nvSpPr>
        <p:spPr>
          <a:xfrm>
            <a:off x="576853" y="2132856"/>
            <a:ext cx="7981078" cy="3528392"/>
          </a:xfrm>
        </p:spPr>
        <p:txBody>
          <a:bodyPr>
            <a:noAutofit/>
          </a:bodyPr>
          <a:lstStyle/>
          <a:p>
            <a:pPr marL="285750" indent="-285750" algn="l">
              <a:buFont typeface="Courier New" panose="02070309020205020404" pitchFamily="49" charset="0"/>
              <a:buChar char="o"/>
            </a:pPr>
            <a:r>
              <a:rPr lang="en-US" sz="1600" dirty="0">
                <a:solidFill>
                  <a:schemeClr val="tx1"/>
                </a:solidFill>
                <a:latin typeface="Source Sans Pro Semibold" pitchFamily="34" charset="-18"/>
              </a:rPr>
              <a:t>Economics is social science, like any other science discipline, trying to approach the </a:t>
            </a:r>
            <a:r>
              <a:rPr lang="en-US" sz="1600" dirty="0" smtClean="0">
                <a:solidFill>
                  <a:schemeClr val="tx1"/>
                </a:solidFill>
                <a:latin typeface="Source Sans Pro Semibold" pitchFamily="34" charset="-18"/>
              </a:rPr>
              <a:t>exploration </a:t>
            </a:r>
            <a:r>
              <a:rPr lang="en-US" sz="1600" dirty="0">
                <a:solidFill>
                  <a:schemeClr val="tx1"/>
                </a:solidFill>
                <a:latin typeface="Source Sans Pro Semibold" pitchFamily="34" charset="-18"/>
              </a:rPr>
              <a:t>and explanation of economic phenomena </a:t>
            </a:r>
            <a:r>
              <a:rPr lang="en-US" sz="1600" dirty="0" smtClean="0">
                <a:solidFill>
                  <a:schemeClr val="tx1"/>
                </a:solidFill>
                <a:latin typeface="Source Sans Pro Semibold" pitchFamily="34" charset="-18"/>
              </a:rPr>
              <a:t>objectively</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It </a:t>
            </a:r>
            <a:r>
              <a:rPr lang="en-US" sz="1600" dirty="0">
                <a:solidFill>
                  <a:schemeClr val="tx1"/>
                </a:solidFill>
                <a:latin typeface="Source Sans Pro Semibold" pitchFamily="34" charset="-18"/>
              </a:rPr>
              <a:t>uses scientific methods that economists have developed together with scientists in other </a:t>
            </a:r>
            <a:r>
              <a:rPr lang="en-US" sz="1600" dirty="0" smtClean="0">
                <a:solidFill>
                  <a:schemeClr val="tx1"/>
                </a:solidFill>
                <a:latin typeface="Source Sans Pro Semibold" pitchFamily="34" charset="-18"/>
              </a:rPr>
              <a:t>disciplines</a:t>
            </a:r>
            <a:endParaRPr lang="cs-CZ"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Adam Smith (1776) is considered the founder of economics as a science. In the 20th </a:t>
            </a:r>
            <a:r>
              <a:rPr lang="en-US" sz="1600" dirty="0" err="1">
                <a:solidFill>
                  <a:schemeClr val="tx1"/>
                </a:solidFill>
                <a:latin typeface="Source Sans Pro Semibold" pitchFamily="34" charset="-18"/>
              </a:rPr>
              <a:t>cen-tury</a:t>
            </a:r>
            <a:r>
              <a:rPr lang="en-US" sz="1600" dirty="0">
                <a:solidFill>
                  <a:schemeClr val="tx1"/>
                </a:solidFill>
                <a:latin typeface="Source Sans Pro Semibold" pitchFamily="34" charset="-18"/>
              </a:rPr>
              <a:t>, economic theory became a tool of the state's economic </a:t>
            </a:r>
            <a:r>
              <a:rPr lang="en-US" sz="1600" dirty="0" smtClean="0">
                <a:solidFill>
                  <a:schemeClr val="tx1"/>
                </a:solidFill>
                <a:latin typeface="Source Sans Pro Semibold" pitchFamily="34" charset="-18"/>
              </a:rPr>
              <a:t>policy</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The </a:t>
            </a:r>
            <a:r>
              <a:rPr lang="en-US" sz="1600" dirty="0">
                <a:solidFill>
                  <a:schemeClr val="tx1"/>
                </a:solidFill>
                <a:latin typeface="Source Sans Pro Semibold" pitchFamily="34" charset="-18"/>
              </a:rPr>
              <a:t>initiator of state interventionism was J.M. Keynes (1936). In economic thinking, since then, there has been a fundamental problem whose solution is sought in a political way. It is the relationship between "market and state".  Smith and Keynes formed economy and created vital </a:t>
            </a:r>
            <a:r>
              <a:rPr lang="en-US" sz="1600" dirty="0" smtClean="0">
                <a:solidFill>
                  <a:schemeClr val="tx1"/>
                </a:solidFill>
                <a:latin typeface="Source Sans Pro Semibold" pitchFamily="34" charset="-18"/>
              </a:rPr>
              <a:t>science</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Economics </a:t>
            </a:r>
            <a:r>
              <a:rPr lang="en-US" sz="1600" dirty="0">
                <a:solidFill>
                  <a:schemeClr val="tx1"/>
                </a:solidFill>
                <a:latin typeface="Source Sans Pro Semibold" pitchFamily="34" charset="-18"/>
              </a:rPr>
              <a:t>is the study of how societies use scarce resources to produce valuable goods and services and distribute them among different individuals</a:t>
            </a: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a:t>
            </a:r>
            <a:r>
              <a:rPr lang="cs-CZ" sz="1600" dirty="0" smtClean="0">
                <a:solidFill>
                  <a:schemeClr val="tx1"/>
                </a:solidFill>
                <a:latin typeface="Source Sans Pro Semibold" pitchFamily="34" charset="-18"/>
              </a:rPr>
              <a:t>(</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a:t>
            </a:r>
            <a:r>
              <a:rPr lang="cs-CZ" sz="1600" dirty="0" err="1">
                <a:solidFill>
                  <a:schemeClr val="tx1"/>
                </a:solidFill>
                <a:latin typeface="Source Sans Pro Semibold" pitchFamily="34" charset="-18"/>
              </a:rPr>
              <a:t>Nordhous</a:t>
            </a:r>
            <a:r>
              <a:rPr lang="cs-CZ"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2010)</a:t>
            </a:r>
            <a:endParaRPr lang="cs-CZ" sz="1600" dirty="0">
              <a:solidFill>
                <a:schemeClr val="tx1"/>
              </a:solidFill>
              <a:latin typeface="Source Sans Pro Semibold" pitchFamily="34" charset="-18"/>
            </a:endParaRPr>
          </a:p>
          <a:p>
            <a:pPr algn="l"/>
            <a:endParaRPr lang="cs-CZ"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7600712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4.2 Concept of transaction costs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600" dirty="0" smtClean="0">
                <a:solidFill>
                  <a:schemeClr val="tx1"/>
                </a:solidFill>
                <a:latin typeface="Source Sans Pro Semibold" pitchFamily="34" charset="-18"/>
              </a:rPr>
              <a:t>Costs </a:t>
            </a:r>
            <a:r>
              <a:rPr lang="en-US" sz="1600" dirty="0">
                <a:solidFill>
                  <a:schemeClr val="tx1"/>
                </a:solidFill>
                <a:latin typeface="Source Sans Pro Semibold" pitchFamily="34" charset="-18"/>
              </a:rPr>
              <a:t>of information </a:t>
            </a:r>
            <a:endParaRPr lang="cs-CZ" sz="16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200" dirty="0" smtClean="0">
                <a:solidFill>
                  <a:schemeClr val="tx1"/>
                </a:solidFill>
                <a:latin typeface="Source Sans Pro Semibold" pitchFamily="34" charset="-18"/>
              </a:rPr>
              <a:t>otherwise</a:t>
            </a:r>
            <a:r>
              <a:rPr lang="en-US" sz="1200" dirty="0">
                <a:solidFill>
                  <a:schemeClr val="tx1"/>
                </a:solidFill>
                <a:latin typeface="Source Sans Pro Semibold" pitchFamily="34" charset="-18"/>
              </a:rPr>
              <a:t>, it can also be called search costs, and for </a:t>
            </a:r>
            <a:r>
              <a:rPr lang="en-US" sz="1200" dirty="0" smtClean="0">
                <a:solidFill>
                  <a:schemeClr val="tx1"/>
                </a:solidFill>
                <a:latin typeface="Source Sans Pro Semibold" pitchFamily="34" charset="-18"/>
              </a:rPr>
              <a:t>example</a:t>
            </a:r>
            <a:r>
              <a:rPr lang="en-US" sz="1200" dirty="0">
                <a:solidFill>
                  <a:schemeClr val="tx1"/>
                </a:solidFill>
                <a:latin typeface="Source Sans Pro Semibold" pitchFamily="34" charset="-18"/>
              </a:rPr>
              <a:t>, the cost of finding the type and quality of goods and services required by </a:t>
            </a:r>
            <a:r>
              <a:rPr lang="en-US" sz="1200" dirty="0" smtClean="0">
                <a:solidFill>
                  <a:schemeClr val="tx1"/>
                </a:solidFill>
                <a:latin typeface="Source Sans Pro Semibold" pitchFamily="34" charset="-18"/>
              </a:rPr>
              <a:t>customers </a:t>
            </a:r>
            <a:r>
              <a:rPr lang="en-US" sz="1200" dirty="0">
                <a:solidFill>
                  <a:schemeClr val="tx1"/>
                </a:solidFill>
                <a:latin typeface="Source Sans Pro Semibold" pitchFamily="34" charset="-18"/>
              </a:rPr>
              <a:t>can be </a:t>
            </a:r>
            <a:r>
              <a:rPr lang="en-US" sz="1200" dirty="0" smtClean="0">
                <a:solidFill>
                  <a:schemeClr val="tx1"/>
                </a:solidFill>
                <a:latin typeface="Source Sans Pro Semibold" pitchFamily="34" charset="-18"/>
              </a:rPr>
              <a:t>noted</a:t>
            </a:r>
            <a:endParaRPr lang="cs-CZ" sz="12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200" dirty="0" smtClean="0">
                <a:solidFill>
                  <a:schemeClr val="tx1"/>
                </a:solidFill>
                <a:latin typeface="Source Sans Pro Semibold" pitchFamily="34" charset="-18"/>
              </a:rPr>
              <a:t>i</a:t>
            </a:r>
            <a:r>
              <a:rPr lang="en-US" sz="1200" dirty="0" smtClean="0">
                <a:solidFill>
                  <a:schemeClr val="tx1"/>
                </a:solidFill>
                <a:latin typeface="Source Sans Pro Semibold" pitchFamily="34" charset="-18"/>
              </a:rPr>
              <a:t>t </a:t>
            </a:r>
            <a:r>
              <a:rPr lang="en-US" sz="1200" dirty="0">
                <a:solidFill>
                  <a:schemeClr val="tx1"/>
                </a:solidFill>
                <a:latin typeface="Source Sans Pro Semibold" pitchFamily="34" charset="-18"/>
              </a:rPr>
              <a:t>also includes the costs of securing material, reaching out and getting the right workforce, developing a brand that attracts customers</a:t>
            </a:r>
          </a:p>
          <a:p>
            <a:pPr algn="l"/>
            <a:r>
              <a:rPr lang="en-US" sz="1600" dirty="0" smtClean="0">
                <a:solidFill>
                  <a:schemeClr val="tx1"/>
                </a:solidFill>
                <a:latin typeface="Source Sans Pro Semibold" pitchFamily="34" charset="-18"/>
              </a:rPr>
              <a:t>Costs </a:t>
            </a:r>
            <a:r>
              <a:rPr lang="en-US" sz="1600" dirty="0">
                <a:solidFill>
                  <a:schemeClr val="tx1"/>
                </a:solidFill>
                <a:latin typeface="Source Sans Pro Semibold" pitchFamily="34" charset="-18"/>
              </a:rPr>
              <a:t>of </a:t>
            </a:r>
            <a:r>
              <a:rPr lang="en-US" sz="1600" dirty="0" smtClean="0">
                <a:solidFill>
                  <a:schemeClr val="tx1"/>
                </a:solidFill>
                <a:latin typeface="Source Sans Pro Semibold" pitchFamily="34" charset="-18"/>
              </a:rPr>
              <a:t>decision-making</a:t>
            </a: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200" dirty="0" smtClean="0">
                <a:solidFill>
                  <a:schemeClr val="tx1"/>
                </a:solidFill>
                <a:latin typeface="Source Sans Pro Semibold" pitchFamily="34" charset="-18"/>
              </a:rPr>
              <a:t>these </a:t>
            </a:r>
            <a:r>
              <a:rPr lang="en-US" sz="1200" dirty="0">
                <a:solidFill>
                  <a:schemeClr val="tx1"/>
                </a:solidFill>
                <a:latin typeface="Source Sans Pro Semibold" pitchFamily="34" charset="-18"/>
              </a:rPr>
              <a:t>costs are related to the conclusion of contracts. An example may be the conclusion of a contract between the company, its </a:t>
            </a:r>
            <a:r>
              <a:rPr lang="en-US" sz="1200" dirty="0" smtClean="0">
                <a:solidFill>
                  <a:schemeClr val="tx1"/>
                </a:solidFill>
                <a:latin typeface="Source Sans Pro Semibold" pitchFamily="34" charset="-18"/>
              </a:rPr>
              <a:t>management </a:t>
            </a:r>
            <a:r>
              <a:rPr lang="en-US" sz="1200" dirty="0">
                <a:solidFill>
                  <a:schemeClr val="tx1"/>
                </a:solidFill>
                <a:latin typeface="Source Sans Pro Semibold" pitchFamily="34" charset="-18"/>
              </a:rPr>
              <a:t>and a newly recruited employee, including, among other things, the wage of this </a:t>
            </a:r>
            <a:r>
              <a:rPr lang="en-US" sz="1200" dirty="0" smtClean="0">
                <a:solidFill>
                  <a:schemeClr val="tx1"/>
                </a:solidFill>
                <a:latin typeface="Source Sans Pro Semibold" pitchFamily="34" charset="-18"/>
              </a:rPr>
              <a:t>employee</a:t>
            </a:r>
            <a:endParaRPr lang="cs-CZ" sz="1200" dirty="0" smtClean="0">
              <a:solidFill>
                <a:schemeClr val="tx1"/>
              </a:solidFill>
              <a:latin typeface="Source Sans Pro Semibold" pitchFamily="34" charset="-18"/>
            </a:endParaRPr>
          </a:p>
          <a:p>
            <a:pPr algn="l"/>
            <a:r>
              <a:rPr lang="en-US" sz="1600" dirty="0" smtClean="0">
                <a:solidFill>
                  <a:schemeClr val="tx1"/>
                </a:solidFill>
                <a:latin typeface="Source Sans Pro Semibold" pitchFamily="34" charset="-18"/>
              </a:rPr>
              <a:t>Recovery costs</a:t>
            </a: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t</a:t>
            </a:r>
            <a:r>
              <a:rPr lang="en-US" sz="1200" dirty="0" smtClean="0">
                <a:solidFill>
                  <a:schemeClr val="tx1"/>
                </a:solidFill>
                <a:latin typeface="Source Sans Pro Semibold" pitchFamily="34" charset="-18"/>
              </a:rPr>
              <a:t>his </a:t>
            </a:r>
            <a:r>
              <a:rPr lang="en-US" sz="1200" dirty="0">
                <a:solidFill>
                  <a:schemeClr val="tx1"/>
                </a:solidFill>
                <a:latin typeface="Source Sans Pro Semibold" pitchFamily="34" charset="-18"/>
              </a:rPr>
              <a:t>transaction cost group includes, for example, supervisory costs that arise when the parties to the contract need to testify that the </a:t>
            </a:r>
            <a:r>
              <a:rPr lang="en-US" sz="1200" dirty="0" smtClean="0">
                <a:solidFill>
                  <a:schemeClr val="tx1"/>
                </a:solidFill>
                <a:latin typeface="Source Sans Pro Semibold" pitchFamily="34" charset="-18"/>
              </a:rPr>
              <a:t>counterparty </a:t>
            </a:r>
            <a:r>
              <a:rPr lang="en-US" sz="1200" dirty="0">
                <a:solidFill>
                  <a:schemeClr val="tx1"/>
                </a:solidFill>
                <a:latin typeface="Source Sans Pro Semibold" pitchFamily="34" charset="-18"/>
              </a:rPr>
              <a:t>is doing the way the contract imposes </a:t>
            </a:r>
            <a:r>
              <a:rPr lang="en-US" sz="1200" dirty="0" err="1" smtClean="0">
                <a:solidFill>
                  <a:schemeClr val="tx1"/>
                </a:solidFill>
                <a:latin typeface="Source Sans Pro Semibold" pitchFamily="34" charset="-18"/>
              </a:rPr>
              <a:t>i</a:t>
            </a:r>
            <a:r>
              <a:rPr lang="cs-CZ" sz="1200" dirty="0" smtClean="0">
                <a:solidFill>
                  <a:schemeClr val="tx1"/>
                </a:solidFill>
                <a:latin typeface="Source Sans Pro Semibold" pitchFamily="34" charset="-18"/>
              </a:rPr>
              <a:t>t</a:t>
            </a:r>
          </a:p>
          <a:p>
            <a:pPr algn="l"/>
            <a:endParaRPr lang="cs-CZ" sz="1500"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Hirschey</a:t>
            </a:r>
            <a:r>
              <a:rPr lang="en-US" sz="1500" dirty="0">
                <a:solidFill>
                  <a:schemeClr val="tx1"/>
                </a:solidFill>
                <a:latin typeface="Source Sans Pro Semibold" pitchFamily="34" charset="-18"/>
              </a:rPr>
              <a:t>, 2006)</a:t>
            </a: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137118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4.3 </a:t>
            </a:r>
            <a:r>
              <a:rPr lang="en-US" sz="3200" dirty="0" smtClean="0"/>
              <a:t>Production </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Production analysis</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relationship between the firm's production process and the cost of the firm examines the production </a:t>
            </a:r>
            <a:r>
              <a:rPr lang="en-US" sz="1500" dirty="0" smtClean="0">
                <a:solidFill>
                  <a:schemeClr val="tx1"/>
                </a:solidFill>
                <a:latin typeface="Source Sans Pro Semibold" pitchFamily="34" charset="-18"/>
              </a:rPr>
              <a:t>analysis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amount of the firm's costs is influenced by the quantity and cost of purchased manufacturing factors needed for </a:t>
            </a:r>
            <a:r>
              <a:rPr lang="en-US" sz="1500" dirty="0" smtClean="0">
                <a:solidFill>
                  <a:schemeClr val="tx1"/>
                </a:solidFill>
                <a:latin typeface="Source Sans Pro Semibold" pitchFamily="34" charset="-18"/>
              </a:rPr>
              <a:t>production</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result of using a </a:t>
            </a:r>
            <a:r>
              <a:rPr lang="en-US" sz="1500" dirty="0" smtClean="0">
                <a:solidFill>
                  <a:schemeClr val="tx1"/>
                </a:solidFill>
                <a:latin typeface="Source Sans Pro Semibold" pitchFamily="34" charset="-18"/>
              </a:rPr>
              <a:t>combination </a:t>
            </a:r>
            <a:r>
              <a:rPr lang="en-US" sz="1500" dirty="0">
                <a:solidFill>
                  <a:schemeClr val="tx1"/>
                </a:solidFill>
                <a:latin typeface="Source Sans Pro Semibold" pitchFamily="34" charset="-18"/>
              </a:rPr>
              <a:t>of different production factors in the production process is a specific output, i.e. a firm's production, which the firms tracks in certain units of </a:t>
            </a:r>
            <a:r>
              <a:rPr lang="en-US" sz="1500" dirty="0" smtClean="0">
                <a:solidFill>
                  <a:schemeClr val="tx1"/>
                </a:solidFill>
                <a:latin typeface="Source Sans Pro Semibold" pitchFamily="34" charset="-18"/>
              </a:rPr>
              <a:t>measurement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w</a:t>
            </a:r>
            <a:r>
              <a:rPr lang="en-US" sz="1500" dirty="0" smtClean="0">
                <a:solidFill>
                  <a:schemeClr val="tx1"/>
                </a:solidFill>
                <a:latin typeface="Source Sans Pro Semibold" pitchFamily="34" charset="-18"/>
              </a:rPr>
              <a:t>hen </a:t>
            </a:r>
            <a:r>
              <a:rPr lang="en-US" sz="1500" dirty="0">
                <a:solidFill>
                  <a:schemeClr val="tx1"/>
                </a:solidFill>
                <a:latin typeface="Source Sans Pro Semibold" pitchFamily="34" charset="-18"/>
              </a:rPr>
              <a:t>monitoring the output of a firm, production analysis uses a time perspective. Creation of the firm's out-put follows in the short and long </a:t>
            </a:r>
            <a:r>
              <a:rPr lang="en-US" sz="1500" dirty="0" smtClean="0">
                <a:solidFill>
                  <a:schemeClr val="tx1"/>
                </a:solidFill>
                <a:latin typeface="Source Sans Pro Semibold" pitchFamily="34" charset="-18"/>
              </a:rPr>
              <a:t>term</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a:p>
            <a:pPr algn="l"/>
            <a:r>
              <a:rPr lang="cs-CZ" sz="1500" dirty="0">
                <a:solidFill>
                  <a:schemeClr val="tx1"/>
                </a:solidFill>
                <a:latin typeface="Source Sans Pro Semibold" pitchFamily="34" charset="-18"/>
              </a:rPr>
              <a:t>Source: : (Frank, 1991, Hořejší et al. 2013,Varian,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3225670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2800" dirty="0"/>
              <a:t>4.3.1 Production analysis of the company in the short term</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Analyzing the development of a firm's production in the short run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based on the </a:t>
            </a:r>
            <a:r>
              <a:rPr lang="en-US" sz="1500" dirty="0" smtClean="0">
                <a:solidFill>
                  <a:schemeClr val="tx1"/>
                </a:solidFill>
                <a:latin typeface="Source Sans Pro Semibold" pitchFamily="34" charset="-18"/>
              </a:rPr>
              <a:t>assumption </a:t>
            </a:r>
            <a:r>
              <a:rPr lang="en-US" sz="1500" dirty="0">
                <a:solidFill>
                  <a:schemeClr val="tx1"/>
                </a:solidFill>
                <a:latin typeface="Source Sans Pro Semibold" pitchFamily="34" charset="-18"/>
              </a:rPr>
              <a:t>that the firm has limited opportunities to buy all </a:t>
            </a:r>
            <a:r>
              <a:rPr lang="en-US" sz="1500" dirty="0" smtClean="0">
                <a:solidFill>
                  <a:schemeClr val="tx1"/>
                </a:solidFill>
                <a:latin typeface="Source Sans Pro Semibold" pitchFamily="34" charset="-18"/>
              </a:rPr>
              <a:t>factories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f </a:t>
            </a:r>
            <a:r>
              <a:rPr lang="en-US" sz="1500" dirty="0">
                <a:solidFill>
                  <a:schemeClr val="tx1"/>
                </a:solidFill>
                <a:latin typeface="Source Sans Pro Semibold" pitchFamily="34" charset="-18"/>
              </a:rPr>
              <a:t>we assume that the firm in production uses two factors of production, labor and capital, in the short run, capital is considered fixed factor and work </a:t>
            </a:r>
            <a:r>
              <a:rPr lang="en-US" sz="1500" dirty="0" smtClean="0">
                <a:solidFill>
                  <a:schemeClr val="tx1"/>
                </a:solidFill>
                <a:latin typeface="Source Sans Pro Semibold" pitchFamily="34" charset="-18"/>
              </a:rPr>
              <a:t>variable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set of all </a:t>
            </a:r>
            <a:r>
              <a:rPr lang="en-US" sz="1500" dirty="0" smtClean="0">
                <a:solidFill>
                  <a:schemeClr val="tx1"/>
                </a:solidFill>
                <a:latin typeface="Source Sans Pro Semibold" pitchFamily="34" charset="-18"/>
              </a:rPr>
              <a:t>combinations </a:t>
            </a:r>
            <a:r>
              <a:rPr lang="en-US" sz="1500" dirty="0">
                <a:solidFill>
                  <a:schemeClr val="tx1"/>
                </a:solidFill>
                <a:latin typeface="Source Sans Pro Semibold" pitchFamily="34" charset="-18"/>
              </a:rPr>
              <a:t>of inputs and outputs that comprise a technologically feasible way to produce is called a production set. (Varian, 1995, 2014)</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relationship between the amount of variable input used and the production volume generated in the short term expresses so-called the production function</a:t>
            </a:r>
          </a:p>
          <a:p>
            <a:pPr algn="l"/>
            <a:endParaRPr lang="en-US" sz="1500" dirty="0">
              <a:solidFill>
                <a:schemeClr val="tx1"/>
              </a:solidFill>
              <a:latin typeface="Source Sans Pro Semibold" pitchFamily="34" charset="-18"/>
            </a:endParaRPr>
          </a:p>
          <a:p>
            <a:pPr algn="l"/>
            <a:r>
              <a:rPr lang="cs-CZ" sz="1500" i="1" dirty="0" smtClean="0">
                <a:solidFill>
                  <a:schemeClr val="tx1"/>
                </a:solidFill>
                <a:latin typeface="Source Sans Pro Semibold" pitchFamily="34" charset="-18"/>
              </a:rPr>
              <a:t>                                                                                        </a:t>
            </a:r>
            <a:r>
              <a:rPr lang="en-US" sz="1500" i="1" dirty="0" smtClean="0">
                <a:solidFill>
                  <a:schemeClr val="tx1"/>
                </a:solidFill>
                <a:latin typeface="Source Sans Pro Semibold" pitchFamily="34" charset="-18"/>
              </a:rPr>
              <a:t>Q </a:t>
            </a:r>
            <a:r>
              <a:rPr lang="en-US" sz="1500" i="1" dirty="0">
                <a:solidFill>
                  <a:schemeClr val="tx1"/>
                </a:solidFill>
                <a:latin typeface="Source Sans Pro Semibold" pitchFamily="34" charset="-18"/>
              </a:rPr>
              <a:t>= f (F1, F2 ... </a:t>
            </a:r>
            <a:r>
              <a:rPr lang="en-US" sz="1500" i="1" dirty="0" err="1">
                <a:solidFill>
                  <a:schemeClr val="tx1"/>
                </a:solidFill>
                <a:latin typeface="Source Sans Pro Semibold" pitchFamily="34" charset="-18"/>
              </a:rPr>
              <a:t>Fn</a:t>
            </a:r>
            <a:r>
              <a:rPr lang="en-US" sz="1500" i="1" dirty="0" smtClean="0">
                <a:solidFill>
                  <a:schemeClr val="tx1"/>
                </a:solidFill>
                <a:latin typeface="Source Sans Pro Semibold" pitchFamily="34" charset="-18"/>
              </a:rPr>
              <a:t>)</a:t>
            </a:r>
            <a:endParaRPr lang="cs-CZ" sz="1500" i="1"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(Hořejší et al. </a:t>
            </a:r>
            <a:r>
              <a:rPr lang="cs-CZ" sz="1500" dirty="0" smtClean="0">
                <a:solidFill>
                  <a:schemeClr val="tx1"/>
                </a:solidFill>
                <a:latin typeface="Source Sans Pro Semibold" pitchFamily="34" charset="-18"/>
              </a:rPr>
              <a:t>2012, </a:t>
            </a:r>
            <a:r>
              <a:rPr lang="en-US" sz="1500" dirty="0">
                <a:solidFill>
                  <a:schemeClr val="tx1"/>
                </a:solidFill>
                <a:latin typeface="Source Sans Pro Semibold" pitchFamily="34" charset="-18"/>
              </a:rPr>
              <a:t>Varian, 1995, 2014</a:t>
            </a:r>
            <a:r>
              <a:rPr lang="cs-CZ"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a:p>
            <a:pPr algn="l"/>
            <a:endParaRPr lang="cs-CZ" sz="1500" i="1"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223758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4.3.2 Long-term production analysis</a:t>
            </a:r>
          </a:p>
        </p:txBody>
      </p:sp>
      <p:sp>
        <p:nvSpPr>
          <p:cNvPr id="3" name="Subtitle 2"/>
          <p:cNvSpPr>
            <a:spLocks noGrp="1"/>
          </p:cNvSpPr>
          <p:nvPr>
            <p:ph type="subTitle" idx="1"/>
          </p:nvPr>
        </p:nvSpPr>
        <p:spPr>
          <a:xfrm>
            <a:off x="521440" y="2204864"/>
            <a:ext cx="7981078" cy="3528392"/>
          </a:xfrm>
        </p:spPr>
        <p:txBody>
          <a:bodyPr>
            <a:noAutofit/>
          </a:bodyPr>
          <a:lstStyle/>
          <a:p>
            <a:pPr algn="l"/>
            <a:r>
              <a:rPr lang="en-US" sz="2000" dirty="0" smtClean="0">
                <a:solidFill>
                  <a:schemeClr val="tx1"/>
                </a:solidFill>
                <a:latin typeface="Source Sans Pro Semibold" pitchFamily="34" charset="-18"/>
              </a:rPr>
              <a:t>Analysis </a:t>
            </a:r>
            <a:r>
              <a:rPr lang="en-US" sz="2000" dirty="0">
                <a:solidFill>
                  <a:schemeClr val="tx1"/>
                </a:solidFill>
                <a:latin typeface="Source Sans Pro Semibold" pitchFamily="34" charset="-18"/>
              </a:rPr>
              <a:t>of the development of a company's production over a long period </a:t>
            </a:r>
            <a:endParaRPr lang="cs-CZ" sz="20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en-US" sz="1600" dirty="0" smtClean="0">
                <a:solidFill>
                  <a:schemeClr val="tx1"/>
                </a:solidFill>
                <a:latin typeface="Source Sans Pro Semibold" pitchFamily="34" charset="-18"/>
              </a:rPr>
              <a:t>is </a:t>
            </a:r>
            <a:r>
              <a:rPr lang="en-US" sz="1600" dirty="0">
                <a:solidFill>
                  <a:schemeClr val="tx1"/>
                </a:solidFill>
                <a:latin typeface="Source Sans Pro Semibold" pitchFamily="34" charset="-18"/>
              </a:rPr>
              <a:t>based on the assumption that all inputs used in the production process are </a:t>
            </a:r>
            <a:r>
              <a:rPr lang="en-US" sz="1600" dirty="0" smtClean="0">
                <a:solidFill>
                  <a:schemeClr val="tx1"/>
                </a:solidFill>
                <a:latin typeface="Source Sans Pro Semibold" pitchFamily="34" charset="-18"/>
              </a:rPr>
              <a:t>variable</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f </a:t>
            </a:r>
            <a:r>
              <a:rPr lang="en-US" sz="1600" dirty="0">
                <a:solidFill>
                  <a:schemeClr val="tx1"/>
                </a:solidFill>
                <a:latin typeface="Source Sans Pro Semibold" pitchFamily="34" charset="-18"/>
              </a:rPr>
              <a:t>a company uses work and capital in production, then it can change over a long period depending on the volume of </a:t>
            </a:r>
            <a:r>
              <a:rPr lang="en-US" sz="1600" dirty="0" smtClean="0">
                <a:solidFill>
                  <a:schemeClr val="tx1"/>
                </a:solidFill>
                <a:latin typeface="Source Sans Pro Semibold" pitchFamily="34" charset="-18"/>
              </a:rPr>
              <a:t>production</a:t>
            </a:r>
            <a:r>
              <a:rPr lang="cs-CZ" sz="1600" dirty="0" smtClean="0">
                <a:solidFill>
                  <a:schemeClr val="tx1"/>
                </a:solidFill>
                <a:latin typeface="Source Sans Pro Semibold" pitchFamily="34" charset="-18"/>
              </a:rPr>
              <a:t> </a:t>
            </a:r>
            <a:r>
              <a:rPr lang="cs-CZ" sz="1600" dirty="0">
                <a:solidFill>
                  <a:schemeClr val="tx1"/>
                </a:solidFill>
                <a:latin typeface="Source Sans Pro Semibold" pitchFamily="34" charset="-18"/>
              </a:rPr>
              <a:t>i</a:t>
            </a:r>
            <a:r>
              <a:rPr lang="en-US" sz="1600" dirty="0" smtClean="0">
                <a:solidFill>
                  <a:schemeClr val="tx1"/>
                </a:solidFill>
                <a:latin typeface="Source Sans Pro Semibold" pitchFamily="34" charset="-18"/>
              </a:rPr>
              <a:t>so</a:t>
            </a:r>
            <a:r>
              <a:rPr lang="cs-CZ" sz="1600" dirty="0" smtClean="0">
                <a:solidFill>
                  <a:schemeClr val="tx1"/>
                </a:solidFill>
                <a:latin typeface="Source Sans Pro Semibold" pitchFamily="34" charset="-18"/>
              </a:rPr>
              <a:t>q</a:t>
            </a:r>
            <a:r>
              <a:rPr lang="en-US" sz="1600" dirty="0" err="1" smtClean="0">
                <a:solidFill>
                  <a:schemeClr val="tx1"/>
                </a:solidFill>
                <a:latin typeface="Source Sans Pro Semibold" pitchFamily="34" charset="-18"/>
              </a:rPr>
              <a:t>nant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analysis</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deals with the development of the company's production in the long term </a:t>
            </a:r>
            <a:r>
              <a:rPr lang="en-US" sz="1500" dirty="0" smtClean="0">
                <a:solidFill>
                  <a:schemeClr val="tx1"/>
                </a:solidFill>
                <a:latin typeface="Source Sans Pro Semibold" pitchFamily="34" charset="-18"/>
              </a:rPr>
              <a:t>deals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development of the company's production in the long term deals with the so-called </a:t>
            </a:r>
            <a:r>
              <a:rPr lang="en-US" sz="1500" dirty="0" err="1" smtClean="0">
                <a:solidFill>
                  <a:schemeClr val="tx1"/>
                </a:solidFill>
                <a:latin typeface="Source Sans Pro Semibold" pitchFamily="34" charset="-18"/>
              </a:rPr>
              <a:t>iso</a:t>
            </a:r>
            <a:r>
              <a:rPr lang="cs-CZ" sz="1500" dirty="0" smtClean="0">
                <a:solidFill>
                  <a:schemeClr val="tx1"/>
                </a:solidFill>
                <a:latin typeface="Source Sans Pro Semibold" pitchFamily="34" charset="-18"/>
              </a:rPr>
              <a:t>q</a:t>
            </a:r>
            <a:r>
              <a:rPr lang="en-US" sz="1500" dirty="0" err="1" smtClean="0">
                <a:solidFill>
                  <a:schemeClr val="tx1"/>
                </a:solidFill>
                <a:latin typeface="Source Sans Pro Semibold" pitchFamily="34" charset="-18"/>
              </a:rPr>
              <a:t>nant</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analysis. The production company examines the two variable inputs, which are labor (L) and capital (K). The output of the company is so-called </a:t>
            </a:r>
            <a:r>
              <a:rPr lang="en-US" sz="1500" dirty="0" smtClean="0">
                <a:solidFill>
                  <a:schemeClr val="tx1"/>
                </a:solidFill>
                <a:latin typeface="Source Sans Pro Semibold" pitchFamily="34" charset="-18"/>
              </a:rPr>
              <a:t>isoquant</a:t>
            </a:r>
            <a:endParaRPr lang="cs-CZ" sz="15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Isoquant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a curve that represents a combination of labor factor (L) and capital (K), which make it possible to produce the same volume of </a:t>
            </a:r>
            <a:r>
              <a:rPr lang="en-US" sz="1500" dirty="0" err="1" smtClean="0">
                <a:solidFill>
                  <a:schemeClr val="tx1"/>
                </a:solidFill>
                <a:latin typeface="Source Sans Pro Semibold" pitchFamily="34" charset="-18"/>
              </a:rPr>
              <a:t>productio</a:t>
            </a:r>
            <a:r>
              <a:rPr lang="cs-CZ" sz="1500" dirty="0" smtClean="0">
                <a:solidFill>
                  <a:schemeClr val="tx1"/>
                </a:solidFill>
                <a:latin typeface="Source Sans Pro Semibold" pitchFamily="34" charset="-18"/>
              </a:rPr>
              <a:t>n</a:t>
            </a:r>
          </a:p>
          <a:p>
            <a:pPr algn="l"/>
            <a:r>
              <a:rPr lang="cs-CZ" sz="1500" dirty="0" smtClean="0">
                <a:solidFill>
                  <a:schemeClr val="tx1"/>
                </a:solidFill>
                <a:latin typeface="Source Sans Pro Semibold" pitchFamily="34" charset="-18"/>
              </a:rPr>
              <a:t>Source</a:t>
            </a:r>
            <a:r>
              <a:rPr lang="da-DK" sz="1500" dirty="0" smtClean="0">
                <a:solidFill>
                  <a:schemeClr val="tx1"/>
                </a:solidFill>
                <a:latin typeface="Source Sans Pro Semibold" pitchFamily="34" charset="-18"/>
              </a:rPr>
              <a:t>: </a:t>
            </a:r>
            <a:r>
              <a:rPr lang="da-DK" sz="1500" dirty="0">
                <a:solidFill>
                  <a:schemeClr val="tx1"/>
                </a:solidFill>
                <a:latin typeface="Source Sans Pro Semibold" pitchFamily="34" charset="-18"/>
              </a:rPr>
              <a:t>(Frank, 1991, Hořejší et al., 2012, Pyndik &amp;Rubinfeld, 2013)</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1630708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4.4 4.4	The Optimal Input </a:t>
            </a:r>
            <a:r>
              <a:rPr lang="en-US" sz="3200" dirty="0" smtClean="0"/>
              <a:t>Combination</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smtClean="0">
                <a:solidFill>
                  <a:schemeClr val="tx1"/>
                </a:solidFill>
                <a:latin typeface="Source Sans Pro Semibold" pitchFamily="34" charset="-18"/>
              </a:rPr>
              <a:t>Maximizing </a:t>
            </a:r>
            <a:r>
              <a:rPr lang="en-US" sz="2000" dirty="0">
                <a:solidFill>
                  <a:schemeClr val="tx1"/>
                </a:solidFill>
                <a:latin typeface="Source Sans Pro Semibold" pitchFamily="34" charset="-18"/>
              </a:rPr>
              <a:t>Profit</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cs-CZ" sz="1500" dirty="0" err="1" smtClean="0">
                <a:solidFill>
                  <a:schemeClr val="tx1"/>
                </a:solidFill>
                <a:latin typeface="Source Sans Pro Semibold" pitchFamily="34" charset="-18"/>
              </a:rPr>
              <a:t>firm</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has to reconcile its technical possibilities with financial </a:t>
            </a:r>
            <a:r>
              <a:rPr lang="en-US" sz="1500" dirty="0" smtClean="0">
                <a:solidFill>
                  <a:schemeClr val="tx1"/>
                </a:solidFill>
                <a:latin typeface="Source Sans Pro Semibold" pitchFamily="34" charset="-18"/>
              </a:rPr>
              <a:t>ones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maximizing </a:t>
            </a:r>
            <a:r>
              <a:rPr lang="en-US" sz="1500" dirty="0">
                <a:solidFill>
                  <a:schemeClr val="tx1"/>
                </a:solidFill>
                <a:latin typeface="Source Sans Pro Semibold" pitchFamily="34" charset="-18"/>
              </a:rPr>
              <a:t>profit firm will try to produce the maximum possible production volume at the given total cost</a:t>
            </a:r>
          </a:p>
          <a:p>
            <a:pPr algn="l"/>
            <a:r>
              <a:rPr lang="en-US" sz="2000" dirty="0">
                <a:solidFill>
                  <a:schemeClr val="tx1"/>
                </a:solidFill>
                <a:latin typeface="Source Sans Pro Semibold" pitchFamily="34" charset="-18"/>
              </a:rPr>
              <a:t>Financial possibilities of the company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financial capabilities of a firm are represented in economic theory by a straight line called the </a:t>
            </a:r>
            <a:r>
              <a:rPr lang="en-US" sz="1600" dirty="0" err="1">
                <a:solidFill>
                  <a:schemeClr val="tx1"/>
                </a:solidFill>
                <a:latin typeface="Source Sans Pro Semibold" pitchFamily="34" charset="-18"/>
              </a:rPr>
              <a:t>isocost</a:t>
            </a:r>
            <a:r>
              <a:rPr lang="en-US" sz="1600" dirty="0">
                <a:solidFill>
                  <a:schemeClr val="tx1"/>
                </a:solidFill>
                <a:latin typeface="Source Sans Pro Semibold" pitchFamily="34" charset="-18"/>
              </a:rPr>
              <a:t> </a:t>
            </a:r>
            <a:r>
              <a:rPr lang="en-US" sz="1600" dirty="0" smtClean="0">
                <a:solidFill>
                  <a:schemeClr val="tx1"/>
                </a:solidFill>
                <a:latin typeface="Source Sans Pro Semibold" pitchFamily="34" charset="-18"/>
              </a:rPr>
              <a:t>line</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t </a:t>
            </a:r>
            <a:r>
              <a:rPr lang="en-US" sz="1600" dirty="0">
                <a:solidFill>
                  <a:schemeClr val="tx1"/>
                </a:solidFill>
                <a:latin typeface="Source Sans Pro Semibold" pitchFamily="34" charset="-18"/>
              </a:rPr>
              <a:t>shows all possible combinations of labor and capital that can be purchased for a given total </a:t>
            </a:r>
            <a:r>
              <a:rPr lang="en-US" sz="1600" dirty="0" smtClean="0">
                <a:solidFill>
                  <a:schemeClr val="tx1"/>
                </a:solidFill>
                <a:latin typeface="Source Sans Pro Semibold" pitchFamily="34" charset="-18"/>
              </a:rPr>
              <a:t>cost</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ost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optimum of the </a:t>
            </a:r>
            <a:r>
              <a:rPr lang="en-US" sz="1600" dirty="0" smtClean="0">
                <a:solidFill>
                  <a:schemeClr val="tx1"/>
                </a:solidFill>
                <a:latin typeface="Source Sans Pro Semibold" pitchFamily="34" charset="-18"/>
              </a:rPr>
              <a:t>firm</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smtClean="0">
                <a:solidFill>
                  <a:schemeClr val="tx1"/>
                </a:solidFill>
                <a:latin typeface="Source Sans Pro Semibold" pitchFamily="34" charset="-18"/>
              </a:rPr>
              <a:t>t </a:t>
            </a:r>
            <a:r>
              <a:rPr lang="en-US" sz="1600" dirty="0">
                <a:solidFill>
                  <a:schemeClr val="tx1"/>
                </a:solidFill>
                <a:latin typeface="Source Sans Pro Semibold" pitchFamily="34" charset="-18"/>
              </a:rPr>
              <a:t>the point of contact with </a:t>
            </a:r>
            <a:r>
              <a:rPr lang="en-US" sz="1600" dirty="0" err="1">
                <a:solidFill>
                  <a:schemeClr val="tx1"/>
                </a:solidFill>
                <a:latin typeface="Source Sans Pro Semibold" pitchFamily="34" charset="-18"/>
              </a:rPr>
              <a:t>isocost</a:t>
            </a:r>
            <a:r>
              <a:rPr lang="en-US" sz="1600" dirty="0">
                <a:solidFill>
                  <a:schemeClr val="tx1"/>
                </a:solidFill>
                <a:latin typeface="Source Sans Pro Semibold" pitchFamily="34" charset="-18"/>
              </a:rPr>
              <a:t> line and isoquant, the firm chooses a level of output that is produced at minimal </a:t>
            </a:r>
            <a:r>
              <a:rPr lang="en-US" sz="1600" dirty="0" smtClean="0">
                <a:solidFill>
                  <a:schemeClr val="tx1"/>
                </a:solidFill>
                <a:latin typeface="Source Sans Pro Semibold" pitchFamily="34" charset="-18"/>
              </a:rPr>
              <a:t>cost</a:t>
            </a:r>
            <a:endParaRPr lang="en-US" sz="16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(Hořejší et al. 2012)</a:t>
            </a: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7784977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4.6 4.6	Choosing output by the firm </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 basis for the firm's decision-making </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is </a:t>
            </a:r>
            <a:r>
              <a:rPr lang="en-US" sz="1400" dirty="0">
                <a:solidFill>
                  <a:schemeClr val="tx1"/>
                </a:solidFill>
                <a:latin typeface="Source Sans Pro Semibold" pitchFamily="34" charset="-18"/>
              </a:rPr>
              <a:t>its effort to maximize </a:t>
            </a:r>
            <a:r>
              <a:rPr lang="en-US" sz="1400" dirty="0" smtClean="0">
                <a:solidFill>
                  <a:schemeClr val="tx1"/>
                </a:solidFill>
                <a:latin typeface="Source Sans Pro Semibold" pitchFamily="34" charset="-18"/>
              </a:rPr>
              <a:t>profits</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c</a:t>
            </a:r>
            <a:r>
              <a:rPr lang="en-US" sz="1400" dirty="0" err="1" smtClean="0">
                <a:solidFill>
                  <a:schemeClr val="tx1"/>
                </a:solidFill>
                <a:latin typeface="Source Sans Pro Semibold" pitchFamily="34" charset="-18"/>
              </a:rPr>
              <a:t>ritical</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to this situation is the comparison of marginal revenue (MR) and marginal cost (MC</a:t>
            </a:r>
            <a:r>
              <a:rPr lang="en-US" sz="1400" dirty="0" smtClean="0">
                <a:solidFill>
                  <a:schemeClr val="tx1"/>
                </a:solidFill>
                <a:latin typeface="Source Sans Pro Semibold" pitchFamily="34" charset="-18"/>
              </a:rPr>
              <a:t>)</a:t>
            </a:r>
            <a:endParaRPr lang="cs-CZ" sz="1400" dirty="0" smtClean="0">
              <a:solidFill>
                <a:schemeClr val="tx1"/>
              </a:solidFill>
              <a:latin typeface="Source Sans Pro Semibold" pitchFamily="34" charset="-18"/>
            </a:endParaRPr>
          </a:p>
          <a:p>
            <a:pPr marL="342900" indent="-342900" algn="l">
              <a:buFont typeface="+mj-lt"/>
              <a:buAutoNum type="arabicPeriod"/>
            </a:pPr>
            <a:r>
              <a:rPr lang="en-US" sz="1400" dirty="0" smtClean="0">
                <a:solidFill>
                  <a:schemeClr val="tx1"/>
                </a:solidFill>
                <a:latin typeface="Source Sans Pro Semibold" pitchFamily="34" charset="-18"/>
              </a:rPr>
              <a:t>MR </a:t>
            </a:r>
            <a:r>
              <a:rPr lang="en-US" sz="1400" dirty="0">
                <a:solidFill>
                  <a:schemeClr val="tx1"/>
                </a:solidFill>
                <a:latin typeface="Source Sans Pro Semibold" pitchFamily="34" charset="-18"/>
              </a:rPr>
              <a:t>&lt;</a:t>
            </a:r>
            <a:r>
              <a:rPr lang="en-US" sz="1400" dirty="0" smtClean="0">
                <a:solidFill>
                  <a:schemeClr val="tx1"/>
                </a:solidFill>
                <a:latin typeface="Source Sans Pro Semibold" pitchFamily="34" charset="-18"/>
              </a:rPr>
              <a:t>MC</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smtClean="0">
                <a:solidFill>
                  <a:schemeClr val="tx1"/>
                </a:solidFill>
                <a:latin typeface="Source Sans Pro Semibold" pitchFamily="34" charset="-18"/>
              </a:rPr>
              <a:t>n </a:t>
            </a:r>
            <a:r>
              <a:rPr lang="en-US" sz="1400" dirty="0">
                <a:solidFill>
                  <a:schemeClr val="tx1"/>
                </a:solidFill>
                <a:latin typeface="Source Sans Pro Semibold" pitchFamily="34" charset="-18"/>
              </a:rPr>
              <a:t>this situation, the firm sells a smaller amount of money than it puts into its production. A further increase in unit output would result in higher total cost growth than total revenue. Profit would further decrease production, so the firm will reduce the amount of production </a:t>
            </a:r>
            <a:r>
              <a:rPr lang="en-US" sz="1400" dirty="0" smtClean="0">
                <a:solidFill>
                  <a:schemeClr val="tx1"/>
                </a:solidFill>
                <a:latin typeface="Source Sans Pro Semibold" pitchFamily="34" charset="-18"/>
              </a:rPr>
              <a:t>produced</a:t>
            </a:r>
            <a:endParaRPr lang="cs-CZ" sz="1400" dirty="0">
              <a:solidFill>
                <a:schemeClr val="tx1"/>
              </a:solidFill>
              <a:latin typeface="Source Sans Pro Semibold" pitchFamily="34" charset="-18"/>
            </a:endParaRPr>
          </a:p>
          <a:p>
            <a:pPr marL="342900" indent="-342900" algn="l">
              <a:buFont typeface="+mj-lt"/>
              <a:buAutoNum type="arabicPeriod"/>
            </a:pPr>
            <a:r>
              <a:rPr lang="en-US" sz="1400" dirty="0" smtClean="0">
                <a:solidFill>
                  <a:schemeClr val="tx1"/>
                </a:solidFill>
                <a:latin typeface="Source Sans Pro Semibold" pitchFamily="34" charset="-18"/>
              </a:rPr>
              <a:t> MR</a:t>
            </a:r>
            <a:r>
              <a:rPr lang="en-US" sz="1400" dirty="0">
                <a:solidFill>
                  <a:schemeClr val="tx1"/>
                </a:solidFill>
                <a:latin typeface="Source Sans Pro Semibold" pitchFamily="34" charset="-18"/>
              </a:rPr>
              <a:t>&gt; </a:t>
            </a:r>
            <a:r>
              <a:rPr lang="en-US" sz="1400" dirty="0" smtClean="0">
                <a:solidFill>
                  <a:schemeClr val="tx1"/>
                </a:solidFill>
                <a:latin typeface="Source Sans Pro Semibold" pitchFamily="34" charset="-18"/>
              </a:rPr>
              <a:t>MC</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the </a:t>
            </a:r>
            <a:r>
              <a:rPr lang="en-US" sz="1400" dirty="0">
                <a:solidFill>
                  <a:schemeClr val="tx1"/>
                </a:solidFill>
                <a:latin typeface="Source Sans Pro Semibold" pitchFamily="34" charset="-18"/>
              </a:rPr>
              <a:t>company sells more of its production unit than it has put into production. A further increase in production volume per unit will cause a larger increase in total revenue than total costs. Profit would increase by further increases in production</a:t>
            </a:r>
          </a:p>
          <a:p>
            <a:pPr algn="l"/>
            <a:r>
              <a:rPr lang="cs-CZ" sz="1400" dirty="0" smtClean="0">
                <a:solidFill>
                  <a:schemeClr val="tx1"/>
                </a:solidFill>
                <a:latin typeface="Source Sans Pro Semibold" pitchFamily="34" charset="-18"/>
              </a:rPr>
              <a:t>3.   </a:t>
            </a:r>
            <a:r>
              <a:rPr lang="en-US" sz="1400" dirty="0" smtClean="0">
                <a:solidFill>
                  <a:schemeClr val="tx1"/>
                </a:solidFill>
                <a:latin typeface="Source Sans Pro Semibold" pitchFamily="34" charset="-18"/>
              </a:rPr>
              <a:t>MC </a:t>
            </a:r>
            <a:r>
              <a:rPr lang="en-US" sz="1400" dirty="0">
                <a:solidFill>
                  <a:schemeClr val="tx1"/>
                </a:solidFill>
                <a:latin typeface="Source Sans Pro Semibold" pitchFamily="34" charset="-18"/>
              </a:rPr>
              <a:t>= </a:t>
            </a:r>
            <a:r>
              <a:rPr lang="en-US" sz="1400" dirty="0" smtClean="0">
                <a:solidFill>
                  <a:schemeClr val="tx1"/>
                </a:solidFill>
                <a:latin typeface="Source Sans Pro Semibold" pitchFamily="34" charset="-18"/>
              </a:rPr>
              <a:t>MR</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the </a:t>
            </a:r>
            <a:r>
              <a:rPr lang="en-US" sz="1400" dirty="0">
                <a:solidFill>
                  <a:schemeClr val="tx1"/>
                </a:solidFill>
                <a:latin typeface="Source Sans Pro Semibold" pitchFamily="34" charset="-18"/>
              </a:rPr>
              <a:t>company is in balance. Maximizes </a:t>
            </a:r>
            <a:r>
              <a:rPr lang="en-US" sz="1400" dirty="0" smtClean="0">
                <a:solidFill>
                  <a:schemeClr val="tx1"/>
                </a:solidFill>
                <a:latin typeface="Source Sans Pro Semibold" pitchFamily="34" charset="-18"/>
              </a:rPr>
              <a:t>profit</a:t>
            </a:r>
            <a:endParaRPr lang="cs-CZ" sz="14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smtClean="0">
                <a:solidFill>
                  <a:schemeClr val="tx1"/>
                </a:solidFill>
                <a:latin typeface="Source Sans Pro Semibold" pitchFamily="34" charset="-18"/>
              </a:rPr>
              <a:t>: </a:t>
            </a:r>
            <a:r>
              <a:rPr lang="cs-CZ" sz="1500" dirty="0">
                <a:solidFill>
                  <a:schemeClr val="tx1"/>
                </a:solidFill>
                <a:latin typeface="Source Sans Pro Semibold" pitchFamily="34" charset="-18"/>
              </a:rPr>
              <a:t>(Frank, 1995, </a:t>
            </a:r>
            <a:r>
              <a:rPr lang="cs-CZ" sz="1500" dirty="0" smtClean="0">
                <a:solidFill>
                  <a:schemeClr val="tx1"/>
                </a:solidFill>
                <a:latin typeface="Source Sans Pro Semibold" pitchFamily="34" charset="-18"/>
              </a:rPr>
              <a:t>Hořejší </a:t>
            </a:r>
            <a:r>
              <a:rPr lang="cs-CZ" sz="1500" dirty="0">
                <a:solidFill>
                  <a:schemeClr val="tx1"/>
                </a:solidFill>
                <a:latin typeface="Source Sans Pro Semibold" pitchFamily="34" charset="-18"/>
              </a:rPr>
              <a:t>et al. 2012)</a:t>
            </a: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6856995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smtClean="0"/>
              <a:t>5</a:t>
            </a:r>
            <a:r>
              <a:rPr lang="en-US" dirty="0" smtClean="0"/>
              <a:t>. </a:t>
            </a:r>
            <a:r>
              <a:rPr lang="cs-CZ" dirty="0" smtClean="0"/>
              <a:t>ALTERNATIVE THERY</a:t>
            </a:r>
            <a:r>
              <a:rPr lang="en-US" dirty="0" smtClean="0"/>
              <a:t> </a:t>
            </a:r>
            <a:r>
              <a:rPr lang="en-US" dirty="0"/>
              <a:t>OF </a:t>
            </a:r>
            <a:r>
              <a:rPr lang="cs-CZ" dirty="0" smtClean="0"/>
              <a:t>THE FIRM</a:t>
            </a:r>
            <a:r>
              <a:rPr lang="en-US" dirty="0" smtClean="0"/>
              <a:t> </a:t>
            </a:r>
            <a:endParaRPr lang="en-US" dirty="0"/>
          </a:p>
        </p:txBody>
      </p:sp>
      <p:sp>
        <p:nvSpPr>
          <p:cNvPr id="3" name="Subtitle 2"/>
          <p:cNvSpPr>
            <a:spLocks noGrp="1"/>
          </p:cNvSpPr>
          <p:nvPr>
            <p:ph type="subTitle" idx="1"/>
          </p:nvPr>
        </p:nvSpPr>
        <p:spPr>
          <a:xfrm>
            <a:off x="1547664" y="3912270"/>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46</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0024127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Chapter </a:t>
            </a:r>
            <a:r>
              <a:rPr lang="cs-CZ" sz="3200" dirty="0" smtClean="0"/>
              <a:t>g</a:t>
            </a:r>
            <a:r>
              <a:rPr lang="en-US" sz="3200" dirty="0" err="1" smtClean="0"/>
              <a:t>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the student with alternative approaches to company theory</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managerial concept of company theory in different models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behavioral approaches to company theory</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get acquainted with the stakeholders' concept of the company</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4082120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9553" y="1340768"/>
            <a:ext cx="8219808" cy="1008112"/>
          </a:xfrm>
        </p:spPr>
        <p:txBody>
          <a:bodyPr>
            <a:noAutofit/>
          </a:bodyPr>
          <a:lstStyle/>
          <a:p>
            <a:pPr algn="l"/>
            <a:r>
              <a:rPr lang="en-US" sz="3200" dirty="0"/>
              <a:t>5.1 </a:t>
            </a:r>
            <a:r>
              <a:rPr lang="en-US" sz="3200" dirty="0" smtClean="0"/>
              <a:t>Alternative </a:t>
            </a:r>
            <a:r>
              <a:rPr lang="en-US" sz="3200" dirty="0"/>
              <a:t>theories of the firm</a:t>
            </a:r>
          </a:p>
        </p:txBody>
      </p:sp>
      <p:sp>
        <p:nvSpPr>
          <p:cNvPr id="3" name="Subtitle 2"/>
          <p:cNvSpPr>
            <a:spLocks noGrp="1"/>
          </p:cNvSpPr>
          <p:nvPr>
            <p:ph type="subTitle" idx="1"/>
          </p:nvPr>
        </p:nvSpPr>
        <p:spPr>
          <a:xfrm>
            <a:off x="612716" y="2204864"/>
            <a:ext cx="7981078" cy="3528392"/>
          </a:xfrm>
        </p:spPr>
        <p:txBody>
          <a:bodyPr>
            <a:noAutofit/>
          </a:bodyPr>
          <a:lstStyle/>
          <a:p>
            <a:pPr algn="l"/>
            <a:r>
              <a:rPr lang="en-US" sz="2000" dirty="0">
                <a:solidFill>
                  <a:schemeClr val="tx1"/>
                </a:solidFill>
                <a:latin typeface="Source Sans Pro Semibold" pitchFamily="34" charset="-18"/>
              </a:rPr>
              <a:t>The classical theory </a:t>
            </a:r>
            <a:endParaRPr lang="cs-CZ" sz="20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400" dirty="0" smtClean="0">
                <a:solidFill>
                  <a:schemeClr val="tx1"/>
                </a:solidFill>
                <a:latin typeface="Source Sans Pro Semibold" pitchFamily="34" charset="-18"/>
              </a:rPr>
              <a:t>developed </a:t>
            </a:r>
            <a:r>
              <a:rPr lang="en-US" sz="1400" dirty="0">
                <a:solidFill>
                  <a:schemeClr val="tx1"/>
                </a:solidFill>
                <a:latin typeface="Source Sans Pro Semibold" pitchFamily="34" charset="-18"/>
              </a:rPr>
              <a:t>was a profit maximization theory which is attributed to Marshall (1897, 1890</a:t>
            </a:r>
            <a:r>
              <a:rPr lang="en-US" sz="1400" dirty="0" smtClean="0">
                <a:solidFill>
                  <a:schemeClr val="tx1"/>
                </a:solidFill>
                <a:latin typeface="Source Sans Pro Semibold" pitchFamily="34" charset="-18"/>
              </a:rPr>
              <a:t>)</a:t>
            </a:r>
            <a:endParaRPr lang="cs-CZ" sz="14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smtClean="0">
                <a:solidFill>
                  <a:schemeClr val="tx1"/>
                </a:solidFill>
                <a:latin typeface="Source Sans Pro Semibold" pitchFamily="34" charset="-18"/>
              </a:rPr>
              <a:t>n </a:t>
            </a:r>
            <a:r>
              <a:rPr lang="en-US" sz="1400" dirty="0">
                <a:solidFill>
                  <a:schemeClr val="tx1"/>
                </a:solidFill>
                <a:latin typeface="Source Sans Pro Semibold" pitchFamily="34" charset="-18"/>
              </a:rPr>
              <a:t>profit maximization theory marginal differentiation is used as the method for measuring the point where this maximum level of profits is </a:t>
            </a:r>
            <a:r>
              <a:rPr lang="en-US" sz="1400" dirty="0" smtClean="0">
                <a:solidFill>
                  <a:schemeClr val="tx1"/>
                </a:solidFill>
                <a:latin typeface="Source Sans Pro Semibold" pitchFamily="34" charset="-18"/>
              </a:rPr>
              <a:t>attained</a:t>
            </a:r>
            <a:endParaRPr lang="cs-CZ" sz="14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assumption </a:t>
            </a:r>
            <a:r>
              <a:rPr lang="en-US" sz="1400" dirty="0">
                <a:solidFill>
                  <a:schemeClr val="tx1"/>
                </a:solidFill>
                <a:latin typeface="Source Sans Pro Semibold" pitchFamily="34" charset="-18"/>
              </a:rPr>
              <a:t>was made that firms, or owners of firms, would set the marginal cost (MC) of production, i.e. the cost of the last unit of production, to equal the marginal revenue (MR), i.e. the revenue received from selling that last unit of </a:t>
            </a:r>
            <a:r>
              <a:rPr lang="en-US" sz="1400" dirty="0" smtClean="0">
                <a:solidFill>
                  <a:schemeClr val="tx1"/>
                </a:solidFill>
                <a:latin typeface="Source Sans Pro Semibold" pitchFamily="34" charset="-18"/>
              </a:rPr>
              <a:t>production</a:t>
            </a:r>
            <a:endParaRPr lang="cs-CZ" sz="14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New </a:t>
            </a:r>
            <a:r>
              <a:rPr lang="en-US" sz="2000" dirty="0">
                <a:solidFill>
                  <a:schemeClr val="tx1"/>
                </a:solidFill>
                <a:latin typeface="Source Sans Pro Semibold" pitchFamily="34" charset="-18"/>
              </a:rPr>
              <a:t>insights into the business</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are beginning to emerge in the 1950s of the 20th century</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as a result of new socio-economic changes in the markets</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a change in the ownership structure of the firm and separation of management from its </a:t>
            </a:r>
            <a:r>
              <a:rPr lang="en-US" sz="1400" dirty="0" smtClean="0">
                <a:solidFill>
                  <a:schemeClr val="tx1"/>
                </a:solidFill>
                <a:latin typeface="Source Sans Pro Semibold" pitchFamily="34" charset="-18"/>
              </a:rPr>
              <a:t>control</a:t>
            </a:r>
            <a:endParaRPr lang="cs-CZ" sz="1400" dirty="0" smtClean="0">
              <a:solidFill>
                <a:schemeClr val="tx1"/>
              </a:solidFill>
              <a:latin typeface="Source Sans Pro Semibold" pitchFamily="34" charset="-18"/>
            </a:endParaRPr>
          </a:p>
          <a:p>
            <a:pPr algn="l"/>
            <a:r>
              <a:rPr lang="cs-CZ" sz="1500" dirty="0">
                <a:solidFill>
                  <a:schemeClr val="tx1"/>
                </a:solidFill>
                <a:latin typeface="Source Sans Pro Semibold" pitchFamily="34" charset="-18"/>
              </a:rPr>
              <a:t>Source: (Dohnalová, 2008, Hořejší et al. 2012)</a:t>
            </a:r>
          </a:p>
          <a:p>
            <a:pPr algn="l"/>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90089513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3200" dirty="0"/>
              <a:t>5.1.1 </a:t>
            </a:r>
            <a:r>
              <a:rPr lang="en-US" sz="3200" dirty="0" smtClean="0"/>
              <a:t>Managerial </a:t>
            </a:r>
            <a:r>
              <a:rPr lang="en-US" sz="3200" dirty="0"/>
              <a:t>theories of the firm </a:t>
            </a:r>
          </a:p>
        </p:txBody>
      </p:sp>
      <p:sp>
        <p:nvSpPr>
          <p:cNvPr id="3" name="Subtitle 2"/>
          <p:cNvSpPr>
            <a:spLocks noGrp="1"/>
          </p:cNvSpPr>
          <p:nvPr>
            <p:ph type="subTitle" idx="1"/>
          </p:nvPr>
        </p:nvSpPr>
        <p:spPr>
          <a:xfrm>
            <a:off x="521440" y="2132856"/>
            <a:ext cx="7981078" cy="3528392"/>
          </a:xfrm>
        </p:spPr>
        <p:txBody>
          <a:bodyPr>
            <a:noAutofit/>
          </a:bodyPr>
          <a:lstStyle/>
          <a:p>
            <a:pPr algn="l"/>
            <a:r>
              <a:rPr lang="en-US" sz="2000" dirty="0">
                <a:solidFill>
                  <a:schemeClr val="tx1"/>
                </a:solidFill>
                <a:latin typeface="Source Sans Pro Semibold" pitchFamily="34" charset="-18"/>
              </a:rPr>
              <a:t>Managerial theories of the company</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are based on the general assumption to separate ownership and management of the firm. According to these theories, the firm can be focus to different aims than profit </a:t>
            </a:r>
            <a:r>
              <a:rPr lang="en-US" sz="1400" dirty="0" smtClean="0">
                <a:solidFill>
                  <a:schemeClr val="tx1"/>
                </a:solidFill>
                <a:latin typeface="Source Sans Pro Semibold" pitchFamily="34" charset="-18"/>
              </a:rPr>
              <a:t>maximization</a:t>
            </a:r>
            <a:r>
              <a:rPr lang="en-US" sz="1400" dirty="0">
                <a:solidFill>
                  <a:schemeClr val="tx1"/>
                </a:solidFill>
                <a:latin typeface="Source Sans Pro Semibold" pitchFamily="34" charset="-18"/>
              </a:rPr>
              <a:t>, in depend on the goals of managers. Stiglitz, with other authors, has been dealing with the relationship between the managers and the owners of the firm in the 1960s</a:t>
            </a:r>
            <a:r>
              <a:rPr lang="en-US" sz="1400" dirty="0" smtClean="0">
                <a:solidFill>
                  <a:schemeClr val="tx1"/>
                </a:solidFill>
                <a:latin typeface="Source Sans Pro Semibold" pitchFamily="34" charset="-18"/>
              </a:rPr>
              <a:t>.</a:t>
            </a:r>
            <a:endParaRPr lang="cs-CZ" sz="1400" dirty="0" smtClean="0">
              <a:solidFill>
                <a:schemeClr val="tx1"/>
              </a:solidFill>
              <a:latin typeface="Source Sans Pro Semibold" pitchFamily="34" charset="-18"/>
            </a:endParaRPr>
          </a:p>
          <a:p>
            <a:pPr algn="l"/>
            <a:r>
              <a:rPr lang="en-US" sz="1800" dirty="0">
                <a:solidFill>
                  <a:schemeClr val="tx1"/>
                </a:solidFill>
                <a:latin typeface="Source Sans Pro Semibold" pitchFamily="34" charset="-18"/>
              </a:rPr>
              <a:t>The most well-known models of managerial theories of the company</a:t>
            </a: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model </a:t>
            </a:r>
            <a:r>
              <a:rPr lang="cs-CZ" sz="1400" dirty="0" err="1" smtClean="0">
                <a:solidFill>
                  <a:schemeClr val="tx1"/>
                </a:solidFill>
                <a:latin typeface="Source Sans Pro Semibold" pitchFamily="34" charset="-18"/>
              </a:rPr>
              <a:t>of</a:t>
            </a:r>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William </a:t>
            </a:r>
            <a:r>
              <a:rPr lang="en-US" sz="1400" dirty="0">
                <a:solidFill>
                  <a:schemeClr val="tx1"/>
                </a:solidFill>
                <a:latin typeface="Source Sans Pro Semibold" pitchFamily="34" charset="-18"/>
              </a:rPr>
              <a:t>Jacob </a:t>
            </a:r>
            <a:r>
              <a:rPr lang="en-US" sz="1400" dirty="0" err="1">
                <a:solidFill>
                  <a:schemeClr val="tx1"/>
                </a:solidFill>
                <a:latin typeface="Source Sans Pro Semibold" pitchFamily="34" charset="-18"/>
              </a:rPr>
              <a:t>Baumola</a:t>
            </a:r>
            <a:r>
              <a:rPr lang="en-US" sz="1400" dirty="0">
                <a:solidFill>
                  <a:schemeClr val="tx1"/>
                </a:solidFill>
                <a:latin typeface="Source Sans Pro Semibold" pitchFamily="34" charset="-18"/>
              </a:rPr>
              <a:t> from 1959</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model of Oliver Eaton </a:t>
            </a:r>
            <a:r>
              <a:rPr lang="en-US" sz="1400" dirty="0" err="1">
                <a:solidFill>
                  <a:schemeClr val="tx1"/>
                </a:solidFill>
                <a:latin typeface="Source Sans Pro Semibold" pitchFamily="34" charset="-18"/>
              </a:rPr>
              <a:t>Wiliamson</a:t>
            </a:r>
            <a:r>
              <a:rPr lang="en-US" sz="1400" dirty="0">
                <a:solidFill>
                  <a:schemeClr val="tx1"/>
                </a:solidFill>
                <a:latin typeface="Source Sans Pro Semibold" pitchFamily="34" charset="-18"/>
              </a:rPr>
              <a:t> from 1964</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model </a:t>
            </a:r>
            <a:r>
              <a:rPr lang="cs-CZ" sz="1400" dirty="0" err="1" smtClean="0">
                <a:solidFill>
                  <a:schemeClr val="tx1"/>
                </a:solidFill>
                <a:latin typeface="Source Sans Pro Semibold" pitchFamily="34" charset="-18"/>
              </a:rPr>
              <a:t>of</a:t>
            </a:r>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Tibor </a:t>
            </a:r>
            <a:r>
              <a:rPr lang="en-US" sz="1400" dirty="0" err="1">
                <a:solidFill>
                  <a:schemeClr val="tx1"/>
                </a:solidFill>
                <a:latin typeface="Source Sans Pro Semibold" pitchFamily="34" charset="-18"/>
              </a:rPr>
              <a:t>Scitov</a:t>
            </a:r>
            <a:endParaRPr lang="en-US"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simple management </a:t>
            </a:r>
            <a:r>
              <a:rPr lang="en-US" sz="1400" dirty="0" smtClean="0">
                <a:solidFill>
                  <a:schemeClr val="tx1"/>
                </a:solidFill>
                <a:latin typeface="Source Sans Pro Semibold" pitchFamily="34" charset="-18"/>
              </a:rPr>
              <a:t>model</a:t>
            </a:r>
            <a:endParaRPr lang="en-US"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their starting point is to separate ownership of the firm from its management</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the target behavior of the company is analyzed through the maximization goals of the owners and </a:t>
            </a:r>
            <a:r>
              <a:rPr lang="en-US" sz="1400" dirty="0" smtClean="0">
                <a:solidFill>
                  <a:schemeClr val="tx1"/>
                </a:solidFill>
                <a:latin typeface="Source Sans Pro Semibold" pitchFamily="34" charset="-18"/>
              </a:rPr>
              <a:t>managers</a:t>
            </a:r>
            <a:endParaRPr lang="cs-CZ" sz="1400" dirty="0" smtClean="0">
              <a:solidFill>
                <a:schemeClr val="tx1"/>
              </a:solidFill>
              <a:latin typeface="Source Sans Pro Semibold" pitchFamily="34" charset="-18"/>
            </a:endParaRPr>
          </a:p>
          <a:p>
            <a:pPr algn="l"/>
            <a:r>
              <a:rPr lang="cs-CZ" sz="1500" dirty="0">
                <a:solidFill>
                  <a:schemeClr val="tx1"/>
                </a:solidFill>
                <a:latin typeface="Source Sans Pro Semibold" pitchFamily="34" charset="-18"/>
              </a:rPr>
              <a:t>Source: (Dohnalová, 2008, Hořejší et al. 2012, </a:t>
            </a:r>
            <a:r>
              <a:rPr lang="cs-CZ" sz="1500" dirty="0" err="1">
                <a:solidFill>
                  <a:schemeClr val="tx1"/>
                </a:solidFill>
                <a:latin typeface="Source Sans Pro Semibold" pitchFamily="34" charset="-18"/>
              </a:rPr>
              <a:t>Stiglitz</a:t>
            </a:r>
            <a:r>
              <a:rPr lang="cs-CZ" sz="1500" dirty="0">
                <a:solidFill>
                  <a:schemeClr val="tx1"/>
                </a:solidFill>
                <a:latin typeface="Source Sans Pro Semibold" pitchFamily="34" charset="-18"/>
              </a:rPr>
              <a:t>, 1999) </a:t>
            </a:r>
          </a:p>
          <a:p>
            <a:pPr algn="l"/>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857510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fontScale="90000"/>
          </a:bodyPr>
          <a:lstStyle/>
          <a:p>
            <a:pPr algn="l"/>
            <a:r>
              <a:rPr lang="en-US" sz="3200" dirty="0"/>
              <a:t>1.2 Methods of thinking and exploring economic </a:t>
            </a:r>
            <a:r>
              <a:rPr lang="en-US" sz="3200" dirty="0" smtClean="0"/>
              <a:t>reality</a:t>
            </a:r>
            <a:r>
              <a:rPr lang="cs-CZ" sz="3200" dirty="0" smtClean="0"/>
              <a:t> (1)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600" dirty="0">
                <a:solidFill>
                  <a:schemeClr val="tx1"/>
                </a:solidFill>
                <a:latin typeface="Source Sans Pro Semibold" pitchFamily="34" charset="-18"/>
              </a:rPr>
              <a:t>The process of creating an economic science </a:t>
            </a:r>
            <a:r>
              <a:rPr lang="en-US" sz="1600" dirty="0" smtClean="0">
                <a:solidFill>
                  <a:schemeClr val="tx1"/>
                </a:solidFill>
                <a:latin typeface="Source Sans Pro Semibold" pitchFamily="34" charset="-18"/>
              </a:rPr>
              <a:t>theory</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The </a:t>
            </a:r>
            <a:r>
              <a:rPr lang="en-US" sz="1600" dirty="0">
                <a:solidFill>
                  <a:schemeClr val="tx1"/>
                </a:solidFill>
                <a:latin typeface="Source Sans Pro Semibold" pitchFamily="34" charset="-18"/>
              </a:rPr>
              <a:t>observation process which should result in a simple description of the </a:t>
            </a:r>
            <a:r>
              <a:rPr lang="en-US" sz="1600" dirty="0" smtClean="0">
                <a:solidFill>
                  <a:schemeClr val="tx1"/>
                </a:solidFill>
                <a:latin typeface="Source Sans Pro Semibold" pitchFamily="34" charset="-18"/>
              </a:rPr>
              <a:t>phenome-non</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The </a:t>
            </a:r>
            <a:r>
              <a:rPr lang="en-US" sz="1600" dirty="0">
                <a:solidFill>
                  <a:schemeClr val="tx1"/>
                </a:solidFill>
                <a:latin typeface="Source Sans Pro Semibold" pitchFamily="34" charset="-18"/>
              </a:rPr>
              <a:t>analysis and formation of hypotheses. The abstraction method makes it possible to separate from its economic reality its essential aspects, and then it is possible to </a:t>
            </a:r>
            <a:r>
              <a:rPr lang="en-US" sz="1600" dirty="0" smtClean="0">
                <a:solidFill>
                  <a:schemeClr val="tx1"/>
                </a:solidFill>
                <a:latin typeface="Source Sans Pro Semibold" pitchFamily="34" charset="-18"/>
              </a:rPr>
              <a:t>formulate </a:t>
            </a:r>
            <a:r>
              <a:rPr lang="en-US" sz="1600" dirty="0">
                <a:solidFill>
                  <a:schemeClr val="tx1"/>
                </a:solidFill>
                <a:latin typeface="Source Sans Pro Semibold" pitchFamily="34" charset="-18"/>
              </a:rPr>
              <a:t>the probable interpretation of phenomena - the hypothesis, which is an </a:t>
            </a:r>
            <a:r>
              <a:rPr lang="en-US" sz="1600" dirty="0" smtClean="0">
                <a:solidFill>
                  <a:schemeClr val="tx1"/>
                </a:solidFill>
                <a:latin typeface="Source Sans Pro Semibold" pitchFamily="34" charset="-18"/>
              </a:rPr>
              <a:t>unverified </a:t>
            </a:r>
            <a:r>
              <a:rPr lang="en-US" sz="1600" dirty="0">
                <a:solidFill>
                  <a:schemeClr val="tx1"/>
                </a:solidFill>
                <a:latin typeface="Source Sans Pro Semibold" pitchFamily="34" charset="-18"/>
              </a:rPr>
              <a:t>statement based on verifiable </a:t>
            </a:r>
            <a:r>
              <a:rPr lang="en-US" sz="1600" dirty="0" smtClean="0">
                <a:solidFill>
                  <a:schemeClr val="tx1"/>
                </a:solidFill>
                <a:latin typeface="Source Sans Pro Semibold" pitchFamily="34" charset="-18"/>
              </a:rPr>
              <a:t>assumptions</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Testing </a:t>
            </a:r>
            <a:r>
              <a:rPr lang="en-US" sz="1600" dirty="0">
                <a:solidFill>
                  <a:schemeClr val="tx1"/>
                </a:solidFill>
                <a:latin typeface="Source Sans Pro Semibold" pitchFamily="34" charset="-18"/>
              </a:rPr>
              <a:t>of hypotheses and their interpretation. Methods of mathematical-statistical, controlled experiments, analogy methods, economic models, etc. are </a:t>
            </a:r>
            <a:r>
              <a:rPr lang="en-US" sz="1600" dirty="0" smtClean="0">
                <a:solidFill>
                  <a:schemeClr val="tx1"/>
                </a:solidFill>
                <a:latin typeface="Source Sans Pro Semibold" pitchFamily="34" charset="-18"/>
              </a:rPr>
              <a:t>used</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Creating </a:t>
            </a:r>
            <a:r>
              <a:rPr lang="en-US" sz="1600" dirty="0">
                <a:solidFill>
                  <a:schemeClr val="tx1"/>
                </a:solidFill>
                <a:latin typeface="Source Sans Pro Semibold" pitchFamily="34" charset="-18"/>
              </a:rPr>
              <a:t>theory based on the synthesis of the acquired </a:t>
            </a:r>
            <a:r>
              <a:rPr lang="en-US" sz="1600" dirty="0" smtClean="0">
                <a:solidFill>
                  <a:schemeClr val="tx1"/>
                </a:solidFill>
                <a:latin typeface="Source Sans Pro Semibold" pitchFamily="34" charset="-18"/>
              </a:rPr>
              <a:t>knowledge </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en-US" sz="1600" dirty="0">
                <a:solidFill>
                  <a:schemeClr val="tx1"/>
                </a:solidFill>
                <a:latin typeface="Source Sans Pro Semibold" pitchFamily="34" charset="-18"/>
              </a:rPr>
              <a:t>(</a:t>
            </a:r>
            <a:r>
              <a:rPr lang="en-US" sz="1600" dirty="0" err="1">
                <a:solidFill>
                  <a:schemeClr val="tx1"/>
                </a:solidFill>
                <a:latin typeface="Source Sans Pro Semibold" pitchFamily="34" charset="-18"/>
              </a:rPr>
              <a:t>Březinová</a:t>
            </a:r>
            <a:r>
              <a:rPr lang="en-US" sz="1600" dirty="0">
                <a:solidFill>
                  <a:schemeClr val="tx1"/>
                </a:solidFill>
                <a:latin typeface="Source Sans Pro Semibold" pitchFamily="34" charset="-18"/>
              </a:rPr>
              <a:t> &amp; </a:t>
            </a:r>
            <a:r>
              <a:rPr lang="en-US" sz="1600" dirty="0" err="1">
                <a:solidFill>
                  <a:schemeClr val="tx1"/>
                </a:solidFill>
                <a:latin typeface="Source Sans Pro Semibold" pitchFamily="34" charset="-18"/>
              </a:rPr>
              <a:t>Varadzin</a:t>
            </a:r>
            <a:r>
              <a:rPr lang="en-US" sz="1600" dirty="0">
                <a:solidFill>
                  <a:schemeClr val="tx1"/>
                </a:solidFill>
                <a:latin typeface="Source Sans Pro Semibold" pitchFamily="34" charset="-18"/>
              </a:rPr>
              <a:t>, 2003)</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7863911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3023" y="993936"/>
            <a:ext cx="8182507" cy="1008112"/>
          </a:xfrm>
        </p:spPr>
        <p:txBody>
          <a:bodyPr>
            <a:noAutofit/>
          </a:bodyPr>
          <a:lstStyle/>
          <a:p>
            <a:pPr algn="l"/>
            <a:r>
              <a:rPr lang="en-US" sz="3200" dirty="0"/>
              <a:t>5.1.2 </a:t>
            </a:r>
            <a:r>
              <a:rPr lang="en-US" sz="3200" dirty="0" smtClean="0"/>
              <a:t>Behaviorist </a:t>
            </a:r>
            <a:r>
              <a:rPr lang="en-US" sz="3200" dirty="0"/>
              <a:t>Theory of firm</a:t>
            </a:r>
          </a:p>
        </p:txBody>
      </p:sp>
      <p:sp>
        <p:nvSpPr>
          <p:cNvPr id="3" name="Subtitle 2"/>
          <p:cNvSpPr>
            <a:spLocks noGrp="1"/>
          </p:cNvSpPr>
          <p:nvPr>
            <p:ph type="subTitle" idx="1"/>
          </p:nvPr>
        </p:nvSpPr>
        <p:spPr>
          <a:xfrm>
            <a:off x="521440" y="1934632"/>
            <a:ext cx="7981078" cy="3528392"/>
          </a:xfrm>
        </p:spPr>
        <p:txBody>
          <a:bodyPr>
            <a:noAutofit/>
          </a:bodyPr>
          <a:lstStyle/>
          <a:p>
            <a:pPr algn="l"/>
            <a:r>
              <a:rPr lang="en-US" sz="1600" dirty="0">
                <a:solidFill>
                  <a:schemeClr val="tx1"/>
                </a:solidFill>
                <a:latin typeface="Source Sans Pro Semibold" pitchFamily="34" charset="-18"/>
              </a:rPr>
              <a:t>Behaviorist Theory of a Business</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consider the structure of a company to be much more complicated in a much more complex than management </a:t>
            </a:r>
            <a:r>
              <a:rPr lang="en-US" sz="1400" dirty="0" smtClean="0">
                <a:solidFill>
                  <a:schemeClr val="tx1"/>
                </a:solidFill>
                <a:latin typeface="Source Sans Pro Semibold" pitchFamily="34" charset="-18"/>
              </a:rPr>
              <a:t>theory</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hey </a:t>
            </a:r>
            <a:r>
              <a:rPr lang="en-US" sz="1400" dirty="0">
                <a:solidFill>
                  <a:schemeClr val="tx1"/>
                </a:solidFill>
                <a:latin typeface="Source Sans Pro Semibold" pitchFamily="34" charset="-18"/>
              </a:rPr>
              <a:t>analyze the firm as a "coalition" of various entities </a:t>
            </a:r>
            <a:r>
              <a:rPr lang="en-US" sz="1400" dirty="0" smtClean="0">
                <a:solidFill>
                  <a:schemeClr val="tx1"/>
                </a:solidFill>
                <a:latin typeface="Source Sans Pro Semibold" pitchFamily="34" charset="-18"/>
              </a:rPr>
              <a:t>competing </a:t>
            </a:r>
            <a:r>
              <a:rPr lang="en-US" sz="1400" dirty="0">
                <a:solidFill>
                  <a:schemeClr val="tx1"/>
                </a:solidFill>
                <a:latin typeface="Source Sans Pro Semibold" pitchFamily="34" charset="-18"/>
              </a:rPr>
              <a:t>with each </a:t>
            </a:r>
            <a:r>
              <a:rPr lang="en-US" sz="1400" dirty="0" smtClean="0">
                <a:solidFill>
                  <a:schemeClr val="tx1"/>
                </a:solidFill>
                <a:latin typeface="Source Sans Pro Semibold" pitchFamily="34" charset="-18"/>
              </a:rPr>
              <a:t>other</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target behavior of the firm is understood as the result of </a:t>
            </a:r>
            <a:r>
              <a:rPr lang="en-US" sz="1400" dirty="0" smtClean="0">
                <a:solidFill>
                  <a:schemeClr val="tx1"/>
                </a:solidFill>
                <a:latin typeface="Source Sans Pro Semibold" pitchFamily="34" charset="-18"/>
              </a:rPr>
              <a:t>negotiating </a:t>
            </a:r>
            <a:r>
              <a:rPr lang="en-US" sz="1400" dirty="0">
                <a:solidFill>
                  <a:schemeClr val="tx1"/>
                </a:solidFill>
                <a:latin typeface="Source Sans Pro Semibold" pitchFamily="34" charset="-18"/>
              </a:rPr>
              <a:t>processes and compromises that take place in the </a:t>
            </a:r>
            <a:r>
              <a:rPr lang="en-US" sz="1400" dirty="0" smtClean="0">
                <a:solidFill>
                  <a:schemeClr val="tx1"/>
                </a:solidFill>
                <a:latin typeface="Source Sans Pro Semibold" pitchFamily="34" charset="-18"/>
              </a:rPr>
              <a:t>firm</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err="1" smtClean="0">
                <a:solidFill>
                  <a:schemeClr val="tx1"/>
                </a:solidFill>
                <a:latin typeface="Source Sans Pro Semibold" pitchFamily="34" charset="-18"/>
              </a:rPr>
              <a:t>herefore</a:t>
            </a:r>
            <a:r>
              <a:rPr lang="en-US" sz="1400" dirty="0">
                <a:solidFill>
                  <a:schemeClr val="tx1"/>
                </a:solidFill>
                <a:latin typeface="Source Sans Pro Semibold" pitchFamily="34" charset="-18"/>
              </a:rPr>
              <a:t>, the firm can track even more than one </a:t>
            </a:r>
            <a:r>
              <a:rPr lang="en-US" sz="1400" dirty="0" smtClean="0">
                <a:solidFill>
                  <a:schemeClr val="tx1"/>
                </a:solidFill>
                <a:latin typeface="Source Sans Pro Semibold" pitchFamily="34" charset="-18"/>
              </a:rPr>
              <a:t>goal</a:t>
            </a:r>
            <a:endParaRPr lang="cs-CZ" sz="1400" dirty="0" smtClean="0">
              <a:solidFill>
                <a:schemeClr val="tx1"/>
              </a:solidFill>
              <a:latin typeface="Source Sans Pro Semibold" pitchFamily="34" charset="-18"/>
            </a:endParaRPr>
          </a:p>
          <a:p>
            <a:pPr algn="l"/>
            <a:r>
              <a:rPr lang="en-US" sz="1600" dirty="0">
                <a:solidFill>
                  <a:schemeClr val="tx1"/>
                </a:solidFill>
                <a:latin typeface="Source Sans Pro Semibold" pitchFamily="34" charset="-18"/>
              </a:rPr>
              <a:t>Behaviorist models are constructed in principle on two basic </a:t>
            </a:r>
            <a:r>
              <a:rPr lang="en-US" sz="1600" dirty="0" smtClean="0">
                <a:solidFill>
                  <a:schemeClr val="tx1"/>
                </a:solidFill>
                <a:latin typeface="Source Sans Pro Semibold" pitchFamily="34" charset="-18"/>
              </a:rPr>
              <a:t>assumptions</a:t>
            </a: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the </a:t>
            </a:r>
            <a:r>
              <a:rPr lang="en-US" sz="1400" dirty="0">
                <a:solidFill>
                  <a:schemeClr val="tx1"/>
                </a:solidFill>
                <a:latin typeface="Source Sans Pro Semibold" pitchFamily="34" charset="-18"/>
              </a:rPr>
              <a:t>company is a coalition of groups and individuals with different interests</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d</a:t>
            </a:r>
            <a:r>
              <a:rPr lang="en-US" sz="1400" dirty="0" err="1" smtClean="0">
                <a:solidFill>
                  <a:schemeClr val="tx1"/>
                </a:solidFill>
                <a:latin typeface="Source Sans Pro Semibold" pitchFamily="34" charset="-18"/>
              </a:rPr>
              <a:t>ifferent</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interests of groups and individuals can affect the target behavior of a company to varying degrees, depending on the relative power of these groups within the </a:t>
            </a:r>
            <a:r>
              <a:rPr lang="en-US" sz="1400" dirty="0" smtClean="0">
                <a:solidFill>
                  <a:schemeClr val="tx1"/>
                </a:solidFill>
                <a:latin typeface="Source Sans Pro Semibold" pitchFamily="34" charset="-18"/>
              </a:rPr>
              <a:t>firm</a:t>
            </a:r>
            <a:endParaRPr lang="en-US" sz="1400" dirty="0">
              <a:solidFill>
                <a:schemeClr val="tx1"/>
              </a:solidFill>
              <a:latin typeface="Source Sans Pro Semibold" pitchFamily="34" charset="-18"/>
            </a:endParaRPr>
          </a:p>
          <a:p>
            <a:pPr algn="l"/>
            <a:r>
              <a:rPr lang="en-US" sz="1600" dirty="0">
                <a:solidFill>
                  <a:schemeClr val="tx1"/>
                </a:solidFill>
                <a:latin typeface="Source Sans Pro Semibold" pitchFamily="34" charset="-18"/>
              </a:rPr>
              <a:t>The most </a:t>
            </a:r>
            <a:r>
              <a:rPr lang="cs-CZ" sz="1600" dirty="0" err="1" smtClean="0">
                <a:solidFill>
                  <a:schemeClr val="tx1"/>
                </a:solidFill>
                <a:latin typeface="Source Sans Pro Semibold" pitchFamily="34" charset="-18"/>
              </a:rPr>
              <a:t>known</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behavioral models </a:t>
            </a:r>
            <a:r>
              <a:rPr lang="en-US" sz="1600" dirty="0" smtClean="0">
                <a:solidFill>
                  <a:schemeClr val="tx1"/>
                </a:solidFill>
                <a:latin typeface="Source Sans Pro Semibold" pitchFamily="34" charset="-18"/>
              </a:rPr>
              <a:t>are </a:t>
            </a: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1959 Simon model, the 1963 model by R. M. </a:t>
            </a:r>
            <a:r>
              <a:rPr lang="en-US" sz="1400" dirty="0" err="1">
                <a:solidFill>
                  <a:schemeClr val="tx1"/>
                </a:solidFill>
                <a:latin typeface="Source Sans Pro Semibold" pitchFamily="34" charset="-18"/>
              </a:rPr>
              <a:t>Cyerta</a:t>
            </a:r>
            <a:r>
              <a:rPr lang="en-US" sz="1400" dirty="0">
                <a:solidFill>
                  <a:schemeClr val="tx1"/>
                </a:solidFill>
                <a:latin typeface="Source Sans Pro Semibold" pitchFamily="34" charset="-18"/>
              </a:rPr>
              <a:t>, and the 1963 model by J. G. </a:t>
            </a:r>
            <a:r>
              <a:rPr lang="en-US" sz="1400" dirty="0" smtClean="0">
                <a:solidFill>
                  <a:schemeClr val="tx1"/>
                </a:solidFill>
                <a:latin typeface="Source Sans Pro Semibold" pitchFamily="34" charset="-18"/>
              </a:rPr>
              <a:t>Marche</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most recent models include the Doyle model of </a:t>
            </a:r>
            <a:r>
              <a:rPr lang="en-US" sz="1400" dirty="0" smtClean="0">
                <a:solidFill>
                  <a:schemeClr val="tx1"/>
                </a:solidFill>
                <a:latin typeface="Source Sans Pro Semibold" pitchFamily="34" charset="-18"/>
              </a:rPr>
              <a:t>1994</a:t>
            </a:r>
            <a:endParaRPr lang="cs-CZ" sz="1400" dirty="0" smtClean="0">
              <a:solidFill>
                <a:schemeClr val="tx1"/>
              </a:solidFill>
              <a:latin typeface="Source Sans Pro Semibold" pitchFamily="34" charset="-18"/>
            </a:endParaRPr>
          </a:p>
          <a:p>
            <a:pPr algn="l"/>
            <a:r>
              <a:rPr lang="cs-CZ" sz="1400" dirty="0" smtClean="0">
                <a:solidFill>
                  <a:schemeClr val="tx1"/>
                </a:solidFill>
                <a:latin typeface="Source Sans Pro Semibold" pitchFamily="34" charset="-18"/>
              </a:rPr>
              <a:t>Source</a:t>
            </a:r>
            <a:r>
              <a:rPr lang="cs-CZ" sz="1400" dirty="0">
                <a:solidFill>
                  <a:schemeClr val="tx1"/>
                </a:solidFill>
                <a:latin typeface="Source Sans Pro Semibold" pitchFamily="34" charset="-18"/>
              </a:rPr>
              <a:t>: (Dohnalová, 2008, </a:t>
            </a:r>
            <a:r>
              <a:rPr lang="cs-CZ" sz="1400" dirty="0" err="1">
                <a:solidFill>
                  <a:schemeClr val="tx1"/>
                </a:solidFill>
                <a:latin typeface="Source Sans Pro Semibold" pitchFamily="34" charset="-18"/>
              </a:rPr>
              <a:t>Gaverlle</a:t>
            </a:r>
            <a:r>
              <a:rPr lang="cs-CZ" sz="1400" dirty="0">
                <a:solidFill>
                  <a:schemeClr val="tx1"/>
                </a:solidFill>
                <a:latin typeface="Source Sans Pro Semibold" pitchFamily="34" charset="-18"/>
              </a:rPr>
              <a:t> &amp; </a:t>
            </a:r>
            <a:r>
              <a:rPr lang="cs-CZ" sz="1400" dirty="0" err="1">
                <a:solidFill>
                  <a:schemeClr val="tx1"/>
                </a:solidFill>
                <a:latin typeface="Source Sans Pro Semibold" pitchFamily="34" charset="-18"/>
              </a:rPr>
              <a:t>Ress</a:t>
            </a:r>
            <a:r>
              <a:rPr lang="cs-CZ" sz="1400" dirty="0">
                <a:solidFill>
                  <a:schemeClr val="tx1"/>
                </a:solidFill>
                <a:latin typeface="Source Sans Pro Semibold" pitchFamily="34" charset="-18"/>
              </a:rPr>
              <a:t>, 1984, Hořejší et al., 2012, Soukup, 2012)</a:t>
            </a:r>
          </a:p>
          <a:p>
            <a:pPr algn="l"/>
            <a:endParaRPr lang="cs-CZ" sz="14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2666407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smtClean="0"/>
              <a:t>5.2</a:t>
            </a:r>
            <a:r>
              <a:rPr lang="cs-CZ" sz="3200" dirty="0" smtClean="0"/>
              <a:t> </a:t>
            </a:r>
            <a:r>
              <a:rPr lang="en-US" sz="3200" dirty="0" smtClean="0"/>
              <a:t>Stakeholder </a:t>
            </a:r>
            <a:r>
              <a:rPr lang="en-US" sz="3200" dirty="0"/>
              <a:t>concept of the firm</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The Stakeholder concept of the firm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involvement </a:t>
            </a:r>
            <a:r>
              <a:rPr lang="en-US" sz="1500" dirty="0">
                <a:solidFill>
                  <a:schemeClr val="tx1"/>
                </a:solidFill>
                <a:latin typeface="Source Sans Pro Semibold" pitchFamily="34" charset="-18"/>
              </a:rPr>
              <a:t>in business practice began to develop in the second half of the last century as a consequence of the dynamic development of the whole of </a:t>
            </a:r>
            <a:r>
              <a:rPr lang="en-US" sz="1500" dirty="0" smtClean="0">
                <a:solidFill>
                  <a:schemeClr val="tx1"/>
                </a:solidFill>
                <a:latin typeface="Source Sans Pro Semibold" pitchFamily="34" charset="-18"/>
              </a:rPr>
              <a:t>society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the </a:t>
            </a:r>
            <a:r>
              <a:rPr lang="en-US" sz="1500" dirty="0">
                <a:solidFill>
                  <a:schemeClr val="tx1"/>
                </a:solidFill>
                <a:latin typeface="Source Sans Pro Semibold" pitchFamily="34" charset="-18"/>
              </a:rPr>
              <a:t>fundamentals of the concept began to form much earlier. At the end of the nineteenth </a:t>
            </a:r>
            <a:r>
              <a:rPr lang="en-US" sz="1500" dirty="0" smtClean="0">
                <a:solidFill>
                  <a:schemeClr val="tx1"/>
                </a:solidFill>
                <a:latin typeface="Source Sans Pro Semibold" pitchFamily="34" charset="-18"/>
              </a:rPr>
              <a:t>century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The first to deal with the issue of stakeholders in the context of the organization's existence was the Stanford Research Institute in </a:t>
            </a:r>
            <a:r>
              <a:rPr lang="en-US" sz="1500" dirty="0" smtClean="0">
                <a:solidFill>
                  <a:schemeClr val="tx1"/>
                </a:solidFill>
                <a:latin typeface="Source Sans Pro Semibold" pitchFamily="34" charset="-18"/>
              </a:rPr>
              <a:t>1963</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n </a:t>
            </a:r>
            <a:r>
              <a:rPr lang="en-US" sz="1500" dirty="0">
                <a:solidFill>
                  <a:schemeClr val="tx1"/>
                </a:solidFill>
                <a:latin typeface="Source Sans Pro Semibold" pitchFamily="34" charset="-18"/>
              </a:rPr>
              <a:t>addition, Freeman developed a significant Stakeholder Approach to Business in his work: "Strategic Management: A Stakeholder Approach" in 1984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stakeholder access to companies (and organizations in general) has been developed into a Strategic, Prescriptive or Descriptive </a:t>
            </a:r>
            <a:r>
              <a:rPr lang="en-US" sz="1500" dirty="0" smtClean="0">
                <a:solidFill>
                  <a:schemeClr val="tx1"/>
                </a:solidFill>
                <a:latin typeface="Source Sans Pro Semibold" pitchFamily="34" charset="-18"/>
              </a:rPr>
              <a:t>Approach</a:t>
            </a:r>
            <a:endParaRPr lang="cs-CZ" sz="1500" dirty="0" smtClean="0">
              <a:solidFill>
                <a:schemeClr val="tx1"/>
              </a:solidFill>
              <a:latin typeface="Source Sans Pro Semibold" pitchFamily="34" charset="-18"/>
            </a:endParaRPr>
          </a:p>
          <a:p>
            <a:pPr algn="l"/>
            <a:endParaRPr lang="cs-CZ" sz="1500" i="1"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a:solidFill>
                  <a:schemeClr val="tx1"/>
                </a:solidFill>
                <a:latin typeface="Source Sans Pro Semibold" pitchFamily="34" charset="-18"/>
              </a:rPr>
              <a:t>(</a:t>
            </a:r>
            <a:r>
              <a:rPr lang="en-US" sz="1500" dirty="0">
                <a:solidFill>
                  <a:schemeClr val="tx1"/>
                </a:solidFill>
                <a:latin typeface="Source Sans Pro Semibold" pitchFamily="34" charset="-18"/>
              </a:rPr>
              <a:t>Freeman, 1984, Friedman &amp; Miles, 2006</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Stiglitz</a:t>
            </a:r>
            <a:r>
              <a:rPr lang="cs-CZ" sz="1500" dirty="0">
                <a:solidFill>
                  <a:schemeClr val="tx1"/>
                </a:solidFill>
                <a:latin typeface="Source Sans Pro Semibold" pitchFamily="34" charset="-18"/>
              </a:rPr>
              <a:t>, 1999) </a:t>
            </a:r>
          </a:p>
          <a:p>
            <a:pPr algn="l"/>
            <a:endParaRPr lang="cs-CZ" sz="1500" i="1"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2337710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5.2.1 Who is a stakeholder?</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a:solidFill>
                  <a:schemeClr val="tx1"/>
                </a:solidFill>
                <a:latin typeface="Source Sans Pro Semibold" pitchFamily="34" charset="-18"/>
              </a:rPr>
              <a:t>the definition of the stakeholders of the </a:t>
            </a:r>
            <a:r>
              <a:rPr lang="cs-CZ" sz="1500" dirty="0" err="1" smtClean="0">
                <a:solidFill>
                  <a:schemeClr val="tx1"/>
                </a:solidFill>
                <a:latin typeface="Source Sans Pro Semibold" pitchFamily="34" charset="-18"/>
              </a:rPr>
              <a:t>firm</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has been dealt with so far by a number of </a:t>
            </a:r>
            <a:r>
              <a:rPr lang="en-US" sz="1500" dirty="0" smtClean="0">
                <a:solidFill>
                  <a:schemeClr val="tx1"/>
                </a:solidFill>
                <a:latin typeface="Source Sans Pro Semibold" pitchFamily="34" charset="-18"/>
              </a:rPr>
              <a:t>economists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models </a:t>
            </a:r>
            <a:r>
              <a:rPr lang="cs-CZ" sz="1500" dirty="0" smtClean="0">
                <a:solidFill>
                  <a:schemeClr val="tx1"/>
                </a:solidFill>
                <a:latin typeface="Source Sans Pro Semibold" pitchFamily="34" charset="-18"/>
              </a:rPr>
              <a:t>of </a:t>
            </a:r>
            <a:r>
              <a:rPr lang="cs-CZ" sz="1500" dirty="0" err="1" smtClean="0">
                <a:solidFill>
                  <a:schemeClr val="tx1"/>
                </a:solidFill>
                <a:latin typeface="Source Sans Pro Semibold" pitchFamily="34" charset="-18"/>
              </a:rPr>
              <a:t>stkeholders</a:t>
            </a:r>
            <a:r>
              <a:rPr lang="cs-CZ" sz="1500" dirty="0" smtClean="0">
                <a:solidFill>
                  <a:schemeClr val="tx1"/>
                </a:solidFill>
                <a:latin typeface="Source Sans Pro Semibold" pitchFamily="34" charset="-18"/>
              </a:rPr>
              <a:t> of </a:t>
            </a:r>
            <a:r>
              <a:rPr lang="cs-CZ" sz="1500" dirty="0" err="1" smtClean="0">
                <a:solidFill>
                  <a:schemeClr val="tx1"/>
                </a:solidFill>
                <a:latin typeface="Source Sans Pro Semibold" pitchFamily="34" charset="-18"/>
              </a:rPr>
              <a:t>firm</a:t>
            </a:r>
            <a:r>
              <a:rPr lang="cs-CZ" sz="1500" dirty="0" smtClean="0">
                <a:solidFill>
                  <a:schemeClr val="tx1"/>
                </a:solidFill>
                <a:latin typeface="Source Sans Pro Semibold" pitchFamily="34" charset="-18"/>
              </a:rPr>
              <a:t> </a:t>
            </a:r>
            <a:r>
              <a:rPr lang="en-US" sz="1500" dirty="0" smtClean="0">
                <a:solidFill>
                  <a:schemeClr val="tx1"/>
                </a:solidFill>
                <a:latin typeface="Source Sans Pro Semibold" pitchFamily="34" charset="-18"/>
              </a:rPr>
              <a:t>mainly </a:t>
            </a:r>
            <a:r>
              <a:rPr lang="en-US" sz="1500" dirty="0">
                <a:solidFill>
                  <a:schemeClr val="tx1"/>
                </a:solidFill>
                <a:latin typeface="Source Sans Pro Semibold" pitchFamily="34" charset="-18"/>
              </a:rPr>
              <a:t>differ from each other by the sum of stakeholder types, or the view upon their arrangements with respect to the </a:t>
            </a:r>
            <a:r>
              <a:rPr lang="en-US" sz="1500" dirty="0" smtClean="0">
                <a:solidFill>
                  <a:schemeClr val="tx1"/>
                </a:solidFill>
                <a:latin typeface="Source Sans Pro Semibold" pitchFamily="34" charset="-18"/>
              </a:rPr>
              <a:t>company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a</a:t>
            </a:r>
            <a:r>
              <a:rPr lang="en-US" sz="1500" dirty="0" err="1" smtClean="0">
                <a:solidFill>
                  <a:schemeClr val="tx1"/>
                </a:solidFill>
                <a:latin typeface="Source Sans Pro Semibold" pitchFamily="34" charset="-18"/>
              </a:rPr>
              <a:t>mong</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the most well-known are variously modified models of the Primary and Secondary Stakeholders of the </a:t>
            </a:r>
            <a:r>
              <a:rPr lang="en-US" sz="1500" dirty="0" smtClean="0">
                <a:solidFill>
                  <a:schemeClr val="tx1"/>
                </a:solidFill>
                <a:latin typeface="Source Sans Pro Semibold" pitchFamily="34" charset="-18"/>
              </a:rPr>
              <a:t>enterprise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err="1" smtClean="0">
                <a:solidFill>
                  <a:schemeClr val="tx1"/>
                </a:solidFill>
                <a:latin typeface="Source Sans Pro Semibold" pitchFamily="34" charset="-18"/>
              </a:rPr>
              <a:t>raditionally</a:t>
            </a:r>
            <a:r>
              <a:rPr lang="en-US" sz="1500" dirty="0">
                <a:solidFill>
                  <a:schemeClr val="tx1"/>
                </a:solidFill>
                <a:latin typeface="Source Sans Pro Semibold" pitchFamily="34" charset="-18"/>
              </a:rPr>
              <a:t>, employees, shareholders, customers, suppliers, communities are considered to be the enterprise´s Primary Stakeholders </a:t>
            </a:r>
            <a:endParaRPr lang="cs-CZ" sz="15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err="1" smtClean="0">
                <a:solidFill>
                  <a:schemeClr val="tx1"/>
                </a:solidFill>
                <a:latin typeface="Source Sans Pro Semibold" pitchFamily="34" charset="-18"/>
              </a:rPr>
              <a:t>hese</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are those stakeholders who have an interest in the creation of an enterprise´s </a:t>
            </a:r>
            <a:r>
              <a:rPr lang="en-US" sz="1400" dirty="0" smtClean="0">
                <a:solidFill>
                  <a:schemeClr val="tx1"/>
                </a:solidFill>
                <a:latin typeface="Source Sans Pro Semibold" pitchFamily="34" charset="-18"/>
              </a:rPr>
              <a:t>valu</a:t>
            </a:r>
            <a:r>
              <a:rPr lang="en-US" sz="1100" dirty="0" smtClean="0">
                <a:solidFill>
                  <a:schemeClr val="tx1"/>
                </a:solidFill>
                <a:latin typeface="Source Sans Pro Semibold" pitchFamily="34" charset="-18"/>
              </a:rPr>
              <a:t>e</a:t>
            </a:r>
            <a:endParaRPr lang="cs-CZ" sz="11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a</a:t>
            </a:r>
            <a:r>
              <a:rPr lang="en-US" sz="1500" dirty="0" err="1" smtClean="0">
                <a:solidFill>
                  <a:schemeClr val="tx1"/>
                </a:solidFill>
                <a:latin typeface="Source Sans Pro Semibold" pitchFamily="34" charset="-18"/>
              </a:rPr>
              <a:t>ctors</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in the wider business environment including the competition, the government, the media and </a:t>
            </a:r>
            <a:r>
              <a:rPr lang="en-US" sz="1500" dirty="0" smtClean="0">
                <a:solidFill>
                  <a:schemeClr val="tx1"/>
                </a:solidFill>
                <a:latin typeface="Source Sans Pro Semibold" pitchFamily="34" charset="-18"/>
              </a:rPr>
              <a:t>other </a:t>
            </a:r>
            <a:r>
              <a:rPr lang="en-US" sz="1500" dirty="0">
                <a:solidFill>
                  <a:schemeClr val="tx1"/>
                </a:solidFill>
                <a:latin typeface="Source Sans Pro Semibold" pitchFamily="34" charset="-18"/>
              </a:rPr>
              <a:t>specialized organizations are considered to be Secondary Stakeholders</a:t>
            </a: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en-US" sz="1500" dirty="0">
                <a:solidFill>
                  <a:schemeClr val="tx1"/>
                </a:solidFill>
                <a:latin typeface="Source Sans Pro Semibold" pitchFamily="34" charset="-18"/>
              </a:rPr>
              <a:t>(Freeman, 1984, Friedman &amp; Miles, 2006) </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86438895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5.2.2 Models of the stakeholders' concept</a:t>
            </a:r>
          </a:p>
        </p:txBody>
      </p:sp>
      <p:sp>
        <p:nvSpPr>
          <p:cNvPr id="3" name="Subtitle 2"/>
          <p:cNvSpPr>
            <a:spLocks noGrp="1"/>
          </p:cNvSpPr>
          <p:nvPr>
            <p:ph type="subTitle" idx="1"/>
          </p:nvPr>
        </p:nvSpPr>
        <p:spPr>
          <a:xfrm>
            <a:off x="539552" y="2348880"/>
            <a:ext cx="7981078" cy="3528392"/>
          </a:xfrm>
        </p:spPr>
        <p:txBody>
          <a:bodyPr>
            <a:noAutofit/>
          </a:bodyPr>
          <a:lstStyle/>
          <a:p>
            <a:pPr marL="342900" indent="-342900" algn="l">
              <a:buFont typeface="Courier New" panose="02070309020205020404" pitchFamily="49" charset="0"/>
              <a:buChar char="o"/>
            </a:pPr>
            <a:r>
              <a:rPr lang="cs-CZ" sz="2000" dirty="0" smtClean="0">
                <a:solidFill>
                  <a:schemeClr val="tx1"/>
                </a:solidFill>
                <a:latin typeface="Source Sans Pro Semibold" pitchFamily="34" charset="-18"/>
              </a:rPr>
              <a:t>v</a:t>
            </a:r>
            <a:r>
              <a:rPr lang="en-US" sz="2000" dirty="0" err="1" smtClean="0">
                <a:solidFill>
                  <a:schemeClr val="tx1"/>
                </a:solidFill>
                <a:latin typeface="Source Sans Pro Semibold" pitchFamily="34" charset="-18"/>
              </a:rPr>
              <a:t>arious</a:t>
            </a:r>
            <a:r>
              <a:rPr lang="en-US" sz="2000" dirty="0" smtClean="0">
                <a:solidFill>
                  <a:schemeClr val="tx1"/>
                </a:solidFill>
                <a:latin typeface="Source Sans Pro Semibold" pitchFamily="34" charset="-18"/>
              </a:rPr>
              <a:t> </a:t>
            </a:r>
            <a:r>
              <a:rPr lang="en-US" sz="2000" dirty="0">
                <a:solidFill>
                  <a:schemeClr val="tx1"/>
                </a:solidFill>
                <a:latin typeface="Source Sans Pro Semibold" pitchFamily="34" charset="-18"/>
              </a:rPr>
              <a:t>approaches to stakeholder concepts have led to the emergence of different models of stakeholder of the </a:t>
            </a:r>
            <a:r>
              <a:rPr lang="en-US" sz="2000" dirty="0" smtClean="0">
                <a:solidFill>
                  <a:schemeClr val="tx1"/>
                </a:solidFill>
                <a:latin typeface="Source Sans Pro Semibold" pitchFamily="34" charset="-18"/>
              </a:rPr>
              <a:t>firm</a:t>
            </a:r>
            <a:endParaRPr lang="cs-CZ" sz="20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The </a:t>
            </a:r>
            <a:r>
              <a:rPr lang="en-US" sz="2000" dirty="0">
                <a:solidFill>
                  <a:schemeClr val="tx1"/>
                </a:solidFill>
                <a:latin typeface="Source Sans Pro Semibold" pitchFamily="34" charset="-18"/>
              </a:rPr>
              <a:t>best-known models are the models</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primary and secondary stakeholders</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model of the coalition theory of the enterprise</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model based on hierarchical stakeholder organization, etc.</a:t>
            </a:r>
          </a:p>
          <a:p>
            <a:pPr algn="l"/>
            <a:r>
              <a:rPr lang="en-US" sz="2000" dirty="0">
                <a:solidFill>
                  <a:schemeClr val="tx1"/>
                </a:solidFill>
                <a:latin typeface="Source Sans Pro Semibold" pitchFamily="34" charset="-18"/>
              </a:rPr>
              <a:t>It is traditionally considered to be the stakeholders of the business</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employees, shareholders, customers, suppliers, communities who have a certain interest in creating the value of an enterprise</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stakeholders in the wider business environment - competition, government, media, and various specialized </a:t>
            </a:r>
            <a:r>
              <a:rPr lang="en-US" sz="1500" dirty="0" smtClean="0">
                <a:solidFill>
                  <a:schemeClr val="tx1"/>
                </a:solidFill>
                <a:latin typeface="Source Sans Pro Semibold" pitchFamily="34" charset="-18"/>
              </a:rPr>
              <a:t>organizations</a:t>
            </a:r>
            <a:r>
              <a:rPr lang="cs-CZ" sz="1500" dirty="0" smtClean="0">
                <a:solidFill>
                  <a:schemeClr val="tx1"/>
                </a:solidFill>
                <a:latin typeface="Source Sans Pro Semibold" pitchFamily="34" charset="-18"/>
              </a:rPr>
              <a:t> </a:t>
            </a:r>
            <a:r>
              <a:rPr lang="en-US" sz="1500" dirty="0" smtClean="0">
                <a:solidFill>
                  <a:schemeClr val="tx1"/>
                </a:solidFill>
                <a:latin typeface="Source Sans Pro Semibold" pitchFamily="34" charset="-18"/>
              </a:rPr>
              <a:t>to exist</a:t>
            </a:r>
            <a:endParaRPr lang="cs-CZ" sz="15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a:t>
            </a:r>
            <a:r>
              <a:rPr lang="en-US" sz="1500" dirty="0">
                <a:solidFill>
                  <a:schemeClr val="tx1"/>
                </a:solidFill>
                <a:latin typeface="Source Sans Pro Semibold" pitchFamily="34" charset="-18"/>
              </a:rPr>
              <a:t>(Freeman, 1984, Friedman &amp; Miles, 2006) </a:t>
            </a:r>
          </a:p>
          <a:p>
            <a:pPr algn="l"/>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7902847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a:t>6</a:t>
            </a:r>
            <a:r>
              <a:rPr lang="en-US" dirty="0" smtClean="0"/>
              <a:t>. </a:t>
            </a:r>
            <a:r>
              <a:rPr lang="en-US" dirty="0"/>
              <a:t>ECONOMIC EFFICIENCY AND WELFARE </a:t>
            </a:r>
          </a:p>
        </p:txBody>
      </p:sp>
      <p:sp>
        <p:nvSpPr>
          <p:cNvPr id="3" name="Subtitle 2"/>
          <p:cNvSpPr>
            <a:spLocks noGrp="1"/>
          </p:cNvSpPr>
          <p:nvPr>
            <p:ph type="subTitle" idx="1"/>
          </p:nvPr>
        </p:nvSpPr>
        <p:spPr>
          <a:xfrm>
            <a:off x="1219200" y="3869849"/>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54</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65109790"/>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Chapter </a:t>
            </a:r>
            <a:r>
              <a:rPr lang="cs-CZ" sz="3200" dirty="0" smtClean="0"/>
              <a:t>g</a:t>
            </a:r>
            <a:r>
              <a:rPr lang="en-US" sz="3200" dirty="0" err="1" smtClean="0"/>
              <a:t>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students to the concept of market equilibrium in economic theory</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concept of efficiency in economics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conflict between efficiency and fairness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familiarize yourself with the theory of social welfare economics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get acquainted with the assessment of the growth of social welfare</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78271128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 </a:t>
            </a:r>
            <a:r>
              <a:rPr lang="en-US" sz="3200" dirty="0" smtClean="0"/>
              <a:t>General </a:t>
            </a:r>
            <a:r>
              <a:rPr lang="en-US" sz="3200" dirty="0"/>
              <a:t>equilibrium and efficiency in </a:t>
            </a:r>
            <a:r>
              <a:rPr lang="en-US" sz="3200" dirty="0" smtClean="0"/>
              <a:t>economics </a:t>
            </a:r>
            <a:r>
              <a:rPr lang="en-US" sz="3200" dirty="0"/>
              <a:t>(1)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Partial equilibrium analysis in microeconomics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examines </a:t>
            </a:r>
            <a:r>
              <a:rPr lang="en-US" sz="1600" dirty="0">
                <a:solidFill>
                  <a:schemeClr val="tx1"/>
                </a:solidFill>
                <a:latin typeface="Source Sans Pro Semibold" pitchFamily="34" charset="-18"/>
              </a:rPr>
              <a:t>sub-market models as mutually </a:t>
            </a:r>
            <a:r>
              <a:rPr lang="en-US" sz="1600" dirty="0" smtClean="0">
                <a:solidFill>
                  <a:schemeClr val="tx1"/>
                </a:solidFill>
                <a:latin typeface="Source Sans Pro Semibold" pitchFamily="34" charset="-18"/>
              </a:rPr>
              <a:t>independent</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rices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quantities on the markets of final production or factors of </a:t>
            </a:r>
            <a:r>
              <a:rPr lang="en-US" sz="1600" dirty="0" smtClean="0">
                <a:solidFill>
                  <a:schemeClr val="tx1"/>
                </a:solidFill>
                <a:latin typeface="Source Sans Pro Semibold" pitchFamily="34" charset="-18"/>
              </a:rPr>
              <a:t>production </a:t>
            </a:r>
            <a:r>
              <a:rPr lang="en-US" sz="1600" dirty="0">
                <a:solidFill>
                  <a:schemeClr val="tx1"/>
                </a:solidFill>
                <a:latin typeface="Source Sans Pro Semibold" pitchFamily="34" charset="-18"/>
              </a:rPr>
              <a:t>depend on supply and demand for each of </a:t>
            </a:r>
            <a:r>
              <a:rPr lang="en-US" sz="1600" dirty="0" smtClean="0">
                <a:solidFill>
                  <a:schemeClr val="tx1"/>
                </a:solidFill>
                <a:latin typeface="Source Sans Pro Semibold" pitchFamily="34" charset="-18"/>
              </a:rPr>
              <a:t>them</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rices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of other markets are </a:t>
            </a:r>
            <a:r>
              <a:rPr lang="en-US" sz="1600" dirty="0" smtClean="0">
                <a:solidFill>
                  <a:schemeClr val="tx1"/>
                </a:solidFill>
                <a:latin typeface="Source Sans Pro Semibold" pitchFamily="34" charset="-18"/>
              </a:rPr>
              <a:t>considered unchangeable</a:t>
            </a:r>
            <a:endParaRPr lang="cs-CZ" sz="1600" dirty="0">
              <a:solidFill>
                <a:schemeClr val="tx1"/>
              </a:solidFill>
              <a:latin typeface="Source Sans Pro Semibold" pitchFamily="34" charset="-18"/>
            </a:endParaRPr>
          </a:p>
          <a:p>
            <a:pPr algn="l"/>
            <a:r>
              <a:rPr lang="en-US" sz="2000" dirty="0">
                <a:solidFill>
                  <a:schemeClr val="tx1"/>
                </a:solidFill>
                <a:latin typeface="Source Sans Pro Semibold" pitchFamily="34" charset="-18"/>
              </a:rPr>
              <a:t>The General equilibrium analysis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examines </a:t>
            </a:r>
            <a:r>
              <a:rPr lang="en-US" sz="1600" dirty="0">
                <a:solidFill>
                  <a:schemeClr val="tx1"/>
                </a:solidFill>
                <a:latin typeface="Source Sans Pro Semibold" pitchFamily="34" charset="-18"/>
              </a:rPr>
              <a:t>how demand and supply conditions interact in several markets to determine the prices of many </a:t>
            </a:r>
            <a:r>
              <a:rPr lang="en-US" sz="1600" dirty="0" smtClean="0">
                <a:solidFill>
                  <a:schemeClr val="tx1"/>
                </a:solidFill>
                <a:latin typeface="Source Sans Pro Semibold" pitchFamily="34" charset="-18"/>
              </a:rPr>
              <a:t>goods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his </a:t>
            </a:r>
            <a:r>
              <a:rPr lang="en-US" sz="1600" dirty="0">
                <a:solidFill>
                  <a:schemeClr val="tx1"/>
                </a:solidFill>
                <a:latin typeface="Source Sans Pro Semibold" pitchFamily="34" charset="-18"/>
              </a:rPr>
              <a:t>is a complex problem, and we will have to adopt several simpliﬁcations in order to deal with </a:t>
            </a:r>
            <a:r>
              <a:rPr lang="en-US" sz="1600" dirty="0" smtClean="0">
                <a:solidFill>
                  <a:schemeClr val="tx1"/>
                </a:solidFill>
                <a:latin typeface="Source Sans Pro Semibold" pitchFamily="34" charset="-18"/>
              </a:rPr>
              <a:t>it</a:t>
            </a:r>
            <a:endParaRPr lang="cs-CZ" sz="1600"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da-DK" sz="1500" dirty="0" smtClean="0">
                <a:solidFill>
                  <a:schemeClr val="tx1"/>
                </a:solidFill>
                <a:latin typeface="Source Sans Pro Semibold" pitchFamily="34" charset="-18"/>
              </a:rPr>
              <a:t>(Hořejší </a:t>
            </a:r>
            <a:r>
              <a:rPr lang="da-DK" sz="1500" dirty="0">
                <a:solidFill>
                  <a:schemeClr val="tx1"/>
                </a:solidFill>
                <a:latin typeface="Source Sans Pro Semibold" pitchFamily="34" charset="-18"/>
              </a:rPr>
              <a:t>et al., </a:t>
            </a:r>
            <a:r>
              <a:rPr lang="da-DK" sz="1500" dirty="0" smtClean="0">
                <a:solidFill>
                  <a:schemeClr val="tx1"/>
                </a:solidFill>
                <a:latin typeface="Source Sans Pro Semibold" pitchFamily="34" charset="-18"/>
              </a:rPr>
              <a:t>2012</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1995, 2014</a:t>
            </a:r>
            <a:r>
              <a:rPr lang="da-DK" sz="1500" dirty="0" smtClean="0">
                <a:solidFill>
                  <a:schemeClr val="tx1"/>
                </a:solidFill>
                <a:latin typeface="Source Sans Pro Semibold" pitchFamily="34" charset="-18"/>
              </a:rPr>
              <a:t>)</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3188198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 General equilibrium and efficiency in economics </a:t>
            </a:r>
            <a:r>
              <a:rPr lang="cs-CZ" sz="3200" dirty="0" smtClean="0"/>
              <a:t>(</a:t>
            </a:r>
            <a:r>
              <a:rPr lang="en-US" sz="3200" dirty="0" smtClean="0"/>
              <a:t>2</a:t>
            </a:r>
            <a:r>
              <a:rPr lang="en-US" sz="3200" dirty="0"/>
              <a:t>)</a:t>
            </a:r>
          </a:p>
        </p:txBody>
      </p:sp>
      <p:sp>
        <p:nvSpPr>
          <p:cNvPr id="3" name="Subtitle 2"/>
          <p:cNvSpPr>
            <a:spLocks noGrp="1"/>
          </p:cNvSpPr>
          <p:nvPr>
            <p:ph type="subTitle" idx="1"/>
          </p:nvPr>
        </p:nvSpPr>
        <p:spPr>
          <a:xfrm>
            <a:off x="539552" y="2348880"/>
            <a:ext cx="7981078" cy="3624874"/>
          </a:xfrm>
        </p:spPr>
        <p:txBody>
          <a:bodyPr>
            <a:noAutofit/>
          </a:bodyPr>
          <a:lstStyle/>
          <a:p>
            <a:pPr algn="l"/>
            <a:r>
              <a:rPr lang="en-US" sz="2000" dirty="0">
                <a:solidFill>
                  <a:schemeClr val="tx1"/>
                </a:solidFill>
                <a:latin typeface="Source Sans Pro Semibold" pitchFamily="34" charset="-18"/>
              </a:rPr>
              <a:t>Simple Economy Model </a:t>
            </a:r>
            <a:r>
              <a:rPr lang="en-US" sz="2000" dirty="0" smtClean="0">
                <a:solidFill>
                  <a:schemeClr val="tx1"/>
                </a:solidFill>
                <a:latin typeface="Source Sans Pro Semibold" pitchFamily="34" charset="-18"/>
              </a:rPr>
              <a:t>2 </a:t>
            </a:r>
            <a:r>
              <a:rPr lang="en-US" sz="2000" dirty="0">
                <a:solidFill>
                  <a:schemeClr val="tx1"/>
                </a:solidFill>
                <a:latin typeface="Source Sans Pro Semibold" pitchFamily="34" charset="-18"/>
              </a:rPr>
              <a:t>x 2 x </a:t>
            </a:r>
            <a:r>
              <a:rPr lang="en-US" sz="2000" dirty="0" smtClean="0">
                <a:solidFill>
                  <a:schemeClr val="tx1"/>
                </a:solidFill>
                <a:latin typeface="Source Sans Pro Semibold" pitchFamily="34" charset="-18"/>
              </a:rPr>
              <a:t>2</a:t>
            </a:r>
            <a:endParaRPr lang="cs-CZ" sz="20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This model is based on the assumptions that in economy exist only 2 consumers (A and B); economy produced only two goods (X and Y); these goods are produced by 2 production factors (L and K</a:t>
            </a:r>
            <a:r>
              <a:rPr lang="en-US" sz="1600" dirty="0" smtClean="0">
                <a:solidFill>
                  <a:schemeClr val="tx1"/>
                </a:solidFill>
                <a:latin typeface="Source Sans Pro Semibold" pitchFamily="34" charset="-18"/>
              </a:rPr>
              <a:t>)</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other assumptions are that the model operates within a closed economy without the existence of a foreign </a:t>
            </a:r>
            <a:r>
              <a:rPr lang="en-US" sz="1600" dirty="0" smtClean="0">
                <a:solidFill>
                  <a:schemeClr val="tx1"/>
                </a:solidFill>
                <a:latin typeface="Source Sans Pro Semibold" pitchFamily="34" charset="-18"/>
              </a:rPr>
              <a:t>trade</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ll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markets within it are perfectly competitive and market sub-jects have complete </a:t>
            </a:r>
            <a:r>
              <a:rPr lang="en-US" sz="1600" dirty="0" smtClean="0">
                <a:solidFill>
                  <a:schemeClr val="tx1"/>
                </a:solidFill>
                <a:latin typeface="Source Sans Pro Semibold" pitchFamily="34" charset="-18"/>
              </a:rPr>
              <a:t>information</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ll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market subjects in all markets are pursuing </a:t>
            </a:r>
            <a:r>
              <a:rPr lang="en-US" sz="1600" dirty="0" smtClean="0">
                <a:solidFill>
                  <a:schemeClr val="tx1"/>
                </a:solidFill>
                <a:latin typeface="Source Sans Pro Semibold" pitchFamily="34" charset="-18"/>
              </a:rPr>
              <a:t>maximization goals</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aximizing</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utility from a consumer perspective and maximizing profit from the firm´s point of </a:t>
            </a:r>
            <a:r>
              <a:rPr lang="en-US" sz="1600" dirty="0" smtClean="0">
                <a:solidFill>
                  <a:schemeClr val="tx1"/>
                </a:solidFill>
                <a:latin typeface="Source Sans Pro Semibold" pitchFamily="34" charset="-18"/>
              </a:rPr>
              <a:t>view</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endParaRPr lang="en-US" sz="16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(Hořejší </a:t>
            </a:r>
            <a:r>
              <a:rPr lang="cs-CZ" sz="1500" dirty="0">
                <a:solidFill>
                  <a:schemeClr val="tx1"/>
                </a:solidFill>
                <a:latin typeface="Source Sans Pro Semibold" pitchFamily="34" charset="-18"/>
              </a:rPr>
              <a:t>et al., 2012,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2013,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7548906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 General equilibrium and efficiency in economics </a:t>
            </a:r>
            <a:r>
              <a:rPr lang="cs-CZ" sz="3200" dirty="0" smtClean="0"/>
              <a:t>(3</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smtClean="0">
                <a:solidFill>
                  <a:schemeClr val="tx1"/>
                </a:solidFill>
                <a:latin typeface="Source Sans Pro Semibold" pitchFamily="34" charset="-18"/>
              </a:rPr>
              <a:t>The </a:t>
            </a:r>
            <a:r>
              <a:rPr lang="en-US" sz="2000" dirty="0">
                <a:solidFill>
                  <a:schemeClr val="tx1"/>
                </a:solidFill>
                <a:latin typeface="Source Sans Pro Semibold" pitchFamily="34" charset="-18"/>
              </a:rPr>
              <a:t>General equilibrium in the model of a simple economy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means </a:t>
            </a:r>
            <a:r>
              <a:rPr lang="en-US" sz="1600" dirty="0">
                <a:solidFill>
                  <a:schemeClr val="tx1"/>
                </a:solidFill>
                <a:latin typeface="Source Sans Pro Semibold" pitchFamily="34" charset="-18"/>
              </a:rPr>
              <a:t>bringing about </a:t>
            </a:r>
            <a:r>
              <a:rPr lang="en-US" sz="1600" dirty="0" smtClean="0">
                <a:solidFill>
                  <a:schemeClr val="tx1"/>
                </a:solidFill>
                <a:latin typeface="Source Sans Pro Semibold" pitchFamily="34" charset="-18"/>
              </a:rPr>
              <a:t>equilibrium </a:t>
            </a:r>
            <a:r>
              <a:rPr lang="en-US" sz="1600" dirty="0">
                <a:solidFill>
                  <a:schemeClr val="tx1"/>
                </a:solidFill>
                <a:latin typeface="Source Sans Pro Semibold" pitchFamily="34" charset="-18"/>
              </a:rPr>
              <a:t>in </a:t>
            </a:r>
            <a:r>
              <a:rPr lang="en-US" sz="1600" dirty="0" smtClean="0">
                <a:solidFill>
                  <a:schemeClr val="tx1"/>
                </a:solidFill>
                <a:latin typeface="Source Sans Pro Semibold" pitchFamily="34" charset="-18"/>
              </a:rPr>
              <a:t>production</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equilibrium </a:t>
            </a:r>
            <a:r>
              <a:rPr lang="cs-CZ" sz="1600" dirty="0" smtClean="0">
                <a:solidFill>
                  <a:schemeClr val="tx1"/>
                </a:solidFill>
                <a:latin typeface="Source Sans Pro Semibold" pitchFamily="34" charset="-18"/>
              </a:rPr>
              <a:t>in c</a:t>
            </a:r>
            <a:r>
              <a:rPr lang="en-US" sz="1600" dirty="0" err="1" smtClean="0">
                <a:solidFill>
                  <a:schemeClr val="tx1"/>
                </a:solidFill>
                <a:latin typeface="Source Sans Pro Semibold" pitchFamily="34" charset="-18"/>
              </a:rPr>
              <a:t>onsumption</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equilibrium </a:t>
            </a:r>
            <a:r>
              <a:rPr lang="cs-CZ" sz="1600" dirty="0" smtClean="0">
                <a:solidFill>
                  <a:schemeClr val="tx1"/>
                </a:solidFill>
                <a:latin typeface="Source Sans Pro Semibold" pitchFamily="34" charset="-18"/>
              </a:rPr>
              <a:t>in </a:t>
            </a:r>
            <a:r>
              <a:rPr lang="en-US" sz="1600" dirty="0" smtClean="0">
                <a:solidFill>
                  <a:schemeClr val="tx1"/>
                </a:solidFill>
                <a:latin typeface="Source Sans Pro Semibold" pitchFamily="34" charset="-18"/>
              </a:rPr>
              <a:t>production </a:t>
            </a:r>
            <a:r>
              <a:rPr lang="en-US" sz="1600" dirty="0">
                <a:solidFill>
                  <a:schemeClr val="tx1"/>
                </a:solidFill>
                <a:latin typeface="Source Sans Pro Semibold" pitchFamily="34" charset="-18"/>
              </a:rPr>
              <a:t>- consumption at the same </a:t>
            </a:r>
            <a:r>
              <a:rPr lang="en-US" sz="1600" dirty="0" smtClean="0">
                <a:solidFill>
                  <a:schemeClr val="tx1"/>
                </a:solidFill>
                <a:latin typeface="Source Sans Pro Semibold" pitchFamily="34" charset="-18"/>
              </a:rPr>
              <a:t>time</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2000" dirty="0" smtClean="0">
                <a:solidFill>
                  <a:schemeClr val="tx1"/>
                </a:solidFill>
                <a:latin typeface="Source Sans Pro Semibold" pitchFamily="34" charset="-18"/>
              </a:rPr>
              <a:t>T</a:t>
            </a:r>
            <a:r>
              <a:rPr lang="en-US" sz="2000" dirty="0" smtClean="0">
                <a:solidFill>
                  <a:schemeClr val="tx1"/>
                </a:solidFill>
                <a:latin typeface="Source Sans Pro Semibold" pitchFamily="34" charset="-18"/>
              </a:rPr>
              <a:t>he </a:t>
            </a:r>
            <a:r>
              <a:rPr lang="en-US" sz="2000" dirty="0">
                <a:solidFill>
                  <a:schemeClr val="tx1"/>
                </a:solidFill>
                <a:latin typeface="Source Sans Pro Semibold" pitchFamily="34" charset="-18"/>
              </a:rPr>
              <a:t>laws examined in the model of a simple economy and the formulated </a:t>
            </a:r>
            <a:r>
              <a:rPr lang="en-US" sz="2000" dirty="0" smtClean="0">
                <a:solidFill>
                  <a:schemeClr val="tx1"/>
                </a:solidFill>
                <a:latin typeface="Source Sans Pro Semibold" pitchFamily="34" charset="-18"/>
              </a:rPr>
              <a:t>conclusions</a:t>
            </a:r>
            <a:endParaRPr lang="cs-CZ" sz="20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en-US" sz="1500" dirty="0" smtClean="0">
                <a:solidFill>
                  <a:schemeClr val="tx1"/>
                </a:solidFill>
                <a:latin typeface="Source Sans Pro Semibold" pitchFamily="34" charset="-18"/>
              </a:rPr>
              <a:t>are </a:t>
            </a:r>
            <a:r>
              <a:rPr lang="en-US" sz="1500" dirty="0">
                <a:solidFill>
                  <a:schemeClr val="tx1"/>
                </a:solidFill>
                <a:latin typeface="Source Sans Pro Semibold" pitchFamily="34" charset="-18"/>
              </a:rPr>
              <a:t>applicable to any number of economic subjects, products and factors of production.</a:t>
            </a:r>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 </a:t>
            </a:r>
            <a:r>
              <a:rPr lang="cs-CZ" sz="1500" dirty="0">
                <a:solidFill>
                  <a:schemeClr val="tx1"/>
                </a:solidFill>
                <a:latin typeface="Source Sans Pro Semibold" pitchFamily="34" charset="-18"/>
              </a:rPr>
              <a:t>Hořejší et al., 2012,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2013,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85252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6.1.2 </a:t>
            </a:r>
            <a:r>
              <a:rPr lang="en-US" sz="3200" dirty="0" smtClean="0"/>
              <a:t>Pareto </a:t>
            </a:r>
            <a:r>
              <a:rPr lang="en-US" sz="3200" dirty="0"/>
              <a:t>efﬁcient in </a:t>
            </a:r>
            <a:r>
              <a:rPr lang="en-US" sz="3200" dirty="0" smtClean="0"/>
              <a:t>exchange</a:t>
            </a:r>
            <a:endParaRPr lang="en-US" sz="3200" dirty="0"/>
          </a:p>
        </p:txBody>
      </p:sp>
      <p:sp>
        <p:nvSpPr>
          <p:cNvPr id="3" name="Subtitle 2"/>
          <p:cNvSpPr>
            <a:spLocks noGrp="1"/>
          </p:cNvSpPr>
          <p:nvPr>
            <p:ph type="subTitle" idx="1"/>
          </p:nvPr>
        </p:nvSpPr>
        <p:spPr>
          <a:xfrm>
            <a:off x="521440" y="2229338"/>
            <a:ext cx="7981078" cy="3707915"/>
          </a:xfrm>
        </p:spPr>
        <p:txBody>
          <a:bodyPr>
            <a:noAutofit/>
          </a:bodyPr>
          <a:lstStyle/>
          <a:p>
            <a:pPr algn="l"/>
            <a:r>
              <a:rPr lang="en-US" sz="2000" dirty="0">
                <a:solidFill>
                  <a:schemeClr val="tx1"/>
                </a:solidFill>
                <a:latin typeface="Source Sans Pro Semibold" pitchFamily="34" charset="-18"/>
              </a:rPr>
              <a:t>Pareto efﬁcient in exchange </a:t>
            </a:r>
            <a:endParaRPr lang="cs-CZ" sz="2000" dirty="0" smtClean="0">
              <a:solidFill>
                <a:schemeClr val="tx1"/>
              </a:solidFill>
              <a:latin typeface="Source Sans Pro Semibold" pitchFamily="34" charset="-18"/>
            </a:endParaRPr>
          </a:p>
          <a:p>
            <a:pPr marL="342900" indent="-342900" algn="l">
              <a:buFont typeface="Courier New" panose="02070309020205020404" pitchFamily="49" charset="0"/>
              <a:buChar char="o"/>
            </a:pPr>
            <a:r>
              <a:rPr lang="en-US" sz="1600" dirty="0" smtClean="0">
                <a:solidFill>
                  <a:schemeClr val="tx1"/>
                </a:solidFill>
                <a:latin typeface="Source Sans Pro Semibold" pitchFamily="34" charset="-18"/>
              </a:rPr>
              <a:t>when </a:t>
            </a:r>
            <a:r>
              <a:rPr lang="en-US" sz="1600" dirty="0">
                <a:solidFill>
                  <a:schemeClr val="tx1"/>
                </a:solidFill>
                <a:latin typeface="Source Sans Pro Semibold" pitchFamily="34" charset="-18"/>
              </a:rPr>
              <a:t>a fixed amount of goods is distributed among </a:t>
            </a:r>
            <a:r>
              <a:rPr lang="en-US" sz="1600" dirty="0" smtClean="0">
                <a:solidFill>
                  <a:schemeClr val="tx1"/>
                </a:solidFill>
                <a:latin typeface="Source Sans Pro Semibold" pitchFamily="34" charset="-18"/>
              </a:rPr>
              <a:t>consumers </a:t>
            </a:r>
            <a:r>
              <a:rPr lang="en-US" sz="1600" dirty="0">
                <a:solidFill>
                  <a:schemeClr val="tx1"/>
                </a:solidFill>
                <a:latin typeface="Source Sans Pro Semibold" pitchFamily="34" charset="-18"/>
              </a:rPr>
              <a:t>so that further redistribution is not possible to make somebody better oﬀ without </a:t>
            </a:r>
            <a:r>
              <a:rPr lang="en-US" sz="1600" dirty="0" smtClean="0">
                <a:solidFill>
                  <a:schemeClr val="tx1"/>
                </a:solidFill>
                <a:latin typeface="Source Sans Pro Semibold" pitchFamily="34" charset="-18"/>
              </a:rPr>
              <a:t>hurting </a:t>
            </a:r>
            <a:r>
              <a:rPr lang="en-US" sz="1600" dirty="0">
                <a:solidFill>
                  <a:schemeClr val="tx1"/>
                </a:solidFill>
                <a:latin typeface="Source Sans Pro Semibold" pitchFamily="34" charset="-18"/>
              </a:rPr>
              <a:t>anyone </a:t>
            </a:r>
            <a:r>
              <a:rPr lang="en-US" sz="1600" dirty="0" smtClean="0">
                <a:solidFill>
                  <a:schemeClr val="tx1"/>
                </a:solidFill>
                <a:latin typeface="Source Sans Pro Semibold" pitchFamily="34" charset="-18"/>
              </a:rPr>
              <a:t>else</a:t>
            </a:r>
            <a:endParaRPr lang="cs-CZ" sz="16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Edgeworth box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illustrates </a:t>
            </a:r>
            <a:r>
              <a:rPr lang="en-US" sz="1500" dirty="0">
                <a:solidFill>
                  <a:schemeClr val="tx1"/>
                </a:solidFill>
                <a:latin typeface="Source Sans Pro Semibold" pitchFamily="34" charset="-18"/>
              </a:rPr>
              <a:t>the possibilities for both consumers to increase their satisfaction by trading </a:t>
            </a:r>
            <a:r>
              <a:rPr lang="en-US" sz="1500" dirty="0" smtClean="0">
                <a:solidFill>
                  <a:schemeClr val="tx1"/>
                </a:solidFill>
                <a:latin typeface="Source Sans Pro Semibold" pitchFamily="34" charset="-18"/>
              </a:rPr>
              <a:t>goods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illustrates </a:t>
            </a:r>
            <a:r>
              <a:rPr lang="en-US" sz="1500" dirty="0">
                <a:solidFill>
                  <a:schemeClr val="tx1"/>
                </a:solidFill>
                <a:latin typeface="Source Sans Pro Semibold" pitchFamily="34" charset="-18"/>
              </a:rPr>
              <a:t>for each consumer A and B a map of indifferent curves showing their different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e</a:t>
            </a:r>
            <a:r>
              <a:rPr lang="en-US" sz="1500" dirty="0" smtClean="0">
                <a:solidFill>
                  <a:schemeClr val="tx1"/>
                </a:solidFill>
                <a:latin typeface="Source Sans Pro Semibold" pitchFamily="34" charset="-18"/>
              </a:rPr>
              <a:t>ach </a:t>
            </a:r>
            <a:r>
              <a:rPr lang="en-US" sz="1500" dirty="0">
                <a:solidFill>
                  <a:schemeClr val="tx1"/>
                </a:solidFill>
                <a:latin typeface="Source Sans Pro Semibold" pitchFamily="34" charset="-18"/>
              </a:rPr>
              <a:t>point in the Edgeworth box simultaneously represents consumer´s A and consumer’s B market baskets of goods X and </a:t>
            </a:r>
            <a:r>
              <a:rPr lang="en-US" sz="1500" dirty="0" smtClean="0">
                <a:solidFill>
                  <a:schemeClr val="tx1"/>
                </a:solidFill>
                <a:latin typeface="Source Sans Pro Semibold" pitchFamily="34" charset="-18"/>
              </a:rPr>
              <a:t>Y</a:t>
            </a:r>
            <a:endParaRPr lang="cs-CZ" sz="15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The </a:t>
            </a:r>
            <a:r>
              <a:rPr lang="en-US" sz="2000" dirty="0">
                <a:solidFill>
                  <a:schemeClr val="tx1"/>
                </a:solidFill>
                <a:latin typeface="Source Sans Pro Semibold" pitchFamily="34" charset="-18"/>
              </a:rPr>
              <a:t>contract curve contains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all </a:t>
            </a:r>
            <a:r>
              <a:rPr lang="en-US" sz="1500" dirty="0">
                <a:solidFill>
                  <a:schemeClr val="tx1"/>
                </a:solidFill>
                <a:latin typeface="Source Sans Pro Semibold" pitchFamily="34" charset="-18"/>
              </a:rPr>
              <a:t>allocations for which consumers’ indifference curves are </a:t>
            </a:r>
            <a:r>
              <a:rPr lang="en-US" sz="1500" dirty="0" smtClean="0">
                <a:solidFill>
                  <a:schemeClr val="tx1"/>
                </a:solidFill>
                <a:latin typeface="Source Sans Pro Semibold" pitchFamily="34" charset="-18"/>
              </a:rPr>
              <a:t>tangent </a:t>
            </a:r>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(Hořejší </a:t>
            </a:r>
            <a:r>
              <a:rPr lang="cs-CZ" sz="1500" dirty="0">
                <a:solidFill>
                  <a:schemeClr val="tx1"/>
                </a:solidFill>
                <a:latin typeface="Source Sans Pro Semibold" pitchFamily="34" charset="-18"/>
              </a:rPr>
              <a:t>et al., 2012,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2013,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36244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fontScale="90000"/>
          </a:bodyPr>
          <a:lstStyle/>
          <a:p>
            <a:pPr algn="l"/>
            <a:r>
              <a:rPr lang="en-US" sz="3200" dirty="0"/>
              <a:t>1.2 Methods of thinking and exploring economic reality</a:t>
            </a:r>
            <a:r>
              <a:rPr lang="cs-CZ" sz="3200" dirty="0"/>
              <a:t> </a:t>
            </a:r>
            <a:r>
              <a:rPr lang="cs-CZ" sz="3200" dirty="0" smtClean="0"/>
              <a:t>(2)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600" dirty="0" smtClean="0">
                <a:solidFill>
                  <a:schemeClr val="tx1"/>
                </a:solidFill>
                <a:latin typeface="Source Sans Pro Semibold" pitchFamily="34" charset="-18"/>
              </a:rPr>
              <a:t>Positive Economics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explanation </a:t>
            </a:r>
            <a:r>
              <a:rPr lang="en-US" sz="1600" dirty="0">
                <a:solidFill>
                  <a:schemeClr val="tx1"/>
                </a:solidFill>
                <a:latin typeface="Source Sans Pro Semibold" pitchFamily="34" charset="-18"/>
              </a:rPr>
              <a:t>of economic phenomena and their causes is based on the knowledge of reality, using and describing facts, without value judgments and set-ting </a:t>
            </a:r>
            <a:r>
              <a:rPr lang="en-US" sz="1600" dirty="0" smtClean="0">
                <a:solidFill>
                  <a:schemeClr val="tx1"/>
                </a:solidFill>
                <a:latin typeface="Source Sans Pro Semibold" pitchFamily="34" charset="-18"/>
              </a:rPr>
              <a:t>goals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a:p>
            <a:pPr algn="l"/>
            <a:r>
              <a:rPr lang="en-US" sz="1600" dirty="0" smtClean="0">
                <a:solidFill>
                  <a:schemeClr val="tx1"/>
                </a:solidFill>
                <a:latin typeface="Source Sans Pro Semibold" pitchFamily="34" charset="-18"/>
              </a:rPr>
              <a:t>Normative economics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involves </a:t>
            </a:r>
            <a:r>
              <a:rPr lang="en-US" sz="1600" dirty="0">
                <a:solidFill>
                  <a:schemeClr val="tx1"/>
                </a:solidFill>
                <a:latin typeface="Source Sans Pro Semibold" pitchFamily="34" charset="-18"/>
              </a:rPr>
              <a:t>ethical precepts and norms of fairness. On the basis of the study of economic reality to show how economic phenomena should look, do value judgments and set goals, is a normative economy. Economists who use the language of normative economics go beyond the boundaries of objective analysis and, in fact, offer </a:t>
            </a:r>
            <a:r>
              <a:rPr lang="en-US" sz="1600" dirty="0" smtClean="0">
                <a:solidFill>
                  <a:schemeClr val="tx1"/>
                </a:solidFill>
                <a:latin typeface="Source Sans Pro Semibold" pitchFamily="34" charset="-18"/>
              </a:rPr>
              <a:t>advice</a:t>
            </a:r>
            <a:endParaRPr lang="cs-CZ" sz="16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a:t>
            </a:r>
            <a:r>
              <a:rPr lang="cs-CZ" sz="1600" dirty="0" smtClean="0">
                <a:solidFill>
                  <a:schemeClr val="tx1"/>
                </a:solidFill>
                <a:latin typeface="Source Sans Pro Semibold" pitchFamily="34" charset="-18"/>
              </a:rPr>
              <a:t>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2010)</a:t>
            </a:r>
            <a:endParaRPr lang="cs-CZ"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38765280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smtClean="0"/>
              <a:t>6.1.3</a:t>
            </a:r>
            <a:r>
              <a:rPr lang="cs-CZ" sz="3200" dirty="0" smtClean="0"/>
              <a:t> </a:t>
            </a:r>
            <a:r>
              <a:rPr lang="en-US" sz="3200" dirty="0" smtClean="0"/>
              <a:t>Pareto </a:t>
            </a:r>
            <a:r>
              <a:rPr lang="en-US" sz="3200" dirty="0"/>
              <a:t>efficient in production</a:t>
            </a:r>
          </a:p>
        </p:txBody>
      </p:sp>
      <p:sp>
        <p:nvSpPr>
          <p:cNvPr id="3" name="Subtitle 2"/>
          <p:cNvSpPr>
            <a:spLocks noGrp="1"/>
          </p:cNvSpPr>
          <p:nvPr>
            <p:ph type="subTitle" idx="1"/>
          </p:nvPr>
        </p:nvSpPr>
        <p:spPr>
          <a:xfrm>
            <a:off x="576853" y="2132856"/>
            <a:ext cx="7981078" cy="3528392"/>
          </a:xfrm>
        </p:spPr>
        <p:txBody>
          <a:bodyPr>
            <a:noAutofit/>
          </a:bodyPr>
          <a:lstStyle/>
          <a:p>
            <a:pPr algn="l"/>
            <a:r>
              <a:rPr lang="en-US" sz="1600" dirty="0" err="1">
                <a:solidFill>
                  <a:schemeClr val="tx1"/>
                </a:solidFill>
                <a:latin typeface="Source Sans Pro Semibold" pitchFamily="34" charset="-18"/>
              </a:rPr>
              <a:t>Paretovsky</a:t>
            </a:r>
            <a:r>
              <a:rPr lang="en-US" sz="1600" dirty="0">
                <a:solidFill>
                  <a:schemeClr val="tx1"/>
                </a:solidFill>
                <a:latin typeface="Source Sans Pro Semibold" pitchFamily="34" charset="-18"/>
              </a:rPr>
              <a:t> efficient </a:t>
            </a:r>
            <a:r>
              <a:rPr lang="cs-CZ" sz="1600" dirty="0" smtClean="0">
                <a:solidFill>
                  <a:schemeClr val="tx1"/>
                </a:solidFill>
                <a:latin typeface="Source Sans Pro Semibold" pitchFamily="34" charset="-18"/>
              </a:rPr>
              <a:t>in </a:t>
            </a:r>
            <a:r>
              <a:rPr lang="en-US" sz="1600" dirty="0" smtClean="0">
                <a:solidFill>
                  <a:schemeClr val="tx1"/>
                </a:solidFill>
                <a:latin typeface="Source Sans Pro Semibold" pitchFamily="34" charset="-18"/>
              </a:rPr>
              <a:t>production</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it means condition under which firms combine inputs to produce a given output as </a:t>
            </a:r>
            <a:r>
              <a:rPr lang="en-US" sz="1500" dirty="0" smtClean="0">
                <a:solidFill>
                  <a:schemeClr val="tx1"/>
                </a:solidFill>
                <a:latin typeface="Source Sans Pro Semibold" pitchFamily="34" charset="-18"/>
              </a:rPr>
              <a:t>inexpensively </a:t>
            </a:r>
            <a:r>
              <a:rPr lang="en-US" sz="1500" dirty="0">
                <a:solidFill>
                  <a:schemeClr val="tx1"/>
                </a:solidFill>
                <a:latin typeface="Source Sans Pro Semibold" pitchFamily="34" charset="-18"/>
              </a:rPr>
              <a:t>as </a:t>
            </a:r>
            <a:r>
              <a:rPr lang="en-US" sz="1500" dirty="0" smtClean="0">
                <a:solidFill>
                  <a:schemeClr val="tx1"/>
                </a:solidFill>
                <a:latin typeface="Source Sans Pro Semibold" pitchFamily="34" charset="-18"/>
              </a:rPr>
              <a:t>possible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f </a:t>
            </a:r>
            <a:r>
              <a:rPr lang="en-US" sz="1500" dirty="0">
                <a:solidFill>
                  <a:schemeClr val="tx1"/>
                </a:solidFill>
                <a:latin typeface="Source Sans Pro Semibold" pitchFamily="34" charset="-18"/>
              </a:rPr>
              <a:t>producers of good X and good Y minimize production costs, they will use combinations of labor and capital so that the ratio of the marginal products of the two inputs is equal to the ratio of the input </a:t>
            </a:r>
            <a:r>
              <a:rPr lang="en-US" sz="1500" dirty="0" smtClean="0">
                <a:solidFill>
                  <a:schemeClr val="tx1"/>
                </a:solidFill>
                <a:latin typeface="Source Sans Pro Semibold" pitchFamily="34" charset="-18"/>
              </a:rPr>
              <a:t>prices</a:t>
            </a:r>
            <a:endParaRPr lang="cs-CZ" sz="1500" dirty="0" smtClean="0">
              <a:solidFill>
                <a:schemeClr val="tx1"/>
              </a:solidFill>
              <a:latin typeface="Source Sans Pro Semibold" pitchFamily="34" charset="-18"/>
            </a:endParaRPr>
          </a:p>
          <a:p>
            <a:pPr algn="l"/>
            <a:r>
              <a:rPr lang="en-US" sz="2000" dirty="0">
                <a:solidFill>
                  <a:schemeClr val="tx1"/>
                </a:solidFill>
                <a:latin typeface="Source Sans Pro Semibold" pitchFamily="34" charset="-18"/>
              </a:rPr>
              <a:t>The Production Possibilities Frontier (PPF)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provides </a:t>
            </a:r>
            <a:r>
              <a:rPr lang="en-US" sz="1500" dirty="0">
                <a:solidFill>
                  <a:schemeClr val="tx1"/>
                </a:solidFill>
                <a:latin typeface="Source Sans Pro Semibold" pitchFamily="34" charset="-18"/>
              </a:rPr>
              <a:t>the same information as a box </a:t>
            </a:r>
            <a:r>
              <a:rPr lang="en-US" sz="1500" dirty="0" smtClean="0">
                <a:solidFill>
                  <a:schemeClr val="tx1"/>
                </a:solidFill>
                <a:latin typeface="Source Sans Pro Semibold" pitchFamily="34" charset="-18"/>
              </a:rPr>
              <a:t>production scheme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t </a:t>
            </a:r>
            <a:r>
              <a:rPr lang="en-US" sz="1500" dirty="0">
                <a:solidFill>
                  <a:schemeClr val="tx1"/>
                </a:solidFill>
                <a:latin typeface="Source Sans Pro Semibold" pitchFamily="34" charset="-18"/>
              </a:rPr>
              <a:t>shows all efficient combinations of </a:t>
            </a:r>
            <a:r>
              <a:rPr lang="en-US" sz="1500" dirty="0" smtClean="0">
                <a:solidFill>
                  <a:schemeClr val="tx1"/>
                </a:solidFill>
                <a:latin typeface="Source Sans Pro Semibold" pitchFamily="34" charset="-18"/>
              </a:rPr>
              <a:t>outputs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t>
            </a:r>
            <a:r>
              <a:rPr lang="en-US" sz="1500" dirty="0">
                <a:solidFill>
                  <a:schemeClr val="tx1"/>
                </a:solidFill>
                <a:latin typeface="Source Sans Pro Semibold" pitchFamily="34" charset="-18"/>
              </a:rPr>
              <a:t>production possibilities frontier is concave because its slope (the marginal rate of transformation) increases as the level of production of food </a:t>
            </a:r>
            <a:r>
              <a:rPr lang="en-US" sz="1500" dirty="0" smtClean="0">
                <a:solidFill>
                  <a:schemeClr val="tx1"/>
                </a:solidFill>
                <a:latin typeface="Source Sans Pro Semibold" pitchFamily="34" charset="-18"/>
              </a:rPr>
              <a:t>increases</a:t>
            </a:r>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e</a:t>
            </a:r>
            <a:r>
              <a:rPr lang="en-US" sz="1500" dirty="0" err="1" smtClean="0">
                <a:solidFill>
                  <a:schemeClr val="tx1"/>
                </a:solidFill>
                <a:latin typeface="Source Sans Pro Semibold" pitchFamily="34" charset="-18"/>
              </a:rPr>
              <a:t>fficiency</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in the use of inputs in production is when every producer’s marginal rate of technical substitution of labor for capital is equal in the production of both goods</a:t>
            </a:r>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(Hořejší </a:t>
            </a:r>
            <a:r>
              <a:rPr lang="cs-CZ" sz="1500" dirty="0">
                <a:solidFill>
                  <a:schemeClr val="tx1"/>
                </a:solidFill>
                <a:latin typeface="Source Sans Pro Semibold" pitchFamily="34" charset="-18"/>
              </a:rPr>
              <a:t>et al., 2012,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2013,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93791824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6.1.4 </a:t>
            </a:r>
            <a:r>
              <a:rPr lang="en-US" sz="3200" dirty="0" smtClean="0"/>
              <a:t>General </a:t>
            </a:r>
            <a:r>
              <a:rPr lang="en-US" sz="3200" dirty="0"/>
              <a:t>equilibrium </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General equilibrium</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in </a:t>
            </a:r>
            <a:r>
              <a:rPr lang="en-US" sz="1500" dirty="0">
                <a:solidFill>
                  <a:schemeClr val="tx1"/>
                </a:solidFill>
                <a:latin typeface="Source Sans Pro Semibold" pitchFamily="34" charset="-18"/>
              </a:rPr>
              <a:t>the economy occurs when all goods are produced efficiently and effectively divide among </a:t>
            </a:r>
            <a:r>
              <a:rPr lang="en-US" sz="1500" dirty="0" smtClean="0">
                <a:solidFill>
                  <a:schemeClr val="tx1"/>
                </a:solidFill>
                <a:latin typeface="Source Sans Pro Semibold" pitchFamily="34" charset="-18"/>
              </a:rPr>
              <a:t>consumers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n </a:t>
            </a:r>
            <a:r>
              <a:rPr lang="en-US" sz="1500" dirty="0">
                <a:solidFill>
                  <a:schemeClr val="tx1"/>
                </a:solidFill>
                <a:latin typeface="Source Sans Pro Semibold" pitchFamily="34" charset="-18"/>
              </a:rPr>
              <a:t>the simply model, the general equilibrium </a:t>
            </a:r>
            <a:r>
              <a:rPr lang="en-US" sz="1500" dirty="0" smtClean="0">
                <a:solidFill>
                  <a:schemeClr val="tx1"/>
                </a:solidFill>
                <a:latin typeface="Source Sans Pro Semibold" pitchFamily="34" charset="-18"/>
              </a:rPr>
              <a:t>occurs </a:t>
            </a:r>
            <a:r>
              <a:rPr lang="en-US" sz="1500" dirty="0">
                <a:solidFill>
                  <a:schemeClr val="tx1"/>
                </a:solidFill>
                <a:latin typeface="Source Sans Pro Semibold" pitchFamily="34" charset="-18"/>
              </a:rPr>
              <a:t>when the marginal cost of substitution in consumption (MRS</a:t>
            </a:r>
            <a:r>
              <a:rPr lang="en-US" sz="1500" baseline="-25000" dirty="0">
                <a:solidFill>
                  <a:schemeClr val="tx1"/>
                </a:solidFill>
                <a:latin typeface="Source Sans Pro Semibold" pitchFamily="34" charset="-18"/>
              </a:rPr>
              <a:t>C</a:t>
            </a:r>
            <a:r>
              <a:rPr lang="en-US" sz="1500" dirty="0">
                <a:solidFill>
                  <a:schemeClr val="tx1"/>
                </a:solidFill>
                <a:latin typeface="Source Sans Pro Semibold" pitchFamily="34" charset="-18"/>
              </a:rPr>
              <a:t>) of both goods X and Y for both consumers A and B is equal to the marginal transformation rate (MRT) for X and Y </a:t>
            </a:r>
            <a:r>
              <a:rPr lang="en-US" sz="1500" dirty="0" smtClean="0">
                <a:solidFill>
                  <a:schemeClr val="tx1"/>
                </a:solidFill>
                <a:latin typeface="Source Sans Pro Semibold" pitchFamily="34" charset="-18"/>
              </a:rPr>
              <a:t>goods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500" dirty="0">
              <a:solidFill>
                <a:schemeClr val="tx1"/>
              </a:solidFill>
              <a:latin typeface="Source Sans Pro Semibold" pitchFamily="34" charset="-18"/>
            </a:endParaRPr>
          </a:p>
          <a:p>
            <a:r>
              <a:rPr lang="en-US" sz="1500" dirty="0">
                <a:solidFill>
                  <a:schemeClr val="tx1"/>
                </a:solidFill>
                <a:latin typeface="Source Sans Pro Semibold" pitchFamily="34" charset="-18"/>
              </a:rPr>
              <a:t>MRS</a:t>
            </a:r>
            <a:r>
              <a:rPr lang="en-US" sz="1500" baseline="-25000" dirty="0">
                <a:solidFill>
                  <a:schemeClr val="tx1"/>
                </a:solidFill>
                <a:latin typeface="Source Sans Pro Semibold" pitchFamily="34" charset="-18"/>
              </a:rPr>
              <a:t>CA</a:t>
            </a:r>
            <a:r>
              <a:rPr lang="en-US" sz="1500" dirty="0">
                <a:solidFill>
                  <a:schemeClr val="tx1"/>
                </a:solidFill>
                <a:latin typeface="Source Sans Pro Semibold" pitchFamily="34" charset="-18"/>
              </a:rPr>
              <a:t> = MRS</a:t>
            </a:r>
            <a:r>
              <a:rPr lang="en-US" sz="1500" baseline="-25000" dirty="0">
                <a:solidFill>
                  <a:schemeClr val="tx1"/>
                </a:solidFill>
                <a:latin typeface="Source Sans Pro Semibold" pitchFamily="34" charset="-18"/>
              </a:rPr>
              <a:t>CB</a:t>
            </a:r>
            <a:r>
              <a:rPr lang="en-US" sz="1500" dirty="0">
                <a:solidFill>
                  <a:schemeClr val="tx1"/>
                </a:solidFill>
                <a:latin typeface="Source Sans Pro Semibold" pitchFamily="34" charset="-18"/>
              </a:rPr>
              <a:t> = </a:t>
            </a:r>
            <a:r>
              <a:rPr lang="en-US" sz="1500" dirty="0" smtClean="0">
                <a:solidFill>
                  <a:schemeClr val="tx1"/>
                </a:solidFill>
                <a:latin typeface="Source Sans Pro Semibold" pitchFamily="34" charset="-18"/>
              </a:rPr>
              <a:t>MRT</a:t>
            </a:r>
            <a:endParaRPr lang="cs-CZ" sz="1500" dirty="0" smtClean="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a</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competitive market achieves this efficient outcome because profit-maximizing producers increase their output to the point at which marginal cost equals price</a:t>
            </a:r>
          </a:p>
          <a:p>
            <a:pPr algn="l"/>
            <a:endParaRPr lang="en-US" sz="15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Hořejší </a:t>
            </a:r>
            <a:r>
              <a:rPr lang="cs-CZ" sz="1500" dirty="0">
                <a:solidFill>
                  <a:schemeClr val="tx1"/>
                </a:solidFill>
                <a:latin typeface="Source Sans Pro Semibold" pitchFamily="34" charset="-18"/>
              </a:rPr>
              <a:t>et al., 2012, </a:t>
            </a:r>
            <a:r>
              <a:rPr lang="cs-CZ" sz="1500" dirty="0" err="1">
                <a:solidFill>
                  <a:schemeClr val="tx1"/>
                </a:solidFill>
                <a:latin typeface="Source Sans Pro Semibold" pitchFamily="34" charset="-18"/>
              </a:rPr>
              <a:t>Pyndik</a:t>
            </a:r>
            <a:r>
              <a:rPr lang="cs-CZ" sz="1500" dirty="0">
                <a:solidFill>
                  <a:schemeClr val="tx1"/>
                </a:solidFill>
                <a:latin typeface="Source Sans Pro Semibold" pitchFamily="34" charset="-18"/>
              </a:rPr>
              <a:t> &amp;</a:t>
            </a:r>
            <a:r>
              <a:rPr lang="cs-CZ" sz="1500" dirty="0" err="1">
                <a:solidFill>
                  <a:schemeClr val="tx1"/>
                </a:solidFill>
                <a:latin typeface="Source Sans Pro Semibold" pitchFamily="34" charset="-18"/>
              </a:rPr>
              <a:t>Rubinfeld</a:t>
            </a:r>
            <a:r>
              <a:rPr lang="cs-CZ" sz="1500" dirty="0">
                <a:solidFill>
                  <a:schemeClr val="tx1"/>
                </a:solidFill>
                <a:latin typeface="Source Sans Pro Semibold" pitchFamily="34" charset="-18"/>
              </a:rPr>
              <a:t>, 2013, </a:t>
            </a:r>
            <a:r>
              <a:rPr lang="cs-CZ" sz="1500" dirty="0" err="1">
                <a:solidFill>
                  <a:schemeClr val="tx1"/>
                </a:solidFill>
                <a:latin typeface="Source Sans Pro Semibold" pitchFamily="34" charset="-18"/>
              </a:rPr>
              <a:t>Varian</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2014</a:t>
            </a:r>
            <a:endParaRPr lang="cs-CZ" sz="1500" dirty="0">
              <a:solidFill>
                <a:schemeClr val="tx1"/>
              </a:solidFill>
              <a:latin typeface="Source Sans Pro Semibold" pitchFamily="34" charset="-18"/>
            </a:endParaRP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endParaRPr lang="cs-CZ" sz="1100" dirty="0" smtClean="0">
              <a:solidFill>
                <a:schemeClr val="tx1"/>
              </a:solidFill>
              <a:latin typeface="Berlin CE" pitchFamily="2" charset="0"/>
            </a:endParaRPr>
          </a:p>
          <a:p>
            <a:pPr algn="l"/>
            <a:r>
              <a:rPr lang="cs-CZ" sz="1100" dirty="0" smtClean="0">
                <a:solidFill>
                  <a:schemeClr val="tx1"/>
                </a:solidFill>
                <a:latin typeface="Berlin CE" pitchFamily="2" charset="0"/>
              </a:rPr>
              <a:t>Zuzana </a:t>
            </a:r>
            <a:r>
              <a:rPr lang="cs-CZ" sz="1100" dirty="0">
                <a:solidFill>
                  <a:schemeClr val="tx1"/>
                </a:solidFill>
                <a:latin typeface="Berlin CE" pitchFamily="2" charset="0"/>
              </a:rPr>
              <a:t>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of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9665477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6.1.6 </a:t>
            </a:r>
            <a:r>
              <a:rPr lang="en-US" sz="3200" dirty="0" smtClean="0"/>
              <a:t>Efficiency </a:t>
            </a:r>
            <a:r>
              <a:rPr lang="en-US" sz="3200" dirty="0"/>
              <a:t>vs. </a:t>
            </a:r>
            <a:r>
              <a:rPr lang="en-US" sz="3200" dirty="0" smtClean="0"/>
              <a:t>equality</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The problem of achieving efficiency in the model of a perfectly competitive price system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that effective situation may not be socially desirable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t</a:t>
            </a:r>
            <a:r>
              <a:rPr lang="en-US" sz="1500" dirty="0" smtClean="0">
                <a:solidFill>
                  <a:schemeClr val="tx1"/>
                </a:solidFill>
                <a:latin typeface="Source Sans Pro Semibold" pitchFamily="34" charset="-18"/>
              </a:rPr>
              <a:t>he allocation can be identified as effective, if it is not possible reallocation to someone will be better without harming any-one; and allocation can be identified as equitable when connected with a fair distribution of income and wealth</a:t>
            </a:r>
            <a:endParaRPr lang="cs-CZ" sz="1500" dirty="0" smtClean="0">
              <a:solidFill>
                <a:schemeClr val="tx1"/>
              </a:solidFill>
              <a:latin typeface="Source Sans Pro Semibold" pitchFamily="34" charset="-18"/>
            </a:endParaRPr>
          </a:p>
          <a:p>
            <a:pPr algn="l"/>
            <a:r>
              <a:rPr lang="cs-CZ" sz="2000" dirty="0" smtClean="0">
                <a:solidFill>
                  <a:schemeClr val="tx1"/>
                </a:solidFill>
                <a:latin typeface="Source Sans Pro Semibold" pitchFamily="34" charset="-18"/>
              </a:rPr>
              <a:t>S</a:t>
            </a:r>
            <a:r>
              <a:rPr lang="en-US" sz="2000" dirty="0" err="1" smtClean="0">
                <a:solidFill>
                  <a:schemeClr val="tx1"/>
                </a:solidFill>
                <a:latin typeface="Source Sans Pro Semibold" pitchFamily="34" charset="-18"/>
              </a:rPr>
              <a:t>ocial</a:t>
            </a:r>
            <a:r>
              <a:rPr lang="en-US" sz="2000" dirty="0" smtClean="0">
                <a:solidFill>
                  <a:schemeClr val="tx1"/>
                </a:solidFill>
                <a:latin typeface="Source Sans Pro Semibold" pitchFamily="34" charset="-18"/>
              </a:rPr>
              <a:t> </a:t>
            </a:r>
            <a:r>
              <a:rPr lang="en-US" sz="2000" dirty="0">
                <a:solidFill>
                  <a:schemeClr val="tx1"/>
                </a:solidFill>
                <a:latin typeface="Source Sans Pro Semibold" pitchFamily="34" charset="-18"/>
              </a:rPr>
              <a:t>welfare</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s</a:t>
            </a:r>
            <a:r>
              <a:rPr lang="en-US" sz="1500" dirty="0" err="1" smtClean="0">
                <a:solidFill>
                  <a:schemeClr val="tx1"/>
                </a:solidFill>
                <a:latin typeface="Source Sans Pro Semibold" pitchFamily="34" charset="-18"/>
              </a:rPr>
              <a:t>earching</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for allocations that are both efficient and equitable theory is concerned with </a:t>
            </a:r>
            <a:r>
              <a:rPr lang="en-US" sz="1500" dirty="0" smtClean="0">
                <a:solidFill>
                  <a:schemeClr val="tx1"/>
                </a:solidFill>
                <a:latin typeface="Source Sans Pro Semibold" pitchFamily="34" charset="-18"/>
              </a:rPr>
              <a:t>social welfare</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is understood as a synonym for the level of satisfaction or utility of members of </a:t>
            </a:r>
            <a:r>
              <a:rPr lang="en-US" sz="1500" dirty="0" smtClean="0">
                <a:solidFill>
                  <a:schemeClr val="tx1"/>
                </a:solidFill>
                <a:latin typeface="Source Sans Pro Semibold" pitchFamily="34" charset="-18"/>
              </a:rPr>
              <a:t>society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s</a:t>
            </a:r>
            <a:r>
              <a:rPr lang="en-US" sz="1500" dirty="0" err="1" smtClean="0">
                <a:solidFill>
                  <a:schemeClr val="tx1"/>
                </a:solidFill>
                <a:latin typeface="Source Sans Pro Semibold" pitchFamily="34" charset="-18"/>
              </a:rPr>
              <a:t>ocial</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welfare function is a list of factors that determine social welfare. For example, the total amount of products and </a:t>
            </a:r>
            <a:r>
              <a:rPr lang="en-US" sz="1500" dirty="0" smtClean="0">
                <a:solidFill>
                  <a:schemeClr val="tx1"/>
                </a:solidFill>
                <a:latin typeface="Source Sans Pro Semibold" pitchFamily="34" charset="-18"/>
              </a:rPr>
              <a:t>services</a:t>
            </a:r>
            <a:r>
              <a:rPr lang="cs-CZ" sz="1500" dirty="0" smtClean="0">
                <a:solidFill>
                  <a:schemeClr val="tx1"/>
                </a:solidFill>
                <a:latin typeface="Source Sans Pro Semibold" pitchFamily="34" charset="-18"/>
              </a:rPr>
              <a:t> and </a:t>
            </a:r>
            <a:r>
              <a:rPr lang="cs-CZ" sz="1500" dirty="0" err="1" smtClean="0">
                <a:solidFill>
                  <a:schemeClr val="tx1"/>
                </a:solidFill>
                <a:latin typeface="Source Sans Pro Semibold" pitchFamily="34" charset="-18"/>
              </a:rPr>
              <a:t>others</a:t>
            </a:r>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(Hořejší </a:t>
            </a:r>
            <a:r>
              <a:rPr lang="cs-CZ" sz="1500" dirty="0">
                <a:solidFill>
                  <a:schemeClr val="tx1"/>
                </a:solidFill>
                <a:latin typeface="Source Sans Pro Semibold" pitchFamily="34" charset="-18"/>
              </a:rPr>
              <a:t>et al., 2012)</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endParaRPr lang="cs-CZ" sz="1100" dirty="0" smtClean="0">
              <a:solidFill>
                <a:schemeClr val="tx1"/>
              </a:solidFill>
              <a:latin typeface="Berlin CE" pitchFamily="2" charset="0"/>
            </a:endParaRPr>
          </a:p>
          <a:p>
            <a:pPr algn="l"/>
            <a:r>
              <a:rPr lang="cs-CZ" sz="1100" dirty="0" smtClean="0">
                <a:solidFill>
                  <a:schemeClr val="tx1"/>
                </a:solidFill>
                <a:latin typeface="Berlin CE" pitchFamily="2" charset="0"/>
              </a:rPr>
              <a:t>Zuzana </a:t>
            </a:r>
            <a:r>
              <a:rPr lang="cs-CZ" sz="1100" dirty="0">
                <a:solidFill>
                  <a:schemeClr val="tx1"/>
                </a:solidFill>
                <a:latin typeface="Berlin CE" pitchFamily="2" charset="0"/>
              </a:rPr>
              <a:t>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25893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6.2 </a:t>
            </a:r>
            <a:r>
              <a:rPr lang="en-US" sz="3200" dirty="0" smtClean="0"/>
              <a:t>Welfare Economics</a:t>
            </a:r>
            <a:endParaRPr lang="en-US" sz="3200" dirty="0"/>
          </a:p>
        </p:txBody>
      </p:sp>
      <p:sp>
        <p:nvSpPr>
          <p:cNvPr id="3" name="Subtitle 2"/>
          <p:cNvSpPr>
            <a:spLocks noGrp="1"/>
          </p:cNvSpPr>
          <p:nvPr>
            <p:ph type="subTitle" idx="1"/>
          </p:nvPr>
        </p:nvSpPr>
        <p:spPr>
          <a:xfrm>
            <a:off x="521440" y="2132856"/>
            <a:ext cx="7981078" cy="3528392"/>
          </a:xfrm>
        </p:spPr>
        <p:txBody>
          <a:bodyPr>
            <a:noAutofit/>
          </a:bodyPr>
          <a:lstStyle/>
          <a:p>
            <a:pPr algn="l"/>
            <a:r>
              <a:rPr lang="en-US" sz="2000" dirty="0">
                <a:solidFill>
                  <a:schemeClr val="tx1"/>
                </a:solidFill>
                <a:latin typeface="Source Sans Pro Semibold" pitchFamily="34" charset="-18"/>
              </a:rPr>
              <a:t>The Welfare </a:t>
            </a:r>
            <a:r>
              <a:rPr lang="en-US" sz="2000" dirty="0" smtClean="0">
                <a:solidFill>
                  <a:schemeClr val="tx1"/>
                </a:solidFill>
                <a:latin typeface="Source Sans Pro Semibold" pitchFamily="34" charset="-18"/>
              </a:rPr>
              <a:t>economy</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is a part of the economic theory that deals with the effects of the whole economic process on the welfare of an individual or group of </a:t>
            </a:r>
            <a:r>
              <a:rPr lang="en-US" sz="1600" dirty="0" smtClean="0">
                <a:solidFill>
                  <a:schemeClr val="tx1"/>
                </a:solidFill>
                <a:latin typeface="Source Sans Pro Semibold" pitchFamily="34" charset="-18"/>
              </a:rPr>
              <a:t>people</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subject of her research is to define well-being and to find the criteria for its </a:t>
            </a:r>
            <a:r>
              <a:rPr lang="en-US" sz="1600" dirty="0" smtClean="0">
                <a:solidFill>
                  <a:schemeClr val="tx1"/>
                </a:solidFill>
                <a:latin typeface="Source Sans Pro Semibold" pitchFamily="34" charset="-18"/>
              </a:rPr>
              <a:t>measurement</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is </a:t>
            </a:r>
            <a:r>
              <a:rPr lang="en-US" sz="1600" dirty="0">
                <a:solidFill>
                  <a:schemeClr val="tx1"/>
                </a:solidFill>
                <a:latin typeface="Source Sans Pro Semibold" pitchFamily="34" charset="-18"/>
              </a:rPr>
              <a:t>often defined by many authors as a normative part of </a:t>
            </a:r>
            <a:r>
              <a:rPr lang="en-US" sz="1600" dirty="0" smtClean="0">
                <a:solidFill>
                  <a:schemeClr val="tx1"/>
                </a:solidFill>
                <a:latin typeface="Source Sans Pro Semibold" pitchFamily="34" charset="-18"/>
              </a:rPr>
              <a:t>economics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the </a:t>
            </a:r>
            <a:r>
              <a:rPr lang="en-US" sz="1600" dirty="0" smtClean="0">
                <a:solidFill>
                  <a:schemeClr val="tx1"/>
                </a:solidFill>
                <a:latin typeface="Source Sans Pro Semibold" pitchFamily="34" charset="-18"/>
              </a:rPr>
              <a:t>concept </a:t>
            </a:r>
            <a:r>
              <a:rPr lang="en-US" sz="1600" dirty="0">
                <a:solidFill>
                  <a:schemeClr val="tx1"/>
                </a:solidFill>
                <a:latin typeface="Source Sans Pro Semibold" pitchFamily="34" charset="-18"/>
              </a:rPr>
              <a:t>of well-being, there is an inconsistency among </a:t>
            </a: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to define welfare and to find the criteria for its </a:t>
            </a:r>
            <a:r>
              <a:rPr lang="en-US" sz="1500" dirty="0" smtClean="0">
                <a:solidFill>
                  <a:schemeClr val="tx1"/>
                </a:solidFill>
                <a:latin typeface="Source Sans Pro Semibold" pitchFamily="34" charset="-18"/>
              </a:rPr>
              <a:t>measurement</a:t>
            </a:r>
            <a:endParaRPr lang="cs-CZ" sz="1500" dirty="0" smtClean="0">
              <a:solidFill>
                <a:schemeClr val="tx1"/>
              </a:solidFill>
              <a:latin typeface="Source Sans Pro Semibold" pitchFamily="34" charset="-18"/>
            </a:endParaRPr>
          </a:p>
          <a:p>
            <a:pPr algn="l"/>
            <a:r>
              <a:rPr lang="en-US" sz="2000" dirty="0">
                <a:solidFill>
                  <a:schemeClr val="tx1"/>
                </a:solidFill>
                <a:latin typeface="Source Sans Pro Semibold" pitchFamily="34" charset="-18"/>
              </a:rPr>
              <a:t>Social welfare theory </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geared to finding allocations that are both effective and </a:t>
            </a:r>
            <a:r>
              <a:rPr lang="en-US" sz="1500" dirty="0" smtClean="0">
                <a:solidFill>
                  <a:schemeClr val="tx1"/>
                </a:solidFill>
                <a:latin typeface="Source Sans Pro Semibold" pitchFamily="34" charset="-18"/>
              </a:rPr>
              <a:t>equitable</a:t>
            </a:r>
            <a:endParaRPr lang="cs-CZ" sz="1500" dirty="0" smtClean="0">
              <a:solidFill>
                <a:schemeClr val="tx1"/>
              </a:solidFill>
              <a:latin typeface="Source Sans Pro Semibold" pitchFamily="34" charset="-18"/>
            </a:endParaRPr>
          </a:p>
          <a:p>
            <a:pPr algn="l"/>
            <a:r>
              <a:rPr lang="en-US" sz="2000">
                <a:solidFill>
                  <a:schemeClr val="tx1"/>
                </a:solidFill>
                <a:latin typeface="Source Sans Pro Semibold" pitchFamily="34" charset="-18"/>
              </a:rPr>
              <a:t>Social </a:t>
            </a:r>
            <a:r>
              <a:rPr lang="en-US" sz="2000" smtClean="0">
                <a:solidFill>
                  <a:schemeClr val="tx1"/>
                </a:solidFill>
                <a:latin typeface="Source Sans Pro Semibold" pitchFamily="34" charset="-18"/>
              </a:rPr>
              <a:t>welfare</a:t>
            </a:r>
            <a:endParaRPr lang="cs-CZ" sz="20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is </a:t>
            </a:r>
            <a:r>
              <a:rPr lang="en-US" sz="1500" dirty="0">
                <a:solidFill>
                  <a:schemeClr val="tx1"/>
                </a:solidFill>
                <a:latin typeface="Source Sans Pro Semibold" pitchFamily="34" charset="-18"/>
              </a:rPr>
              <a:t>understood to be synonymous with the level of satisfaction of members of society</a:t>
            </a:r>
          </a:p>
          <a:p>
            <a:pPr algn="l"/>
            <a:r>
              <a:rPr lang="en-US" sz="16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Source:  (Hořejší </a:t>
            </a:r>
            <a:r>
              <a:rPr lang="cs-CZ" sz="1500" dirty="0">
                <a:solidFill>
                  <a:schemeClr val="tx1"/>
                </a:solidFill>
                <a:latin typeface="Source Sans Pro Semibold" pitchFamily="34" charset="-18"/>
              </a:rPr>
              <a:t>et al., 2012)</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4085187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smtClean="0"/>
              <a:t>7. ECONOMICS OF IIFORMATIONS</a:t>
            </a:r>
            <a:r>
              <a:rPr lang="en-US" dirty="0" smtClean="0"/>
              <a:t> </a:t>
            </a:r>
            <a:endParaRPr lang="en-US" dirty="0"/>
          </a:p>
        </p:txBody>
      </p:sp>
      <p:sp>
        <p:nvSpPr>
          <p:cNvPr id="3" name="Subtitle 2"/>
          <p:cNvSpPr>
            <a:spLocks noGrp="1"/>
          </p:cNvSpPr>
          <p:nvPr>
            <p:ph type="subTitle" idx="1"/>
          </p:nvPr>
        </p:nvSpPr>
        <p:spPr>
          <a:xfrm>
            <a:off x="1311579" y="3636920"/>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64</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9821097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Chapter </a:t>
            </a:r>
            <a:r>
              <a:rPr lang="cs-CZ" sz="3200" dirty="0" smtClean="0"/>
              <a:t>g</a:t>
            </a:r>
            <a:r>
              <a:rPr lang="en-US" sz="3200" dirty="0" err="1" smtClean="0"/>
              <a:t>oal</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introduce the student with the theory of information economics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learn about the functioning of markets with asymmetric information</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unfavorable selection issues</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essence of moral hazard theory</a:t>
            </a: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to </a:t>
            </a:r>
            <a:r>
              <a:rPr lang="en-US" sz="1500" dirty="0">
                <a:solidFill>
                  <a:schemeClr val="tx1"/>
                </a:solidFill>
                <a:latin typeface="Source Sans Pro Semibold" pitchFamily="34" charset="-18"/>
              </a:rPr>
              <a:t>clarify the issue of signaling on the labor market</a:t>
            </a:r>
          </a:p>
          <a:p>
            <a:pPr marL="285750" indent="-285750" algn="l">
              <a:buFont typeface="Courier New" panose="02070309020205020404" pitchFamily="49" charset="0"/>
              <a:buChar char="o"/>
            </a:pPr>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29297984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7.1 </a:t>
            </a:r>
            <a:r>
              <a:rPr lang="en-US" sz="3200" b="1" dirty="0"/>
              <a:t>Markets with asymmetric information</a:t>
            </a:r>
            <a:r>
              <a:rPr lang="cs-CZ" sz="3200" b="1" dirty="0"/>
              <a:t/>
            </a:r>
            <a:br>
              <a:rPr lang="cs-CZ" sz="3200" b="1" dirty="0"/>
            </a:br>
            <a:r>
              <a:rPr lang="en-US" sz="3200" dirty="0" smtClean="0"/>
              <a:t>(</a:t>
            </a:r>
            <a:r>
              <a:rPr lang="en-US" sz="3200" dirty="0"/>
              <a:t>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Asymmetric information</a:t>
            </a:r>
          </a:p>
          <a:p>
            <a:pPr marL="742950" lvl="1" indent="-285750" algn="l">
              <a:buFont typeface="Courier New" panose="02070309020205020404" pitchFamily="49" charset="0"/>
              <a:buChar char="o"/>
            </a:pPr>
            <a:r>
              <a:rPr lang="en-US" sz="1400" dirty="0" smtClean="0">
                <a:solidFill>
                  <a:schemeClr val="tx1"/>
                </a:solidFill>
                <a:latin typeface="Source Sans Pro Semibold" pitchFamily="34" charset="-18"/>
              </a:rPr>
              <a:t>it </a:t>
            </a:r>
            <a:r>
              <a:rPr lang="en-US" sz="1400" dirty="0">
                <a:solidFill>
                  <a:schemeClr val="tx1"/>
                </a:solidFill>
                <a:latin typeface="Source Sans Pro Semibold" pitchFamily="34" charset="-18"/>
              </a:rPr>
              <a:t>means situation in which a buyer and a seller possess different information about a </a:t>
            </a:r>
            <a:r>
              <a:rPr lang="en-US" sz="1400" dirty="0" smtClean="0">
                <a:solidFill>
                  <a:schemeClr val="tx1"/>
                </a:solidFill>
                <a:latin typeface="Source Sans Pro Semibold" pitchFamily="34" charset="-18"/>
              </a:rPr>
              <a:t>transaction</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err="1" smtClean="0">
                <a:solidFill>
                  <a:schemeClr val="tx1"/>
                </a:solidFill>
                <a:latin typeface="Source Sans Pro Semibold" pitchFamily="34" charset="-18"/>
              </a:rPr>
              <a:t>exmlpe</a:t>
            </a:r>
            <a:r>
              <a:rPr lang="cs-CZ" sz="1400" dirty="0" smtClean="0">
                <a:solidFill>
                  <a:schemeClr val="tx1"/>
                </a:solidFill>
                <a:latin typeface="Source Sans Pro Semibold" pitchFamily="34" charset="-18"/>
              </a:rPr>
              <a:t>: u</a:t>
            </a:r>
            <a:r>
              <a:rPr lang="en-US" sz="1400" dirty="0" err="1" smtClean="0">
                <a:solidFill>
                  <a:schemeClr val="tx1"/>
                </a:solidFill>
                <a:latin typeface="Source Sans Pro Semibold" pitchFamily="34" charset="-18"/>
              </a:rPr>
              <a:t>sed</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cars sell for much less than new cars because there is asymmetric information about their quality: The seller of a used car knows much more about the car than the prospective buyer does</a:t>
            </a:r>
            <a:endParaRPr lang="cs-CZ" sz="14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Asymmetry </a:t>
            </a:r>
            <a:r>
              <a:rPr lang="en-US" sz="2000" dirty="0">
                <a:solidFill>
                  <a:schemeClr val="tx1"/>
                </a:solidFill>
                <a:latin typeface="Source Sans Pro Semibold" pitchFamily="34" charset="-18"/>
              </a:rPr>
              <a:t>of information is part of a wider issue of uncertainty</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the beginnings of economic theory began with the book by F.H. Knight Risk, uncertainty and profit from 1921, and the General Theory of Employment, Interest and Money by J.M. Keynes in </a:t>
            </a:r>
            <a:r>
              <a:rPr lang="en-US" sz="1400" dirty="0" smtClean="0">
                <a:solidFill>
                  <a:schemeClr val="tx1"/>
                </a:solidFill>
                <a:latin typeface="Source Sans Pro Semibold" pitchFamily="34" charset="-18"/>
              </a:rPr>
              <a:t>1936</a:t>
            </a:r>
            <a:endParaRPr lang="cs-CZ" sz="1400" dirty="0" smtClean="0">
              <a:solidFill>
                <a:schemeClr val="tx1"/>
              </a:solidFill>
              <a:latin typeface="Source Sans Pro Semibold" pitchFamily="34" charset="-18"/>
            </a:endParaRPr>
          </a:p>
          <a:p>
            <a:pPr algn="l"/>
            <a:r>
              <a:rPr lang="en-US" sz="1500" dirty="0">
                <a:solidFill>
                  <a:schemeClr val="tx1"/>
                </a:solidFill>
                <a:latin typeface="Source Sans Pro Semibold" pitchFamily="34" charset="-18"/>
              </a:rPr>
              <a:t>The consequence of asymmetric information in markets can be called </a:t>
            </a:r>
            <a:endParaRPr lang="cs-CZ" sz="1500" dirty="0" smtClean="0">
              <a:solidFill>
                <a:schemeClr val="tx1"/>
              </a:solidFill>
              <a:latin typeface="Source Sans Pro Semibold" pitchFamily="34" charset="-18"/>
            </a:endParaRPr>
          </a:p>
          <a:p>
            <a:pPr marL="800100" lvl="1" indent="-342900" algn="l">
              <a:buFont typeface="+mj-lt"/>
              <a:buAutoNum type="arabicPeriod"/>
            </a:pPr>
            <a:r>
              <a:rPr lang="en-US" sz="1400" dirty="0" smtClean="0">
                <a:solidFill>
                  <a:schemeClr val="tx1"/>
                </a:solidFill>
                <a:latin typeface="Source Sans Pro Semibold" pitchFamily="34" charset="-18"/>
              </a:rPr>
              <a:t>moral </a:t>
            </a:r>
            <a:r>
              <a:rPr lang="en-US" sz="1400" dirty="0">
                <a:solidFill>
                  <a:schemeClr val="tx1"/>
                </a:solidFill>
                <a:latin typeface="Source Sans Pro Semibold" pitchFamily="34" charset="-18"/>
              </a:rPr>
              <a:t>hazard </a:t>
            </a:r>
            <a:endParaRPr lang="cs-CZ" sz="1400" dirty="0" smtClean="0">
              <a:solidFill>
                <a:schemeClr val="tx1"/>
              </a:solidFill>
              <a:latin typeface="Source Sans Pro Semibold" pitchFamily="34" charset="-18"/>
            </a:endParaRPr>
          </a:p>
          <a:p>
            <a:pPr marL="800100" lvl="1" indent="-342900" algn="l">
              <a:buFont typeface="+mj-lt"/>
              <a:buAutoNum type="arabicPeriod"/>
            </a:pPr>
            <a:r>
              <a:rPr lang="en-US" sz="1400" dirty="0" smtClean="0">
                <a:solidFill>
                  <a:schemeClr val="tx1"/>
                </a:solidFill>
                <a:latin typeface="Source Sans Pro Semibold" pitchFamily="34" charset="-18"/>
              </a:rPr>
              <a:t>adverse </a:t>
            </a:r>
            <a:r>
              <a:rPr lang="en-US" sz="1400" dirty="0">
                <a:solidFill>
                  <a:schemeClr val="tx1"/>
                </a:solidFill>
                <a:latin typeface="Source Sans Pro Semibold" pitchFamily="34" charset="-18"/>
              </a:rPr>
              <a:t>selection</a:t>
            </a:r>
            <a:endParaRPr lang="en-US" sz="14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smtClean="0">
                <a:solidFill>
                  <a:schemeClr val="tx1"/>
                </a:solidFill>
                <a:latin typeface="Source Sans Pro Semibold" pitchFamily="34" charset="-18"/>
              </a:rPr>
              <a:t>: </a:t>
            </a:r>
            <a:r>
              <a:rPr lang="da-DK" sz="1500" dirty="0">
                <a:solidFill>
                  <a:schemeClr val="tx1"/>
                </a:solidFill>
                <a:latin typeface="Source Sans Pro Semibold" pitchFamily="34" charset="-18"/>
              </a:rPr>
              <a:t>(Hořejší et al., 2012, Pyndik &amp;Rubinfeld, 2013) </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33597571"/>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pl-PL" sz="3200" dirty="0" smtClean="0"/>
              <a:t>7.1 </a:t>
            </a:r>
            <a:r>
              <a:rPr lang="pl-PL" sz="3200" dirty="0"/>
              <a:t>Markets with asymmetric information </a:t>
            </a:r>
            <a:r>
              <a:rPr lang="pl-PL" sz="3200" dirty="0"/>
              <a:t>(2) </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marL="342900" indent="-342900" algn="l">
              <a:buAutoNum type="arabicPeriod"/>
            </a:pPr>
            <a:r>
              <a:rPr lang="cs-CZ" sz="1500" dirty="0" smtClean="0">
                <a:solidFill>
                  <a:schemeClr val="tx1"/>
                </a:solidFill>
                <a:latin typeface="Source Sans Pro Semibold" pitchFamily="34" charset="-18"/>
              </a:rPr>
              <a:t>M</a:t>
            </a:r>
            <a:r>
              <a:rPr lang="en-US" sz="1500" dirty="0" smtClean="0">
                <a:solidFill>
                  <a:schemeClr val="tx1"/>
                </a:solidFill>
                <a:latin typeface="Source Sans Pro Semibold" pitchFamily="34" charset="-18"/>
              </a:rPr>
              <a:t>oral hazard</a:t>
            </a:r>
            <a:endParaRPr lang="cs-CZ" sz="15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400" dirty="0">
                <a:solidFill>
                  <a:schemeClr val="tx1"/>
                </a:solidFill>
                <a:latin typeface="Source Sans Pro Semibold" pitchFamily="34" charset="-18"/>
              </a:rPr>
              <a:t>refers to situations where one informed market participant reduces the utility of other </a:t>
            </a:r>
            <a:r>
              <a:rPr lang="en-US" sz="1400" dirty="0" smtClean="0">
                <a:solidFill>
                  <a:schemeClr val="tx1"/>
                </a:solidFill>
                <a:latin typeface="Source Sans Pro Semibold" pitchFamily="34" charset="-18"/>
              </a:rPr>
              <a:t>uninformed </a:t>
            </a:r>
            <a:r>
              <a:rPr lang="en-US" sz="1400" dirty="0">
                <a:solidFill>
                  <a:schemeClr val="tx1"/>
                </a:solidFill>
                <a:latin typeface="Source Sans Pro Semibold" pitchFamily="34" charset="-18"/>
              </a:rPr>
              <a:t>market participants in maximizing their </a:t>
            </a:r>
            <a:r>
              <a:rPr lang="en-US" sz="1400" dirty="0" smtClean="0">
                <a:solidFill>
                  <a:schemeClr val="tx1"/>
                </a:solidFill>
                <a:latin typeface="Source Sans Pro Semibold" pitchFamily="34" charset="-18"/>
              </a:rPr>
              <a:t>benefits</a:t>
            </a:r>
            <a:endParaRPr lang="cs-CZ" sz="14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400" dirty="0" smtClean="0">
                <a:solidFill>
                  <a:schemeClr val="tx1"/>
                </a:solidFill>
                <a:latin typeface="Source Sans Pro Semibold" pitchFamily="34" charset="-18"/>
              </a:rPr>
              <a:t>w</a:t>
            </a:r>
            <a:r>
              <a:rPr lang="en-US" sz="1400" dirty="0" smtClean="0">
                <a:solidFill>
                  <a:schemeClr val="tx1"/>
                </a:solidFill>
                <a:latin typeface="Source Sans Pro Semibold" pitchFamily="34" charset="-18"/>
              </a:rPr>
              <a:t>here </a:t>
            </a:r>
            <a:r>
              <a:rPr lang="en-US" sz="1400" dirty="0">
                <a:solidFill>
                  <a:schemeClr val="tx1"/>
                </a:solidFill>
                <a:latin typeface="Source Sans Pro Semibold" pitchFamily="34" charset="-18"/>
              </a:rPr>
              <a:t>subordinate or </a:t>
            </a:r>
            <a:r>
              <a:rPr lang="en-US" sz="1400" dirty="0" smtClean="0">
                <a:solidFill>
                  <a:schemeClr val="tx1"/>
                </a:solidFill>
                <a:latin typeface="Source Sans Pro Semibold" pitchFamily="34" charset="-18"/>
              </a:rPr>
              <a:t>representative </a:t>
            </a:r>
            <a:r>
              <a:rPr lang="en-US" sz="1400" dirty="0">
                <a:solidFill>
                  <a:schemeClr val="tx1"/>
                </a:solidFill>
                <a:latin typeface="Source Sans Pro Semibold" pitchFamily="34" charset="-18"/>
              </a:rPr>
              <a:t>behavior cannot be well monitored, conditions for abusive advantage are </a:t>
            </a:r>
            <a:r>
              <a:rPr lang="en-US" sz="1400" dirty="0" smtClean="0">
                <a:solidFill>
                  <a:schemeClr val="tx1"/>
                </a:solidFill>
                <a:latin typeface="Source Sans Pro Semibold" pitchFamily="34" charset="-18"/>
              </a:rPr>
              <a:t>created</a:t>
            </a:r>
            <a:endParaRPr lang="cs-CZ" sz="14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400" dirty="0">
                <a:solidFill>
                  <a:schemeClr val="tx1"/>
                </a:solidFill>
                <a:latin typeface="Source Sans Pro Semibold" pitchFamily="34" charset="-18"/>
              </a:rPr>
              <a:t>The concept of moral hazard is now widely used by the new institutional economy, </a:t>
            </a:r>
            <a:r>
              <a:rPr lang="en-US" sz="1400" dirty="0" smtClean="0">
                <a:solidFill>
                  <a:schemeClr val="tx1"/>
                </a:solidFill>
                <a:latin typeface="Source Sans Pro Semibold" pitchFamily="34" charset="-18"/>
              </a:rPr>
              <a:t>especially </a:t>
            </a:r>
            <a:r>
              <a:rPr lang="en-US" sz="1400" dirty="0">
                <a:solidFill>
                  <a:schemeClr val="tx1"/>
                </a:solidFill>
                <a:latin typeface="Source Sans Pro Semibold" pitchFamily="34" charset="-18"/>
              </a:rPr>
              <a:t>in the context of the so-called principal-agent </a:t>
            </a:r>
            <a:r>
              <a:rPr lang="en-US" sz="1400" dirty="0" smtClean="0">
                <a:solidFill>
                  <a:schemeClr val="tx1"/>
                </a:solidFill>
                <a:latin typeface="Source Sans Pro Semibold" pitchFamily="34" charset="-18"/>
              </a:rPr>
              <a:t>problem</a:t>
            </a:r>
            <a:endParaRPr lang="en-US" sz="14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2</a:t>
            </a:r>
            <a:r>
              <a:rPr lang="en-US" sz="1500" dirty="0">
                <a:solidFill>
                  <a:schemeClr val="tx1"/>
                </a:solidFill>
                <a:latin typeface="Source Sans Pro Semibold" pitchFamily="34" charset="-18"/>
              </a:rPr>
              <a:t>. </a:t>
            </a:r>
            <a:r>
              <a:rPr lang="en-US" sz="1500" dirty="0">
                <a:solidFill>
                  <a:schemeClr val="tx1"/>
                </a:solidFill>
                <a:latin typeface="Source Sans Pro Semibold" pitchFamily="34" charset="-18"/>
              </a:rPr>
              <a:t>Adverse selection</a:t>
            </a:r>
            <a:endParaRPr lang="en-US" sz="15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f</a:t>
            </a:r>
            <a:r>
              <a:rPr lang="en-US" sz="1400" dirty="0" err="1" smtClean="0">
                <a:solidFill>
                  <a:schemeClr val="tx1"/>
                </a:solidFill>
                <a:latin typeface="Source Sans Pro Semibold" pitchFamily="34" charset="-18"/>
              </a:rPr>
              <a:t>orm</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of market failure resulting when products of different qualities are sold at a single price because of asymmetric information, so that too much of the low-quality product and too little of the high-quality product are </a:t>
            </a:r>
            <a:r>
              <a:rPr lang="en-US" sz="1400" dirty="0" smtClean="0">
                <a:solidFill>
                  <a:schemeClr val="tx1"/>
                </a:solidFill>
                <a:latin typeface="Source Sans Pro Semibold" pitchFamily="34" charset="-18"/>
              </a:rPr>
              <a:t>sold</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his </a:t>
            </a:r>
            <a:r>
              <a:rPr lang="en-US" sz="1400" dirty="0">
                <a:solidFill>
                  <a:schemeClr val="tx1"/>
                </a:solidFill>
                <a:latin typeface="Source Sans Pro Semibold" pitchFamily="34" charset="-18"/>
              </a:rPr>
              <a:t>is a process leading to a deterioration of the quality of the product sold on the market with significant asymmetry of information</a:t>
            </a:r>
            <a:endParaRPr lang="cs-CZ" sz="14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smtClean="0">
                <a:solidFill>
                  <a:schemeClr val="tx1"/>
                </a:solidFill>
                <a:latin typeface="Source Sans Pro Semibold" pitchFamily="34" charset="-18"/>
              </a:rPr>
              <a:t>(</a:t>
            </a:r>
            <a:r>
              <a:rPr lang="da-DK" sz="1500" dirty="0">
                <a:solidFill>
                  <a:schemeClr val="tx1"/>
                </a:solidFill>
                <a:latin typeface="Source Sans Pro Semibold" pitchFamily="34" charset="-18"/>
              </a:rPr>
              <a:t>Hořejší et al., 2012, Pyndik &amp; Rubinfeld, </a:t>
            </a:r>
            <a:r>
              <a:rPr lang="da-DK" sz="1500" dirty="0" smtClean="0">
                <a:solidFill>
                  <a:schemeClr val="tx1"/>
                </a:solidFill>
                <a:latin typeface="Source Sans Pro Semibold" pitchFamily="34" charset="-18"/>
              </a:rPr>
              <a:t>2013</a:t>
            </a:r>
            <a:r>
              <a:rPr lang="cs-CZ" sz="1500" dirty="0" smtClean="0">
                <a:solidFill>
                  <a:schemeClr val="tx1"/>
                </a:solidFill>
                <a:latin typeface="Source Sans Pro Semibold" pitchFamily="34" charset="-18"/>
              </a:rPr>
              <a:t>, </a:t>
            </a:r>
            <a:r>
              <a:rPr lang="cs-CZ" sz="1500" dirty="0" smtClean="0">
                <a:solidFill>
                  <a:schemeClr val="tx1"/>
                </a:solidFill>
                <a:latin typeface="Source Sans Pro Semibold" pitchFamily="34" charset="-18"/>
              </a:rPr>
              <a:t>Sojka</a:t>
            </a:r>
            <a:r>
              <a:rPr lang="cs-CZ" sz="1500" dirty="0" smtClean="0">
                <a:solidFill>
                  <a:schemeClr val="tx1"/>
                </a:solidFill>
                <a:latin typeface="Source Sans Pro Semibold" pitchFamily="34" charset="-18"/>
              </a:rPr>
              <a:t>, 2002)</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57498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smtClean="0"/>
              <a:t>7.1</a:t>
            </a:r>
            <a:r>
              <a:rPr lang="cs-CZ" sz="3200" dirty="0" smtClean="0"/>
              <a:t>.1</a:t>
            </a:r>
            <a:r>
              <a:rPr lang="en-US" sz="3200" dirty="0" smtClean="0"/>
              <a:t> </a:t>
            </a:r>
            <a:r>
              <a:rPr lang="en-US" sz="3200" b="1" dirty="0"/>
              <a:t>Examples of market </a:t>
            </a:r>
            <a:r>
              <a:rPr lang="cs-CZ" sz="3200" b="1" dirty="0" err="1" smtClean="0"/>
              <a:t>with</a:t>
            </a:r>
            <a:r>
              <a:rPr lang="cs-CZ" sz="3200" b="1" dirty="0" smtClean="0"/>
              <a:t> </a:t>
            </a:r>
            <a:r>
              <a:rPr lang="en-US" sz="3200" b="1" dirty="0" smtClean="0"/>
              <a:t>asymmetry</a:t>
            </a:r>
            <a:r>
              <a:rPr lang="cs-CZ" sz="3200" b="1" dirty="0" smtClean="0"/>
              <a:t> </a:t>
            </a:r>
            <a:r>
              <a:rPr lang="cs-CZ" sz="3200" b="1" dirty="0" err="1" smtClean="0"/>
              <a:t>information</a:t>
            </a:r>
            <a:r>
              <a:rPr lang="cs-CZ" sz="3200" b="1" dirty="0" smtClean="0"/>
              <a:t> </a:t>
            </a:r>
            <a:r>
              <a:rPr lang="en-US" sz="3200" dirty="0" smtClean="0"/>
              <a:t>(</a:t>
            </a:r>
            <a:r>
              <a:rPr lang="cs-CZ" sz="3200" dirty="0" smtClean="0"/>
              <a:t>1</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b="1" dirty="0" err="1" smtClean="0">
                <a:solidFill>
                  <a:schemeClr val="tx1"/>
                </a:solidFill>
                <a:latin typeface="Source Sans Pro Semibold" pitchFamily="34" charset="-18"/>
              </a:rPr>
              <a:t>Akerlof</a:t>
            </a:r>
            <a:endParaRPr lang="cs-CZ" sz="2000" b="1"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consequences of the asymmetry of information have been dealt with by G. </a:t>
            </a:r>
            <a:r>
              <a:rPr lang="en-US" sz="1400" dirty="0" err="1">
                <a:solidFill>
                  <a:schemeClr val="tx1"/>
                </a:solidFill>
                <a:latin typeface="Source Sans Pro Semibold" pitchFamily="34" charset="-18"/>
              </a:rPr>
              <a:t>Akerlof</a:t>
            </a:r>
            <a:r>
              <a:rPr lang="en-US" sz="1400" dirty="0">
                <a:solidFill>
                  <a:schemeClr val="tx1"/>
                </a:solidFill>
                <a:latin typeface="Source Sans Pro Semibold" pitchFamily="34" charset="-18"/>
              </a:rPr>
              <a:t> in his famous and frequently quoted "Market of Lemons" (Quarterly Journal of Economics, 1970</a:t>
            </a:r>
            <a:r>
              <a:rPr lang="en-US" sz="1400" dirty="0" smtClean="0">
                <a:solidFill>
                  <a:schemeClr val="tx1"/>
                </a:solidFill>
                <a:latin typeface="Source Sans Pro Semibold" pitchFamily="34" charset="-18"/>
              </a:rPr>
              <a:t>)</a:t>
            </a:r>
            <a:endParaRPr lang="cs-CZ" sz="14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t</a:t>
            </a:r>
            <a:r>
              <a:rPr lang="en-US" sz="1400" dirty="0" smtClean="0">
                <a:solidFill>
                  <a:schemeClr val="tx1"/>
                </a:solidFill>
                <a:latin typeface="Source Sans Pro Semibold" pitchFamily="34" charset="-18"/>
              </a:rPr>
              <a:t>he </a:t>
            </a:r>
            <a:r>
              <a:rPr lang="en-US" sz="1400" dirty="0">
                <a:solidFill>
                  <a:schemeClr val="tx1"/>
                </a:solidFill>
                <a:latin typeface="Source Sans Pro Semibold" pitchFamily="34" charset="-18"/>
              </a:rPr>
              <a:t>"Citron" is a slang designation in US English, which has serious problems that are not apparent during a quick search and which, as a rule, is very well known to the </a:t>
            </a:r>
            <a:r>
              <a:rPr lang="en-US" sz="1400" dirty="0" smtClean="0">
                <a:solidFill>
                  <a:schemeClr val="tx1"/>
                </a:solidFill>
                <a:latin typeface="Source Sans Pro Semibold" pitchFamily="34" charset="-18"/>
              </a:rPr>
              <a:t>proctor</a:t>
            </a:r>
            <a:endParaRPr lang="cs-CZ" sz="1400" dirty="0" smtClean="0">
              <a:solidFill>
                <a:schemeClr val="tx1"/>
              </a:solidFill>
              <a:latin typeface="Source Sans Pro Semibold" pitchFamily="34" charset="-18"/>
            </a:endParaRPr>
          </a:p>
          <a:p>
            <a:pPr algn="l"/>
            <a:r>
              <a:rPr lang="en-US" sz="2000" dirty="0">
                <a:solidFill>
                  <a:schemeClr val="tx1"/>
                </a:solidFill>
                <a:latin typeface="Source Sans Pro Semibold" pitchFamily="34" charset="-18"/>
              </a:rPr>
              <a:t>Market </a:t>
            </a:r>
            <a:r>
              <a:rPr lang="en-US" sz="2000" dirty="0" smtClean="0">
                <a:solidFill>
                  <a:schemeClr val="tx1"/>
                </a:solidFill>
                <a:latin typeface="Source Sans Pro Semibold" pitchFamily="34" charset="-18"/>
              </a:rPr>
              <a:t>Signaling</a:t>
            </a:r>
            <a:endParaRPr lang="cs-CZ" sz="20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err="1" smtClean="0">
                <a:solidFill>
                  <a:schemeClr val="tx1"/>
                </a:solidFill>
                <a:latin typeface="Source Sans Pro Semibold" pitchFamily="34" charset="-18"/>
              </a:rPr>
              <a:t>the</a:t>
            </a:r>
            <a:r>
              <a:rPr lang="cs-CZ" sz="1400" dirty="0" smtClean="0">
                <a:solidFill>
                  <a:schemeClr val="tx1"/>
                </a:solidFill>
                <a:latin typeface="Source Sans Pro Semibold" pitchFamily="34" charset="-18"/>
              </a:rPr>
              <a:t> </a:t>
            </a:r>
            <a:r>
              <a:rPr lang="cs-CZ" sz="1400" dirty="0" err="1" smtClean="0">
                <a:solidFill>
                  <a:schemeClr val="tx1"/>
                </a:solidFill>
                <a:latin typeface="Source Sans Pro Semibold" pitchFamily="34" charset="-18"/>
              </a:rPr>
              <a:t>concept</a:t>
            </a:r>
            <a:r>
              <a:rPr lang="cs-CZ" sz="1400" dirty="0" smtClean="0">
                <a:solidFill>
                  <a:schemeClr val="tx1"/>
                </a:solidFill>
                <a:latin typeface="Source Sans Pro Semibold" pitchFamily="34" charset="-18"/>
              </a:rPr>
              <a:t> of market </a:t>
            </a:r>
            <a:r>
              <a:rPr lang="cs-CZ" sz="1400" dirty="0" err="1" smtClean="0">
                <a:solidFill>
                  <a:schemeClr val="tx1"/>
                </a:solidFill>
                <a:latin typeface="Source Sans Pro Semibold" pitchFamily="34" charset="-18"/>
              </a:rPr>
              <a:t>signaling</a:t>
            </a:r>
            <a:r>
              <a:rPr lang="cs-CZ" sz="1400" dirty="0" smtClean="0">
                <a:solidFill>
                  <a:schemeClr val="tx1"/>
                </a:solidFill>
                <a:latin typeface="Source Sans Pro Semibold" pitchFamily="34" charset="-18"/>
              </a:rPr>
              <a:t> </a:t>
            </a:r>
            <a:r>
              <a:rPr lang="cs-CZ" sz="1400" dirty="0" err="1" smtClean="0">
                <a:solidFill>
                  <a:schemeClr val="tx1"/>
                </a:solidFill>
                <a:latin typeface="Source Sans Pro Semibold" pitchFamily="34" charset="-18"/>
              </a:rPr>
              <a:t>was</a:t>
            </a:r>
            <a:r>
              <a:rPr lang="cs-CZ" sz="1400" dirty="0" smtClean="0">
                <a:solidFill>
                  <a:schemeClr val="tx1"/>
                </a:solidFill>
                <a:latin typeface="Source Sans Pro Semibold" pitchFamily="34" charset="-18"/>
              </a:rPr>
              <a:t> </a:t>
            </a:r>
            <a:r>
              <a:rPr lang="cs-CZ" sz="1400" dirty="0" err="1" smtClean="0">
                <a:solidFill>
                  <a:schemeClr val="tx1"/>
                </a:solidFill>
                <a:latin typeface="Source Sans Pro Semibold" pitchFamily="34" charset="-18"/>
              </a:rPr>
              <a:t>first</a:t>
            </a:r>
            <a:r>
              <a:rPr lang="cs-CZ" sz="1400" dirty="0" smtClean="0">
                <a:solidFill>
                  <a:schemeClr val="tx1"/>
                </a:solidFill>
                <a:latin typeface="Source Sans Pro Semibold" pitchFamily="34" charset="-18"/>
              </a:rPr>
              <a:t> developer by Michael </a:t>
            </a:r>
            <a:r>
              <a:rPr lang="cs-CZ" sz="1400" dirty="0" err="1" smtClean="0">
                <a:solidFill>
                  <a:schemeClr val="tx1"/>
                </a:solidFill>
                <a:latin typeface="Source Sans Pro Semibold" pitchFamily="34" charset="-18"/>
              </a:rPr>
              <a:t>Spencer</a:t>
            </a:r>
            <a:endParaRPr lang="en-US"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err="1" smtClean="0">
                <a:solidFill>
                  <a:schemeClr val="tx1"/>
                </a:solidFill>
                <a:latin typeface="Source Sans Pro Semibold" pitchFamily="34" charset="-18"/>
              </a:rPr>
              <a:t>this</a:t>
            </a:r>
            <a:r>
              <a:rPr lang="cs-CZ" sz="1400" dirty="0" smtClean="0">
                <a:solidFill>
                  <a:schemeClr val="tx1"/>
                </a:solidFill>
                <a:latin typeface="Source Sans Pro Semibold" pitchFamily="34" charset="-18"/>
              </a:rPr>
              <a:t> </a:t>
            </a:r>
            <a:r>
              <a:rPr lang="cs-CZ" sz="1400" dirty="0" err="1" smtClean="0">
                <a:solidFill>
                  <a:schemeClr val="tx1"/>
                </a:solidFill>
                <a:latin typeface="Source Sans Pro Semibold" pitchFamily="34" charset="-18"/>
              </a:rPr>
              <a:t>concept</a:t>
            </a:r>
            <a:r>
              <a:rPr lang="cs-CZ" sz="1400" dirty="0" smtClean="0">
                <a:solidFill>
                  <a:schemeClr val="tx1"/>
                </a:solidFill>
                <a:latin typeface="Source Sans Pro Semibold" pitchFamily="34" charset="-18"/>
              </a:rPr>
              <a:t> </a:t>
            </a:r>
            <a:r>
              <a:rPr lang="cs-CZ" sz="1400" dirty="0" err="1" smtClean="0">
                <a:solidFill>
                  <a:schemeClr val="tx1"/>
                </a:solidFill>
                <a:latin typeface="Source Sans Pro Semibold" pitchFamily="34" charset="-18"/>
              </a:rPr>
              <a:t>was</a:t>
            </a:r>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based </a:t>
            </a:r>
            <a:r>
              <a:rPr lang="en-US" sz="1400" dirty="0">
                <a:solidFill>
                  <a:schemeClr val="tx1"/>
                </a:solidFill>
                <a:latin typeface="Source Sans Pro Semibold" pitchFamily="34" charset="-18"/>
              </a:rPr>
              <a:t>on ethology and showing that a better-informed market side is interested in improving the functioning of the market and is therefore willing to share it with the less well-informed market part of your </a:t>
            </a:r>
            <a:r>
              <a:rPr lang="en-US" sz="1400" dirty="0" smtClean="0">
                <a:solidFill>
                  <a:schemeClr val="tx1"/>
                </a:solidFill>
                <a:latin typeface="Source Sans Pro Semibold" pitchFamily="34" charset="-18"/>
              </a:rPr>
              <a:t>information</a:t>
            </a:r>
            <a:endParaRPr lang="en-US"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400" dirty="0" err="1">
                <a:solidFill>
                  <a:schemeClr val="tx1"/>
                </a:solidFill>
                <a:latin typeface="Source Sans Pro Semibold" pitchFamily="34" charset="-18"/>
              </a:rPr>
              <a:t>Stiglitz</a:t>
            </a:r>
            <a:r>
              <a:rPr lang="en-US" sz="1400" dirty="0">
                <a:solidFill>
                  <a:schemeClr val="tx1"/>
                </a:solidFill>
                <a:latin typeface="Source Sans Pro Semibold" pitchFamily="34" charset="-18"/>
              </a:rPr>
              <a:t> has developed a similar concept that is based on careful screening or screening by a less well-informed party. On this basis, a less well-informed subject can improve his or her information and thus ceases to be better informed at mercy and </a:t>
            </a:r>
            <a:r>
              <a:rPr lang="en-US" sz="1400" dirty="0" smtClean="0">
                <a:solidFill>
                  <a:schemeClr val="tx1"/>
                </a:solidFill>
                <a:latin typeface="Source Sans Pro Semibold" pitchFamily="34" charset="-18"/>
              </a:rPr>
              <a:t>disgrace</a:t>
            </a:r>
            <a:endParaRPr lang="cs-CZ" sz="14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a:t>
            </a:r>
            <a:r>
              <a:rPr lang="cs-CZ" sz="1500" dirty="0" smtClean="0">
                <a:solidFill>
                  <a:schemeClr val="tx1"/>
                </a:solidFill>
                <a:latin typeface="Source Sans Pro Semibold" pitchFamily="34" charset="-18"/>
              </a:rPr>
              <a:t>(</a:t>
            </a:r>
            <a:r>
              <a:rPr lang="da-DK" sz="1500" dirty="0">
                <a:solidFill>
                  <a:schemeClr val="tx1"/>
                </a:solidFill>
                <a:latin typeface="Source Sans Pro Semibold" pitchFamily="34" charset="-18"/>
              </a:rPr>
              <a:t>Pyndik &amp; Rubinfeld, 2013 </a:t>
            </a:r>
            <a:r>
              <a:rPr lang="cs-CZ" sz="1500" dirty="0" smtClean="0">
                <a:solidFill>
                  <a:schemeClr val="tx1"/>
                </a:solidFill>
                <a:latin typeface="Source Sans Pro Semibold" pitchFamily="34" charset="-18"/>
              </a:rPr>
              <a:t>,</a:t>
            </a:r>
            <a:r>
              <a:rPr lang="cs-CZ" sz="1500" dirty="0" smtClean="0">
                <a:solidFill>
                  <a:schemeClr val="tx1"/>
                </a:solidFill>
                <a:latin typeface="Source Sans Pro Semibold" pitchFamily="34" charset="-18"/>
              </a:rPr>
              <a:t>Sojka</a:t>
            </a:r>
            <a:r>
              <a:rPr lang="cs-CZ" sz="1500" dirty="0">
                <a:solidFill>
                  <a:schemeClr val="tx1"/>
                </a:solidFill>
                <a:latin typeface="Source Sans Pro Semibold" pitchFamily="34" charset="-18"/>
              </a:rPr>
              <a:t>, 2002)</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5651061"/>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7.2 Asymmetric information and state interventions in the economy</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The concept of asymmetric information </a:t>
            </a:r>
            <a:endParaRPr lang="cs-CZ" sz="20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en-US" sz="1400" dirty="0" smtClean="0">
                <a:solidFill>
                  <a:schemeClr val="tx1"/>
                </a:solidFill>
                <a:latin typeface="Source Sans Pro Semibold" pitchFamily="34" charset="-18"/>
              </a:rPr>
              <a:t>does </a:t>
            </a:r>
            <a:r>
              <a:rPr lang="en-US" sz="1400" dirty="0">
                <a:solidFill>
                  <a:schemeClr val="tx1"/>
                </a:solidFill>
                <a:latin typeface="Source Sans Pro Semibold" pitchFamily="34" charset="-18"/>
              </a:rPr>
              <a:t>not in itself imply the justification of state interventions into the </a:t>
            </a:r>
            <a:r>
              <a:rPr lang="en-US" sz="1400" dirty="0" smtClean="0">
                <a:solidFill>
                  <a:schemeClr val="tx1"/>
                </a:solidFill>
                <a:latin typeface="Source Sans Pro Semibold" pitchFamily="34" charset="-18"/>
              </a:rPr>
              <a:t>economy</a:t>
            </a:r>
            <a:endParaRPr lang="cs-CZ" sz="14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smtClean="0">
                <a:solidFill>
                  <a:schemeClr val="tx1"/>
                </a:solidFill>
                <a:latin typeface="Source Sans Pro Semibold" pitchFamily="34" charset="-18"/>
              </a:rPr>
              <a:t>n </a:t>
            </a:r>
            <a:r>
              <a:rPr lang="en-US" sz="1400" dirty="0">
                <a:solidFill>
                  <a:schemeClr val="tx1"/>
                </a:solidFill>
                <a:latin typeface="Source Sans Pro Semibold" pitchFamily="34" charset="-18"/>
              </a:rPr>
              <a:t>and of itself, including the associated concepts of moral hazard and negative selection, besides regulation and state intervention in the economy, there is also a market solution and can be associated with </a:t>
            </a:r>
            <a:r>
              <a:rPr lang="en-US" sz="1400" dirty="0" smtClean="0">
                <a:solidFill>
                  <a:schemeClr val="tx1"/>
                </a:solidFill>
                <a:latin typeface="Source Sans Pro Semibold" pitchFamily="34" charset="-18"/>
              </a:rPr>
              <a:t>liberalism</a:t>
            </a:r>
            <a:endParaRPr lang="cs-CZ" sz="1400" dirty="0" smtClean="0">
              <a:solidFill>
                <a:schemeClr val="tx1"/>
              </a:solidFill>
              <a:latin typeface="Source Sans Pro Semibold" pitchFamily="34" charset="-18"/>
            </a:endParaRPr>
          </a:p>
          <a:p>
            <a:pPr algn="l"/>
            <a:r>
              <a:rPr lang="en-US" sz="2000" dirty="0" smtClean="0">
                <a:solidFill>
                  <a:schemeClr val="tx1"/>
                </a:solidFill>
                <a:latin typeface="Source Sans Pro Semibold" pitchFamily="34" charset="-18"/>
              </a:rPr>
              <a:t>Higher </a:t>
            </a:r>
            <a:r>
              <a:rPr lang="en-US" sz="2000" dirty="0">
                <a:solidFill>
                  <a:schemeClr val="tx1"/>
                </a:solidFill>
                <a:latin typeface="Source Sans Pro Semibold" pitchFamily="34" charset="-18"/>
              </a:rPr>
              <a:t>education</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improving the quality of formal education in society is associated with strong positive externalities</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in terms of the transition from industrial to post-industrial society, the importance of the quality of education is considerably increasing, on which basis it is possible to cultivate new comparative advantages and to increase the potential product of the economy</a:t>
            </a:r>
          </a:p>
          <a:p>
            <a:pPr marL="742950" lvl="1" indent="-285750" algn="l">
              <a:buFont typeface="Courier New" panose="02070309020205020404" pitchFamily="49" charset="0"/>
              <a:buChar char="o"/>
            </a:pPr>
            <a:r>
              <a:rPr lang="en-US" sz="1400" dirty="0">
                <a:solidFill>
                  <a:schemeClr val="tx1"/>
                </a:solidFill>
                <a:latin typeface="Source Sans Pro Semibold" pitchFamily="34" charset="-18"/>
              </a:rPr>
              <a:t>it is therefore an interest of society to care about the quality of educational institutions and to seek tools to improve the quality of higher education </a:t>
            </a:r>
            <a:r>
              <a:rPr lang="en-US" sz="1400" dirty="0" smtClean="0">
                <a:solidFill>
                  <a:schemeClr val="tx1"/>
                </a:solidFill>
                <a:latin typeface="Source Sans Pro Semibold" pitchFamily="34" charset="-18"/>
              </a:rPr>
              <a:t>institutions</a:t>
            </a:r>
            <a:endParaRPr lang="cs-CZ" sz="14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(Sojka, 2002)</a:t>
            </a:r>
          </a:p>
          <a:p>
            <a:pPr algn="l"/>
            <a:endParaRPr lang="cs-CZ"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461205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1440" y="1105827"/>
            <a:ext cx="8182507" cy="1008112"/>
          </a:xfrm>
        </p:spPr>
        <p:txBody>
          <a:bodyPr>
            <a:normAutofit fontScale="90000"/>
          </a:bodyPr>
          <a:lstStyle/>
          <a:p>
            <a:pPr algn="l"/>
            <a:r>
              <a:rPr lang="en-US" sz="3200" dirty="0"/>
              <a:t>1.2 Methods of thinking and exploring economic reality</a:t>
            </a:r>
            <a:r>
              <a:rPr lang="cs-CZ" sz="3200" dirty="0"/>
              <a:t> </a:t>
            </a:r>
            <a:r>
              <a:rPr lang="cs-CZ" sz="3200" dirty="0" smtClean="0"/>
              <a:t>(3)</a:t>
            </a:r>
            <a:endParaRPr lang="en-US" sz="3200" dirty="0"/>
          </a:p>
        </p:txBody>
      </p:sp>
      <p:sp>
        <p:nvSpPr>
          <p:cNvPr id="3" name="Subtitle 2"/>
          <p:cNvSpPr>
            <a:spLocks noGrp="1"/>
          </p:cNvSpPr>
          <p:nvPr>
            <p:ph type="subTitle" idx="1"/>
          </p:nvPr>
        </p:nvSpPr>
        <p:spPr>
          <a:xfrm>
            <a:off x="521440" y="1975418"/>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Analytical </a:t>
            </a:r>
            <a:r>
              <a:rPr lang="en-US" sz="1500" dirty="0">
                <a:solidFill>
                  <a:schemeClr val="tx1"/>
                </a:solidFill>
                <a:latin typeface="Source Sans Pro Semibold" pitchFamily="34" charset="-18"/>
              </a:rPr>
              <a:t>method - distribution of the whole on the part, their description. It allows to understand the functioning of complex economic processes and then to predict the way of economic behavior </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Synthesis </a:t>
            </a:r>
            <a:r>
              <a:rPr lang="en-US" sz="1500" dirty="0">
                <a:solidFill>
                  <a:schemeClr val="tx1"/>
                </a:solidFill>
                <a:latin typeface="Source Sans Pro Semibold" pitchFamily="34" charset="-18"/>
              </a:rPr>
              <a:t>- a combination of partial knowledge in a logically connected whole. The composition of individual components is integrated into the whole, and at the same time, the main organizational principles that govern it depend on its </a:t>
            </a:r>
            <a:r>
              <a:rPr lang="en-US" sz="1500" dirty="0" smtClean="0">
                <a:solidFill>
                  <a:schemeClr val="tx1"/>
                </a:solidFill>
                <a:latin typeface="Source Sans Pro Semibold" pitchFamily="34" charset="-18"/>
              </a:rPr>
              <a:t>parts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Inductive </a:t>
            </a:r>
            <a:r>
              <a:rPr lang="en-US" sz="1500" dirty="0">
                <a:solidFill>
                  <a:schemeClr val="tx1"/>
                </a:solidFill>
                <a:latin typeface="Source Sans Pro Semibold" pitchFamily="34" charset="-18"/>
              </a:rPr>
              <a:t>method - solves the relationship between the observed data and the theory by compiling empirical knowledge and generating general and concrete conclusions about the state and development of the given </a:t>
            </a:r>
            <a:r>
              <a:rPr lang="en-US" sz="1500" dirty="0" smtClean="0">
                <a:solidFill>
                  <a:schemeClr val="tx1"/>
                </a:solidFill>
                <a:latin typeface="Source Sans Pro Semibold" pitchFamily="34" charset="-18"/>
              </a:rPr>
              <a:t>reality</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Deductive </a:t>
            </a:r>
            <a:r>
              <a:rPr lang="en-US" sz="1500" dirty="0">
                <a:solidFill>
                  <a:schemeClr val="tx1"/>
                </a:solidFill>
                <a:latin typeface="Source Sans Pro Semibold" pitchFamily="34" charset="-18"/>
              </a:rPr>
              <a:t>method - derives new knowledge from the original premise (argumentation) on the grounds that if the original premise is true, the ideas derived from it will be true, and vice </a:t>
            </a:r>
            <a:r>
              <a:rPr lang="en-US" sz="1500" dirty="0" smtClean="0">
                <a:solidFill>
                  <a:schemeClr val="tx1"/>
                </a:solidFill>
                <a:latin typeface="Source Sans Pro Semibold" pitchFamily="34" charset="-18"/>
              </a:rPr>
              <a:t>versa</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Historical </a:t>
            </a:r>
            <a:r>
              <a:rPr lang="en-US" sz="1500" dirty="0">
                <a:solidFill>
                  <a:schemeClr val="tx1"/>
                </a:solidFill>
                <a:latin typeface="Source Sans Pro Semibold" pitchFamily="34" charset="-18"/>
              </a:rPr>
              <a:t>method - monitors the development of the economic phenomenon over time. It's about trying to reconstruct past processes and explain </a:t>
            </a:r>
            <a:r>
              <a:rPr lang="en-US" sz="1500" dirty="0" smtClean="0">
                <a:solidFill>
                  <a:schemeClr val="tx1"/>
                </a:solidFill>
                <a:latin typeface="Source Sans Pro Semibold" pitchFamily="34" charset="-18"/>
              </a:rPr>
              <a:t>them</a:t>
            </a:r>
            <a:endParaRPr lang="en-US" sz="1500" dirty="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(Březinová </a:t>
            </a:r>
            <a:r>
              <a:rPr lang="cs-CZ" sz="1500" dirty="0">
                <a:solidFill>
                  <a:schemeClr val="tx1"/>
                </a:solidFill>
                <a:latin typeface="Source Sans Pro Semibold" pitchFamily="34" charset="-18"/>
              </a:rPr>
              <a:t>&amp; </a:t>
            </a:r>
            <a:r>
              <a:rPr lang="cs-CZ" sz="1500" dirty="0" err="1">
                <a:solidFill>
                  <a:schemeClr val="tx1"/>
                </a:solidFill>
                <a:latin typeface="Source Sans Pro Semibold" pitchFamily="34" charset="-18"/>
              </a:rPr>
              <a:t>Varadzin</a:t>
            </a:r>
            <a:r>
              <a:rPr lang="cs-CZ" sz="1500" dirty="0">
                <a:solidFill>
                  <a:schemeClr val="tx1"/>
                </a:solidFill>
                <a:latin typeface="Source Sans Pro Semibold" pitchFamily="34" charset="-18"/>
              </a:rPr>
              <a:t>, 2003)</a:t>
            </a: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992004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3200" dirty="0" smtClean="0"/>
              <a:t>REFERENCES (1)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BŘEZINOVÁ, O., VARADZIN, F. (2003) </a:t>
            </a:r>
            <a:r>
              <a:rPr lang="en-US" sz="1500" dirty="0" err="1">
                <a:solidFill>
                  <a:schemeClr val="tx1"/>
                </a:solidFill>
                <a:latin typeface="Source Sans Pro Semibold" pitchFamily="34" charset="-18"/>
              </a:rPr>
              <a:t>Hledání</a:t>
            </a:r>
            <a:r>
              <a:rPr lang="en-US" sz="1500" dirty="0">
                <a:solidFill>
                  <a:schemeClr val="tx1"/>
                </a:solidFill>
                <a:latin typeface="Source Sans Pro Semibold" pitchFamily="34" charset="-18"/>
              </a:rPr>
              <a:t> ve </a:t>
            </a:r>
            <a:r>
              <a:rPr lang="en-US" sz="1500" dirty="0" err="1">
                <a:solidFill>
                  <a:schemeClr val="tx1"/>
                </a:solidFill>
                <a:latin typeface="Source Sans Pro Semibold" pitchFamily="34" charset="-18"/>
              </a:rPr>
              <a:t>světě</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ekonomie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věda</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metodolo-gie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ekonomie</a:t>
            </a:r>
            <a:r>
              <a:rPr lang="en-US" sz="1500" dirty="0">
                <a:solidFill>
                  <a:schemeClr val="tx1"/>
                </a:solidFill>
                <a:latin typeface="Source Sans Pro Semibold" pitchFamily="34" charset="-18"/>
              </a:rPr>
              <a:t>). 1. </a:t>
            </a:r>
            <a:r>
              <a:rPr lang="en-US" sz="1500" dirty="0" err="1">
                <a:solidFill>
                  <a:schemeClr val="tx1"/>
                </a:solidFill>
                <a:latin typeface="Source Sans Pro Semibold" pitchFamily="34" charset="-18"/>
              </a:rPr>
              <a:t>vydání</a:t>
            </a:r>
            <a:r>
              <a:rPr lang="en-US" sz="1500" dirty="0">
                <a:solidFill>
                  <a:schemeClr val="tx1"/>
                </a:solidFill>
                <a:latin typeface="Source Sans Pro Semibold" pitchFamily="34" charset="-18"/>
              </a:rPr>
              <a:t>, Praha: Professional Publishing.</a:t>
            </a:r>
          </a:p>
          <a:p>
            <a:pPr algn="l"/>
            <a:r>
              <a:rPr lang="en-US" sz="1500" dirty="0">
                <a:solidFill>
                  <a:schemeClr val="tx1"/>
                </a:solidFill>
                <a:latin typeface="Source Sans Pro Semibold" pitchFamily="34" charset="-18"/>
              </a:rPr>
              <a:t>COASE, R. H. (1937) The Nature of the Firm. </a:t>
            </a:r>
            <a:r>
              <a:rPr lang="en-US" sz="1500" dirty="0" err="1">
                <a:solidFill>
                  <a:schemeClr val="tx1"/>
                </a:solidFill>
                <a:latin typeface="Source Sans Pro Semibold" pitchFamily="34" charset="-18"/>
              </a:rPr>
              <a:t>Economica</a:t>
            </a:r>
            <a:r>
              <a:rPr lang="en-US" sz="1500" dirty="0">
                <a:solidFill>
                  <a:schemeClr val="tx1"/>
                </a:solidFill>
                <a:latin typeface="Source Sans Pro Semibold" pitchFamily="34" charset="-18"/>
              </a:rPr>
              <a:t>. vol. 4, issue 16, s. 386-405. DOI: 10.1111/j.1468-0335. 1937.tb 00002. x.</a:t>
            </a:r>
          </a:p>
          <a:p>
            <a:pPr algn="l"/>
            <a:r>
              <a:rPr lang="en-US" sz="1500" dirty="0" smtClean="0">
                <a:solidFill>
                  <a:schemeClr val="tx1"/>
                </a:solidFill>
                <a:latin typeface="Source Sans Pro Semibold" pitchFamily="34" charset="-18"/>
              </a:rPr>
              <a:t>DOHNALOVÁ</a:t>
            </a:r>
            <a:r>
              <a:rPr lang="en-US" sz="1500" dirty="0">
                <a:solidFill>
                  <a:schemeClr val="tx1"/>
                </a:solidFill>
                <a:latin typeface="Source Sans Pro Semibold" pitchFamily="34" charset="-18"/>
              </a:rPr>
              <a:t>, Z. (2008) </a:t>
            </a:r>
            <a:r>
              <a:rPr lang="en-US" sz="1500" dirty="0" err="1">
                <a:solidFill>
                  <a:schemeClr val="tx1"/>
                </a:solidFill>
                <a:latin typeface="Source Sans Pro Semibold" pitchFamily="34" charset="-18"/>
              </a:rPr>
              <a:t>Habilitační</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práce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Zlín</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Univerzita</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Tomáše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Bati</a:t>
            </a:r>
            <a:r>
              <a:rPr lang="en-US" sz="1500" dirty="0">
                <a:solidFill>
                  <a:schemeClr val="tx1"/>
                </a:solidFill>
                <a:latin typeface="Source Sans Pro Semibold" pitchFamily="34" charset="-18"/>
              </a:rPr>
              <a:t> ve Zlíně, </a:t>
            </a:r>
            <a:r>
              <a:rPr lang="en-US" sz="1500" dirty="0" err="1">
                <a:solidFill>
                  <a:schemeClr val="tx1"/>
                </a:solidFill>
                <a:latin typeface="Source Sans Pro Semibold" pitchFamily="34" charset="-18"/>
              </a:rPr>
              <a:t>Fakul</a:t>
            </a:r>
            <a:r>
              <a:rPr lang="en-US" sz="1500" dirty="0">
                <a:solidFill>
                  <a:schemeClr val="tx1"/>
                </a:solidFill>
                <a:latin typeface="Source Sans Pro Semibold" pitchFamily="34" charset="-18"/>
              </a:rPr>
              <a:t>-ta </a:t>
            </a:r>
            <a:r>
              <a:rPr lang="en-US" sz="1500" dirty="0" err="1">
                <a:solidFill>
                  <a:schemeClr val="tx1"/>
                </a:solidFill>
                <a:latin typeface="Source Sans Pro Semibold" pitchFamily="34" charset="-18"/>
              </a:rPr>
              <a:t>managementu</a:t>
            </a:r>
            <a:r>
              <a:rPr lang="en-US" sz="1500" dirty="0">
                <a:solidFill>
                  <a:schemeClr val="tx1"/>
                </a:solidFill>
                <a:latin typeface="Source Sans Pro Semibold" pitchFamily="34" charset="-18"/>
              </a:rPr>
              <a:t> a </a:t>
            </a:r>
            <a:r>
              <a:rPr lang="en-US" sz="1500" dirty="0" err="1">
                <a:solidFill>
                  <a:schemeClr val="tx1"/>
                </a:solidFill>
                <a:latin typeface="Source Sans Pro Semibold" pitchFamily="34" charset="-18"/>
              </a:rPr>
              <a:t>ekonomiky</a:t>
            </a:r>
            <a:r>
              <a:rPr lang="en-US" sz="1500" dirty="0">
                <a:solidFill>
                  <a:schemeClr val="tx1"/>
                </a:solidFill>
                <a:latin typeface="Source Sans Pro Semibold" pitchFamily="34" charset="-18"/>
              </a:rPr>
              <a:t>. </a:t>
            </a:r>
          </a:p>
          <a:p>
            <a:pPr algn="l"/>
            <a:r>
              <a:rPr lang="en-US" sz="1500" dirty="0">
                <a:solidFill>
                  <a:schemeClr val="tx1"/>
                </a:solidFill>
                <a:latin typeface="Source Sans Pro Semibold" pitchFamily="34" charset="-18"/>
              </a:rPr>
              <a:t>DOHNALOVÁ, Z., ZIMOLA, B. (2014) Corporate stakeholder management. Procedia - Social and Behavioral Sciences. Volume 110, 24 January </a:t>
            </a:r>
            <a:r>
              <a:rPr lang="en-US" sz="1500" dirty="0" smtClean="0">
                <a:solidFill>
                  <a:schemeClr val="tx1"/>
                </a:solidFill>
                <a:latin typeface="Source Sans Pro Semibold" pitchFamily="34" charset="-18"/>
              </a:rPr>
              <a:t>2014</a:t>
            </a:r>
            <a:r>
              <a:rPr lang="cs-CZ" sz="1500" dirty="0" smtClean="0">
                <a:solidFill>
                  <a:schemeClr val="tx1"/>
                </a:solidFill>
                <a:latin typeface="Source Sans Pro Semibold" pitchFamily="34" charset="-18"/>
              </a:rPr>
              <a:t>.</a:t>
            </a:r>
          </a:p>
          <a:p>
            <a:pPr algn="l"/>
            <a:r>
              <a:rPr lang="en-US" sz="1500" dirty="0" smtClean="0">
                <a:solidFill>
                  <a:schemeClr val="tx1"/>
                </a:solidFill>
                <a:latin typeface="Source Sans Pro Semibold" pitchFamily="34" charset="-18"/>
              </a:rPr>
              <a:t>ESCHENBACH</a:t>
            </a:r>
            <a:r>
              <a:rPr lang="en-US" sz="1500" dirty="0">
                <a:solidFill>
                  <a:schemeClr val="tx1"/>
                </a:solidFill>
                <a:latin typeface="Source Sans Pro Semibold" pitchFamily="34" charset="-18"/>
              </a:rPr>
              <a:t>, R. (2000) </a:t>
            </a:r>
            <a:r>
              <a:rPr lang="en-US" sz="1500" dirty="0" err="1">
                <a:solidFill>
                  <a:schemeClr val="tx1"/>
                </a:solidFill>
                <a:latin typeface="Source Sans Pro Semibold" pitchFamily="34" charset="-18"/>
              </a:rPr>
              <a:t>Controling</a:t>
            </a:r>
            <a:r>
              <a:rPr lang="en-US" sz="1500" dirty="0">
                <a:solidFill>
                  <a:schemeClr val="tx1"/>
                </a:solidFill>
                <a:latin typeface="Source Sans Pro Semibold" pitchFamily="34" charset="-18"/>
              </a:rPr>
              <a:t>. 1. </a:t>
            </a:r>
            <a:r>
              <a:rPr lang="en-US" sz="1500" dirty="0" err="1">
                <a:solidFill>
                  <a:schemeClr val="tx1"/>
                </a:solidFill>
                <a:latin typeface="Source Sans Pro Semibold" pitchFamily="34" charset="-18"/>
              </a:rPr>
              <a:t>vydání</a:t>
            </a:r>
            <a:r>
              <a:rPr lang="en-US" sz="1500" dirty="0">
                <a:solidFill>
                  <a:schemeClr val="tx1"/>
                </a:solidFill>
                <a:latin typeface="Source Sans Pro Semibold" pitchFamily="34" charset="-18"/>
              </a:rPr>
              <a:t>, Praha: ASPI publishing.</a:t>
            </a:r>
          </a:p>
          <a:p>
            <a:pPr algn="l"/>
            <a:r>
              <a:rPr lang="en-US" sz="1500" dirty="0">
                <a:solidFill>
                  <a:schemeClr val="tx1"/>
                </a:solidFill>
                <a:latin typeface="Source Sans Pro Semibold" pitchFamily="34" charset="-18"/>
              </a:rPr>
              <a:t>FRANK, R.H (2006) </a:t>
            </a:r>
            <a:r>
              <a:rPr lang="en-US" sz="1500" dirty="0" err="1">
                <a:solidFill>
                  <a:schemeClr val="tx1"/>
                </a:solidFill>
                <a:latin typeface="Source Sans Pro Semibold" pitchFamily="34" charset="-18"/>
              </a:rPr>
              <a:t>Microekonomics</a:t>
            </a:r>
            <a:r>
              <a:rPr lang="en-US" sz="1500" dirty="0">
                <a:solidFill>
                  <a:schemeClr val="tx1"/>
                </a:solidFill>
                <a:latin typeface="Source Sans Pro Semibold" pitchFamily="34" charset="-18"/>
              </a:rPr>
              <a:t> and </a:t>
            </a:r>
            <a:r>
              <a:rPr lang="en-US" sz="1500" dirty="0" err="1">
                <a:solidFill>
                  <a:schemeClr val="tx1"/>
                </a:solidFill>
                <a:latin typeface="Source Sans Pro Semibold" pitchFamily="34" charset="-18"/>
              </a:rPr>
              <a:t>behaviour</a:t>
            </a:r>
            <a:r>
              <a:rPr lang="en-US" sz="1500" dirty="0">
                <a:solidFill>
                  <a:schemeClr val="tx1"/>
                </a:solidFill>
                <a:latin typeface="Source Sans Pro Semibold" pitchFamily="34" charset="-18"/>
              </a:rPr>
              <a:t>. Sixth Edition, McGraw-Hill Irwin.</a:t>
            </a:r>
          </a:p>
          <a:p>
            <a:pPr algn="l"/>
            <a:r>
              <a:rPr lang="en-US" sz="1500" dirty="0" smtClean="0">
                <a:solidFill>
                  <a:schemeClr val="tx1"/>
                </a:solidFill>
                <a:latin typeface="Source Sans Pro Semibold" pitchFamily="34" charset="-18"/>
              </a:rPr>
              <a:t>FRANK</a:t>
            </a:r>
            <a:r>
              <a:rPr lang="en-US" sz="1500" dirty="0">
                <a:solidFill>
                  <a:schemeClr val="tx1"/>
                </a:solidFill>
                <a:latin typeface="Source Sans Pro Semibold" pitchFamily="34" charset="-18"/>
              </a:rPr>
              <a:t>, R.H. (1995) </a:t>
            </a:r>
            <a:r>
              <a:rPr lang="en-US" sz="1500" dirty="0" err="1">
                <a:solidFill>
                  <a:schemeClr val="tx1"/>
                </a:solidFill>
                <a:latin typeface="Source Sans Pro Semibold" pitchFamily="34" charset="-18"/>
              </a:rPr>
              <a:t>Mikroekonomie</a:t>
            </a:r>
            <a:r>
              <a:rPr lang="en-US" sz="1500" dirty="0">
                <a:solidFill>
                  <a:schemeClr val="tx1"/>
                </a:solidFill>
                <a:latin typeface="Source Sans Pro Semibold" pitchFamily="34" charset="-18"/>
              </a:rPr>
              <a:t> a </a:t>
            </a:r>
            <a:r>
              <a:rPr lang="en-US" sz="1500" dirty="0" err="1">
                <a:solidFill>
                  <a:schemeClr val="tx1"/>
                </a:solidFill>
                <a:latin typeface="Source Sans Pro Semibold" pitchFamily="34" charset="-18"/>
              </a:rPr>
              <a:t>chování</a:t>
            </a:r>
            <a:r>
              <a:rPr lang="en-US" sz="1500" dirty="0">
                <a:solidFill>
                  <a:schemeClr val="tx1"/>
                </a:solidFill>
                <a:latin typeface="Source Sans Pro Semibold" pitchFamily="34" charset="-18"/>
              </a:rPr>
              <a:t>. Praha: </a:t>
            </a:r>
            <a:r>
              <a:rPr lang="en-US" sz="1500" dirty="0" err="1">
                <a:solidFill>
                  <a:schemeClr val="tx1"/>
                </a:solidFill>
                <a:latin typeface="Source Sans Pro Semibold" pitchFamily="34" charset="-18"/>
              </a:rPr>
              <a:t>Nakladatelství</a:t>
            </a:r>
            <a:r>
              <a:rPr lang="en-US" sz="1500" dirty="0">
                <a:solidFill>
                  <a:schemeClr val="tx1"/>
                </a:solidFill>
                <a:latin typeface="Source Sans Pro Semibold" pitchFamily="34" charset="-18"/>
              </a:rPr>
              <a:t> Svoboda.</a:t>
            </a:r>
          </a:p>
          <a:p>
            <a:pPr algn="l"/>
            <a:r>
              <a:rPr lang="en-US" sz="1500" dirty="0" smtClean="0">
                <a:solidFill>
                  <a:schemeClr val="tx1"/>
                </a:solidFill>
                <a:latin typeface="Source Sans Pro Semibold" pitchFamily="34" charset="-18"/>
              </a:rPr>
              <a:t>FREEMAN</a:t>
            </a:r>
            <a:r>
              <a:rPr lang="en-US" sz="1500" dirty="0">
                <a:solidFill>
                  <a:schemeClr val="tx1"/>
                </a:solidFill>
                <a:latin typeface="Source Sans Pro Semibold" pitchFamily="34" charset="-18"/>
              </a:rPr>
              <a:t>, R. E. (1984) Strategic Management: A Stakeholder Approach. Boston: MA: Pitman</a:t>
            </a:r>
          </a:p>
          <a:p>
            <a:pPr algn="l"/>
            <a:r>
              <a:rPr lang="en-US" sz="1500" dirty="0">
                <a:solidFill>
                  <a:schemeClr val="tx1"/>
                </a:solidFill>
                <a:latin typeface="Source Sans Pro Semibold" pitchFamily="34" charset="-18"/>
              </a:rPr>
              <a:t>FRIEDMAN, A. L., MILES, S. (2006) Stakeholders. Theory and Practice. Ox-ford: </a:t>
            </a:r>
            <a:r>
              <a:rPr lang="en-US" sz="1500" dirty="0" err="1">
                <a:solidFill>
                  <a:schemeClr val="tx1"/>
                </a:solidFill>
                <a:latin typeface="Source Sans Pro Semibold" pitchFamily="34" charset="-18"/>
              </a:rPr>
              <a:t>Uni-versity</a:t>
            </a:r>
            <a:r>
              <a:rPr lang="en-US" sz="1500" dirty="0">
                <a:solidFill>
                  <a:schemeClr val="tx1"/>
                </a:solidFill>
                <a:latin typeface="Source Sans Pro Semibold" pitchFamily="34" charset="-18"/>
              </a:rPr>
              <a:t> Press.</a:t>
            </a:r>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4264432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cs-CZ" sz="3200" dirty="0"/>
              <a:t>REFERENCES </a:t>
            </a:r>
            <a:r>
              <a:rPr lang="cs-CZ" sz="3200" dirty="0" smtClean="0"/>
              <a:t>(2)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FREEMAN, E. R., HARRISON, S. J., WIKS, C. A. (2007) Managing for Stake-holders. Survival, reputation, and </a:t>
            </a:r>
            <a:r>
              <a:rPr lang="en-US" sz="1500" dirty="0" err="1">
                <a:solidFill>
                  <a:schemeClr val="tx1"/>
                </a:solidFill>
                <a:latin typeface="Source Sans Pro Semibold" pitchFamily="34" charset="-18"/>
              </a:rPr>
              <a:t>Succcess</a:t>
            </a:r>
            <a:r>
              <a:rPr lang="en-US" sz="1500" dirty="0">
                <a:solidFill>
                  <a:schemeClr val="tx1"/>
                </a:solidFill>
                <a:latin typeface="Source Sans Pro Semibold" pitchFamily="34" charset="-18"/>
              </a:rPr>
              <a:t>. Yale University Press, New Haven and Lon-don.</a:t>
            </a:r>
          </a:p>
          <a:p>
            <a:pPr algn="l"/>
            <a:r>
              <a:rPr lang="en-US" sz="1500" dirty="0">
                <a:solidFill>
                  <a:schemeClr val="tx1"/>
                </a:solidFill>
                <a:latin typeface="Source Sans Pro Semibold" pitchFamily="34" charset="-18"/>
              </a:rPr>
              <a:t>GRAVELLE, H., RESS, R. (1984) Microeconomics. Third impression, London and New York:  Longman.</a:t>
            </a:r>
          </a:p>
          <a:p>
            <a:pPr algn="l"/>
            <a:r>
              <a:rPr lang="en-US" sz="1500" dirty="0">
                <a:solidFill>
                  <a:schemeClr val="tx1"/>
                </a:solidFill>
                <a:latin typeface="Source Sans Pro Semibold" pitchFamily="34" charset="-18"/>
              </a:rPr>
              <a:t>HIRSCHEY, M. (2006) Managerial economics. 11th ed. Mason, Ohio: Thomson/South-Western.</a:t>
            </a:r>
          </a:p>
          <a:p>
            <a:pPr algn="l"/>
            <a:r>
              <a:rPr lang="en-US" sz="1500" dirty="0">
                <a:solidFill>
                  <a:schemeClr val="tx1"/>
                </a:solidFill>
                <a:latin typeface="Source Sans Pro Semibold" pitchFamily="34" charset="-18"/>
              </a:rPr>
              <a:t>HOLMAN, R.  (2007) </a:t>
            </a:r>
            <a:r>
              <a:rPr lang="en-US" sz="1500" dirty="0" err="1">
                <a:solidFill>
                  <a:schemeClr val="tx1"/>
                </a:solidFill>
                <a:latin typeface="Source Sans Pro Semibold" pitchFamily="34" charset="-18"/>
              </a:rPr>
              <a:t>Mikroekonomie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středně</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pokročilý</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kurz</a:t>
            </a:r>
            <a:r>
              <a:rPr lang="en-US" sz="1500" dirty="0">
                <a:solidFill>
                  <a:schemeClr val="tx1"/>
                </a:solidFill>
                <a:latin typeface="Source Sans Pro Semibold" pitchFamily="34" charset="-18"/>
              </a:rPr>
              <a:t>. 2., </a:t>
            </a:r>
            <a:r>
              <a:rPr lang="en-US" sz="1500" dirty="0" err="1">
                <a:solidFill>
                  <a:schemeClr val="tx1"/>
                </a:solidFill>
                <a:latin typeface="Source Sans Pro Semibold" pitchFamily="34" charset="-18"/>
              </a:rPr>
              <a:t>aktualizované</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vydání</a:t>
            </a:r>
            <a:r>
              <a:rPr lang="en-US" sz="1500" dirty="0">
                <a:solidFill>
                  <a:schemeClr val="tx1"/>
                </a:solidFill>
                <a:latin typeface="Source Sans Pro Semibold" pitchFamily="34" charset="-18"/>
              </a:rPr>
              <a:t>. V </a:t>
            </a:r>
            <a:r>
              <a:rPr lang="en-US" sz="1500" dirty="0" err="1">
                <a:solidFill>
                  <a:schemeClr val="tx1"/>
                </a:solidFill>
                <a:latin typeface="Source Sans Pro Semibold" pitchFamily="34" charset="-18"/>
              </a:rPr>
              <a:t>Praze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C.H.Beck</a:t>
            </a:r>
            <a:r>
              <a:rPr lang="en-US" sz="1500" dirty="0">
                <a:solidFill>
                  <a:schemeClr val="tx1"/>
                </a:solidFill>
                <a:latin typeface="Source Sans Pro Semibold" pitchFamily="34" charset="-18"/>
              </a:rPr>
              <a:t>. </a:t>
            </a:r>
          </a:p>
          <a:p>
            <a:pPr algn="l"/>
            <a:r>
              <a:rPr lang="en-US" sz="1500" dirty="0">
                <a:solidFill>
                  <a:schemeClr val="tx1"/>
                </a:solidFill>
                <a:latin typeface="Source Sans Pro Semibold" pitchFamily="34" charset="-18"/>
              </a:rPr>
              <a:t>HOŘEJŠÍ, B., SOUKUPOVÁ, J., MACÁKOVÁ, I., SOUKUP, J. (2012) </a:t>
            </a:r>
            <a:r>
              <a:rPr lang="en-US" sz="1500" dirty="0" err="1">
                <a:solidFill>
                  <a:schemeClr val="tx1"/>
                </a:solidFill>
                <a:latin typeface="Source Sans Pro Semibold" pitchFamily="34" charset="-18"/>
              </a:rPr>
              <a:t>Mikroekonomie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dotisk</a:t>
            </a:r>
            <a:r>
              <a:rPr lang="en-US" sz="1500" dirty="0">
                <a:solidFill>
                  <a:schemeClr val="tx1"/>
                </a:solidFill>
                <a:latin typeface="Source Sans Pro Semibold" pitchFamily="34" charset="-18"/>
              </a:rPr>
              <a:t>, Praha: Management Press.</a:t>
            </a:r>
          </a:p>
          <a:p>
            <a:pPr algn="l"/>
            <a:r>
              <a:rPr lang="en-US" sz="1500" dirty="0" smtClean="0">
                <a:solidFill>
                  <a:schemeClr val="tx1"/>
                </a:solidFill>
                <a:latin typeface="Source Sans Pro Semibold" pitchFamily="34" charset="-18"/>
              </a:rPr>
              <a:t>PINDYCK</a:t>
            </a:r>
            <a:r>
              <a:rPr lang="en-US" sz="1500" dirty="0">
                <a:solidFill>
                  <a:schemeClr val="tx1"/>
                </a:solidFill>
                <a:latin typeface="Source Sans Pro Semibold" pitchFamily="34" charset="-18"/>
              </a:rPr>
              <a:t>, S. R., RUBINFELD L.D. (2013) Microeconomics. Eight edition. Pearson.</a:t>
            </a:r>
          </a:p>
          <a:p>
            <a:pPr algn="l"/>
            <a:r>
              <a:rPr lang="en-US" sz="1500" dirty="0">
                <a:solidFill>
                  <a:schemeClr val="tx1"/>
                </a:solidFill>
                <a:latin typeface="Source Sans Pro Semibold" pitchFamily="34" charset="-18"/>
              </a:rPr>
              <a:t>SAMUELSON, P. A., NORDHAUS, W. D. (2010)   Economics. Nineteenth Edition, The New York: McGraw-Hill	</a:t>
            </a:r>
          </a:p>
          <a:p>
            <a:pPr algn="l"/>
            <a:r>
              <a:rPr lang="en-US" sz="1500" dirty="0">
                <a:solidFill>
                  <a:schemeClr val="tx1"/>
                </a:solidFill>
                <a:latin typeface="Source Sans Pro Semibold" pitchFamily="34" charset="-18"/>
              </a:rPr>
              <a:t>SOUKUP, J. (2012) </a:t>
            </a:r>
            <a:r>
              <a:rPr lang="en-US" sz="1500" dirty="0" err="1">
                <a:solidFill>
                  <a:schemeClr val="tx1"/>
                </a:solidFill>
                <a:latin typeface="Source Sans Pro Semibold" pitchFamily="34" charset="-18"/>
              </a:rPr>
              <a:t>Mikroekonomická</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analýza</a:t>
            </a:r>
            <a:r>
              <a:rPr lang="en-US" sz="1500" dirty="0">
                <a:solidFill>
                  <a:schemeClr val="tx1"/>
                </a:solidFill>
                <a:latin typeface="Source Sans Pro Semibold" pitchFamily="34" charset="-18"/>
              </a:rPr>
              <a:t>. 4. </a:t>
            </a:r>
            <a:r>
              <a:rPr lang="en-US" sz="1500" dirty="0" err="1">
                <a:solidFill>
                  <a:schemeClr val="tx1"/>
                </a:solidFill>
                <a:latin typeface="Source Sans Pro Semibold" pitchFamily="34" charset="-18"/>
              </a:rPr>
              <a:t>vydání</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nakladatelství</a:t>
            </a:r>
            <a:r>
              <a:rPr lang="en-US" sz="1500" dirty="0">
                <a:solidFill>
                  <a:schemeClr val="tx1"/>
                </a:solidFill>
                <a:latin typeface="Source Sans Pro Semibold" pitchFamily="34" charset="-18"/>
              </a:rPr>
              <a:t> a </a:t>
            </a:r>
            <a:r>
              <a:rPr lang="en-US" sz="1500" dirty="0" err="1">
                <a:solidFill>
                  <a:schemeClr val="tx1"/>
                </a:solidFill>
                <a:latin typeface="Source Sans Pro Semibold" pitchFamily="34" charset="-18"/>
              </a:rPr>
              <a:t>vydavatelství</a:t>
            </a:r>
            <a:r>
              <a:rPr lang="en-US" sz="1500" dirty="0">
                <a:solidFill>
                  <a:schemeClr val="tx1"/>
                </a:solidFill>
                <a:latin typeface="Source Sans Pro Semibold" pitchFamily="34" charset="-18"/>
              </a:rPr>
              <a:t> E-</a:t>
            </a:r>
            <a:r>
              <a:rPr lang="en-US" sz="1500" dirty="0" err="1">
                <a:solidFill>
                  <a:schemeClr val="tx1"/>
                </a:solidFill>
                <a:latin typeface="Source Sans Pro Semibold" pitchFamily="34" charset="-18"/>
              </a:rPr>
              <a:t>knihy</a:t>
            </a:r>
            <a:r>
              <a:rPr lang="en-US" sz="1500" dirty="0">
                <a:solidFill>
                  <a:schemeClr val="tx1"/>
                </a:solidFill>
                <a:latin typeface="Source Sans Pro Semibold" pitchFamily="34" charset="-18"/>
              </a:rPr>
              <a:t>. (online: pdf)</a:t>
            </a:r>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26267431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Autofit/>
          </a:bodyPr>
          <a:lstStyle/>
          <a:p>
            <a:pPr algn="l"/>
            <a:r>
              <a:rPr lang="en-US" sz="3200" dirty="0"/>
              <a:t>REFERENCES </a:t>
            </a:r>
            <a:r>
              <a:rPr lang="en-US" sz="3200" dirty="0" smtClean="0"/>
              <a:t>(</a:t>
            </a:r>
            <a:r>
              <a:rPr lang="cs-CZ" sz="3200" dirty="0" smtClean="0"/>
              <a:t>3</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500" dirty="0">
                <a:solidFill>
                  <a:schemeClr val="tx1"/>
                </a:solidFill>
                <a:latin typeface="Source Sans Pro Semibold" pitchFamily="34" charset="-18"/>
              </a:rPr>
              <a:t>VARIAN, R. H. (2014) Intermediate Microeconomics a Modern Approach. W. W. Norton &amp; Company; 9th Revised edition </a:t>
            </a:r>
            <a:r>
              <a:rPr lang="en-US" sz="1500" dirty="0" err="1">
                <a:solidFill>
                  <a:schemeClr val="tx1"/>
                </a:solidFill>
                <a:latin typeface="Source Sans Pro Semibold" pitchFamily="34" charset="-18"/>
              </a:rPr>
              <a:t>edition</a:t>
            </a:r>
            <a:r>
              <a:rPr lang="en-US" sz="1500" dirty="0" smtClean="0">
                <a:solidFill>
                  <a:schemeClr val="tx1"/>
                </a:solidFill>
                <a:latin typeface="Source Sans Pro Semibold" pitchFamily="34" charset="-18"/>
              </a:rPr>
              <a:t>.</a:t>
            </a:r>
            <a:endParaRPr lang="cs-CZ" sz="1500" dirty="0" smtClean="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SOJKA</a:t>
            </a:r>
            <a:r>
              <a:rPr lang="en-US" sz="1500" dirty="0">
                <a:solidFill>
                  <a:schemeClr val="tx1"/>
                </a:solidFill>
                <a:latin typeface="Source Sans Pro Semibold" pitchFamily="34" charset="-18"/>
              </a:rPr>
              <a:t>, M. (2002) </a:t>
            </a:r>
            <a:r>
              <a:rPr lang="en-US" sz="1500" dirty="0" err="1">
                <a:solidFill>
                  <a:schemeClr val="tx1"/>
                </a:solidFill>
                <a:latin typeface="Source Sans Pro Semibold" pitchFamily="34" charset="-18"/>
              </a:rPr>
              <a:t>Asymetrické</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informace</a:t>
            </a:r>
            <a:r>
              <a:rPr lang="en-US" sz="1500" dirty="0">
                <a:solidFill>
                  <a:schemeClr val="tx1"/>
                </a:solidFill>
                <a:latin typeface="Source Sans Pro Semibold" pitchFamily="34" charset="-18"/>
              </a:rPr>
              <a:t> a </a:t>
            </a:r>
            <a:r>
              <a:rPr lang="en-US" sz="1500" dirty="0" err="1">
                <a:solidFill>
                  <a:schemeClr val="tx1"/>
                </a:solidFill>
                <a:latin typeface="Source Sans Pro Semibold" pitchFamily="34" charset="-18"/>
              </a:rPr>
              <a:t>jejich</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důsledky</a:t>
            </a:r>
            <a:r>
              <a:rPr lang="en-US" sz="1500" dirty="0">
                <a:solidFill>
                  <a:schemeClr val="tx1"/>
                </a:solidFill>
                <a:latin typeface="Source Sans Pro Semibold" pitchFamily="34" charset="-18"/>
              </a:rPr>
              <a:t> pro </a:t>
            </a:r>
            <a:r>
              <a:rPr lang="en-US" sz="1500" dirty="0" err="1">
                <a:solidFill>
                  <a:schemeClr val="tx1"/>
                </a:solidFill>
                <a:latin typeface="Source Sans Pro Semibold" pitchFamily="34" charset="-18"/>
              </a:rPr>
              <a:t>metodologii</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ekonomie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Dostupné</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na</a:t>
            </a:r>
            <a:r>
              <a:rPr lang="en-US" sz="1500" dirty="0">
                <a:solidFill>
                  <a:schemeClr val="tx1"/>
                </a:solidFill>
                <a:latin typeface="Source Sans Pro Semibold" pitchFamily="34" charset="-18"/>
              </a:rPr>
              <a:t> http://www.cepin.cz/cze/prednaska.php?ID=241.</a:t>
            </a:r>
          </a:p>
          <a:p>
            <a:pPr algn="l"/>
            <a:r>
              <a:rPr lang="en-US" sz="1500" dirty="0" smtClean="0">
                <a:solidFill>
                  <a:schemeClr val="tx1"/>
                </a:solidFill>
                <a:latin typeface="Source Sans Pro Semibold" pitchFamily="34" charset="-18"/>
              </a:rPr>
              <a:t>STIGLITZ</a:t>
            </a:r>
            <a:r>
              <a:rPr lang="en-US" sz="1500" dirty="0">
                <a:solidFill>
                  <a:schemeClr val="tx1"/>
                </a:solidFill>
                <a:latin typeface="Source Sans Pro Semibold" pitchFamily="34" charset="-18"/>
              </a:rPr>
              <a:t>, J. (1999) Luis </a:t>
            </a:r>
            <a:r>
              <a:rPr lang="en-US" sz="1500" dirty="0" err="1">
                <a:solidFill>
                  <a:schemeClr val="tx1"/>
                </a:solidFill>
                <a:latin typeface="Source Sans Pro Semibold" pitchFamily="34" charset="-18"/>
              </a:rPr>
              <a:t>Custodiet</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Ipsos</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Custodes</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Dostupné</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na</a:t>
            </a:r>
            <a:r>
              <a:rPr lang="en-US" sz="1500" dirty="0">
                <a:solidFill>
                  <a:schemeClr val="tx1"/>
                </a:solidFill>
                <a:latin typeface="Source Sans Pro Semibold" pitchFamily="34" charset="-18"/>
              </a:rPr>
              <a:t> WWW&lt; 4.233.183.104/</a:t>
            </a:r>
            <a:r>
              <a:rPr lang="en-US" sz="1500" dirty="0" err="1">
                <a:solidFill>
                  <a:schemeClr val="tx1"/>
                </a:solidFill>
                <a:latin typeface="Source Sans Pro Semibold" pitchFamily="34" charset="-18"/>
              </a:rPr>
              <a:t>search?q</a:t>
            </a:r>
            <a:r>
              <a:rPr lang="en-US" sz="1500" dirty="0">
                <a:solidFill>
                  <a:schemeClr val="tx1"/>
                </a:solidFill>
                <a:latin typeface="Source Sans Pro Semibold" pitchFamily="34" charset="-18"/>
              </a:rPr>
              <a:t>=</a:t>
            </a:r>
            <a:r>
              <a:rPr lang="en-US" sz="1500" dirty="0" err="1">
                <a:solidFill>
                  <a:schemeClr val="tx1"/>
                </a:solidFill>
                <a:latin typeface="Source Sans Pro Semibold" pitchFamily="34" charset="-18"/>
              </a:rPr>
              <a:t>cache:vP-bLfizhBkJ:www.tendence.cz</a:t>
            </a:r>
            <a:r>
              <a:rPr lang="en-US" sz="1500" dirty="0">
                <a:solidFill>
                  <a:schemeClr val="tx1"/>
                </a:solidFill>
                <a:latin typeface="Source Sans Pro Semibold" pitchFamily="34" charset="-18"/>
              </a:rPr>
              <a:t>/</a:t>
            </a:r>
            <a:r>
              <a:rPr lang="en-US" sz="1500" dirty="0" err="1">
                <a:solidFill>
                  <a:schemeClr val="tx1"/>
                </a:solidFill>
                <a:latin typeface="Source Sans Pro Semibold" pitchFamily="34" charset="-18"/>
              </a:rPr>
              <a:t>kotrba</a:t>
            </a:r>
            <a:r>
              <a:rPr lang="en-US" sz="1500" dirty="0">
                <a:solidFill>
                  <a:schemeClr val="tx1"/>
                </a:solidFill>
                <a:latin typeface="Source Sans Pro Semibold" pitchFamily="34" charset="-18"/>
              </a:rPr>
              <a:t>/stiglitz-9906.htm+stiglitz&amp;hl=</a:t>
            </a:r>
            <a:r>
              <a:rPr lang="en-US" sz="1500" dirty="0" err="1">
                <a:solidFill>
                  <a:schemeClr val="tx1"/>
                </a:solidFill>
                <a:latin typeface="Source Sans Pro Semibold" pitchFamily="34" charset="-18"/>
              </a:rPr>
              <a:t>cs&amp;ct</a:t>
            </a:r>
            <a:r>
              <a:rPr lang="en-US" sz="1500" dirty="0">
                <a:solidFill>
                  <a:schemeClr val="tx1"/>
                </a:solidFill>
                <a:latin typeface="Source Sans Pro Semibold" pitchFamily="34" charset="-18"/>
              </a:rPr>
              <a:t>=</a:t>
            </a:r>
            <a:r>
              <a:rPr lang="en-US" sz="1500" dirty="0" err="1">
                <a:solidFill>
                  <a:schemeClr val="tx1"/>
                </a:solidFill>
                <a:latin typeface="Source Sans Pro Semibold" pitchFamily="34" charset="-18"/>
              </a:rPr>
              <a:t>clnk&amp;cd</a:t>
            </a:r>
            <a:r>
              <a:rPr lang="en-US" sz="1500" dirty="0">
                <a:solidFill>
                  <a:schemeClr val="tx1"/>
                </a:solidFill>
                <a:latin typeface="Source Sans Pro Semibold" pitchFamily="34" charset="-18"/>
              </a:rPr>
              <a:t>=25&amp;gl=</a:t>
            </a:r>
            <a:r>
              <a:rPr lang="en-US" sz="1500" dirty="0" err="1">
                <a:solidFill>
                  <a:schemeClr val="tx1"/>
                </a:solidFill>
                <a:latin typeface="Source Sans Pro Semibold" pitchFamily="34" charset="-18"/>
              </a:rPr>
              <a:t>cz&amp;client</a:t>
            </a:r>
            <a:r>
              <a:rPr lang="en-US" sz="1500" dirty="0">
                <a:solidFill>
                  <a:schemeClr val="tx1"/>
                </a:solidFill>
                <a:latin typeface="Source Sans Pro Semibold" pitchFamily="34" charset="-18"/>
              </a:rPr>
              <a:t>=</a:t>
            </a:r>
            <a:r>
              <a:rPr lang="en-US" sz="1500" dirty="0" err="1">
                <a:solidFill>
                  <a:schemeClr val="tx1"/>
                </a:solidFill>
                <a:latin typeface="Source Sans Pro Semibold" pitchFamily="34" charset="-18"/>
              </a:rPr>
              <a:t>firefox</a:t>
            </a:r>
            <a:r>
              <a:rPr lang="en-US" sz="1500" dirty="0">
                <a:solidFill>
                  <a:schemeClr val="tx1"/>
                </a:solidFill>
                <a:latin typeface="Source Sans Pro Semibold" pitchFamily="34" charset="-18"/>
              </a:rPr>
              <a:t>-a&gt;.</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99592" y="6097876"/>
            <a:ext cx="2448272" cy="499475"/>
          </a:xfrm>
        </p:spPr>
        <p:txBody>
          <a:bodyPr/>
          <a:lstStyle/>
          <a:p>
            <a:pPr algn="l"/>
            <a:endParaRPr lang="cs-CZ" sz="1100" dirty="0" smtClean="0">
              <a:solidFill>
                <a:schemeClr val="tx1"/>
              </a:solidFill>
              <a:latin typeface="Berlin CE" pitchFamily="2" charset="0"/>
            </a:endParaRPr>
          </a:p>
          <a:p>
            <a:pPr algn="l"/>
            <a:r>
              <a:rPr lang="cs-CZ" sz="1100" dirty="0" smtClean="0">
                <a:solidFill>
                  <a:schemeClr val="tx1"/>
                </a:solidFill>
                <a:latin typeface="Berlin CE" pitchFamily="2" charset="0"/>
              </a:rPr>
              <a:t>Zuzana </a:t>
            </a:r>
            <a:r>
              <a:rPr lang="cs-CZ" sz="1100" dirty="0">
                <a:solidFill>
                  <a:schemeClr val="tx1"/>
                </a:solidFill>
                <a:latin typeface="Berlin CE" pitchFamily="2" charset="0"/>
              </a:rPr>
              <a:t>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of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1322504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1440" y="1105827"/>
            <a:ext cx="8182507" cy="1008112"/>
          </a:xfrm>
        </p:spPr>
        <p:txBody>
          <a:bodyPr>
            <a:normAutofit fontScale="90000"/>
          </a:bodyPr>
          <a:lstStyle/>
          <a:p>
            <a:pPr algn="l"/>
            <a:r>
              <a:rPr lang="en-US" sz="3200" dirty="0"/>
              <a:t>1.2 Methods of thinking and exploring economic reality</a:t>
            </a:r>
            <a:r>
              <a:rPr lang="cs-CZ" sz="3200" dirty="0"/>
              <a:t> </a:t>
            </a:r>
            <a:r>
              <a:rPr lang="cs-CZ" sz="3200" dirty="0" smtClean="0"/>
              <a:t>(4)</a:t>
            </a:r>
            <a:endParaRPr lang="en-US" sz="3200" dirty="0"/>
          </a:p>
        </p:txBody>
      </p:sp>
      <p:sp>
        <p:nvSpPr>
          <p:cNvPr id="3" name="Subtitle 2"/>
          <p:cNvSpPr>
            <a:spLocks noGrp="1"/>
          </p:cNvSpPr>
          <p:nvPr>
            <p:ph type="subTitle" idx="1"/>
          </p:nvPr>
        </p:nvSpPr>
        <p:spPr>
          <a:xfrm>
            <a:off x="521440" y="1975418"/>
            <a:ext cx="7981078" cy="3528392"/>
          </a:xfrm>
        </p:spPr>
        <p:txBody>
          <a:bodyPr>
            <a:noAutofit/>
          </a:bodyPr>
          <a:lstStyle/>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Abstraction </a:t>
            </a:r>
            <a:r>
              <a:rPr lang="en-US" sz="1500" dirty="0">
                <a:solidFill>
                  <a:schemeClr val="tx1"/>
                </a:solidFill>
                <a:latin typeface="Source Sans Pro Semibold" pitchFamily="34" charset="-18"/>
              </a:rPr>
              <a:t>- separates the insignificant, random properties of the phenomenon or object from the general and essential properties. in economic knowledge the </a:t>
            </a:r>
            <a:r>
              <a:rPr lang="en-US" sz="1500" dirty="0" smtClean="0">
                <a:solidFill>
                  <a:schemeClr val="tx1"/>
                </a:solidFill>
                <a:latin typeface="Source Sans Pro Semibold" pitchFamily="34" charset="-18"/>
              </a:rPr>
              <a:t>abstraction </a:t>
            </a:r>
            <a:r>
              <a:rPr lang="en-US" sz="1500" dirty="0">
                <a:solidFill>
                  <a:schemeClr val="tx1"/>
                </a:solidFill>
                <a:latin typeface="Source Sans Pro Semibold" pitchFamily="34" charset="-18"/>
              </a:rPr>
              <a:t>of the temporal development of objects of reality takes place and the object of the research becomes the state of the economy in a certain time </a:t>
            </a:r>
            <a:r>
              <a:rPr lang="en-US" sz="1500" dirty="0" smtClean="0">
                <a:solidFill>
                  <a:schemeClr val="tx1"/>
                </a:solidFill>
                <a:latin typeface="Source Sans Pro Semibold" pitchFamily="34" charset="-18"/>
              </a:rPr>
              <a:t>point</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Comparison </a:t>
            </a:r>
            <a:r>
              <a:rPr lang="en-US" sz="1500" dirty="0">
                <a:solidFill>
                  <a:schemeClr val="tx1"/>
                </a:solidFill>
                <a:latin typeface="Source Sans Pro Semibold" pitchFamily="34" charset="-18"/>
              </a:rPr>
              <a:t>- compares stationary states and seeks optimum status. It defines the consistency and differences of the studied economic phenomena or </a:t>
            </a:r>
            <a:r>
              <a:rPr lang="en-US" sz="1500" dirty="0" smtClean="0">
                <a:solidFill>
                  <a:schemeClr val="tx1"/>
                </a:solidFill>
                <a:latin typeface="Source Sans Pro Semibold" pitchFamily="34" charset="-18"/>
              </a:rPr>
              <a:t>objects</a:t>
            </a: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err="1" smtClean="0">
                <a:solidFill>
                  <a:schemeClr val="tx1"/>
                </a:solidFill>
                <a:latin typeface="Source Sans Pro Semibold" pitchFamily="34" charset="-18"/>
              </a:rPr>
              <a:t>Dynamization</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 the time dimension is crucial to revealing the nature of the economic phenomena associated with these processes. It does not just come from happenings as they happen in real time but also contemplates expectations of future events for </a:t>
            </a:r>
            <a:r>
              <a:rPr lang="en-US" sz="1500" dirty="0" smtClean="0">
                <a:solidFill>
                  <a:schemeClr val="tx1"/>
                </a:solidFill>
                <a:latin typeface="Source Sans Pro Semibold" pitchFamily="34" charset="-18"/>
              </a:rPr>
              <a:t>individual </a:t>
            </a:r>
            <a:r>
              <a:rPr lang="en-US" sz="1500" dirty="0">
                <a:solidFill>
                  <a:schemeClr val="tx1"/>
                </a:solidFill>
                <a:latin typeface="Source Sans Pro Semibold" pitchFamily="34" charset="-18"/>
              </a:rPr>
              <a:t>elements of the observed economic </a:t>
            </a:r>
            <a:r>
              <a:rPr lang="en-US" sz="1500" dirty="0" smtClean="0">
                <a:solidFill>
                  <a:schemeClr val="tx1"/>
                </a:solidFill>
                <a:latin typeface="Source Sans Pro Semibold" pitchFamily="34" charset="-18"/>
              </a:rPr>
              <a:t>phenomenon</a:t>
            </a:r>
            <a:endParaRPr lang="en-US" sz="15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Statistical </a:t>
            </a:r>
            <a:r>
              <a:rPr lang="en-US" sz="1500" dirty="0">
                <a:solidFill>
                  <a:schemeClr val="tx1"/>
                </a:solidFill>
                <a:latin typeface="Source Sans Pro Semibold" pitchFamily="34" charset="-18"/>
              </a:rPr>
              <a:t>methods - be exact expression of phenomena and relationships between them. The static view allows you to approach the internal logic of the phenomenon under investigation and display its functional </a:t>
            </a:r>
            <a:r>
              <a:rPr lang="en-US" sz="1500" dirty="0" smtClean="0">
                <a:solidFill>
                  <a:schemeClr val="tx1"/>
                </a:solidFill>
                <a:latin typeface="Source Sans Pro Semibold" pitchFamily="34" charset="-18"/>
              </a:rPr>
              <a:t>dependencies</a:t>
            </a:r>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(Březinová </a:t>
            </a:r>
            <a:r>
              <a:rPr lang="cs-CZ" sz="1500" dirty="0">
                <a:solidFill>
                  <a:schemeClr val="tx1"/>
                </a:solidFill>
                <a:latin typeface="Source Sans Pro Semibold" pitchFamily="34" charset="-18"/>
              </a:rPr>
              <a:t>&amp; </a:t>
            </a:r>
            <a:r>
              <a:rPr lang="cs-CZ" sz="1500" dirty="0" err="1">
                <a:solidFill>
                  <a:schemeClr val="tx1"/>
                </a:solidFill>
                <a:latin typeface="Source Sans Pro Semibold" pitchFamily="34" charset="-18"/>
              </a:rPr>
              <a:t>Varadzin</a:t>
            </a:r>
            <a:r>
              <a:rPr lang="cs-CZ" sz="1500" dirty="0">
                <a:solidFill>
                  <a:schemeClr val="tx1"/>
                </a:solidFill>
                <a:latin typeface="Source Sans Pro Semibold" pitchFamily="34" charset="-18"/>
              </a:rPr>
              <a:t>, 2003)</a:t>
            </a:r>
          </a:p>
          <a:p>
            <a:pPr marL="285750" indent="-285750" algn="l">
              <a:buFont typeface="Courier New" panose="02070309020205020404" pitchFamily="49" charset="0"/>
              <a:buChar char="o"/>
            </a:pPr>
            <a:endParaRPr lang="cs-CZ" sz="15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437602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6853" y="1340768"/>
            <a:ext cx="8182507" cy="1008112"/>
          </a:xfrm>
        </p:spPr>
        <p:txBody>
          <a:bodyPr>
            <a:normAutofit/>
          </a:bodyPr>
          <a:lstStyle/>
          <a:p>
            <a:pPr algn="l"/>
            <a:r>
              <a:rPr lang="en-US" sz="3200" dirty="0" smtClean="0"/>
              <a:t> </a:t>
            </a:r>
            <a:r>
              <a:rPr lang="en-US" sz="3200" dirty="0"/>
              <a:t>1.2.3 The Fallacies in economic </a:t>
            </a:r>
            <a:r>
              <a:rPr lang="en-US" sz="3200" dirty="0" smtClean="0"/>
              <a:t>reasoning</a:t>
            </a:r>
            <a:endParaRPr lang="en-US" sz="3200" dirty="0"/>
          </a:p>
        </p:txBody>
      </p:sp>
      <p:sp>
        <p:nvSpPr>
          <p:cNvPr id="3" name="Subtitle 2"/>
          <p:cNvSpPr>
            <a:spLocks noGrp="1"/>
          </p:cNvSpPr>
          <p:nvPr>
            <p:ph type="subTitle" idx="1"/>
          </p:nvPr>
        </p:nvSpPr>
        <p:spPr>
          <a:xfrm>
            <a:off x="542019" y="2204864"/>
            <a:ext cx="7981078" cy="3528392"/>
          </a:xfrm>
        </p:spPr>
        <p:txBody>
          <a:bodyPr>
            <a:noAutofit/>
          </a:bodyPr>
          <a:lstStyle/>
          <a:p>
            <a:pPr marL="285750" indent="-285750" algn="l">
              <a:buFont typeface="Courier New" panose="02070309020205020404" pitchFamily="49" charset="0"/>
              <a:buChar char="o"/>
            </a:pPr>
            <a:r>
              <a:rPr lang="en-US" sz="1400" b="1" dirty="0" smtClean="0">
                <a:solidFill>
                  <a:schemeClr val="tx1"/>
                </a:solidFill>
                <a:latin typeface="Source Sans Pro Semibold" pitchFamily="34" charset="-18"/>
              </a:rPr>
              <a:t>Ceteris </a:t>
            </a:r>
            <a:r>
              <a:rPr lang="en-US" sz="1400" b="1" dirty="0">
                <a:solidFill>
                  <a:schemeClr val="tx1"/>
                </a:solidFill>
                <a:latin typeface="Source Sans Pro Semibold" pitchFamily="34" charset="-18"/>
              </a:rPr>
              <a:t>paribus</a:t>
            </a:r>
            <a:r>
              <a:rPr lang="en-US" sz="1400" dirty="0">
                <a:solidFill>
                  <a:schemeClr val="tx1"/>
                </a:solidFill>
                <a:latin typeface="Source Sans Pro Semibold" pitchFamily="34" charset="-18"/>
              </a:rPr>
              <a:t>. It means the study of the effect of a single factor on the economic phenomenon and presupposes abstraction from the influence of other </a:t>
            </a:r>
            <a:r>
              <a:rPr lang="en-US" sz="1400" dirty="0" smtClean="0">
                <a:solidFill>
                  <a:schemeClr val="tx1"/>
                </a:solidFill>
                <a:latin typeface="Source Sans Pro Semibold" pitchFamily="34" charset="-18"/>
              </a:rPr>
              <a:t>factors</a:t>
            </a:r>
            <a:endParaRPr lang="cs-CZ" sz="14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400" dirty="0" smtClean="0">
                <a:solidFill>
                  <a:schemeClr val="tx1"/>
                </a:solidFill>
                <a:latin typeface="Source Sans Pro Semibold" pitchFamily="34" charset="-18"/>
              </a:rPr>
              <a:t>The </a:t>
            </a:r>
            <a:r>
              <a:rPr lang="en-US" sz="1400" dirty="0">
                <a:solidFill>
                  <a:schemeClr val="tx1"/>
                </a:solidFill>
                <a:latin typeface="Source Sans Pro Semibold" pitchFamily="34" charset="-18"/>
              </a:rPr>
              <a:t>post hoc fallacy. The first fallacy involves the inference of causality. The post hoc fallacy occurs when we assume that, because one event occurred before another event, the first event caused the second event. It may not be true: "if one event precedes the other, the second event is the consequence of the first</a:t>
            </a:r>
            <a:r>
              <a:rPr lang="en-US" sz="1400" dirty="0" smtClean="0">
                <a:solidFill>
                  <a:schemeClr val="tx1"/>
                </a:solidFill>
                <a:latin typeface="Source Sans Pro Semibold" pitchFamily="34" charset="-18"/>
              </a:rPr>
              <a:t>"</a:t>
            </a:r>
            <a:endParaRPr lang="en-US" sz="14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400" dirty="0" smtClean="0">
                <a:solidFill>
                  <a:schemeClr val="tx1"/>
                </a:solidFill>
                <a:latin typeface="Source Sans Pro Semibold" pitchFamily="34" charset="-18"/>
              </a:rPr>
              <a:t>The </a:t>
            </a:r>
            <a:r>
              <a:rPr lang="en-US" sz="1400" dirty="0">
                <a:solidFill>
                  <a:schemeClr val="tx1"/>
                </a:solidFill>
                <a:latin typeface="Source Sans Pro Semibold" pitchFamily="34" charset="-18"/>
              </a:rPr>
              <a:t>fallacy of composition. Sometimes we assume that what holds true for part of a system also holds true for the whole. In economics, however, we often find that the whole is different from the sum of the parts. When you assume that what is true for the part is also true for the whole, you are committing the fallacy of </a:t>
            </a:r>
            <a:r>
              <a:rPr lang="en-US" sz="1400" dirty="0" smtClean="0">
                <a:solidFill>
                  <a:schemeClr val="tx1"/>
                </a:solidFill>
                <a:latin typeface="Source Sans Pro Semibold" pitchFamily="34" charset="-18"/>
              </a:rPr>
              <a:t>composition</a:t>
            </a:r>
            <a:endParaRPr lang="en-US" sz="14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400" dirty="0" smtClean="0">
                <a:solidFill>
                  <a:schemeClr val="tx1"/>
                </a:solidFill>
                <a:latin typeface="Source Sans Pro Semibold" pitchFamily="34" charset="-18"/>
              </a:rPr>
              <a:t>Subjectivity</a:t>
            </a:r>
            <a:r>
              <a:rPr lang="en-US" sz="1400" dirty="0">
                <a:solidFill>
                  <a:schemeClr val="tx1"/>
                </a:solidFill>
                <a:latin typeface="Source Sans Pro Semibold" pitchFamily="34" charset="-18"/>
              </a:rPr>
              <a:t>. Every economist </a:t>
            </a:r>
            <a:r>
              <a:rPr lang="en-US" sz="1400" dirty="0" smtClean="0">
                <a:solidFill>
                  <a:schemeClr val="tx1"/>
                </a:solidFill>
                <a:latin typeface="Source Sans Pro Semibold" pitchFamily="34" charset="-18"/>
              </a:rPr>
              <a:t>brings </a:t>
            </a:r>
            <a:r>
              <a:rPr lang="en-US" sz="1400" dirty="0">
                <a:solidFill>
                  <a:schemeClr val="tx1"/>
                </a:solidFill>
                <a:latin typeface="Source Sans Pro Semibold" pitchFamily="34" charset="-18"/>
              </a:rPr>
              <a:t>his subjective view into the exploration and ex-planation of economic phenomena. It may happen that the view of several economists on objective reality can be quite </a:t>
            </a:r>
            <a:r>
              <a:rPr lang="en-US" sz="1400" dirty="0" smtClean="0">
                <a:solidFill>
                  <a:schemeClr val="tx1"/>
                </a:solidFill>
                <a:latin typeface="Source Sans Pro Semibold" pitchFamily="34" charset="-18"/>
              </a:rPr>
              <a:t>different </a:t>
            </a:r>
            <a:endParaRPr lang="cs-CZ" sz="14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400" dirty="0">
              <a:solidFill>
                <a:schemeClr val="tx1"/>
              </a:solidFill>
              <a:latin typeface="Source Sans Pro Semibold" pitchFamily="34" charset="-18"/>
            </a:endParaRPr>
          </a:p>
          <a:p>
            <a:pPr algn="l"/>
            <a:r>
              <a:rPr lang="cs-CZ" sz="1400" dirty="0" smtClean="0">
                <a:solidFill>
                  <a:schemeClr val="tx1"/>
                </a:solidFill>
                <a:latin typeface="Source Sans Pro Semibold" pitchFamily="34" charset="-18"/>
              </a:rPr>
              <a:t>Source: </a:t>
            </a:r>
            <a:r>
              <a:rPr lang="en-US" sz="1400" dirty="0">
                <a:solidFill>
                  <a:schemeClr val="tx1"/>
                </a:solidFill>
                <a:latin typeface="Source Sans Pro Semibold" pitchFamily="34" charset="-18"/>
              </a:rPr>
              <a:t>(Samuelson </a:t>
            </a:r>
            <a:r>
              <a:rPr lang="en-US" sz="1400" dirty="0" smtClean="0">
                <a:solidFill>
                  <a:schemeClr val="tx1"/>
                </a:solidFill>
                <a:latin typeface="Source Sans Pro Semibold" pitchFamily="34" charset="-18"/>
              </a:rPr>
              <a:t>&amp;</a:t>
            </a:r>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Nordhaus</a:t>
            </a:r>
            <a:r>
              <a:rPr lang="en-US" sz="1400" dirty="0">
                <a:solidFill>
                  <a:schemeClr val="tx1"/>
                </a:solidFill>
                <a:latin typeface="Source Sans Pro Semibold" pitchFamily="34" charset="-18"/>
              </a:rPr>
              <a:t>, 2010)</a:t>
            </a:r>
          </a:p>
          <a:p>
            <a:pPr marL="285750" indent="-285750" algn="l">
              <a:buFont typeface="Courier New" panose="02070309020205020404" pitchFamily="49" charset="0"/>
              <a:buChar char="o"/>
            </a:pPr>
            <a:endParaRPr lang="cs-CZ" sz="14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a:p>
            <a:pPr algn="l"/>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4202057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1117</TotalTime>
  <Words>8874</Words>
  <Application>Microsoft Office PowerPoint</Application>
  <PresentationFormat>Předvádění na obrazovce (4:3)</PresentationFormat>
  <Paragraphs>979</Paragraphs>
  <Slides>72</Slides>
  <Notes>72</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72</vt:i4>
      </vt:variant>
    </vt:vector>
  </HeadingPairs>
  <TitlesOfParts>
    <vt:vector size="80" baseType="lpstr">
      <vt:lpstr>Source Sans Pro Bold</vt:lpstr>
      <vt:lpstr>Arial</vt:lpstr>
      <vt:lpstr>Source sans Pro</vt:lpstr>
      <vt:lpstr>Source Sans Pro Semibold</vt:lpstr>
      <vt:lpstr>Berlin CE</vt:lpstr>
      <vt:lpstr>Calibri</vt:lpstr>
      <vt:lpstr>Courier New</vt:lpstr>
      <vt:lpstr>Office Theme</vt:lpstr>
      <vt:lpstr>Microeconomics</vt:lpstr>
      <vt:lpstr>1. METHODOLOGY OF ECONOMIC THEORY </vt:lpstr>
      <vt:lpstr>Chapter goal</vt:lpstr>
      <vt:lpstr>1.1 Economics</vt:lpstr>
      <vt:lpstr>1.2 Methods of thinking and exploring economic reality (1)</vt:lpstr>
      <vt:lpstr>1.2 Methods of thinking and exploring economic reality (2)</vt:lpstr>
      <vt:lpstr>1.2 Methods of thinking and exploring economic reality (3)</vt:lpstr>
      <vt:lpstr>1.2 Methods of thinking and exploring economic reality (4)</vt:lpstr>
      <vt:lpstr> 1.2.3 The Fallacies in economic reasoning</vt:lpstr>
      <vt:lpstr>2. ANALYTICAL APPARATUS OF MICROECONOMICS </vt:lpstr>
      <vt:lpstr>Chapter goal</vt:lpstr>
      <vt:lpstr>2.1 The basic problems of microeconomics</vt:lpstr>
      <vt:lpstr>2.2 Mathematical tools of microeconomicsm (1)</vt:lpstr>
      <vt:lpstr>2.2 Mathematical tools of microeconomics (2)</vt:lpstr>
      <vt:lpstr>2.4 Functions (1)</vt:lpstr>
      <vt:lpstr>2.4 Functions (2)</vt:lpstr>
      <vt:lpstr>2.4 Functions (3)</vt:lpstr>
      <vt:lpstr>2.4 Functions (4)</vt:lpstr>
      <vt:lpstr>2.4.1 Changes and Rates of Change of Function (1)</vt:lpstr>
      <vt:lpstr>2.4.1 Changes and Rates of Change of Function (2)</vt:lpstr>
      <vt:lpstr>2.4.1 Changes and Rates of Change of Function (3)</vt:lpstr>
      <vt:lpstr>2.5 Economic variables (1)</vt:lpstr>
      <vt:lpstr>2.5 Economic variables (2)</vt:lpstr>
      <vt:lpstr>2.4 Economic variables (3)</vt:lpstr>
      <vt:lpstr>2.5 Economic variables (3)</vt:lpstr>
      <vt:lpstr>3. SYSTEMATIC ANALYSIS OF BEHAVIOR OF THE MARKET MECHANISM DEMAND</vt:lpstr>
      <vt:lpstr>Chapter goal</vt:lpstr>
      <vt:lpstr>3.1 Consumer behavior</vt:lpstr>
      <vt:lpstr>3.1.1 Axioms (1)</vt:lpstr>
      <vt:lpstr>3.1.1 Axioms (2)</vt:lpstr>
      <vt:lpstr>3.2 UTILITY</vt:lpstr>
      <vt:lpstr>3.3 Budget constraints</vt:lpstr>
      <vt:lpstr>3.4 Consumer choose (1)</vt:lpstr>
      <vt:lpstr>3.4 Consumer choose (2)</vt:lpstr>
      <vt:lpstr>3.5 Application of indifference analysis</vt:lpstr>
      <vt:lpstr>4. SYSTEMATIC ANALYSIS OF BEHAVIOR OF THE MARKET MECHANISM OFFER</vt:lpstr>
      <vt:lpstr>Chapter Goal</vt:lpstr>
      <vt:lpstr>4.1 Profit </vt:lpstr>
      <vt:lpstr>4.2 Concept of transaction costs (1)</vt:lpstr>
      <vt:lpstr>4.2 Concept of transaction costs (2)</vt:lpstr>
      <vt:lpstr>4.3 Production </vt:lpstr>
      <vt:lpstr>4.3.1 Production analysis of the company in the short term</vt:lpstr>
      <vt:lpstr>4.3.2 Long-term production analysis</vt:lpstr>
      <vt:lpstr>4.4 4.4 The Optimal Input Combination</vt:lpstr>
      <vt:lpstr>4.6 4.6 Choosing output by the firm </vt:lpstr>
      <vt:lpstr>5. ALTERNATIVE THERY OF THE FIRM </vt:lpstr>
      <vt:lpstr>Chapter goal</vt:lpstr>
      <vt:lpstr>5.1 Alternative theories of the firm</vt:lpstr>
      <vt:lpstr>5.1.1 Managerial theories of the firm </vt:lpstr>
      <vt:lpstr>5.1.2 Behaviorist Theory of firm</vt:lpstr>
      <vt:lpstr>5.2 Stakeholder concept of the firm</vt:lpstr>
      <vt:lpstr>5.2.1 Who is a stakeholder?</vt:lpstr>
      <vt:lpstr>5.2.2 Models of the stakeholders' concept</vt:lpstr>
      <vt:lpstr>6. ECONOMIC EFFICIENCY AND WELFARE </vt:lpstr>
      <vt:lpstr>Chapter goal</vt:lpstr>
      <vt:lpstr>6.1 General equilibrium and efficiency in economics (1)</vt:lpstr>
      <vt:lpstr>6.1 General equilibrium and efficiency in economics (2)</vt:lpstr>
      <vt:lpstr>6.1 General equilibrium and efficiency in economics (3)</vt:lpstr>
      <vt:lpstr>6.1.2 Pareto efﬁcient in exchange</vt:lpstr>
      <vt:lpstr>6.1.3 Pareto efficient in production</vt:lpstr>
      <vt:lpstr>6.1.4 General equilibrium </vt:lpstr>
      <vt:lpstr>6.1.6 Efficiency vs. equality</vt:lpstr>
      <vt:lpstr>6.2 Welfare Economics</vt:lpstr>
      <vt:lpstr>7. ECONOMICS OF IIFORMATIONS </vt:lpstr>
      <vt:lpstr>Chapter goal</vt:lpstr>
      <vt:lpstr>7.1 Markets with asymmetric information (1)</vt:lpstr>
      <vt:lpstr>7.1 Markets with asymmetric information (2) </vt:lpstr>
      <vt:lpstr>7.1.1 Examples of market with asymmetry information (1)</vt:lpstr>
      <vt:lpstr>7.2 Asymmetric information and state interventions in the economy</vt:lpstr>
      <vt:lpstr>REFERENCES (1)</vt:lpstr>
      <vt:lpstr>REFERENCES (2)</vt:lpstr>
      <vt:lpstr>REFERENCES (3)</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Dohnalová Zuzana</cp:lastModifiedBy>
  <cp:revision>93</cp:revision>
  <dcterms:created xsi:type="dcterms:W3CDTF">2016-01-28T21:16:43Z</dcterms:created>
  <dcterms:modified xsi:type="dcterms:W3CDTF">2019-02-28T10:07:57Z</dcterms:modified>
</cp:coreProperties>
</file>