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  <p:sldMasterId id="2147484032" r:id="rId2"/>
  </p:sldMasterIdLst>
  <p:notesMasterIdLst>
    <p:notesMasterId r:id="rId12"/>
  </p:notesMasterIdLst>
  <p:handoutMasterIdLst>
    <p:handoutMasterId r:id="rId13"/>
  </p:handoutMasterIdLst>
  <p:sldIdLst>
    <p:sldId id="346" r:id="rId3"/>
    <p:sldId id="387" r:id="rId4"/>
    <p:sldId id="388" r:id="rId5"/>
    <p:sldId id="389" r:id="rId6"/>
    <p:sldId id="390" r:id="rId7"/>
    <p:sldId id="391" r:id="rId8"/>
    <p:sldId id="392" r:id="rId9"/>
    <p:sldId id="393" r:id="rId10"/>
    <p:sldId id="353" r:id="rId11"/>
  </p:sldIdLst>
  <p:sldSz cx="12192000" cy="6858000"/>
  <p:notesSz cx="6797675" cy="9928225"/>
  <p:defaultTextStyle>
    <a:defPPr>
      <a:defRPr lang="cs-CZ"/>
    </a:defPPr>
    <a:lvl1pPr marL="0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6351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2791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69186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5581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2022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38370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4720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1071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800"/>
    <a:srgbClr val="080808"/>
    <a:srgbClr val="E65014"/>
    <a:srgbClr val="46505A"/>
    <a:srgbClr val="BECDD2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třední styl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62" autoAdjust="0"/>
    <p:restoredTop sz="94660"/>
  </p:normalViewPr>
  <p:slideViewPr>
    <p:cSldViewPr snapToGrid="0">
      <p:cViewPr varScale="1">
        <p:scale>
          <a:sx n="86" d="100"/>
          <a:sy n="86" d="100"/>
        </p:scale>
        <p:origin x="64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249783-9EC6-435C-AB1E-EB41F81EE266}" type="datetimeFigureOut">
              <a:rPr lang="cs-CZ" smtClean="0"/>
              <a:t>18.10.2022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3F33AC-FC3A-475C-8022-863481DABD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8628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49D2F2-CF89-43DF-92F0-0B4BB77B8A79}" type="datetimeFigureOut">
              <a:rPr lang="cs-CZ" smtClean="0"/>
              <a:t>18.10.2022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2FE38E-0A31-4E85-8263-F46FC1DFF8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9255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6603" indent="0" algn="ctr">
              <a:buNone/>
              <a:defRPr sz="2000"/>
            </a:lvl2pPr>
            <a:lvl3pPr marL="913267" indent="0" algn="ctr">
              <a:buNone/>
              <a:defRPr sz="1900"/>
            </a:lvl3pPr>
            <a:lvl4pPr marL="1369900" indent="0" algn="ctr">
              <a:buNone/>
              <a:defRPr sz="1600"/>
            </a:lvl4pPr>
            <a:lvl5pPr marL="1826533" indent="0" algn="ctr">
              <a:buNone/>
              <a:defRPr sz="1600"/>
            </a:lvl5pPr>
            <a:lvl6pPr marL="2283198" indent="0" algn="ctr">
              <a:buNone/>
              <a:defRPr sz="1600"/>
            </a:lvl6pPr>
            <a:lvl7pPr marL="2739798" indent="0" algn="ctr">
              <a:buNone/>
              <a:defRPr sz="1600"/>
            </a:lvl7pPr>
            <a:lvl8pPr marL="3196400" indent="0" algn="ctr">
              <a:buNone/>
              <a:defRPr sz="1600"/>
            </a:lvl8pPr>
            <a:lvl9pPr marL="3653003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18.10.2022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816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18.10.2022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601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2" y="365140"/>
            <a:ext cx="2628900" cy="5811839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3" y="365140"/>
            <a:ext cx="7734300" cy="581183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18.10.2022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831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6603" indent="0" algn="ctr">
              <a:buNone/>
              <a:defRPr sz="2000"/>
            </a:lvl2pPr>
            <a:lvl3pPr marL="913267" indent="0" algn="ctr">
              <a:buNone/>
              <a:defRPr sz="1900"/>
            </a:lvl3pPr>
            <a:lvl4pPr marL="1369900" indent="0" algn="ctr">
              <a:buNone/>
              <a:defRPr sz="1600"/>
            </a:lvl4pPr>
            <a:lvl5pPr marL="1826533" indent="0" algn="ctr">
              <a:buNone/>
              <a:defRPr sz="1600"/>
            </a:lvl5pPr>
            <a:lvl6pPr marL="2283198" indent="0" algn="ctr">
              <a:buNone/>
              <a:defRPr sz="1600"/>
            </a:lvl6pPr>
            <a:lvl7pPr marL="2739798" indent="0" algn="ctr">
              <a:buNone/>
              <a:defRPr sz="1600"/>
            </a:lvl7pPr>
            <a:lvl8pPr marL="3196400" indent="0" algn="ctr">
              <a:buNone/>
              <a:defRPr sz="1600"/>
            </a:lvl8pPr>
            <a:lvl9pPr marL="3653003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18.10.2022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7739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4487" y="1825625"/>
            <a:ext cx="10339316" cy="4351339"/>
          </a:xfrm>
        </p:spPr>
        <p:txBody>
          <a:bodyPr/>
          <a:lstStyle>
            <a:lvl1pPr>
              <a:defRPr sz="3200">
                <a:solidFill>
                  <a:srgbClr val="080808"/>
                </a:solidFill>
              </a:defRPr>
            </a:lvl1pPr>
            <a:lvl2pPr>
              <a:defRPr sz="2800">
                <a:solidFill>
                  <a:srgbClr val="080808"/>
                </a:solidFill>
              </a:defRPr>
            </a:lvl2pPr>
            <a:lvl3pPr>
              <a:defRPr sz="2400">
                <a:solidFill>
                  <a:srgbClr val="080808"/>
                </a:solidFill>
              </a:defRPr>
            </a:lvl3pPr>
            <a:lvl4pPr>
              <a:defRPr sz="2000"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14487" y="6356352"/>
            <a:ext cx="2566916" cy="365125"/>
          </a:xfrm>
        </p:spPr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18.10.2022</a:t>
            </a:fld>
            <a:endParaRPr lang="cs-CZ" dirty="0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7517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1" y="1709805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660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32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699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653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31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397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6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30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18.10.2022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3093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14487" y="1825625"/>
            <a:ext cx="5005316" cy="4351339"/>
          </a:xfrm>
        </p:spPr>
        <p:txBody>
          <a:bodyPr/>
          <a:lstStyle>
            <a:lvl1pPr>
              <a:defRPr>
                <a:solidFill>
                  <a:srgbClr val="080808"/>
                </a:solidFill>
              </a:defRPr>
            </a:lvl1pPr>
            <a:lvl2pPr>
              <a:defRPr>
                <a:solidFill>
                  <a:srgbClr val="080808"/>
                </a:solidFill>
              </a:defRPr>
            </a:lvl2pPr>
            <a:lvl3pPr>
              <a:defRPr>
                <a:solidFill>
                  <a:srgbClr val="080808"/>
                </a:solidFill>
              </a:defRPr>
            </a:lvl3pPr>
            <a:lvl4pPr>
              <a:defRPr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>
            <a:lvl1pPr>
              <a:defRPr>
                <a:solidFill>
                  <a:srgbClr val="080808"/>
                </a:solidFill>
              </a:defRPr>
            </a:lvl1pPr>
            <a:lvl2pPr>
              <a:defRPr>
                <a:solidFill>
                  <a:srgbClr val="080808"/>
                </a:solidFill>
              </a:defRPr>
            </a:lvl2pPr>
            <a:lvl3pPr>
              <a:defRPr>
                <a:solidFill>
                  <a:srgbClr val="080808"/>
                </a:solidFill>
              </a:defRPr>
            </a:lvl3pPr>
            <a:lvl4pPr>
              <a:defRPr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18.10.2022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9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1691765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03" indent="0">
              <a:buNone/>
              <a:defRPr sz="2000" b="1"/>
            </a:lvl2pPr>
            <a:lvl3pPr marL="913267" indent="0">
              <a:buNone/>
              <a:defRPr sz="1900" b="1"/>
            </a:lvl3pPr>
            <a:lvl4pPr marL="1369900" indent="0">
              <a:buNone/>
              <a:defRPr sz="1600" b="1"/>
            </a:lvl4pPr>
            <a:lvl5pPr marL="1826533" indent="0">
              <a:buNone/>
              <a:defRPr sz="1600" b="1"/>
            </a:lvl5pPr>
            <a:lvl6pPr marL="2283198" indent="0">
              <a:buNone/>
              <a:defRPr sz="1600" b="1"/>
            </a:lvl6pPr>
            <a:lvl7pPr marL="2739798" indent="0">
              <a:buNone/>
              <a:defRPr sz="1600" b="1"/>
            </a:lvl7pPr>
            <a:lvl8pPr marL="3196400" indent="0">
              <a:buNone/>
              <a:defRPr sz="1600" b="1"/>
            </a:lvl8pPr>
            <a:lvl9pPr marL="3653003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03" indent="0">
              <a:buNone/>
              <a:defRPr sz="2000" b="1"/>
            </a:lvl2pPr>
            <a:lvl3pPr marL="913267" indent="0">
              <a:buNone/>
              <a:defRPr sz="1900" b="1"/>
            </a:lvl3pPr>
            <a:lvl4pPr marL="1369900" indent="0">
              <a:buNone/>
              <a:defRPr sz="1600" b="1"/>
            </a:lvl4pPr>
            <a:lvl5pPr marL="1826533" indent="0">
              <a:buNone/>
              <a:defRPr sz="1600" b="1"/>
            </a:lvl5pPr>
            <a:lvl6pPr marL="2283198" indent="0">
              <a:buNone/>
              <a:defRPr sz="1600" b="1"/>
            </a:lvl6pPr>
            <a:lvl7pPr marL="2739798" indent="0">
              <a:buNone/>
              <a:defRPr sz="1600" b="1"/>
            </a:lvl7pPr>
            <a:lvl8pPr marL="3196400" indent="0">
              <a:buNone/>
              <a:defRPr sz="1600" b="1"/>
            </a:lvl8pPr>
            <a:lvl9pPr marL="3653003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18.10.2022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5213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18.10.2022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38313323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18.10.2022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7506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5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603" indent="0">
              <a:buNone/>
              <a:defRPr sz="1500"/>
            </a:lvl2pPr>
            <a:lvl3pPr marL="913267" indent="0">
              <a:buNone/>
              <a:defRPr sz="1200"/>
            </a:lvl3pPr>
            <a:lvl4pPr marL="1369900" indent="0">
              <a:buNone/>
              <a:defRPr sz="1100"/>
            </a:lvl4pPr>
            <a:lvl5pPr marL="1826533" indent="0">
              <a:buNone/>
              <a:defRPr sz="1100"/>
            </a:lvl5pPr>
            <a:lvl6pPr marL="2283198" indent="0">
              <a:buNone/>
              <a:defRPr sz="1100"/>
            </a:lvl6pPr>
            <a:lvl7pPr marL="2739798" indent="0">
              <a:buNone/>
              <a:defRPr sz="1100"/>
            </a:lvl7pPr>
            <a:lvl8pPr marL="3196400" indent="0">
              <a:buNone/>
              <a:defRPr sz="1100"/>
            </a:lvl8pPr>
            <a:lvl9pPr marL="3653003" indent="0">
              <a:buNone/>
              <a:defRPr sz="11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18.10.2022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812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4487" y="1825625"/>
            <a:ext cx="10339316" cy="4351339"/>
          </a:xfrm>
        </p:spPr>
        <p:txBody>
          <a:bodyPr/>
          <a:lstStyle>
            <a:lvl1pPr>
              <a:defRPr sz="3200">
                <a:solidFill>
                  <a:srgbClr val="080808"/>
                </a:solidFill>
              </a:defRPr>
            </a:lvl1pPr>
            <a:lvl2pPr>
              <a:defRPr sz="2800">
                <a:solidFill>
                  <a:srgbClr val="080808"/>
                </a:solidFill>
              </a:defRPr>
            </a:lvl2pPr>
            <a:lvl3pPr>
              <a:defRPr sz="2400">
                <a:solidFill>
                  <a:srgbClr val="080808"/>
                </a:solidFill>
              </a:defRPr>
            </a:lvl3pPr>
            <a:lvl4pPr>
              <a:defRPr sz="2000"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14487" y="6356352"/>
            <a:ext cx="2566916" cy="365125"/>
          </a:xfrm>
        </p:spPr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18.10.2022</a:t>
            </a:fld>
            <a:endParaRPr lang="cs-CZ" dirty="0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7796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5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6603" indent="0">
              <a:buNone/>
              <a:defRPr sz="2800"/>
            </a:lvl2pPr>
            <a:lvl3pPr marL="913267" indent="0">
              <a:buNone/>
              <a:defRPr sz="2400"/>
            </a:lvl3pPr>
            <a:lvl4pPr marL="1369900" indent="0">
              <a:buNone/>
              <a:defRPr sz="2000"/>
            </a:lvl4pPr>
            <a:lvl5pPr marL="1826533" indent="0">
              <a:buNone/>
              <a:defRPr sz="2000"/>
            </a:lvl5pPr>
            <a:lvl6pPr marL="2283198" indent="0">
              <a:buNone/>
              <a:defRPr sz="2000"/>
            </a:lvl6pPr>
            <a:lvl7pPr marL="2739798" indent="0">
              <a:buNone/>
              <a:defRPr sz="2000"/>
            </a:lvl7pPr>
            <a:lvl8pPr marL="3196400" indent="0">
              <a:buNone/>
              <a:defRPr sz="2000"/>
            </a:lvl8pPr>
            <a:lvl9pPr marL="3653003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603" indent="0">
              <a:buNone/>
              <a:defRPr sz="1500"/>
            </a:lvl2pPr>
            <a:lvl3pPr marL="913267" indent="0">
              <a:buNone/>
              <a:defRPr sz="1200"/>
            </a:lvl3pPr>
            <a:lvl4pPr marL="1369900" indent="0">
              <a:buNone/>
              <a:defRPr sz="1100"/>
            </a:lvl4pPr>
            <a:lvl5pPr marL="1826533" indent="0">
              <a:buNone/>
              <a:defRPr sz="1100"/>
            </a:lvl5pPr>
            <a:lvl6pPr marL="2283198" indent="0">
              <a:buNone/>
              <a:defRPr sz="1100"/>
            </a:lvl6pPr>
            <a:lvl7pPr marL="2739798" indent="0">
              <a:buNone/>
              <a:defRPr sz="1100"/>
            </a:lvl7pPr>
            <a:lvl8pPr marL="3196400" indent="0">
              <a:buNone/>
              <a:defRPr sz="1100"/>
            </a:lvl8pPr>
            <a:lvl9pPr marL="3653003" indent="0">
              <a:buNone/>
              <a:defRPr sz="11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18.10.2022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7847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18.10.2022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1680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2" y="365140"/>
            <a:ext cx="2628900" cy="5811839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3" y="365140"/>
            <a:ext cx="7734300" cy="581183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18.10.2022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659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1" y="1709805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660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32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699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653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31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397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6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30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18.10.2022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070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14487" y="1825625"/>
            <a:ext cx="5005316" cy="4351339"/>
          </a:xfrm>
        </p:spPr>
        <p:txBody>
          <a:bodyPr/>
          <a:lstStyle>
            <a:lvl1pPr>
              <a:defRPr>
                <a:solidFill>
                  <a:srgbClr val="080808"/>
                </a:solidFill>
              </a:defRPr>
            </a:lvl1pPr>
            <a:lvl2pPr>
              <a:defRPr>
                <a:solidFill>
                  <a:srgbClr val="080808"/>
                </a:solidFill>
              </a:defRPr>
            </a:lvl2pPr>
            <a:lvl3pPr>
              <a:defRPr>
                <a:solidFill>
                  <a:srgbClr val="080808"/>
                </a:solidFill>
              </a:defRPr>
            </a:lvl3pPr>
            <a:lvl4pPr>
              <a:defRPr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>
            <a:lvl1pPr>
              <a:defRPr>
                <a:solidFill>
                  <a:srgbClr val="080808"/>
                </a:solidFill>
              </a:defRPr>
            </a:lvl1pPr>
            <a:lvl2pPr>
              <a:defRPr>
                <a:solidFill>
                  <a:srgbClr val="080808"/>
                </a:solidFill>
              </a:defRPr>
            </a:lvl2pPr>
            <a:lvl3pPr>
              <a:defRPr>
                <a:solidFill>
                  <a:srgbClr val="080808"/>
                </a:solidFill>
              </a:defRPr>
            </a:lvl3pPr>
            <a:lvl4pPr>
              <a:defRPr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18.10.2022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9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1501542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03" indent="0">
              <a:buNone/>
              <a:defRPr sz="2000" b="1"/>
            </a:lvl2pPr>
            <a:lvl3pPr marL="913267" indent="0">
              <a:buNone/>
              <a:defRPr sz="1900" b="1"/>
            </a:lvl3pPr>
            <a:lvl4pPr marL="1369900" indent="0">
              <a:buNone/>
              <a:defRPr sz="1600" b="1"/>
            </a:lvl4pPr>
            <a:lvl5pPr marL="1826533" indent="0">
              <a:buNone/>
              <a:defRPr sz="1600" b="1"/>
            </a:lvl5pPr>
            <a:lvl6pPr marL="2283198" indent="0">
              <a:buNone/>
              <a:defRPr sz="1600" b="1"/>
            </a:lvl6pPr>
            <a:lvl7pPr marL="2739798" indent="0">
              <a:buNone/>
              <a:defRPr sz="1600" b="1"/>
            </a:lvl7pPr>
            <a:lvl8pPr marL="3196400" indent="0">
              <a:buNone/>
              <a:defRPr sz="1600" b="1"/>
            </a:lvl8pPr>
            <a:lvl9pPr marL="3653003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03" indent="0">
              <a:buNone/>
              <a:defRPr sz="2000" b="1"/>
            </a:lvl2pPr>
            <a:lvl3pPr marL="913267" indent="0">
              <a:buNone/>
              <a:defRPr sz="1900" b="1"/>
            </a:lvl3pPr>
            <a:lvl4pPr marL="1369900" indent="0">
              <a:buNone/>
              <a:defRPr sz="1600" b="1"/>
            </a:lvl4pPr>
            <a:lvl5pPr marL="1826533" indent="0">
              <a:buNone/>
              <a:defRPr sz="1600" b="1"/>
            </a:lvl5pPr>
            <a:lvl6pPr marL="2283198" indent="0">
              <a:buNone/>
              <a:defRPr sz="1600" b="1"/>
            </a:lvl6pPr>
            <a:lvl7pPr marL="2739798" indent="0">
              <a:buNone/>
              <a:defRPr sz="1600" b="1"/>
            </a:lvl7pPr>
            <a:lvl8pPr marL="3196400" indent="0">
              <a:buNone/>
              <a:defRPr sz="1600" b="1"/>
            </a:lvl8pPr>
            <a:lvl9pPr marL="3653003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18.10.2022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949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18.10.2022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917793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18.10.2022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384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5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603" indent="0">
              <a:buNone/>
              <a:defRPr sz="1500"/>
            </a:lvl2pPr>
            <a:lvl3pPr marL="913267" indent="0">
              <a:buNone/>
              <a:defRPr sz="1200"/>
            </a:lvl3pPr>
            <a:lvl4pPr marL="1369900" indent="0">
              <a:buNone/>
              <a:defRPr sz="1100"/>
            </a:lvl4pPr>
            <a:lvl5pPr marL="1826533" indent="0">
              <a:buNone/>
              <a:defRPr sz="1100"/>
            </a:lvl5pPr>
            <a:lvl6pPr marL="2283198" indent="0">
              <a:buNone/>
              <a:defRPr sz="1100"/>
            </a:lvl6pPr>
            <a:lvl7pPr marL="2739798" indent="0">
              <a:buNone/>
              <a:defRPr sz="1100"/>
            </a:lvl7pPr>
            <a:lvl8pPr marL="3196400" indent="0">
              <a:buNone/>
              <a:defRPr sz="1100"/>
            </a:lvl8pPr>
            <a:lvl9pPr marL="3653003" indent="0">
              <a:buNone/>
              <a:defRPr sz="11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18.10.2022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314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5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6603" indent="0">
              <a:buNone/>
              <a:defRPr sz="2800"/>
            </a:lvl2pPr>
            <a:lvl3pPr marL="913267" indent="0">
              <a:buNone/>
              <a:defRPr sz="2400"/>
            </a:lvl3pPr>
            <a:lvl4pPr marL="1369900" indent="0">
              <a:buNone/>
              <a:defRPr sz="2000"/>
            </a:lvl4pPr>
            <a:lvl5pPr marL="1826533" indent="0">
              <a:buNone/>
              <a:defRPr sz="2000"/>
            </a:lvl5pPr>
            <a:lvl6pPr marL="2283198" indent="0">
              <a:buNone/>
              <a:defRPr sz="2000"/>
            </a:lvl6pPr>
            <a:lvl7pPr marL="2739798" indent="0">
              <a:buNone/>
              <a:defRPr sz="2000"/>
            </a:lvl7pPr>
            <a:lvl8pPr marL="3196400" indent="0">
              <a:buNone/>
              <a:defRPr sz="2000"/>
            </a:lvl8pPr>
            <a:lvl9pPr marL="3653003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603" indent="0">
              <a:buNone/>
              <a:defRPr sz="1500"/>
            </a:lvl2pPr>
            <a:lvl3pPr marL="913267" indent="0">
              <a:buNone/>
              <a:defRPr sz="1200"/>
            </a:lvl3pPr>
            <a:lvl4pPr marL="1369900" indent="0">
              <a:buNone/>
              <a:defRPr sz="1100"/>
            </a:lvl4pPr>
            <a:lvl5pPr marL="1826533" indent="0">
              <a:buNone/>
              <a:defRPr sz="1100"/>
            </a:lvl5pPr>
            <a:lvl6pPr marL="2283198" indent="0">
              <a:buNone/>
              <a:defRPr sz="1100"/>
            </a:lvl6pPr>
            <a:lvl7pPr marL="2739798" indent="0">
              <a:buNone/>
              <a:defRPr sz="1100"/>
            </a:lvl7pPr>
            <a:lvl8pPr marL="3196400" indent="0">
              <a:buNone/>
              <a:defRPr sz="1100"/>
            </a:lvl8pPr>
            <a:lvl9pPr marL="3653003" indent="0">
              <a:buNone/>
              <a:defRPr sz="11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18.10.2022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296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340" tIns="45718" rIns="91340" bIns="45718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340" tIns="45718" rIns="91340" bIns="45718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340" tIns="45718" rIns="91340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67"/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 defTabSz="913267"/>
              <a:t>18.10.2022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340" tIns="45718" rIns="91340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67"/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340" tIns="45718" rIns="91340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67"/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 defTabSz="913267"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325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91326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333" indent="-228333" algn="l" defTabSz="91326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4998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598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200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4803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1467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68100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4733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1398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6603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3267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900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533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198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798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6400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3003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340" tIns="45718" rIns="91340" bIns="45718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340" tIns="45718" rIns="91340" bIns="45718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340" tIns="45718" rIns="91340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67"/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 defTabSz="913267"/>
              <a:t>18.10.2022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340" tIns="45718" rIns="91340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67"/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340" tIns="45718" rIns="91340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67"/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 defTabSz="913267"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036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defTabSz="91326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333" indent="-228333" algn="l" defTabSz="91326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4998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598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200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4803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1467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68100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4733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1398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6603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3267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900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533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198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798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6400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3003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sedlarik@utb.cz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8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04875" y="614152"/>
            <a:ext cx="10401300" cy="2895815"/>
          </a:xfrm>
        </p:spPr>
        <p:txBody>
          <a:bodyPr anchor="ctr">
            <a:normAutofit fontScale="90000"/>
          </a:bodyPr>
          <a:lstStyle/>
          <a:p>
            <a:r>
              <a:rPr lang="cs-CZ" sz="7200" b="1" dirty="0">
                <a:solidFill>
                  <a:schemeClr val="bg1"/>
                </a:solidFill>
              </a:rPr>
              <a:t>Výsledky </a:t>
            </a:r>
            <a:r>
              <a:rPr lang="cs-CZ" sz="7200" b="1" dirty="0" err="1">
                <a:solidFill>
                  <a:schemeClr val="bg1"/>
                </a:solidFill>
              </a:rPr>
              <a:t>Times</a:t>
            </a:r>
            <a:r>
              <a:rPr lang="cs-CZ" sz="7200" b="1" dirty="0">
                <a:solidFill>
                  <a:schemeClr val="bg1"/>
                </a:solidFill>
              </a:rPr>
              <a:t> </a:t>
            </a:r>
            <a:r>
              <a:rPr lang="cs-CZ" sz="7200" b="1" dirty="0" err="1">
                <a:solidFill>
                  <a:schemeClr val="bg1"/>
                </a:solidFill>
              </a:rPr>
              <a:t>of</a:t>
            </a:r>
            <a:r>
              <a:rPr lang="cs-CZ" sz="7200" b="1" dirty="0">
                <a:solidFill>
                  <a:schemeClr val="bg1"/>
                </a:solidFill>
              </a:rPr>
              <a:t> </a:t>
            </a:r>
            <a:r>
              <a:rPr lang="cs-CZ" sz="7200" b="1" dirty="0" err="1">
                <a:solidFill>
                  <a:schemeClr val="bg1"/>
                </a:solidFill>
              </a:rPr>
              <a:t>Higher</a:t>
            </a:r>
            <a:r>
              <a:rPr lang="cs-CZ" sz="7200" b="1" dirty="0">
                <a:solidFill>
                  <a:schemeClr val="bg1"/>
                </a:solidFill>
              </a:rPr>
              <a:t> </a:t>
            </a:r>
            <a:r>
              <a:rPr lang="cs-CZ" sz="7200" b="1" dirty="0" err="1">
                <a:solidFill>
                  <a:schemeClr val="bg1"/>
                </a:solidFill>
              </a:rPr>
              <a:t>Education</a:t>
            </a:r>
            <a:r>
              <a:rPr lang="cs-CZ" sz="7200" b="1" dirty="0">
                <a:solidFill>
                  <a:schemeClr val="bg1"/>
                </a:solidFill>
              </a:rPr>
              <a:t> – </a:t>
            </a:r>
            <a:r>
              <a:rPr lang="cs-CZ" sz="7200" b="1" dirty="0" err="1">
                <a:solidFill>
                  <a:schemeClr val="bg1"/>
                </a:solidFill>
              </a:rPr>
              <a:t>World</a:t>
            </a:r>
            <a:r>
              <a:rPr lang="cs-CZ" sz="7200" b="1" dirty="0">
                <a:solidFill>
                  <a:schemeClr val="bg1"/>
                </a:solidFill>
              </a:rPr>
              <a:t> University  </a:t>
            </a:r>
            <a:r>
              <a:rPr lang="cs-CZ" sz="7200" b="1" dirty="0" err="1">
                <a:solidFill>
                  <a:schemeClr val="bg1"/>
                </a:solidFill>
              </a:rPr>
              <a:t>Ranking</a:t>
            </a:r>
            <a:r>
              <a:rPr lang="cs-CZ" sz="7200" b="1" dirty="0">
                <a:solidFill>
                  <a:schemeClr val="bg1"/>
                </a:solidFill>
              </a:rPr>
              <a:t> 2022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134356"/>
            <a:ext cx="9144000" cy="606023"/>
          </a:xfrm>
        </p:spPr>
        <p:txBody>
          <a:bodyPr>
            <a:normAutofit lnSpcReduction="10000"/>
          </a:bodyPr>
          <a:lstStyle/>
          <a:p>
            <a:r>
              <a:rPr lang="cs-CZ" sz="4000" b="1" dirty="0">
                <a:solidFill>
                  <a:schemeClr val="bg1"/>
                </a:solidFill>
              </a:rPr>
              <a:t>Jan Kalenda</a:t>
            </a: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1524000" y="4986166"/>
            <a:ext cx="9144000" cy="606023"/>
          </a:xfrm>
          <a:prstGeom prst="rect">
            <a:avLst/>
          </a:prstGeom>
        </p:spPr>
        <p:txBody>
          <a:bodyPr vert="horz" lIns="91340" tIns="45718" rIns="91340" bIns="45718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b="1" dirty="0">
                <a:solidFill>
                  <a:prstClr val="white"/>
                </a:solidFill>
              </a:rPr>
              <a:t>18. 10. 2020 </a:t>
            </a:r>
            <a:r>
              <a:rPr lang="en-US" sz="2800" b="1" dirty="0">
                <a:solidFill>
                  <a:prstClr val="white"/>
                </a:solidFill>
              </a:rPr>
              <a:t>|</a:t>
            </a:r>
            <a:r>
              <a:rPr lang="cs-CZ" sz="2800" b="1" dirty="0">
                <a:solidFill>
                  <a:prstClr val="white"/>
                </a:solidFill>
              </a:rPr>
              <a:t> UTB ve Zlíně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000" y="5837967"/>
            <a:ext cx="2880000" cy="681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962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b="1" dirty="0"/>
              <a:t>Metodologie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62839" y="1825625"/>
            <a:ext cx="5856962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E65014"/>
                </a:solidFill>
              </a:rPr>
              <a:t>Teaching (the learning environment): 30%</a:t>
            </a:r>
          </a:p>
          <a:p>
            <a:pPr marL="0" indent="0">
              <a:buNone/>
            </a:pPr>
            <a:r>
              <a:rPr lang="en-US" dirty="0"/>
              <a:t>Reputation survey: </a:t>
            </a:r>
            <a:r>
              <a:rPr lang="en-US" b="1" dirty="0"/>
              <a:t>15%</a:t>
            </a:r>
          </a:p>
          <a:p>
            <a:pPr marL="0" indent="0">
              <a:buNone/>
            </a:pPr>
            <a:r>
              <a:rPr lang="en-US" dirty="0"/>
              <a:t>Staff-to-student ratio: </a:t>
            </a:r>
            <a:r>
              <a:rPr lang="en-US" b="1" dirty="0"/>
              <a:t>4.5%</a:t>
            </a:r>
          </a:p>
          <a:p>
            <a:pPr marL="0" indent="0">
              <a:buNone/>
            </a:pPr>
            <a:r>
              <a:rPr lang="en-US" dirty="0"/>
              <a:t>Doctorate-to-bachelor’s ratio: </a:t>
            </a:r>
            <a:r>
              <a:rPr lang="en-US" b="1" dirty="0"/>
              <a:t>2.25%</a:t>
            </a:r>
          </a:p>
          <a:p>
            <a:pPr marL="0" indent="0">
              <a:buNone/>
            </a:pPr>
            <a:r>
              <a:rPr lang="en-US" dirty="0"/>
              <a:t>Doctorates-awarded-to-academic-staff ratio: </a:t>
            </a:r>
            <a:r>
              <a:rPr lang="en-US" b="1" dirty="0"/>
              <a:t>6%</a:t>
            </a:r>
          </a:p>
          <a:p>
            <a:pPr marL="0" indent="0">
              <a:buNone/>
            </a:pPr>
            <a:r>
              <a:rPr lang="en-US" dirty="0"/>
              <a:t>Institutional income: </a:t>
            </a:r>
            <a:r>
              <a:rPr lang="en-US" b="1" dirty="0"/>
              <a:t>2.25%</a:t>
            </a:r>
          </a:p>
          <a:p>
            <a:pPr marL="0" indent="0">
              <a:buNone/>
            </a:pPr>
            <a:br>
              <a:rPr lang="cs-CZ" dirty="0"/>
            </a:br>
            <a:r>
              <a:rPr lang="en-US" b="1" dirty="0">
                <a:solidFill>
                  <a:srgbClr val="E65014"/>
                </a:solidFill>
              </a:rPr>
              <a:t>Research (volume, income and reputation): 30%</a:t>
            </a:r>
          </a:p>
          <a:p>
            <a:pPr marL="0" indent="0">
              <a:buNone/>
            </a:pPr>
            <a:r>
              <a:rPr lang="en-US" dirty="0"/>
              <a:t>Reputation survey: </a:t>
            </a:r>
            <a:r>
              <a:rPr lang="en-US" b="1" dirty="0"/>
              <a:t>18%</a:t>
            </a:r>
          </a:p>
          <a:p>
            <a:pPr marL="0" indent="0">
              <a:buNone/>
            </a:pPr>
            <a:r>
              <a:rPr lang="en-US" dirty="0"/>
              <a:t>Research income: </a:t>
            </a:r>
            <a:r>
              <a:rPr lang="en-US" b="1" dirty="0"/>
              <a:t>6%</a:t>
            </a:r>
          </a:p>
          <a:p>
            <a:pPr marL="0" indent="0">
              <a:buNone/>
            </a:pPr>
            <a:r>
              <a:rPr lang="en-US" dirty="0"/>
              <a:t>Research productivity: </a:t>
            </a:r>
            <a:r>
              <a:rPr lang="en-US" b="1" dirty="0"/>
              <a:t>6%</a:t>
            </a:r>
          </a:p>
          <a:p>
            <a:endParaRPr lang="en-US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6019800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E65014"/>
                </a:solidFill>
              </a:rPr>
              <a:t>Citations</a:t>
            </a:r>
            <a:r>
              <a:rPr lang="cs-CZ" b="1" dirty="0">
                <a:solidFill>
                  <a:srgbClr val="E65014"/>
                </a:solidFill>
              </a:rPr>
              <a:t> </a:t>
            </a:r>
            <a:r>
              <a:rPr lang="en-US" b="1" dirty="0">
                <a:solidFill>
                  <a:srgbClr val="E65014"/>
                </a:solidFill>
              </a:rPr>
              <a:t>(research influence): 30%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E65014"/>
                </a:solidFill>
              </a:rPr>
              <a:t>International outlook (staff, students, research): 7.5%</a:t>
            </a:r>
          </a:p>
          <a:p>
            <a:pPr marL="0" indent="0">
              <a:buNone/>
            </a:pPr>
            <a:r>
              <a:rPr lang="en-US" dirty="0"/>
              <a:t>Proportion of international students: </a:t>
            </a:r>
            <a:r>
              <a:rPr lang="en-US" b="1" dirty="0"/>
              <a:t>2.5%</a:t>
            </a:r>
          </a:p>
          <a:p>
            <a:pPr marL="0" indent="0">
              <a:buNone/>
            </a:pPr>
            <a:r>
              <a:rPr lang="en-US" dirty="0"/>
              <a:t>Proportion of international staff: </a:t>
            </a:r>
            <a:r>
              <a:rPr lang="en-US" b="1" dirty="0"/>
              <a:t>2.5%</a:t>
            </a:r>
          </a:p>
          <a:p>
            <a:pPr marL="0" indent="0">
              <a:buNone/>
            </a:pPr>
            <a:r>
              <a:rPr lang="en-US" dirty="0"/>
              <a:t>International collaboration: </a:t>
            </a:r>
            <a:r>
              <a:rPr lang="en-US" b="1" dirty="0"/>
              <a:t>2.5%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E65014"/>
                </a:solidFill>
              </a:rPr>
              <a:t>Industry income (knowledge transfer): 2.5%</a:t>
            </a:r>
          </a:p>
          <a:p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200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/>
          <p:nvPr/>
        </p:nvPicPr>
        <p:blipFill rotWithShape="1">
          <a:blip r:embed="rId2"/>
          <a:srcRect l="32801" t="34784" r="31042" b="27245"/>
          <a:stretch/>
        </p:blipFill>
        <p:spPr bwMode="auto">
          <a:xfrm>
            <a:off x="292312" y="315826"/>
            <a:ext cx="11386159" cy="638827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Ovál 4"/>
          <p:cNvSpPr/>
          <p:nvPr/>
        </p:nvSpPr>
        <p:spPr>
          <a:xfrm>
            <a:off x="623455" y="2402378"/>
            <a:ext cx="1504604" cy="1024458"/>
          </a:xfrm>
          <a:prstGeom prst="ellipse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4300451" y="2316163"/>
            <a:ext cx="1504604" cy="1024458"/>
          </a:xfrm>
          <a:prstGeom prst="ellipse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6492240" y="610134"/>
            <a:ext cx="2468880" cy="1625990"/>
          </a:xfrm>
          <a:prstGeom prst="ellipse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/>
          <p:cNvSpPr/>
          <p:nvPr/>
        </p:nvSpPr>
        <p:spPr>
          <a:xfrm>
            <a:off x="1839884" y="4553239"/>
            <a:ext cx="1504604" cy="1024458"/>
          </a:xfrm>
          <a:prstGeom prst="ellipse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/>
          <p:cNvSpPr/>
          <p:nvPr/>
        </p:nvSpPr>
        <p:spPr>
          <a:xfrm>
            <a:off x="5663738" y="3881062"/>
            <a:ext cx="1504604" cy="1024458"/>
          </a:xfrm>
          <a:prstGeom prst="ellipse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4" name="Přímá spojnice se šipkou 13"/>
          <p:cNvCxnSpPr/>
          <p:nvPr/>
        </p:nvCxnSpPr>
        <p:spPr>
          <a:xfrm flipH="1" flipV="1">
            <a:off x="2224499" y="3108961"/>
            <a:ext cx="4943843" cy="3233650"/>
          </a:xfrm>
          <a:prstGeom prst="straightConnector1">
            <a:avLst/>
          </a:prstGeom>
          <a:ln w="76200">
            <a:solidFill>
              <a:srgbClr val="92D05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H="1" flipV="1">
            <a:off x="3440929" y="5268021"/>
            <a:ext cx="3727413" cy="1166664"/>
          </a:xfrm>
          <a:prstGeom prst="straightConnector1">
            <a:avLst/>
          </a:prstGeom>
          <a:ln w="76200">
            <a:solidFill>
              <a:srgbClr val="92D05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 flipH="1" flipV="1">
            <a:off x="4892061" y="3426837"/>
            <a:ext cx="2276281" cy="2774458"/>
          </a:xfrm>
          <a:prstGeom prst="straightConnector1">
            <a:avLst/>
          </a:prstGeom>
          <a:ln w="76200">
            <a:solidFill>
              <a:srgbClr val="92D05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 flipH="1" flipV="1">
            <a:off x="6816437" y="4771823"/>
            <a:ext cx="448345" cy="1343674"/>
          </a:xfrm>
          <a:prstGeom prst="straightConnector1">
            <a:avLst/>
          </a:prstGeom>
          <a:ln w="76200">
            <a:solidFill>
              <a:srgbClr val="92D05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/>
          <p:nvPr/>
        </p:nvCxnSpPr>
        <p:spPr>
          <a:xfrm flipV="1">
            <a:off x="7351915" y="2316163"/>
            <a:ext cx="374765" cy="3619124"/>
          </a:xfrm>
          <a:prstGeom prst="straightConnector1">
            <a:avLst/>
          </a:prstGeom>
          <a:ln w="76200">
            <a:solidFill>
              <a:srgbClr val="92D05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1" name="TextovéPole 30"/>
          <p:cNvSpPr txBox="1"/>
          <p:nvPr/>
        </p:nvSpPr>
        <p:spPr>
          <a:xfrm>
            <a:off x="7530161" y="5415484"/>
            <a:ext cx="433188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i="1" dirty="0">
                <a:solidFill>
                  <a:srgbClr val="92D050"/>
                </a:solidFill>
              </a:rPr>
              <a:t>75% bodových kritérií </a:t>
            </a:r>
            <a:r>
              <a:rPr lang="cs-CZ" b="1" i="1" dirty="0" err="1">
                <a:solidFill>
                  <a:srgbClr val="92D050"/>
                </a:solidFill>
              </a:rPr>
              <a:t>rankingu</a:t>
            </a:r>
            <a:r>
              <a:rPr lang="cs-CZ" b="1" i="1" dirty="0">
                <a:solidFill>
                  <a:srgbClr val="92D050"/>
                </a:solidFill>
              </a:rPr>
              <a:t> souvisí s kvalitou tvůrčí činnosti </a:t>
            </a:r>
          </a:p>
        </p:txBody>
      </p:sp>
    </p:spTree>
    <p:extLst>
      <p:ext uri="{BB962C8B-B14F-4D97-AF65-F5344CB8AC3E}">
        <p14:creationId xmlns:p14="http://schemas.microsoft.com/office/powerpoint/2010/main" val="2406011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67718B-30FE-40AA-901B-56BC13082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7013" y="261317"/>
            <a:ext cx="10339316" cy="1325563"/>
          </a:xfrm>
        </p:spPr>
        <p:txBody>
          <a:bodyPr/>
          <a:lstStyle/>
          <a:p>
            <a:r>
              <a:rPr lang="cs-CZ" dirty="0"/>
              <a:t>Umístění v </a:t>
            </a:r>
            <a:r>
              <a:rPr lang="cs-CZ" dirty="0" err="1"/>
              <a:t>rankingu</a:t>
            </a:r>
            <a:r>
              <a:rPr lang="cs-CZ" dirty="0"/>
              <a:t> 2022 - 2023</a:t>
            </a:r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AC407A73-53B6-4CD8-B7D8-8ED15A47EE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100296"/>
              </p:ext>
            </p:extLst>
          </p:nvPr>
        </p:nvGraphicFramePr>
        <p:xfrm>
          <a:off x="321457" y="1449842"/>
          <a:ext cx="11152383" cy="5146841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4376253">
                  <a:extLst>
                    <a:ext uri="{9D8B030D-6E8A-4147-A177-3AD203B41FA5}">
                      <a16:colId xmlns:a16="http://schemas.microsoft.com/office/drawing/2014/main" val="978969066"/>
                    </a:ext>
                  </a:extLst>
                </a:gridCol>
                <a:gridCol w="1129355">
                  <a:extLst>
                    <a:ext uri="{9D8B030D-6E8A-4147-A177-3AD203B41FA5}">
                      <a16:colId xmlns:a16="http://schemas.microsoft.com/office/drawing/2014/main" val="3419367723"/>
                    </a:ext>
                  </a:extLst>
                </a:gridCol>
                <a:gridCol w="1129355">
                  <a:extLst>
                    <a:ext uri="{9D8B030D-6E8A-4147-A177-3AD203B41FA5}">
                      <a16:colId xmlns:a16="http://schemas.microsoft.com/office/drawing/2014/main" val="2320982239"/>
                    </a:ext>
                  </a:extLst>
                </a:gridCol>
                <a:gridCol w="1129355">
                  <a:extLst>
                    <a:ext uri="{9D8B030D-6E8A-4147-A177-3AD203B41FA5}">
                      <a16:colId xmlns:a16="http://schemas.microsoft.com/office/drawing/2014/main" val="3114763224"/>
                    </a:ext>
                  </a:extLst>
                </a:gridCol>
                <a:gridCol w="1129355">
                  <a:extLst>
                    <a:ext uri="{9D8B030D-6E8A-4147-A177-3AD203B41FA5}">
                      <a16:colId xmlns:a16="http://schemas.microsoft.com/office/drawing/2014/main" val="2586077767"/>
                    </a:ext>
                  </a:extLst>
                </a:gridCol>
                <a:gridCol w="1129355">
                  <a:extLst>
                    <a:ext uri="{9D8B030D-6E8A-4147-A177-3AD203B41FA5}">
                      <a16:colId xmlns:a16="http://schemas.microsoft.com/office/drawing/2014/main" val="3971873495"/>
                    </a:ext>
                  </a:extLst>
                </a:gridCol>
                <a:gridCol w="1129355">
                  <a:extLst>
                    <a:ext uri="{9D8B030D-6E8A-4147-A177-3AD203B41FA5}">
                      <a16:colId xmlns:a16="http://schemas.microsoft.com/office/drawing/2014/main" val="2657502974"/>
                    </a:ext>
                  </a:extLst>
                </a:gridCol>
              </a:tblGrid>
              <a:tr h="52349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u="none" strike="noStrike" dirty="0">
                          <a:effectLst/>
                        </a:rPr>
                        <a:t>University</a:t>
                      </a:r>
                      <a:endParaRPr lang="cs-CZ" sz="1400" b="1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effectLst/>
                        </a:rPr>
                        <a:t>Real </a:t>
                      </a:r>
                      <a:r>
                        <a:rPr lang="cs-CZ" sz="1400" b="1" u="none" strike="noStrike" dirty="0" err="1">
                          <a:effectLst/>
                        </a:rPr>
                        <a:t>Score</a:t>
                      </a:r>
                      <a:r>
                        <a:rPr lang="cs-CZ" sz="1400" b="1" u="none" strike="noStrike" dirty="0">
                          <a:effectLst/>
                        </a:rPr>
                        <a:t> 2022</a:t>
                      </a:r>
                      <a:endParaRPr lang="cs-CZ" sz="1400" b="1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effectLst/>
                        </a:rPr>
                        <a:t>Real Rank 2022</a:t>
                      </a:r>
                      <a:endParaRPr lang="cs-CZ" sz="1400" b="1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>
                          <a:effectLst/>
                        </a:rPr>
                        <a:t>Real </a:t>
                      </a:r>
                      <a:r>
                        <a:rPr lang="cs-CZ" sz="1400" b="1" u="none" strike="noStrike" dirty="0" err="1">
                          <a:effectLst/>
                        </a:rPr>
                        <a:t>Score</a:t>
                      </a:r>
                      <a:r>
                        <a:rPr lang="cs-CZ" sz="1400" b="1" u="none" strike="noStrike" dirty="0">
                          <a:effectLst/>
                        </a:rPr>
                        <a:t> 2023</a:t>
                      </a:r>
                      <a:endParaRPr lang="cs-CZ" sz="1400" b="1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>
                          <a:effectLst/>
                        </a:rPr>
                        <a:t>Real Rank 2023</a:t>
                      </a:r>
                      <a:endParaRPr lang="cs-CZ" sz="1400" b="1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 err="1">
                          <a:effectLst/>
                        </a:rPr>
                        <a:t>Change</a:t>
                      </a:r>
                      <a:r>
                        <a:rPr lang="cs-CZ" sz="1400" b="1" u="none" strike="noStrike" dirty="0">
                          <a:effectLst/>
                        </a:rPr>
                        <a:t> in </a:t>
                      </a:r>
                      <a:r>
                        <a:rPr lang="cs-CZ" sz="1400" b="1" u="none" strike="noStrike" dirty="0" err="1">
                          <a:effectLst/>
                        </a:rPr>
                        <a:t>Score</a:t>
                      </a:r>
                      <a:endParaRPr lang="cs-CZ" sz="1400" b="1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 err="1">
                          <a:effectLst/>
                        </a:rPr>
                        <a:t>Change</a:t>
                      </a:r>
                      <a:r>
                        <a:rPr lang="cs-CZ" sz="1400" b="1" u="none" strike="noStrike" dirty="0">
                          <a:effectLst/>
                        </a:rPr>
                        <a:t> in Rank</a:t>
                      </a:r>
                      <a:endParaRPr lang="cs-CZ" sz="1400" b="1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ctr"/>
                </a:tc>
                <a:extLst>
                  <a:ext uri="{0D108BD9-81ED-4DB2-BD59-A6C34878D82A}">
                    <a16:rowId xmlns:a16="http://schemas.microsoft.com/office/drawing/2014/main" val="3295221716"/>
                  </a:ext>
                </a:extLst>
              </a:tr>
              <a:tr h="174498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Charles University in Prague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39,66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544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39,93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582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0,27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-38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extLst>
                  <a:ext uri="{0D108BD9-81ED-4DB2-BD59-A6C34878D82A}">
                    <a16:rowId xmlns:a16="http://schemas.microsoft.com/office/drawing/2014/main" val="3359261362"/>
                  </a:ext>
                </a:extLst>
              </a:tr>
              <a:tr h="174498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Masaryk University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30,58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862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32,24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884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1,65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-22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extLst>
                  <a:ext uri="{0D108BD9-81ED-4DB2-BD59-A6C34878D82A}">
                    <a16:rowId xmlns:a16="http://schemas.microsoft.com/office/drawing/2014/main" val="1097362627"/>
                  </a:ext>
                </a:extLst>
              </a:tr>
              <a:tr h="174498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Palacký University Olomouc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30,27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880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29,24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1021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-1,03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-141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extLst>
                  <a:ext uri="{0D108BD9-81ED-4DB2-BD59-A6C34878D82A}">
                    <a16:rowId xmlns:a16="http://schemas.microsoft.com/office/drawing/2014/main" val="2211921846"/>
                  </a:ext>
                </a:extLst>
              </a:tr>
              <a:tr h="2871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University of South Bohemia in </a:t>
                      </a:r>
                      <a:r>
                        <a:rPr lang="en-US" sz="1400" b="1" u="none" strike="noStrike" dirty="0" err="1">
                          <a:effectLst/>
                        </a:rPr>
                        <a:t>České</a:t>
                      </a:r>
                      <a:r>
                        <a:rPr lang="en-US" sz="1400" b="1" u="none" strike="noStrike" dirty="0">
                          <a:effectLst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</a:rPr>
                        <a:t>Budějovice</a:t>
                      </a:r>
                      <a:endParaRPr lang="en-US" sz="1400" b="1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>
                          <a:effectLst/>
                        </a:rPr>
                        <a:t>27,35</a:t>
                      </a:r>
                      <a:endParaRPr lang="cs-CZ" sz="1400" b="1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>
                          <a:effectLst/>
                        </a:rPr>
                        <a:t>997</a:t>
                      </a:r>
                      <a:endParaRPr lang="cs-CZ" sz="1400" b="1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>
                          <a:effectLst/>
                        </a:rPr>
                        <a:t>29,78</a:t>
                      </a:r>
                      <a:endParaRPr lang="cs-CZ" sz="1400" b="1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>
                          <a:effectLst/>
                        </a:rPr>
                        <a:t>1000</a:t>
                      </a:r>
                      <a:endParaRPr lang="cs-CZ" sz="1400" b="1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>
                          <a:effectLst/>
                        </a:rPr>
                        <a:t>2,44</a:t>
                      </a:r>
                      <a:endParaRPr lang="cs-CZ" sz="1400" b="1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>
                          <a:effectLst/>
                        </a:rPr>
                        <a:t>-3</a:t>
                      </a:r>
                      <a:endParaRPr lang="cs-CZ" sz="1400" b="1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extLst>
                  <a:ext uri="{0D108BD9-81ED-4DB2-BD59-A6C34878D82A}">
                    <a16:rowId xmlns:a16="http://schemas.microsoft.com/office/drawing/2014/main" val="304181395"/>
                  </a:ext>
                </a:extLst>
              </a:tr>
              <a:tr h="2871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Czech University of Life Sciences Prague (CULS)</a:t>
                      </a:r>
                      <a:endParaRPr lang="en-US" sz="1400" b="0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25,03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1087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28,57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1045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3,54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42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8538384"/>
                  </a:ext>
                </a:extLst>
              </a:tr>
              <a:tr h="17449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Czech Technical University in Prague</a:t>
                      </a:r>
                      <a:endParaRPr lang="en-US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23,05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1169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22,02</a:t>
                      </a:r>
                      <a:endParaRPr lang="cs-CZ" sz="1400" b="1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1312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-1,03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-143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extLst>
                  <a:ext uri="{0D108BD9-81ED-4DB2-BD59-A6C34878D82A}">
                    <a16:rowId xmlns:a16="http://schemas.microsoft.com/office/drawing/2014/main" val="4009933323"/>
                  </a:ext>
                </a:extLst>
              </a:tr>
              <a:tr h="174498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University of West Bohemia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22,64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1191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22,94</a:t>
                      </a:r>
                      <a:endParaRPr lang="cs-CZ" sz="1400" b="1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1276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0,30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-85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extLst>
                  <a:ext uri="{0D108BD9-81ED-4DB2-BD59-A6C34878D82A}">
                    <a16:rowId xmlns:a16="http://schemas.microsoft.com/office/drawing/2014/main" val="1492132117"/>
                  </a:ext>
                </a:extLst>
              </a:tr>
              <a:tr h="174498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Brno University of Technology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22,24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1207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21,33</a:t>
                      </a:r>
                      <a:endParaRPr lang="cs-CZ" sz="1400" b="1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1344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-0,90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-137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extLst>
                  <a:ext uri="{0D108BD9-81ED-4DB2-BD59-A6C34878D82A}">
                    <a16:rowId xmlns:a16="http://schemas.microsoft.com/office/drawing/2014/main" val="1036709351"/>
                  </a:ext>
                </a:extLst>
              </a:tr>
              <a:tr h="2871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University of Chemistry and Technology, Prague</a:t>
                      </a:r>
                      <a:endParaRPr lang="en-US" sz="1400" b="0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21,22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1245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21,51</a:t>
                      </a:r>
                      <a:endParaRPr lang="cs-CZ" sz="1400" b="1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1336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0,30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-91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extLst>
                  <a:ext uri="{0D108BD9-81ED-4DB2-BD59-A6C34878D82A}">
                    <a16:rowId xmlns:a16="http://schemas.microsoft.com/office/drawing/2014/main" val="782681631"/>
                  </a:ext>
                </a:extLst>
              </a:tr>
              <a:tr h="17449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FF7800"/>
                          </a:solidFill>
                          <a:effectLst/>
                        </a:rPr>
                        <a:t>Tomas Bata University in </a:t>
                      </a:r>
                      <a:r>
                        <a:rPr lang="en-US" sz="1400" b="1" u="none" strike="noStrike" dirty="0" err="1">
                          <a:solidFill>
                            <a:srgbClr val="FF7800"/>
                          </a:solidFill>
                          <a:effectLst/>
                        </a:rPr>
                        <a:t>Zlín</a:t>
                      </a:r>
                      <a:endParaRPr lang="en-US" sz="1400" b="1" i="0" u="none" strike="noStrike" dirty="0">
                        <a:solidFill>
                          <a:srgbClr val="FF78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>
                          <a:solidFill>
                            <a:srgbClr val="FF7800"/>
                          </a:solidFill>
                          <a:effectLst/>
                        </a:rPr>
                        <a:t>19,81</a:t>
                      </a:r>
                      <a:endParaRPr lang="cs-CZ" sz="1400" b="1" i="0" u="none" strike="noStrike" dirty="0">
                        <a:solidFill>
                          <a:srgbClr val="FF78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>
                          <a:solidFill>
                            <a:srgbClr val="FF7800"/>
                          </a:solidFill>
                          <a:effectLst/>
                        </a:rPr>
                        <a:t>1309</a:t>
                      </a:r>
                      <a:endParaRPr lang="cs-CZ" sz="1400" b="1" i="0" u="none" strike="noStrike" dirty="0">
                        <a:solidFill>
                          <a:srgbClr val="FF78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>
                          <a:solidFill>
                            <a:srgbClr val="FF7800"/>
                          </a:solidFill>
                          <a:effectLst/>
                        </a:rPr>
                        <a:t>20,62</a:t>
                      </a:r>
                      <a:endParaRPr lang="cs-CZ" sz="1400" b="1" i="0" u="none" strike="noStrike" dirty="0">
                        <a:solidFill>
                          <a:srgbClr val="FF78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>
                          <a:solidFill>
                            <a:srgbClr val="FF7800"/>
                          </a:solidFill>
                          <a:effectLst/>
                        </a:rPr>
                        <a:t>1385</a:t>
                      </a:r>
                      <a:endParaRPr lang="cs-CZ" sz="1400" b="1" i="0" u="none" strike="noStrike" dirty="0">
                        <a:solidFill>
                          <a:srgbClr val="FF78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>
                          <a:solidFill>
                            <a:srgbClr val="FF7800"/>
                          </a:solidFill>
                          <a:effectLst/>
                        </a:rPr>
                        <a:t>0,81</a:t>
                      </a:r>
                      <a:endParaRPr lang="cs-CZ" sz="1400" b="1" i="0" u="none" strike="noStrike" dirty="0">
                        <a:solidFill>
                          <a:srgbClr val="FF78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>
                          <a:solidFill>
                            <a:srgbClr val="FF7800"/>
                          </a:solidFill>
                          <a:effectLst/>
                        </a:rPr>
                        <a:t>-76</a:t>
                      </a:r>
                      <a:endParaRPr lang="cs-CZ" sz="1400" b="1" i="0" u="none" strike="noStrike" dirty="0">
                        <a:solidFill>
                          <a:srgbClr val="FF78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extLst>
                  <a:ext uri="{0D108BD9-81ED-4DB2-BD59-A6C34878D82A}">
                    <a16:rowId xmlns:a16="http://schemas.microsoft.com/office/drawing/2014/main" val="3407712036"/>
                  </a:ext>
                </a:extLst>
              </a:tr>
              <a:tr h="174498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University </a:t>
                      </a:r>
                      <a:r>
                        <a:rPr lang="cs-CZ" sz="1400" u="none" strike="noStrike" dirty="0" err="1">
                          <a:effectLst/>
                        </a:rPr>
                        <a:t>of</a:t>
                      </a:r>
                      <a:r>
                        <a:rPr lang="cs-CZ" sz="1400" u="none" strike="noStrike" dirty="0">
                          <a:effectLst/>
                        </a:rPr>
                        <a:t> Ostrava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19,70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1315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19,32</a:t>
                      </a:r>
                      <a:endParaRPr lang="cs-CZ" sz="1400" b="1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1450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-0,38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-135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extLst>
                  <a:ext uri="{0D108BD9-81ED-4DB2-BD59-A6C34878D82A}">
                    <a16:rowId xmlns:a16="http://schemas.microsoft.com/office/drawing/2014/main" val="3935209176"/>
                  </a:ext>
                </a:extLst>
              </a:tr>
              <a:tr h="174498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University of Hradec Králové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19,56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1324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23,48</a:t>
                      </a:r>
                      <a:endParaRPr lang="cs-CZ" sz="1400" b="1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1245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3,93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79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629204"/>
                  </a:ext>
                </a:extLst>
              </a:tr>
              <a:tr h="174498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Mendel University in Brno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18,64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1375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21,53</a:t>
                      </a:r>
                      <a:endParaRPr lang="cs-CZ" sz="1400" b="1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1334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2,89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41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1668538"/>
                  </a:ext>
                </a:extLst>
              </a:tr>
              <a:tr h="17449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VSB - Technical University of Ostrava</a:t>
                      </a:r>
                      <a:endParaRPr lang="en-US" sz="1400" b="0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18,10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1405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17,45</a:t>
                      </a:r>
                      <a:endParaRPr lang="cs-CZ" sz="1400" b="1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1553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-0,65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-148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extLst>
                  <a:ext uri="{0D108BD9-81ED-4DB2-BD59-A6C34878D82A}">
                    <a16:rowId xmlns:a16="http://schemas.microsoft.com/office/drawing/2014/main" val="1047804740"/>
                  </a:ext>
                </a:extLst>
              </a:tr>
              <a:tr h="174498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Jan Evangelista Purkyně University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16,56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1492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15,30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1669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-1,25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-177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extLst>
                  <a:ext uri="{0D108BD9-81ED-4DB2-BD59-A6C34878D82A}">
                    <a16:rowId xmlns:a16="http://schemas.microsoft.com/office/drawing/2014/main" val="719641258"/>
                  </a:ext>
                </a:extLst>
              </a:tr>
              <a:tr h="174498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Technical University of Liberec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16,54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1493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17,34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1560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0,80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-67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extLst>
                  <a:ext uri="{0D108BD9-81ED-4DB2-BD59-A6C34878D82A}">
                    <a16:rowId xmlns:a16="http://schemas.microsoft.com/office/drawing/2014/main" val="3910812714"/>
                  </a:ext>
                </a:extLst>
              </a:tr>
              <a:tr h="174498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University of Pardubice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15,88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1523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15,85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1637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-0,03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-114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extLst>
                  <a:ext uri="{0D108BD9-81ED-4DB2-BD59-A6C34878D82A}">
                    <a16:rowId xmlns:a16="http://schemas.microsoft.com/office/drawing/2014/main" val="2506776003"/>
                  </a:ext>
                </a:extLst>
              </a:tr>
              <a:tr h="174498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University of Economics, Prague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15,13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1558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15,63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1647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0,50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-89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extLst>
                  <a:ext uri="{0D108BD9-81ED-4DB2-BD59-A6C34878D82A}">
                    <a16:rowId xmlns:a16="http://schemas.microsoft.com/office/drawing/2014/main" val="1809580760"/>
                  </a:ext>
                </a:extLst>
              </a:tr>
              <a:tr h="174498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Silesian University in Opava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0,00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n/a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0,00</a:t>
                      </a:r>
                      <a:endParaRPr lang="cs-CZ" sz="1400" b="1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n/a</a:t>
                      </a:r>
                      <a:endParaRPr lang="cs-CZ" sz="1400" b="1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0,00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extLst>
                  <a:ext uri="{0D108BD9-81ED-4DB2-BD59-A6C34878D82A}">
                    <a16:rowId xmlns:a16="http://schemas.microsoft.com/office/drawing/2014/main" val="1509431735"/>
                  </a:ext>
                </a:extLst>
              </a:tr>
              <a:tr h="174498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Anglo-American University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0,00</a:t>
                      </a:r>
                      <a:endParaRPr lang="cs-CZ" sz="1400" b="1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n/a</a:t>
                      </a:r>
                      <a:endParaRPr lang="cs-CZ" sz="1400" b="1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0,00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extLst>
                  <a:ext uri="{0D108BD9-81ED-4DB2-BD59-A6C34878D82A}">
                    <a16:rowId xmlns:a16="http://schemas.microsoft.com/office/drawing/2014/main" val="20404298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6525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BA83E1-1F22-474C-9334-D302C20B5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Výsledky </a:t>
            </a:r>
            <a:r>
              <a:rPr lang="cs-CZ" dirty="0" err="1"/>
              <a:t>rankingu</a:t>
            </a:r>
            <a:r>
              <a:rPr lang="cs-CZ" dirty="0"/>
              <a:t> českých univerzit po indikátorech</a:t>
            </a: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726B2439-36D0-4D29-819D-291C6FCDE7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398152"/>
              </p:ext>
            </p:extLst>
          </p:nvPr>
        </p:nvGraphicFramePr>
        <p:xfrm>
          <a:off x="288324" y="2053693"/>
          <a:ext cx="11598874" cy="4661244"/>
        </p:xfrm>
        <a:graphic>
          <a:graphicData uri="http://schemas.openxmlformats.org/drawingml/2006/table">
            <a:tbl>
              <a:tblPr/>
              <a:tblGrid>
                <a:gridCol w="3250677">
                  <a:extLst>
                    <a:ext uri="{9D8B030D-6E8A-4147-A177-3AD203B41FA5}">
                      <a16:colId xmlns:a16="http://schemas.microsoft.com/office/drawing/2014/main" val="680441294"/>
                    </a:ext>
                  </a:extLst>
                </a:gridCol>
                <a:gridCol w="1430509">
                  <a:extLst>
                    <a:ext uri="{9D8B030D-6E8A-4147-A177-3AD203B41FA5}">
                      <a16:colId xmlns:a16="http://schemas.microsoft.com/office/drawing/2014/main" val="1763766010"/>
                    </a:ext>
                  </a:extLst>
                </a:gridCol>
                <a:gridCol w="1152948">
                  <a:extLst>
                    <a:ext uri="{9D8B030D-6E8A-4147-A177-3AD203B41FA5}">
                      <a16:colId xmlns:a16="http://schemas.microsoft.com/office/drawing/2014/main" val="309574967"/>
                    </a:ext>
                  </a:extLst>
                </a:gridCol>
                <a:gridCol w="1152948">
                  <a:extLst>
                    <a:ext uri="{9D8B030D-6E8A-4147-A177-3AD203B41FA5}">
                      <a16:colId xmlns:a16="http://schemas.microsoft.com/office/drawing/2014/main" val="4182133656"/>
                    </a:ext>
                  </a:extLst>
                </a:gridCol>
                <a:gridCol w="1152948">
                  <a:extLst>
                    <a:ext uri="{9D8B030D-6E8A-4147-A177-3AD203B41FA5}">
                      <a16:colId xmlns:a16="http://schemas.microsoft.com/office/drawing/2014/main" val="422294888"/>
                    </a:ext>
                  </a:extLst>
                </a:gridCol>
                <a:gridCol w="1152948">
                  <a:extLst>
                    <a:ext uri="{9D8B030D-6E8A-4147-A177-3AD203B41FA5}">
                      <a16:colId xmlns:a16="http://schemas.microsoft.com/office/drawing/2014/main" val="4231329913"/>
                    </a:ext>
                  </a:extLst>
                </a:gridCol>
                <a:gridCol w="1152948">
                  <a:extLst>
                    <a:ext uri="{9D8B030D-6E8A-4147-A177-3AD203B41FA5}">
                      <a16:colId xmlns:a16="http://schemas.microsoft.com/office/drawing/2014/main" val="1848804814"/>
                    </a:ext>
                  </a:extLst>
                </a:gridCol>
                <a:gridCol w="1152948">
                  <a:extLst>
                    <a:ext uri="{9D8B030D-6E8A-4147-A177-3AD203B41FA5}">
                      <a16:colId xmlns:a16="http://schemas.microsoft.com/office/drawing/2014/main" val="2895104058"/>
                    </a:ext>
                  </a:extLst>
                </a:gridCol>
              </a:tblGrid>
              <a:tr h="49675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University</a:t>
                      </a:r>
                    </a:p>
                  </a:txBody>
                  <a:tcPr marL="7378" marR="7378" marT="7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Teaching 2023</a:t>
                      </a:r>
                    </a:p>
                  </a:txBody>
                  <a:tcPr marL="7378" marR="7378" marT="7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Research</a:t>
                      </a:r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2023</a:t>
                      </a:r>
                    </a:p>
                  </a:txBody>
                  <a:tcPr marL="7378" marR="7378" marT="7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Citations</a:t>
                      </a:r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2023</a:t>
                      </a:r>
                    </a:p>
                  </a:txBody>
                  <a:tcPr marL="7378" marR="7378" marT="7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Industry</a:t>
                      </a:r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cs-CZ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Income</a:t>
                      </a:r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2023</a:t>
                      </a:r>
                    </a:p>
                  </a:txBody>
                  <a:tcPr marL="7378" marR="7378" marT="7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Int'l</a:t>
                      </a:r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Outlook 2023</a:t>
                      </a:r>
                    </a:p>
                  </a:txBody>
                  <a:tcPr marL="7378" marR="7378" marT="7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Real </a:t>
                      </a:r>
                      <a:r>
                        <a:rPr lang="cs-CZ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Score</a:t>
                      </a:r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2023</a:t>
                      </a:r>
                    </a:p>
                  </a:txBody>
                  <a:tcPr marL="7378" marR="7378" marT="7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Real Rank 2023</a:t>
                      </a:r>
                    </a:p>
                  </a:txBody>
                  <a:tcPr marL="7378" marR="7378" marT="7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02911"/>
                  </a:ext>
                </a:extLst>
              </a:tr>
              <a:tr h="16558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Charles University in Prague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33,20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3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31,00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B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49,70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5D6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37,30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3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64,30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EC6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39,93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582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2714827"/>
                  </a:ext>
                </a:extLst>
              </a:tr>
              <a:tr h="16558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Masaryk University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23,90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A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29,70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34,00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38,10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66,70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4C3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32,24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884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3661394"/>
                  </a:ext>
                </a:extLst>
              </a:tr>
              <a:tr h="16558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Palacký University Olomouc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19,60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3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19,90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5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40,00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37,80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59,30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CB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29,24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1021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9062227"/>
                  </a:ext>
                </a:extLst>
              </a:tr>
              <a:tr h="2724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University of South Bohemia in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České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Budějovice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19,40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B2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17,10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6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46,90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D9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36,90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51,20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FD4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29,78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1000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0620169"/>
                  </a:ext>
                </a:extLst>
              </a:tr>
              <a:tr h="2724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B0F0"/>
                          </a:solidFill>
                          <a:effectLst/>
                          <a:latin typeface="+mj-lt"/>
                        </a:rPr>
                        <a:t>Czech University of Life Sciences Prague (CULS)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17,40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7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13,60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3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42,10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E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52,00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71,20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28,57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1045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9998870"/>
                  </a:ext>
                </a:extLst>
              </a:tr>
              <a:tr h="2724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Czech Technical University in Prague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23,20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C7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16,10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BA0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15,50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9D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48,40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A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58,20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5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22,02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1312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1212674"/>
                  </a:ext>
                </a:extLst>
              </a:tr>
              <a:tr h="16558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University of West Bohemia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18,50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D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16,00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A0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30,70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40,30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31,60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22,94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1276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2364277"/>
                  </a:ext>
                </a:extLst>
              </a:tr>
              <a:tr h="27246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Brno University of Technology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18,60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17,80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17,10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6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42,70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FDE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56,20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CC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21,33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1344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9979112"/>
                  </a:ext>
                </a:extLst>
              </a:tr>
              <a:tr h="2724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University of Chemistry and Technology, Prague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26,20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13,40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2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15,80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F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41,50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4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51,40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4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21,51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1336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6407253"/>
                  </a:ext>
                </a:extLst>
              </a:tr>
              <a:tr h="1655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Tomas Bata University in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Zlín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16,90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5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19,40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B2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16,80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4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40,20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49,10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20,62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1385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0124429"/>
                  </a:ext>
                </a:extLst>
              </a:tr>
              <a:tr h="16558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University </a:t>
                      </a:r>
                      <a:r>
                        <a:rPr lang="cs-CZ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of</a:t>
                      </a:r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Ostrava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18,50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D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15,10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B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16,20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1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37,10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46,00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DA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19,32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1450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4208831"/>
                  </a:ext>
                </a:extLst>
              </a:tr>
              <a:tr h="16558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B0F0"/>
                          </a:solidFill>
                          <a:effectLst/>
                          <a:latin typeface="+mj-lt"/>
                        </a:rPr>
                        <a:t>University </a:t>
                      </a:r>
                      <a:r>
                        <a:rPr lang="cs-CZ" sz="1200" b="0" i="0" u="none" strike="noStrike" dirty="0" err="1">
                          <a:solidFill>
                            <a:srgbClr val="00B0F0"/>
                          </a:solidFill>
                          <a:effectLst/>
                          <a:latin typeface="+mj-lt"/>
                        </a:rPr>
                        <a:t>of</a:t>
                      </a:r>
                      <a:r>
                        <a:rPr lang="cs-CZ" sz="1200" b="0" i="0" u="none" strike="noStrike" dirty="0">
                          <a:solidFill>
                            <a:srgbClr val="00B0F0"/>
                          </a:solidFill>
                          <a:effectLst/>
                          <a:latin typeface="+mj-lt"/>
                        </a:rPr>
                        <a:t> Hradec Králové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17,00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5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13,60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3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30,00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39,30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57,60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7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23,48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1245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0275491"/>
                  </a:ext>
                </a:extLst>
              </a:tr>
              <a:tr h="16558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B0F0"/>
                          </a:solidFill>
                          <a:effectLst/>
                          <a:latin typeface="+mj-lt"/>
                        </a:rPr>
                        <a:t>Mendel University in Brno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19,00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0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17,60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9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18,10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B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37,70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55,70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C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21,53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1334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1074763"/>
                  </a:ext>
                </a:extLst>
              </a:tr>
              <a:tr h="2724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VSB - Technical University of Ostrava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18,80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BAF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17,00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BA5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8,20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76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44,10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A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42,00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2DE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17,45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1553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9205136"/>
                  </a:ext>
                </a:extLst>
              </a:tr>
              <a:tr h="27246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Jan Evangelista Purkyně University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15,20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C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12,40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D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10,80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4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37,30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38,00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15,30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1669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645501"/>
                  </a:ext>
                </a:extLst>
              </a:tr>
              <a:tr h="27246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Technical University of Liberec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20,20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7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15,40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D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7,70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3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44,00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43,30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17,34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1560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7319519"/>
                  </a:ext>
                </a:extLst>
              </a:tr>
              <a:tr h="16558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University of Pardubice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18,60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16,70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4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5,70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37,30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34,90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15,85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1637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4921477"/>
                  </a:ext>
                </a:extLst>
              </a:tr>
              <a:tr h="27246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University </a:t>
                      </a:r>
                      <a:r>
                        <a:rPr lang="cs-CZ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of</a:t>
                      </a:r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cs-CZ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Economics</a:t>
                      </a:r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, Prague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16,40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2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14,00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5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6,80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E6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37,70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47,00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D9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15,63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1647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3249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5271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DE6784-231B-4990-BB7E-4D7DA94ED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Vítězové systému </a:t>
            </a: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42E33FE8-E898-41DA-BE46-B9B08364A0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347061"/>
              </p:ext>
            </p:extLst>
          </p:nvPr>
        </p:nvGraphicFramePr>
        <p:xfrm>
          <a:off x="840258" y="1845786"/>
          <a:ext cx="10839122" cy="3274695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878849">
                  <a:extLst>
                    <a:ext uri="{9D8B030D-6E8A-4147-A177-3AD203B41FA5}">
                      <a16:colId xmlns:a16="http://schemas.microsoft.com/office/drawing/2014/main" val="3060084312"/>
                    </a:ext>
                  </a:extLst>
                </a:gridCol>
                <a:gridCol w="2784856">
                  <a:extLst>
                    <a:ext uri="{9D8B030D-6E8A-4147-A177-3AD203B41FA5}">
                      <a16:colId xmlns:a16="http://schemas.microsoft.com/office/drawing/2014/main" val="2901817964"/>
                    </a:ext>
                  </a:extLst>
                </a:gridCol>
                <a:gridCol w="1722431">
                  <a:extLst>
                    <a:ext uri="{9D8B030D-6E8A-4147-A177-3AD203B41FA5}">
                      <a16:colId xmlns:a16="http://schemas.microsoft.com/office/drawing/2014/main" val="3987213237"/>
                    </a:ext>
                  </a:extLst>
                </a:gridCol>
                <a:gridCol w="1058745">
                  <a:extLst>
                    <a:ext uri="{9D8B030D-6E8A-4147-A177-3AD203B41FA5}">
                      <a16:colId xmlns:a16="http://schemas.microsoft.com/office/drawing/2014/main" val="3203287415"/>
                    </a:ext>
                  </a:extLst>
                </a:gridCol>
                <a:gridCol w="878849">
                  <a:extLst>
                    <a:ext uri="{9D8B030D-6E8A-4147-A177-3AD203B41FA5}">
                      <a16:colId xmlns:a16="http://schemas.microsoft.com/office/drawing/2014/main" val="267493530"/>
                    </a:ext>
                  </a:extLst>
                </a:gridCol>
                <a:gridCol w="878849">
                  <a:extLst>
                    <a:ext uri="{9D8B030D-6E8A-4147-A177-3AD203B41FA5}">
                      <a16:colId xmlns:a16="http://schemas.microsoft.com/office/drawing/2014/main" val="2219358313"/>
                    </a:ext>
                  </a:extLst>
                </a:gridCol>
                <a:gridCol w="878849">
                  <a:extLst>
                    <a:ext uri="{9D8B030D-6E8A-4147-A177-3AD203B41FA5}">
                      <a16:colId xmlns:a16="http://schemas.microsoft.com/office/drawing/2014/main" val="987141396"/>
                    </a:ext>
                  </a:extLst>
                </a:gridCol>
                <a:gridCol w="1232452">
                  <a:extLst>
                    <a:ext uri="{9D8B030D-6E8A-4147-A177-3AD203B41FA5}">
                      <a16:colId xmlns:a16="http://schemas.microsoft.com/office/drawing/2014/main" val="3214383350"/>
                    </a:ext>
                  </a:extLst>
                </a:gridCol>
                <a:gridCol w="525242">
                  <a:extLst>
                    <a:ext uri="{9D8B030D-6E8A-4147-A177-3AD203B41FA5}">
                      <a16:colId xmlns:a16="http://schemas.microsoft.com/office/drawing/2014/main" val="2992187864"/>
                    </a:ext>
                  </a:extLst>
                </a:gridCol>
              </a:tblGrid>
              <a:tr h="42862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THE Rank</a:t>
                      </a:r>
                      <a:endParaRPr lang="cs-CZ" sz="16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University</a:t>
                      </a:r>
                      <a:endParaRPr lang="cs-CZ" sz="16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Country</a:t>
                      </a:r>
                      <a:endParaRPr lang="cs-CZ" sz="16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 dirty="0" err="1">
                          <a:solidFill>
                            <a:sysClr val="windowText" lastClr="000000"/>
                          </a:solidFill>
                          <a:effectLst/>
                        </a:rPr>
                        <a:t>Teaching</a:t>
                      </a:r>
                      <a:endParaRPr lang="cs-CZ" sz="16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 dirty="0" err="1">
                          <a:solidFill>
                            <a:sysClr val="windowText" lastClr="000000"/>
                          </a:solidFill>
                          <a:effectLst/>
                        </a:rPr>
                        <a:t>Research</a:t>
                      </a:r>
                      <a:endParaRPr lang="cs-CZ" sz="16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 dirty="0" err="1">
                          <a:solidFill>
                            <a:sysClr val="windowText" lastClr="000000"/>
                          </a:solidFill>
                          <a:effectLst/>
                        </a:rPr>
                        <a:t>Citations</a:t>
                      </a:r>
                      <a:endParaRPr lang="cs-CZ" sz="16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 dirty="0" err="1">
                          <a:solidFill>
                            <a:sysClr val="windowText" lastClr="000000"/>
                          </a:solidFill>
                          <a:effectLst/>
                        </a:rPr>
                        <a:t>Industry</a:t>
                      </a:r>
                      <a:r>
                        <a:rPr lang="cs-CZ" sz="16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cs-CZ" sz="1600" b="1" u="none" strike="noStrike" dirty="0" err="1">
                          <a:solidFill>
                            <a:sysClr val="windowText" lastClr="000000"/>
                          </a:solidFill>
                          <a:effectLst/>
                        </a:rPr>
                        <a:t>Income</a:t>
                      </a:r>
                      <a:endParaRPr lang="cs-CZ" sz="16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International Outlook</a:t>
                      </a:r>
                      <a:endParaRPr lang="cs-CZ" sz="16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Real </a:t>
                      </a:r>
                      <a:r>
                        <a:rPr lang="cs-CZ" sz="1600" b="1" u="none" strike="noStrike" dirty="0" err="1">
                          <a:solidFill>
                            <a:sysClr val="windowText" lastClr="000000"/>
                          </a:solidFill>
                          <a:effectLst/>
                        </a:rPr>
                        <a:t>Score</a:t>
                      </a:r>
                      <a:endParaRPr lang="cs-CZ" sz="16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3794675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1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University </a:t>
                      </a:r>
                      <a:r>
                        <a:rPr lang="cs-CZ" sz="1600" u="none" strike="noStrike" dirty="0" err="1">
                          <a:solidFill>
                            <a:sysClr val="windowText" lastClr="000000"/>
                          </a:solidFill>
                          <a:effectLst/>
                        </a:rPr>
                        <a:t>of</a:t>
                      </a:r>
                      <a:r>
                        <a:rPr lang="cs-CZ" sz="16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 Oxford</a:t>
                      </a:r>
                      <a:endParaRPr lang="cs-CZ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United Kingdom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91,3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99,6</a:t>
                      </a:r>
                      <a:endParaRPr lang="cs-CZ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98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68,7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96,4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95,6</a:t>
                      </a:r>
                      <a:endParaRPr lang="cs-CZ" sz="1600" b="1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12099735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2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 err="1">
                          <a:solidFill>
                            <a:sysClr val="windowText" lastClr="000000"/>
                          </a:solidFill>
                          <a:effectLst/>
                        </a:rPr>
                        <a:t>Stanford</a:t>
                      </a:r>
                      <a:r>
                        <a:rPr lang="cs-CZ" sz="16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 University</a:t>
                      </a:r>
                      <a:endParaRPr lang="cs-CZ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United States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92,2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96,7</a:t>
                      </a:r>
                      <a:endParaRPr lang="cs-CZ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99,9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90,1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79,5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94,9</a:t>
                      </a:r>
                      <a:endParaRPr lang="cs-CZ" sz="1600" b="1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3625561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3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Harvard University</a:t>
                      </a:r>
                      <a:endParaRPr lang="cs-CZ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United </a:t>
                      </a:r>
                      <a:r>
                        <a:rPr lang="cs-CZ" sz="1600" u="none" strike="noStrike" dirty="0" err="1">
                          <a:solidFill>
                            <a:sysClr val="windowText" lastClr="000000"/>
                          </a:solidFill>
                          <a:effectLst/>
                        </a:rPr>
                        <a:t>States</a:t>
                      </a:r>
                      <a:endParaRPr lang="cs-CZ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94,4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98,8</a:t>
                      </a:r>
                      <a:endParaRPr lang="cs-CZ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99,4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46,8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77,7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94,8</a:t>
                      </a:r>
                      <a:endParaRPr lang="cs-CZ" sz="1600" b="1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38923437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4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California Institute of Technology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United States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92,5</a:t>
                      </a:r>
                      <a:endParaRPr lang="cs-CZ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96,9</a:t>
                      </a:r>
                      <a:endParaRPr lang="cs-CZ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97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92,7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83,6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94,5</a:t>
                      </a:r>
                      <a:endParaRPr lang="cs-CZ" sz="16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4420208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5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Massachusetts Institute </a:t>
                      </a:r>
                      <a:r>
                        <a:rPr lang="cs-CZ" sz="1600" u="none" strike="noStrike" dirty="0" err="1">
                          <a:solidFill>
                            <a:sysClr val="windowText" lastClr="000000"/>
                          </a:solidFill>
                          <a:effectLst/>
                        </a:rPr>
                        <a:t>of</a:t>
                      </a:r>
                      <a:r>
                        <a:rPr lang="cs-CZ" sz="16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 Technology</a:t>
                      </a:r>
                      <a:endParaRPr lang="cs-CZ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United </a:t>
                      </a:r>
                      <a:r>
                        <a:rPr lang="cs-CZ" sz="1600" u="none" strike="noStrike" dirty="0" err="1">
                          <a:solidFill>
                            <a:sysClr val="windowText" lastClr="000000"/>
                          </a:solidFill>
                          <a:effectLst/>
                        </a:rPr>
                        <a:t>States</a:t>
                      </a:r>
                      <a:endParaRPr lang="cs-CZ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90,7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94,4</a:t>
                      </a:r>
                      <a:endParaRPr lang="cs-CZ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99,7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90,4</a:t>
                      </a:r>
                      <a:endParaRPr lang="cs-CZ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90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94,5</a:t>
                      </a:r>
                      <a:endParaRPr lang="cs-CZ" sz="16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0518546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6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University of Cambridge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United </a:t>
                      </a:r>
                      <a:r>
                        <a:rPr lang="cs-CZ" sz="1600" u="none" strike="noStrike" dirty="0" err="1">
                          <a:solidFill>
                            <a:sysClr val="windowText" lastClr="000000"/>
                          </a:solidFill>
                          <a:effectLst/>
                        </a:rPr>
                        <a:t>Kingdom</a:t>
                      </a:r>
                      <a:endParaRPr lang="cs-CZ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90,3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99,2</a:t>
                      </a:r>
                      <a:endParaRPr lang="cs-CZ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95,6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52,1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95,7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94,0</a:t>
                      </a:r>
                      <a:endParaRPr lang="cs-CZ" sz="1600" b="1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2371928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7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University of California, Los Angeles</a:t>
                      </a:r>
                      <a:endParaRPr lang="en-US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United </a:t>
                      </a:r>
                      <a:r>
                        <a:rPr lang="cs-CZ" sz="1600" u="none" strike="noStrike" dirty="0" err="1">
                          <a:solidFill>
                            <a:sysClr val="windowText" lastClr="000000"/>
                          </a:solidFill>
                          <a:effectLst/>
                        </a:rPr>
                        <a:t>States</a:t>
                      </a:r>
                      <a:endParaRPr lang="cs-CZ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85,8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97,2</a:t>
                      </a:r>
                      <a:endParaRPr lang="cs-CZ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99,1</a:t>
                      </a:r>
                      <a:endParaRPr lang="cs-CZ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84,3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72,3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92,2</a:t>
                      </a:r>
                      <a:endParaRPr lang="cs-CZ" sz="1600" b="1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33083079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8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Yale University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United </a:t>
                      </a:r>
                      <a:r>
                        <a:rPr lang="cs-CZ" sz="1600" u="none" strike="noStrike" dirty="0" err="1">
                          <a:solidFill>
                            <a:sysClr val="windowText" lastClr="000000"/>
                          </a:solidFill>
                          <a:effectLst/>
                        </a:rPr>
                        <a:t>States</a:t>
                      </a:r>
                      <a:endParaRPr lang="cs-CZ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91,9</a:t>
                      </a:r>
                      <a:endParaRPr lang="cs-CZ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93,8</a:t>
                      </a:r>
                      <a:endParaRPr lang="cs-CZ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97,9</a:t>
                      </a:r>
                      <a:endParaRPr lang="cs-CZ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56,1</a:t>
                      </a:r>
                      <a:endParaRPr lang="cs-CZ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68,4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91,6</a:t>
                      </a:r>
                      <a:endParaRPr lang="cs-CZ" sz="1600" b="1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9975314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9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Princeton University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United States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88,8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92,5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98,9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58</a:t>
                      </a:r>
                      <a:endParaRPr lang="cs-CZ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80,2</a:t>
                      </a:r>
                      <a:endParaRPr lang="cs-CZ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91,5</a:t>
                      </a:r>
                      <a:endParaRPr lang="cs-CZ" sz="16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44321649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10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University of Chicago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United States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88,9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90,5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98,6</a:t>
                      </a:r>
                      <a:endParaRPr lang="cs-CZ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54,9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74</a:t>
                      </a:r>
                      <a:endParaRPr lang="cs-CZ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90,3</a:t>
                      </a:r>
                      <a:endParaRPr lang="cs-CZ" sz="16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153234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0720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985300-ED08-4DD5-8820-3CB146617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Poražení systému </a:t>
            </a: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CD75C2D3-511F-4104-A169-A2D1D44D4B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628059"/>
              </p:ext>
            </p:extLst>
          </p:nvPr>
        </p:nvGraphicFramePr>
        <p:xfrm>
          <a:off x="605361" y="1400433"/>
          <a:ext cx="9416088" cy="4409106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4353817">
                  <a:extLst>
                    <a:ext uri="{9D8B030D-6E8A-4147-A177-3AD203B41FA5}">
                      <a16:colId xmlns:a16="http://schemas.microsoft.com/office/drawing/2014/main" val="2237730395"/>
                    </a:ext>
                  </a:extLst>
                </a:gridCol>
                <a:gridCol w="705744">
                  <a:extLst>
                    <a:ext uri="{9D8B030D-6E8A-4147-A177-3AD203B41FA5}">
                      <a16:colId xmlns:a16="http://schemas.microsoft.com/office/drawing/2014/main" val="1114299086"/>
                    </a:ext>
                  </a:extLst>
                </a:gridCol>
                <a:gridCol w="622361">
                  <a:extLst>
                    <a:ext uri="{9D8B030D-6E8A-4147-A177-3AD203B41FA5}">
                      <a16:colId xmlns:a16="http://schemas.microsoft.com/office/drawing/2014/main" val="2453838787"/>
                    </a:ext>
                  </a:extLst>
                </a:gridCol>
                <a:gridCol w="622361">
                  <a:extLst>
                    <a:ext uri="{9D8B030D-6E8A-4147-A177-3AD203B41FA5}">
                      <a16:colId xmlns:a16="http://schemas.microsoft.com/office/drawing/2014/main" val="4048621223"/>
                    </a:ext>
                  </a:extLst>
                </a:gridCol>
                <a:gridCol w="622361">
                  <a:extLst>
                    <a:ext uri="{9D8B030D-6E8A-4147-A177-3AD203B41FA5}">
                      <a16:colId xmlns:a16="http://schemas.microsoft.com/office/drawing/2014/main" val="2031468269"/>
                    </a:ext>
                  </a:extLst>
                </a:gridCol>
                <a:gridCol w="622361">
                  <a:extLst>
                    <a:ext uri="{9D8B030D-6E8A-4147-A177-3AD203B41FA5}">
                      <a16:colId xmlns:a16="http://schemas.microsoft.com/office/drawing/2014/main" val="3441928604"/>
                    </a:ext>
                  </a:extLst>
                </a:gridCol>
                <a:gridCol w="622361">
                  <a:extLst>
                    <a:ext uri="{9D8B030D-6E8A-4147-A177-3AD203B41FA5}">
                      <a16:colId xmlns:a16="http://schemas.microsoft.com/office/drawing/2014/main" val="3603002429"/>
                    </a:ext>
                  </a:extLst>
                </a:gridCol>
                <a:gridCol w="622361">
                  <a:extLst>
                    <a:ext uri="{9D8B030D-6E8A-4147-A177-3AD203B41FA5}">
                      <a16:colId xmlns:a16="http://schemas.microsoft.com/office/drawing/2014/main" val="1677449973"/>
                    </a:ext>
                  </a:extLst>
                </a:gridCol>
                <a:gridCol w="622361">
                  <a:extLst>
                    <a:ext uri="{9D8B030D-6E8A-4147-A177-3AD203B41FA5}">
                      <a16:colId xmlns:a16="http://schemas.microsoft.com/office/drawing/2014/main" val="2841140784"/>
                    </a:ext>
                  </a:extLst>
                </a:gridCol>
              </a:tblGrid>
              <a:tr h="14412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University</a:t>
                      </a:r>
                    </a:p>
                  </a:txBody>
                  <a:tcPr marL="8644" marR="8644" marT="8644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2015</a:t>
                      </a:r>
                      <a:endParaRPr lang="cs-CZ" sz="14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2016</a:t>
                      </a:r>
                      <a:endParaRPr lang="cs-CZ" sz="14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2017</a:t>
                      </a:r>
                      <a:endParaRPr lang="cs-CZ" sz="14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2018</a:t>
                      </a:r>
                      <a:endParaRPr lang="cs-CZ" sz="14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2019</a:t>
                      </a:r>
                      <a:endParaRPr lang="cs-CZ" sz="14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2020</a:t>
                      </a:r>
                      <a:endParaRPr lang="cs-CZ" sz="14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2021</a:t>
                      </a:r>
                      <a:endParaRPr lang="cs-CZ" sz="14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2022</a:t>
                      </a:r>
                      <a:endParaRPr lang="cs-CZ" sz="14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248356"/>
                  </a:ext>
                </a:extLst>
              </a:tr>
              <a:tr h="23338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Charles University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327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450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423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451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460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496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487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544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865994334"/>
                  </a:ext>
                </a:extLst>
              </a:tr>
              <a:tr h="2333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VŠB - Technical University of Ostrava</a:t>
                      </a:r>
                      <a:endParaRPr lang="en-US" sz="14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344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838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970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1069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1231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1349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1405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extLst>
                  <a:ext uri="{0D108BD9-81ED-4DB2-BD59-A6C34878D82A}">
                    <a16:rowId xmlns:a16="http://schemas.microsoft.com/office/drawing/2014/main" val="728745860"/>
                  </a:ext>
                </a:extLst>
              </a:tr>
              <a:tr h="23338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Brno University of Technology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492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724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806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906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1020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1140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1207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extLst>
                  <a:ext uri="{0D108BD9-81ED-4DB2-BD59-A6C34878D82A}">
                    <a16:rowId xmlns:a16="http://schemas.microsoft.com/office/drawing/2014/main" val="76809273"/>
                  </a:ext>
                </a:extLst>
              </a:tr>
              <a:tr h="23338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Palacký University Olomouc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552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625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660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765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716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706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880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extLst>
                  <a:ext uri="{0D108BD9-81ED-4DB2-BD59-A6C34878D82A}">
                    <a16:rowId xmlns:a16="http://schemas.microsoft.com/office/drawing/2014/main" val="2113364125"/>
                  </a:ext>
                </a:extLst>
              </a:tr>
              <a:tr h="23338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Masaryk University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560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618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587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688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724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795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862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extLst>
                  <a:ext uri="{0D108BD9-81ED-4DB2-BD59-A6C34878D82A}">
                    <a16:rowId xmlns:a16="http://schemas.microsoft.com/office/drawing/2014/main" val="347229521"/>
                  </a:ext>
                </a:extLst>
              </a:tr>
              <a:tr h="2333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Czech Technical University in Prague</a:t>
                      </a:r>
                      <a:endParaRPr lang="en-US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570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613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743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838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958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1048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1169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extLst>
                  <a:ext uri="{0D108BD9-81ED-4DB2-BD59-A6C34878D82A}">
                    <a16:rowId xmlns:a16="http://schemas.microsoft.com/office/drawing/2014/main" val="1618041105"/>
                  </a:ext>
                </a:extLst>
              </a:tr>
              <a:tr h="2333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University of Chemistry and Technology, Prague</a:t>
                      </a:r>
                      <a:endParaRPr lang="en-US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694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748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782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918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1022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1123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1245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extLst>
                  <a:ext uri="{0D108BD9-81ED-4DB2-BD59-A6C34878D82A}">
                    <a16:rowId xmlns:a16="http://schemas.microsoft.com/office/drawing/2014/main" val="1632777575"/>
                  </a:ext>
                </a:extLst>
              </a:tr>
              <a:tr h="23338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University </a:t>
                      </a:r>
                      <a:r>
                        <a:rPr lang="cs-CZ" sz="1400" u="none" strike="noStrike" dirty="0" err="1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of</a:t>
                      </a:r>
                      <a:r>
                        <a:rPr lang="cs-CZ" sz="14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cs-CZ" sz="1400" u="none" strike="noStrike" dirty="0" err="1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West</a:t>
                      </a:r>
                      <a:r>
                        <a:rPr lang="cs-CZ" sz="14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 Bohemia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709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855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986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1072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1149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1318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1191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extLst>
                  <a:ext uri="{0D108BD9-81ED-4DB2-BD59-A6C34878D82A}">
                    <a16:rowId xmlns:a16="http://schemas.microsoft.com/office/drawing/2014/main" val="518333217"/>
                  </a:ext>
                </a:extLst>
              </a:tr>
              <a:tr h="23338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University of Pardubice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797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878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975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1142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1251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1394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1523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extLst>
                  <a:ext uri="{0D108BD9-81ED-4DB2-BD59-A6C34878D82A}">
                    <a16:rowId xmlns:a16="http://schemas.microsoft.com/office/drawing/2014/main" val="424465625"/>
                  </a:ext>
                </a:extLst>
              </a:tr>
              <a:tr h="2333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Czech University of Life Sciences Prague (CULS)</a:t>
                      </a:r>
                      <a:endParaRPr lang="en-US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848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891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965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1082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1122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1087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extLst>
                  <a:ext uri="{0D108BD9-81ED-4DB2-BD59-A6C34878D82A}">
                    <a16:rowId xmlns:a16="http://schemas.microsoft.com/office/drawing/2014/main" val="1008551479"/>
                  </a:ext>
                </a:extLst>
              </a:tr>
              <a:tr h="2333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Tomas Bata University in </a:t>
                      </a:r>
                      <a:r>
                        <a:rPr lang="en-US" sz="1400" b="1" u="none" strike="noStrike" dirty="0" err="1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Zlín</a:t>
                      </a:r>
                      <a:endParaRPr lang="en-US" sz="14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851</a:t>
                      </a:r>
                      <a:endParaRPr lang="cs-CZ" sz="14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968</a:t>
                      </a:r>
                      <a:endParaRPr lang="cs-CZ" sz="14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1065</a:t>
                      </a:r>
                      <a:endParaRPr lang="cs-CZ" sz="14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1142</a:t>
                      </a:r>
                      <a:endParaRPr lang="cs-CZ" sz="14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1210</a:t>
                      </a:r>
                      <a:endParaRPr lang="cs-CZ" sz="14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1309</a:t>
                      </a:r>
                      <a:endParaRPr lang="cs-CZ" sz="14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extLst>
                  <a:ext uri="{0D108BD9-81ED-4DB2-BD59-A6C34878D82A}">
                    <a16:rowId xmlns:a16="http://schemas.microsoft.com/office/drawing/2014/main" val="1841277923"/>
                  </a:ext>
                </a:extLst>
              </a:tr>
              <a:tr h="23338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Technical University of Liberec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949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1055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1173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1279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1412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1493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extLst>
                  <a:ext uri="{0D108BD9-81ED-4DB2-BD59-A6C34878D82A}">
                    <a16:rowId xmlns:a16="http://schemas.microsoft.com/office/drawing/2014/main" val="1216474271"/>
                  </a:ext>
                </a:extLst>
              </a:tr>
              <a:tr h="22992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University of Ostrava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885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962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1021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1153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1315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extLst>
                  <a:ext uri="{0D108BD9-81ED-4DB2-BD59-A6C34878D82A}">
                    <a16:rowId xmlns:a16="http://schemas.microsoft.com/office/drawing/2014/main" val="2682126707"/>
                  </a:ext>
                </a:extLst>
              </a:tr>
              <a:tr h="22992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University of Economics, Prague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1146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1272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1368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1558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extLst>
                  <a:ext uri="{0D108BD9-81ED-4DB2-BD59-A6C34878D82A}">
                    <a16:rowId xmlns:a16="http://schemas.microsoft.com/office/drawing/2014/main" val="1867998959"/>
                  </a:ext>
                </a:extLst>
              </a:tr>
              <a:tr h="2333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University of South Bohemia in České Budějovice</a:t>
                      </a:r>
                      <a:endParaRPr lang="en-US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832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954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997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extLst>
                  <a:ext uri="{0D108BD9-81ED-4DB2-BD59-A6C34878D82A}">
                    <a16:rowId xmlns:a16="http://schemas.microsoft.com/office/drawing/2014/main" val="171826113"/>
                  </a:ext>
                </a:extLst>
              </a:tr>
              <a:tr h="22992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Mendel University in Brno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1256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1337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1375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extLst>
                  <a:ext uri="{0D108BD9-81ED-4DB2-BD59-A6C34878D82A}">
                    <a16:rowId xmlns:a16="http://schemas.microsoft.com/office/drawing/2014/main" val="1021183261"/>
                  </a:ext>
                </a:extLst>
              </a:tr>
              <a:tr h="22992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University of Hradec Králové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1274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1281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1324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extLst>
                  <a:ext uri="{0D108BD9-81ED-4DB2-BD59-A6C34878D82A}">
                    <a16:rowId xmlns:a16="http://schemas.microsoft.com/office/drawing/2014/main" val="1383317276"/>
                  </a:ext>
                </a:extLst>
              </a:tr>
              <a:tr h="23338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Jan Evangelista Purkynì University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400" b="1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1300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1492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extLst>
                  <a:ext uri="{0D108BD9-81ED-4DB2-BD59-A6C34878D82A}">
                    <a16:rowId xmlns:a16="http://schemas.microsoft.com/office/drawing/2014/main" val="922577090"/>
                  </a:ext>
                </a:extLst>
              </a:tr>
            </a:tbl>
          </a:graphicData>
        </a:graphic>
      </p:graphicFrame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760CB6E0-9CF4-410E-99B2-A73907FE0D4F}"/>
              </a:ext>
            </a:extLst>
          </p:cNvPr>
          <p:cNvCxnSpPr/>
          <p:nvPr/>
        </p:nvCxnSpPr>
        <p:spPr>
          <a:xfrm flipV="1">
            <a:off x="6629400" y="4250903"/>
            <a:ext cx="0" cy="17560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D8FE8D28-0EF1-4F09-8269-7FBB08E0B9F0}"/>
              </a:ext>
            </a:extLst>
          </p:cNvPr>
          <p:cNvCxnSpPr>
            <a:cxnSpLocks/>
          </p:cNvCxnSpPr>
          <p:nvPr/>
        </p:nvCxnSpPr>
        <p:spPr>
          <a:xfrm flipH="1" flipV="1">
            <a:off x="9919854" y="4250904"/>
            <a:ext cx="412749" cy="171449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TextovéPole 9">
            <a:extLst>
              <a:ext uri="{FF2B5EF4-FFF2-40B4-BE49-F238E27FC236}">
                <a16:creationId xmlns:a16="http://schemas.microsoft.com/office/drawing/2014/main" id="{C7C529BA-E553-44AD-8298-C5B772E5CCBC}"/>
              </a:ext>
            </a:extLst>
          </p:cNvPr>
          <p:cNvSpPr txBox="1"/>
          <p:nvPr/>
        </p:nvSpPr>
        <p:spPr>
          <a:xfrm>
            <a:off x="5486399" y="856100"/>
            <a:ext cx="263928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7800"/>
                </a:solidFill>
              </a:rPr>
              <a:t>Hodnoceno 1056 VŠ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8E58AFF0-F293-46DC-83D8-A09DB3931748}"/>
              </a:ext>
            </a:extLst>
          </p:cNvPr>
          <p:cNvSpPr txBox="1"/>
          <p:nvPr/>
        </p:nvSpPr>
        <p:spPr>
          <a:xfrm>
            <a:off x="8828808" y="850736"/>
            <a:ext cx="263928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7800"/>
                </a:solidFill>
              </a:rPr>
              <a:t>Hodnoceno 1820 VŠ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3BABD3E9-B867-41C4-8394-B6B74DEA50FC}"/>
              </a:ext>
            </a:extLst>
          </p:cNvPr>
          <p:cNvSpPr txBox="1"/>
          <p:nvPr/>
        </p:nvSpPr>
        <p:spPr>
          <a:xfrm>
            <a:off x="5313405" y="5965402"/>
            <a:ext cx="263928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7800"/>
                </a:solidFill>
              </a:rPr>
              <a:t>UTB percentil = 19,5 </a:t>
            </a:r>
          </a:p>
          <a:p>
            <a:r>
              <a:rPr lang="cs-CZ" dirty="0">
                <a:solidFill>
                  <a:srgbClr val="FF7800"/>
                </a:solidFill>
              </a:rPr>
              <a:t>UK percentil = 40,0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56F1C630-E534-47CA-BF9F-BA67AA5EF98D}"/>
              </a:ext>
            </a:extLst>
          </p:cNvPr>
          <p:cNvSpPr txBox="1"/>
          <p:nvPr/>
        </p:nvSpPr>
        <p:spPr>
          <a:xfrm>
            <a:off x="9268683" y="5965402"/>
            <a:ext cx="263928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7800"/>
                </a:solidFill>
              </a:rPr>
              <a:t>UTB percentil = 28,0</a:t>
            </a:r>
          </a:p>
          <a:p>
            <a:r>
              <a:rPr lang="cs-CZ" dirty="0">
                <a:solidFill>
                  <a:srgbClr val="FF7800"/>
                </a:solidFill>
              </a:rPr>
              <a:t>UK percentil = 70,0 </a:t>
            </a:r>
          </a:p>
        </p:txBody>
      </p:sp>
    </p:spTree>
    <p:extLst>
      <p:ext uri="{BB962C8B-B14F-4D97-AF65-F5344CB8AC3E}">
        <p14:creationId xmlns:p14="http://schemas.microsoft.com/office/powerpoint/2010/main" val="4262281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2EFFE6-6767-4916-9504-67B1F9629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Plánované změny v </a:t>
            </a:r>
            <a:r>
              <a:rPr lang="cs-CZ" dirty="0" err="1"/>
              <a:t>rankingu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4583812-5CE2-4B2E-A611-1911EE53DE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Elsevier</a:t>
            </a:r>
            <a:r>
              <a:rPr lang="cs-CZ" dirty="0"/>
              <a:t> přebírá zodpovědnost za „</a:t>
            </a:r>
            <a:r>
              <a:rPr lang="cs-CZ" dirty="0" err="1"/>
              <a:t>reputation</a:t>
            </a:r>
            <a:r>
              <a:rPr lang="cs-CZ" dirty="0"/>
              <a:t> </a:t>
            </a:r>
            <a:r>
              <a:rPr lang="cs-CZ" dirty="0" err="1"/>
              <a:t>survey</a:t>
            </a:r>
            <a:r>
              <a:rPr lang="cs-CZ" dirty="0"/>
              <a:t>“.</a:t>
            </a:r>
          </a:p>
          <a:p>
            <a:r>
              <a:rPr lang="cs-CZ" dirty="0"/>
              <a:t>Bonifikace studií v Q1.</a:t>
            </a:r>
          </a:p>
          <a:p>
            <a:r>
              <a:rPr lang="cs-CZ" dirty="0"/>
              <a:t>Omezení započítávání </a:t>
            </a:r>
            <a:r>
              <a:rPr lang="cs-CZ" dirty="0" err="1"/>
              <a:t>autocitací</a:t>
            </a:r>
            <a:r>
              <a:rPr lang="cs-CZ" dirty="0"/>
              <a:t>.</a:t>
            </a:r>
          </a:p>
          <a:p>
            <a:r>
              <a:rPr lang="cs-CZ" dirty="0"/>
              <a:t>Bonifikace za citace v Q1.</a:t>
            </a:r>
          </a:p>
        </p:txBody>
      </p:sp>
    </p:spTree>
    <p:extLst>
      <p:ext uri="{BB962C8B-B14F-4D97-AF65-F5344CB8AC3E}">
        <p14:creationId xmlns:p14="http://schemas.microsoft.com/office/powerpoint/2010/main" val="3361579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650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33651" y="1220789"/>
            <a:ext cx="7124700" cy="1655763"/>
          </a:xfrm>
        </p:spPr>
        <p:txBody>
          <a:bodyPr>
            <a:normAutofit/>
          </a:bodyPr>
          <a:lstStyle/>
          <a:p>
            <a:r>
              <a:rPr lang="cs-CZ" sz="4100" b="1" dirty="0">
                <a:solidFill>
                  <a:schemeClr val="bg1"/>
                </a:solidFill>
                <a:latin typeface="+mj-lt"/>
              </a:rPr>
              <a:t>DĚKUJI VÁM </a:t>
            </a:r>
          </a:p>
          <a:p>
            <a:r>
              <a:rPr lang="cs-CZ" sz="4100" b="1" dirty="0">
                <a:solidFill>
                  <a:schemeClr val="bg1"/>
                </a:solidFill>
                <a:latin typeface="+mj-lt"/>
              </a:rPr>
              <a:t>ZA POZORNOST</a:t>
            </a:r>
            <a:endParaRPr lang="cs-CZ" sz="43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617896" y="4111235"/>
            <a:ext cx="6956213" cy="1371316"/>
          </a:xfrm>
          <a:prstGeom prst="rect">
            <a:avLst/>
          </a:prstGeom>
        </p:spPr>
        <p:txBody>
          <a:bodyPr wrap="square" lIns="91340" tIns="45718" rIns="91340" bIns="45718">
            <a:spAutoFit/>
          </a:bodyPr>
          <a:lstStyle/>
          <a:p>
            <a:pPr algn="ctr" defTabSz="913267">
              <a:spcBef>
                <a:spcPts val="600"/>
              </a:spcBef>
            </a:pPr>
            <a:r>
              <a:rPr lang="cs-CZ" sz="2400" b="1" dirty="0">
                <a:solidFill>
                  <a:srgbClr val="FF7800"/>
                </a:solidFill>
              </a:rPr>
              <a:t>Jan Kalenda</a:t>
            </a:r>
            <a:r>
              <a:rPr lang="en-US" sz="2400" b="1" dirty="0">
                <a:solidFill>
                  <a:srgbClr val="FF7800"/>
                </a:solidFill>
              </a:rPr>
              <a:t>|</a:t>
            </a:r>
            <a:r>
              <a:rPr lang="cs-CZ" sz="2400" b="1" dirty="0">
                <a:solidFill>
                  <a:srgbClr val="FF7800"/>
                </a:solidFill>
              </a:rPr>
              <a:t> </a:t>
            </a:r>
            <a:r>
              <a:rPr lang="cs-CZ" sz="2400" b="1" u="sng" dirty="0">
                <a:solidFill>
                  <a:srgbClr val="FF7800"/>
                </a:solidFill>
              </a:rPr>
              <a:t>kalenda</a:t>
            </a:r>
            <a:r>
              <a:rPr lang="cs-CZ" sz="2400" b="1" u="sng" dirty="0">
                <a:solidFill>
                  <a:srgbClr val="FF7800"/>
                </a:solidFill>
                <a:hlinkClick r:id="rId2"/>
              </a:rPr>
              <a:t>@utb.cz</a:t>
            </a:r>
            <a:r>
              <a:rPr lang="cs-CZ" sz="2400" b="1" dirty="0">
                <a:solidFill>
                  <a:prstClr val="white"/>
                </a:solidFill>
              </a:rPr>
              <a:t> </a:t>
            </a:r>
          </a:p>
          <a:p>
            <a:pPr algn="ctr" defTabSz="913267">
              <a:spcBef>
                <a:spcPts val="600"/>
              </a:spcBef>
            </a:pPr>
            <a:endParaRPr lang="cs-CZ" sz="2400" b="1" dirty="0">
              <a:solidFill>
                <a:prstClr val="white"/>
              </a:solidFill>
            </a:endParaRPr>
          </a:p>
          <a:p>
            <a:pPr algn="ctr" defTabSz="913267">
              <a:spcBef>
                <a:spcPts val="600"/>
              </a:spcBef>
            </a:pPr>
            <a:r>
              <a:rPr lang="cs-CZ" sz="2400" b="1" dirty="0">
                <a:solidFill>
                  <a:prstClr val="white"/>
                </a:solidFill>
                <a:hlinkClick r:id="rId2"/>
              </a:rPr>
              <a:t>prorektor-kvalita@utb.cz</a:t>
            </a:r>
            <a:r>
              <a:rPr lang="cs-CZ" sz="2400" b="1" dirty="0">
                <a:solidFill>
                  <a:prstClr val="white"/>
                </a:solidFill>
              </a:rPr>
              <a:t>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000" y="5837967"/>
            <a:ext cx="2880000" cy="681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114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2_Motiv Office">
  <a:themeElements>
    <a:clrScheme name="Vlastní 1">
      <a:dk1>
        <a:srgbClr val="46505A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7800"/>
      </a:hlink>
      <a:folHlink>
        <a:srgbClr val="E65014"/>
      </a:folHlink>
    </a:clrScheme>
    <a:fontScheme name="UTB prezentac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5_Motiv Office">
  <a:themeElements>
    <a:clrScheme name="Vlastní 1">
      <a:dk1>
        <a:srgbClr val="46505A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7800"/>
      </a:hlink>
      <a:folHlink>
        <a:srgbClr val="E65014"/>
      </a:folHlink>
    </a:clrScheme>
    <a:fontScheme name="UTB prezentac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5497</TotalTime>
  <Words>998</Words>
  <Application>Microsoft Office PowerPoint</Application>
  <PresentationFormat>Širokoúhlá obrazovka</PresentationFormat>
  <Paragraphs>566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Arial Narrow</vt:lpstr>
      <vt:lpstr>Calibri</vt:lpstr>
      <vt:lpstr>Century Gothic</vt:lpstr>
      <vt:lpstr>12_Motiv Office</vt:lpstr>
      <vt:lpstr>15_Motiv Office</vt:lpstr>
      <vt:lpstr>Výsledky Times of Higher Education – World University  Ranking 2022</vt:lpstr>
      <vt:lpstr>Metodologie</vt:lpstr>
      <vt:lpstr>Prezentace aplikace PowerPoint</vt:lpstr>
      <vt:lpstr>Umístění v rankingu 2022 - 2023</vt:lpstr>
      <vt:lpstr>Výsledky rankingu českých univerzit po indikátorech</vt:lpstr>
      <vt:lpstr>Vítězové systému </vt:lpstr>
      <vt:lpstr>Poražení systému </vt:lpstr>
      <vt:lpstr>Plánované změny v rankingu</vt:lpstr>
      <vt:lpstr>Prezentace aplikace PowerPoint</vt:lpstr>
    </vt:vector>
  </TitlesOfParts>
  <Company>UTB Zlín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UNIVERZITA TOMÁŠE BATI VE ZLÍNĚ</dc:title>
  <dc:creator>Světlana Hrabinová</dc:creator>
  <cp:lastModifiedBy>Uživatel</cp:lastModifiedBy>
  <cp:revision>226</cp:revision>
  <cp:lastPrinted>2019-09-02T11:21:18Z</cp:lastPrinted>
  <dcterms:created xsi:type="dcterms:W3CDTF">2019-02-07T16:33:11Z</dcterms:created>
  <dcterms:modified xsi:type="dcterms:W3CDTF">2022-10-18T11:00:28Z</dcterms:modified>
</cp:coreProperties>
</file>