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97" r:id="rId3"/>
    <p:sldId id="299" r:id="rId4"/>
    <p:sldId id="298" r:id="rId5"/>
    <p:sldId id="300" r:id="rId6"/>
    <p:sldId id="315" r:id="rId7"/>
  </p:sldIdLst>
  <p:sldSz cx="9144000" cy="6858000" type="screen4x3"/>
  <p:notesSz cx="6735763" cy="9799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6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Moučka" initials="RM" lastIdx="1" clrIdx="0">
    <p:extLst>
      <p:ext uri="{19B8F6BF-5375-455C-9EA6-DF929625EA0E}">
        <p15:presenceInfo xmlns:p15="http://schemas.microsoft.com/office/powerpoint/2012/main" userId="S-1-5-21-1438736277-4205235387-402499670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7222"/>
    <a:srgbClr val="FF6600"/>
    <a:srgbClr val="34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89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68" y="-90"/>
      </p:cViewPr>
      <p:guideLst>
        <p:guide orient="horz" pos="3086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EA506B5-2850-4F22-84BB-C515859E97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defTabSz="944563" eaLnBrk="0" hangingPunct="0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675629B-CBB7-4D9F-8337-A69CD70488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algn="r" defTabSz="944563" eaLnBrk="0" hangingPunct="0">
              <a:defRPr sz="1200" smtClean="0"/>
            </a:lvl1pPr>
          </a:lstStyle>
          <a:p>
            <a:pPr>
              <a:defRPr/>
            </a:pPr>
            <a:fld id="{994CF602-7BB5-474C-A249-01A395F374DF}" type="datetimeFigureOut">
              <a:rPr lang="cs-CZ" altLang="cs-CZ"/>
              <a:pPr>
                <a:defRPr/>
              </a:pPr>
              <a:t>01.10.2024</a:t>
            </a:fld>
            <a:endParaRPr lang="cs-CZ" altLang="cs-CZ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AC81AF2C-977B-4E0C-9BD0-D349C52F68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9100"/>
            <a:ext cx="29194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defTabSz="944563" eaLnBrk="0" hangingPunct="0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B714DB03-81CD-4D7A-9F56-F2A03FF2A2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09100"/>
            <a:ext cx="29194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algn="r" defTabSz="944563" eaLnBrk="0" hangingPunct="0">
              <a:defRPr sz="1200" smtClean="0"/>
            </a:lvl1pPr>
          </a:lstStyle>
          <a:p>
            <a:pPr>
              <a:defRPr/>
            </a:pPr>
            <a:fld id="{F2D038E4-003A-44BB-89D7-0D41B3B9F5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B4563B8-0E8E-492B-B703-E3C728896D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defTabSz="944563" eaLnBrk="0" hangingPunct="0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289FA6B-6D25-4D62-A609-6399F3AF1D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algn="r" defTabSz="944563" eaLnBrk="0" hangingPunct="0">
              <a:defRPr sz="1200" smtClean="0"/>
            </a:lvl1pPr>
          </a:lstStyle>
          <a:p>
            <a:pPr>
              <a:defRPr/>
            </a:pPr>
            <a:fld id="{AAB92C08-7B43-4C1D-8EEE-73009E6CCEDB}" type="datetimeFigureOut">
              <a:rPr lang="cs-CZ" altLang="cs-CZ"/>
              <a:pPr>
                <a:defRPr/>
              </a:pPr>
              <a:t>01.10.2024</a:t>
            </a:fld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0043568-D3B9-4A3D-8163-A6A35F6E64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5013"/>
            <a:ext cx="4900613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E494DAE-E7F1-4FEE-86E5-60B99A24F1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C7D24472-BE55-4408-A06D-3B4145B5E8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9100"/>
            <a:ext cx="29194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defTabSz="944563" eaLnBrk="0" hangingPunct="0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58345602-FBFB-4562-95AF-1AC6351EC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9100"/>
            <a:ext cx="29194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algn="r" defTabSz="944563" eaLnBrk="0" hangingPunct="0">
              <a:defRPr sz="1200" smtClean="0"/>
            </a:lvl1pPr>
          </a:lstStyle>
          <a:p>
            <a:pPr>
              <a:defRPr/>
            </a:pPr>
            <a:fld id="{23DC16D5-5986-461D-A9BB-8BCAAD395F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FB50C0B-3551-4234-94F6-539197E64D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7EC093-9464-4858-A5BA-71C27E891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F3889-7EE4-48B7-A40F-FCAA523A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DEBC-95D8-43D6-AE83-3FAE6A139E15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A6526C-8E0A-480A-8739-4700FE6D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89ECDE-47A2-4B78-8DB1-9A167305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1CC6-29D8-4B98-BE7A-D63DF9DA5D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491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E128BF-9D3C-46D8-A375-A9312E1F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F70B-E073-4739-A703-938F57866663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278625-ADCB-46BA-B0F9-417E0BBC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155E8E-146C-4875-A4BD-CD5477E8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F644-9AF9-45E9-A12F-4BFDBF44B6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717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A7EC02-88DA-448A-ADBE-7B18F2F1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0E08-208C-40F4-B192-69D26CAC83D0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D74A4A-DB06-42AF-B1ED-0BC2FF7B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72642-D666-4D93-9BF3-9085951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C17C-DFBA-4B04-A37F-3C9630E13F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90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EF72CA-25F5-4D00-8EB9-D962A9CE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3E5F3-A1A4-4392-AE80-8712EC5E57C2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89E282-D212-4BEE-8779-071BB32D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796877-5743-443D-BE31-84F7343B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23BB-6E97-44BC-801A-484A89F47C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42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04F7CA-2655-4DE9-B679-1387E1A3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AD82-CDA8-46C5-80A7-C592566772CB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4E2BF-3942-4DD4-B493-A4F64663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E29C4E-27C7-485F-83CE-2524EE70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4123-875A-4F01-8307-6027E6C386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1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C4A991FA-CC29-4793-812F-942B16EC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D52B-5A1B-4A45-AE27-5ECC10280508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E12F3D75-1ECF-4E63-8C49-1B92A9C6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3B5BB54D-851E-4918-B57F-16C7ABEF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1743E-5012-414F-825A-58FD029B7B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409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C6FC17B2-AD47-4808-99E9-DA88E85C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7DFC0-9A44-4C96-A78F-70A797D54F7C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F89DC1AE-E4B5-47BD-ACC2-02E4377C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2738A622-7B18-48BB-88ED-C899DFB1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81475-D487-47DE-B224-527EC91653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141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C6E9C546-F858-408C-B273-F7B9615F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9623-435B-49FD-AD20-52C0FBBEC1AF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01A85992-EF66-48B4-9FD5-BC2CF818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2CF375B0-170A-4E8E-B6C1-0ED8AD27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D7E5-FEA6-4098-88AB-987A5ECD0F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8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8D33FC87-F1AB-4735-9D8B-C79AE265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2118-C78E-459D-A114-EF07ABC5BB4C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F9884553-9AD5-4152-9D34-EEE9B0B4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65378F8-8955-4F3B-9D5B-DAA8DAC1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C279-B7B7-4DBE-8C74-3774B83506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156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5B6B971-F856-4FCD-B954-C5FB14F9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426A-3BF3-4102-8C5F-1F5C5303BD12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FED8F7D-C298-4F61-B87A-D71AB21E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01391DD-554D-42EF-8035-DF2F11DD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95ED-849F-453E-9261-0B020EE1B6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59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343AEDF-276F-466E-B2D1-772C8B92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08B2-F34D-4569-B5B2-8A921F5EED21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FA13E98-C791-486B-AC71-11CAE641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A658C7CB-2595-4793-BDB7-EC0B670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2A05-0A15-40FD-A15A-A1AD4858C6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161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1163A40D-ECA5-447E-A885-2E5688B7F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8C856164-D735-4AE5-8193-BA52E0A5C9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30026-1947-421F-AAC0-3F5F7BFA1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264CA6-15D0-4C59-9E00-E73F144AA59C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E6A211-EB80-4301-8E59-B8B5C1E3B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F6FCEE-F7FE-4429-835B-B992B4408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C40584-BA1A-43D2-881E-7CD71C03FF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62869380-B249-410F-8F43-336DF08C16CA}"/>
              </a:ext>
            </a:extLst>
          </p:cNvPr>
          <p:cNvSpPr/>
          <p:nvPr/>
        </p:nvSpPr>
        <p:spPr>
          <a:xfrm>
            <a:off x="0" y="0"/>
            <a:ext cx="9144000" cy="547688"/>
          </a:xfrm>
          <a:prstGeom prst="rect">
            <a:avLst/>
          </a:prstGeom>
          <a:solidFill>
            <a:srgbClr val="34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	prof. Michal Sedlačík Ph.D.</a:t>
            </a:r>
            <a:endParaRPr lang="en-US" altLang="cs-CZ" sz="2400" b="1" dirty="0">
              <a:solidFill>
                <a:schemeClr val="bg1"/>
              </a:solidFill>
            </a:endParaRPr>
          </a:p>
        </p:txBody>
      </p:sp>
      <p:pic>
        <p:nvPicPr>
          <p:cNvPr id="4099" name="Picture 2" descr="C:\Users\Jirka\Pictures\285.png">
            <a:extLst>
              <a:ext uri="{FF2B5EF4-FFF2-40B4-BE49-F238E27FC236}">
                <a16:creationId xmlns:a16="http://schemas.microsoft.com/office/drawing/2014/main" id="{550EED4C-E469-4E01-BB11-0966AF9FF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-4763"/>
            <a:ext cx="2479675" cy="58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483859E-7BBA-44E0-8ABF-BA978E02F945}"/>
              </a:ext>
            </a:extLst>
          </p:cNvPr>
          <p:cNvSpPr txBox="1"/>
          <p:nvPr/>
        </p:nvSpPr>
        <p:spPr>
          <a:xfrm>
            <a:off x="910580" y="1268760"/>
            <a:ext cx="7322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dirty="0"/>
              <a:t>Koncepce rozvoje</a:t>
            </a:r>
          </a:p>
          <a:p>
            <a:r>
              <a:rPr lang="cs-CZ" altLang="cs-CZ" sz="3200" dirty="0"/>
              <a:t>výzkumného vysokoškolského ústavu ve střednědobém horizontu</a:t>
            </a:r>
            <a:endParaRPr lang="cs-CZ" sz="3200" dirty="0"/>
          </a:p>
        </p:txBody>
      </p:sp>
      <p:pic>
        <p:nvPicPr>
          <p:cNvPr id="4101" name="Obrázek 1">
            <a:extLst>
              <a:ext uri="{FF2B5EF4-FFF2-40B4-BE49-F238E27FC236}">
                <a16:creationId xmlns:a16="http://schemas.microsoft.com/office/drawing/2014/main" id="{DFD94221-BF8C-46F1-8719-C94269CC3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68" y="4293096"/>
            <a:ext cx="3649663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Obrázek 3">
            <a:extLst>
              <a:ext uri="{FF2B5EF4-FFF2-40B4-BE49-F238E27FC236}">
                <a16:creationId xmlns:a16="http://schemas.microsoft.com/office/drawing/2014/main" id="{5FA75123-D142-460B-B783-DC52B1C8D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649663" cy="19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C196088-C3B6-4404-9C43-D8DE8C5BE341}"/>
              </a:ext>
            </a:extLst>
          </p:cNvPr>
          <p:cNvSpPr/>
          <p:nvPr/>
        </p:nvSpPr>
        <p:spPr>
          <a:xfrm>
            <a:off x="0" y="0"/>
            <a:ext cx="9144000" cy="547688"/>
          </a:xfrm>
          <a:prstGeom prst="rect">
            <a:avLst/>
          </a:prstGeom>
          <a:solidFill>
            <a:srgbClr val="34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	Střednědobá vize</a:t>
            </a:r>
          </a:p>
        </p:txBody>
      </p:sp>
      <p:pic>
        <p:nvPicPr>
          <p:cNvPr id="8195" name="Picture 2" descr="C:\Users\Jirka\Pictures\285.png">
            <a:extLst>
              <a:ext uri="{FF2B5EF4-FFF2-40B4-BE49-F238E27FC236}">
                <a16:creationId xmlns:a16="http://schemas.microsoft.com/office/drawing/2014/main" id="{C6C410F1-02B3-4AF1-B19C-E926C9C80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-4763"/>
            <a:ext cx="2479675" cy="58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3">
            <a:extLst>
              <a:ext uri="{FF2B5EF4-FFF2-40B4-BE49-F238E27FC236}">
                <a16:creationId xmlns:a16="http://schemas.microsoft.com/office/drawing/2014/main" id="{C3634AAB-F50F-4DB0-8F79-453DB1B81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982176"/>
            <a:ext cx="727203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dirty="0"/>
              <a:t>Vysokoškolský ústav UTB ve Zlíně zaměřený na tvůrčí a s ní související činnosti, který má:</a:t>
            </a:r>
          </a:p>
          <a:p>
            <a:pPr marL="6286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stabilní a vyváženou strukturu,</a:t>
            </a:r>
          </a:p>
          <a:p>
            <a:pPr marL="6286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transparentní vedení,</a:t>
            </a:r>
          </a:p>
          <a:p>
            <a:pPr marL="6286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efektivní hospodaření,</a:t>
            </a:r>
          </a:p>
          <a:p>
            <a:pPr marL="6286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mezinárodní rozsah,</a:t>
            </a:r>
          </a:p>
          <a:p>
            <a:pPr marL="6286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všestrannou komunikaci.</a:t>
            </a:r>
          </a:p>
          <a:p>
            <a:pPr eaLnBrk="1" hangingPunct="1">
              <a:spcAft>
                <a:spcPts val="600"/>
              </a:spcAft>
            </a:pP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cs-CZ" altLang="cs-CZ" dirty="0"/>
              <a:t>Koncepce orientovaná na:</a:t>
            </a:r>
          </a:p>
          <a:p>
            <a:pPr marL="628650" indent="-268288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restrukturalizaci vysokoškolského ústavu,</a:t>
            </a:r>
          </a:p>
          <a:p>
            <a:pPr marL="628650" indent="-268288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kvalifikované týmové vedení,</a:t>
            </a:r>
          </a:p>
          <a:p>
            <a:pPr marL="628650" indent="-268288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rozšiřování finančních zdrojů a efektivní nakládání s těmito,</a:t>
            </a:r>
          </a:p>
          <a:p>
            <a:pPr marL="628650" indent="-268288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aktivní mezinárodní spolupráce,</a:t>
            </a:r>
          </a:p>
          <a:p>
            <a:pPr marL="628650" indent="-268288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vnitřní a vnější komunikace a třetí role.</a:t>
            </a:r>
          </a:p>
        </p:txBody>
      </p:sp>
    </p:spTree>
    <p:extLst>
      <p:ext uri="{BB962C8B-B14F-4D97-AF65-F5344CB8AC3E}">
        <p14:creationId xmlns:p14="http://schemas.microsoft.com/office/powerpoint/2010/main" val="359945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C196088-C3B6-4404-9C43-D8DE8C5BE341}"/>
              </a:ext>
            </a:extLst>
          </p:cNvPr>
          <p:cNvSpPr/>
          <p:nvPr/>
        </p:nvSpPr>
        <p:spPr>
          <a:xfrm>
            <a:off x="0" y="0"/>
            <a:ext cx="9144000" cy="547688"/>
          </a:xfrm>
          <a:prstGeom prst="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        Stávající stav vysokoškolského ústavu</a:t>
            </a:r>
          </a:p>
        </p:txBody>
      </p:sp>
      <p:sp>
        <p:nvSpPr>
          <p:cNvPr id="8196" name="Rectangle 13">
            <a:extLst>
              <a:ext uri="{FF2B5EF4-FFF2-40B4-BE49-F238E27FC236}">
                <a16:creationId xmlns:a16="http://schemas.microsoft.com/office/drawing/2014/main" id="{C3634AAB-F50F-4DB0-8F79-453DB1B81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4014063"/>
            <a:ext cx="7164411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b="1" dirty="0">
                <a:solidFill>
                  <a:srgbClr val="FF0000"/>
                </a:solidFill>
              </a:rPr>
              <a:t>–</a:t>
            </a:r>
            <a:r>
              <a:rPr lang="cs-CZ" altLang="cs-CZ" dirty="0"/>
              <a:t> nejasná hierarchie vedení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b="1" dirty="0">
                <a:solidFill>
                  <a:srgbClr val="FF0000"/>
                </a:solidFill>
              </a:rPr>
              <a:t>–</a:t>
            </a:r>
            <a:r>
              <a:rPr lang="cs-CZ" altLang="cs-CZ" dirty="0"/>
              <a:t> komplikované střety zájmů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b="1" dirty="0">
                <a:solidFill>
                  <a:srgbClr val="FF0000"/>
                </a:solidFill>
              </a:rPr>
              <a:t>–</a:t>
            </a:r>
            <a:r>
              <a:rPr lang="cs-CZ" altLang="cs-CZ" dirty="0"/>
              <a:t> nerovnoměrné rozdělení lidských zdrojů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b="1" dirty="0">
                <a:solidFill>
                  <a:srgbClr val="FF0000"/>
                </a:solidFill>
              </a:rPr>
              <a:t>–</a:t>
            </a:r>
            <a:r>
              <a:rPr lang="cs-CZ" altLang="cs-CZ" dirty="0"/>
              <a:t> nejasná příslušnost organizačních jednotek k UNI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452210FD-F1D4-4912-BC8B-D7C318F4D7F5}"/>
              </a:ext>
            </a:extLst>
          </p:cNvPr>
          <p:cNvGrpSpPr/>
          <p:nvPr/>
        </p:nvGrpSpPr>
        <p:grpSpPr>
          <a:xfrm>
            <a:off x="6516216" y="0"/>
            <a:ext cx="2627784" cy="547688"/>
            <a:chOff x="6516216" y="1617488"/>
            <a:chExt cx="2627784" cy="587376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B9F9A5D-A0C1-4759-849B-57E525B1DA12}"/>
                </a:ext>
              </a:extLst>
            </p:cNvPr>
            <p:cNvSpPr/>
            <p:nvPr/>
          </p:nvSpPr>
          <p:spPr>
            <a:xfrm>
              <a:off x="6516216" y="1617488"/>
              <a:ext cx="2627784" cy="587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" name="Grafický objekt 3">
              <a:extLst>
                <a:ext uri="{FF2B5EF4-FFF2-40B4-BE49-F238E27FC236}">
                  <a16:creationId xmlns:a16="http://schemas.microsoft.com/office/drawing/2014/main" id="{675B29B8-3C1B-4AF0-9180-9DD58EACE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55246" y="1747702"/>
              <a:ext cx="2381250" cy="380999"/>
            </a:xfrm>
            <a:prstGeom prst="rect">
              <a:avLst/>
            </a:prstGeom>
          </p:spPr>
        </p:pic>
      </p:grpSp>
      <p:pic>
        <p:nvPicPr>
          <p:cNvPr id="8" name="Obrázek 7">
            <a:extLst>
              <a:ext uri="{FF2B5EF4-FFF2-40B4-BE49-F238E27FC236}">
                <a16:creationId xmlns:a16="http://schemas.microsoft.com/office/drawing/2014/main" id="{C22494BD-07EB-42D9-B62A-8C4E0AA13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361" y="1364460"/>
            <a:ext cx="7092280" cy="204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4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C196088-C3B6-4404-9C43-D8DE8C5BE341}"/>
              </a:ext>
            </a:extLst>
          </p:cNvPr>
          <p:cNvSpPr/>
          <p:nvPr/>
        </p:nvSpPr>
        <p:spPr>
          <a:xfrm>
            <a:off x="0" y="0"/>
            <a:ext cx="9144000" cy="547688"/>
          </a:xfrm>
          <a:prstGeom prst="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 	Navrhované změny ve struktuře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452210FD-F1D4-4912-BC8B-D7C318F4D7F5}"/>
              </a:ext>
            </a:extLst>
          </p:cNvPr>
          <p:cNvGrpSpPr/>
          <p:nvPr/>
        </p:nvGrpSpPr>
        <p:grpSpPr>
          <a:xfrm>
            <a:off x="6516216" y="0"/>
            <a:ext cx="2627784" cy="547688"/>
            <a:chOff x="6516216" y="1617488"/>
            <a:chExt cx="2627784" cy="587376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B9F9A5D-A0C1-4759-849B-57E525B1DA12}"/>
                </a:ext>
              </a:extLst>
            </p:cNvPr>
            <p:cNvSpPr/>
            <p:nvPr/>
          </p:nvSpPr>
          <p:spPr>
            <a:xfrm>
              <a:off x="6516216" y="1617488"/>
              <a:ext cx="2627784" cy="587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" name="Grafický objekt 3">
              <a:extLst>
                <a:ext uri="{FF2B5EF4-FFF2-40B4-BE49-F238E27FC236}">
                  <a16:creationId xmlns:a16="http://schemas.microsoft.com/office/drawing/2014/main" id="{675B29B8-3C1B-4AF0-9180-9DD58EACE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55246" y="1747702"/>
              <a:ext cx="2381250" cy="380999"/>
            </a:xfrm>
            <a:prstGeom prst="rect">
              <a:avLst/>
            </a:prstGeom>
          </p:spPr>
        </p:pic>
      </p:grpSp>
      <p:pic>
        <p:nvPicPr>
          <p:cNvPr id="10" name="Obrázek 9">
            <a:extLst>
              <a:ext uri="{FF2B5EF4-FFF2-40B4-BE49-F238E27FC236}">
                <a16:creationId xmlns:a16="http://schemas.microsoft.com/office/drawing/2014/main" id="{27B43B75-D3B3-4047-9344-8D85C8785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764704"/>
            <a:ext cx="6912768" cy="3295988"/>
          </a:xfrm>
          <a:prstGeom prst="rect">
            <a:avLst/>
          </a:prstGeom>
        </p:spPr>
      </p:pic>
      <p:sp>
        <p:nvSpPr>
          <p:cNvPr id="13" name="Rectangle 13">
            <a:extLst>
              <a:ext uri="{FF2B5EF4-FFF2-40B4-BE49-F238E27FC236}">
                <a16:creationId xmlns:a16="http://schemas.microsoft.com/office/drawing/2014/main" id="{2A3C20A6-C21F-4504-94BF-A1E0E8AA1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4414172"/>
            <a:ext cx="691276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b="1" dirty="0">
                <a:solidFill>
                  <a:srgbClr val="00B050"/>
                </a:solidFill>
              </a:rPr>
              <a:t>+</a:t>
            </a:r>
            <a:r>
              <a:rPr lang="cs-CZ" altLang="cs-CZ" dirty="0"/>
              <a:t> rovnoměrné personální rozložení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b="1" dirty="0">
                <a:solidFill>
                  <a:srgbClr val="00B050"/>
                </a:solidFill>
              </a:rPr>
              <a:t>+</a:t>
            </a:r>
            <a:r>
              <a:rPr lang="cs-CZ" altLang="cs-CZ" dirty="0"/>
              <a:t> efektivnější financování</a:t>
            </a:r>
          </a:p>
          <a:p>
            <a:pPr eaLnBrk="1" hangingPunct="1">
              <a:spcAft>
                <a:spcPts val="600"/>
              </a:spcAft>
            </a:pP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cs-CZ" altLang="cs-CZ" dirty="0"/>
              <a:t>Změna ve společné součinnosti vedení UTB a AS UTB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dirty="0"/>
              <a:t>Diskuze nad názvy organizačních jednotek (ústav/oddělení/výzkumný institut)</a:t>
            </a:r>
          </a:p>
        </p:txBody>
      </p:sp>
    </p:spTree>
    <p:extLst>
      <p:ext uri="{BB962C8B-B14F-4D97-AF65-F5344CB8AC3E}">
        <p14:creationId xmlns:p14="http://schemas.microsoft.com/office/powerpoint/2010/main" val="252075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C196088-C3B6-4404-9C43-D8DE8C5BE341}"/>
              </a:ext>
            </a:extLst>
          </p:cNvPr>
          <p:cNvSpPr/>
          <p:nvPr/>
        </p:nvSpPr>
        <p:spPr>
          <a:xfrm>
            <a:off x="0" y="0"/>
            <a:ext cx="9144000" cy="547688"/>
          </a:xfrm>
          <a:prstGeom prst="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	Struktura vedení</a:t>
            </a:r>
          </a:p>
        </p:txBody>
      </p:sp>
      <p:sp>
        <p:nvSpPr>
          <p:cNvPr id="8196" name="Rectangle 13">
            <a:extLst>
              <a:ext uri="{FF2B5EF4-FFF2-40B4-BE49-F238E27FC236}">
                <a16:creationId xmlns:a16="http://schemas.microsoft.com/office/drawing/2014/main" id="{C3634AAB-F50F-4DB0-8F79-453DB1B81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055826"/>
            <a:ext cx="7596459" cy="496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b="1" dirty="0"/>
              <a:t>Řídící struktura</a:t>
            </a:r>
            <a:endParaRPr lang="cs-CZ" altLang="cs-CZ" dirty="0"/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Ředitel CPS,</a:t>
            </a:r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Ekonom CPS,</a:t>
            </a:r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Zástupce ředitele pro tvůrčí činnosti,</a:t>
            </a:r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Zástupce ředitele pro internacionalizaci,</a:t>
            </a:r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Zástupce ředitele pro komunikaci a třetí roli.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cs-CZ" altLang="cs-CZ" b="1" dirty="0"/>
              <a:t>Poradní orgány</a:t>
            </a:r>
            <a:endParaRPr lang="cs-CZ" altLang="cs-CZ" dirty="0"/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Kolegium CPS,</a:t>
            </a:r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Vědecká rada,</a:t>
            </a:r>
          </a:p>
          <a:p>
            <a:pPr marL="534988" indent="-285750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Průmyslová rada.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452210FD-F1D4-4912-BC8B-D7C318F4D7F5}"/>
              </a:ext>
            </a:extLst>
          </p:cNvPr>
          <p:cNvGrpSpPr/>
          <p:nvPr/>
        </p:nvGrpSpPr>
        <p:grpSpPr>
          <a:xfrm>
            <a:off x="6516216" y="0"/>
            <a:ext cx="2627784" cy="547688"/>
            <a:chOff x="6516216" y="1617488"/>
            <a:chExt cx="2627784" cy="587376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B9F9A5D-A0C1-4759-849B-57E525B1DA12}"/>
                </a:ext>
              </a:extLst>
            </p:cNvPr>
            <p:cNvSpPr/>
            <p:nvPr/>
          </p:nvSpPr>
          <p:spPr>
            <a:xfrm>
              <a:off x="6516216" y="1617488"/>
              <a:ext cx="2627784" cy="587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" name="Grafický objekt 3">
              <a:extLst>
                <a:ext uri="{FF2B5EF4-FFF2-40B4-BE49-F238E27FC236}">
                  <a16:creationId xmlns:a16="http://schemas.microsoft.com/office/drawing/2014/main" id="{675B29B8-3C1B-4AF0-9180-9DD58EACE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55246" y="1747702"/>
              <a:ext cx="2381250" cy="380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164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C196088-C3B6-4404-9C43-D8DE8C5BE341}"/>
              </a:ext>
            </a:extLst>
          </p:cNvPr>
          <p:cNvSpPr/>
          <p:nvPr/>
        </p:nvSpPr>
        <p:spPr>
          <a:xfrm>
            <a:off x="0" y="0"/>
            <a:ext cx="9144000" cy="547688"/>
          </a:xfrm>
          <a:prstGeom prst="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	Závěrem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452210FD-F1D4-4912-BC8B-D7C318F4D7F5}"/>
              </a:ext>
            </a:extLst>
          </p:cNvPr>
          <p:cNvGrpSpPr/>
          <p:nvPr/>
        </p:nvGrpSpPr>
        <p:grpSpPr>
          <a:xfrm>
            <a:off x="6516216" y="0"/>
            <a:ext cx="2627784" cy="547688"/>
            <a:chOff x="6516216" y="1617488"/>
            <a:chExt cx="2627784" cy="587376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B9F9A5D-A0C1-4759-849B-57E525B1DA12}"/>
                </a:ext>
              </a:extLst>
            </p:cNvPr>
            <p:cNvSpPr/>
            <p:nvPr/>
          </p:nvSpPr>
          <p:spPr>
            <a:xfrm>
              <a:off x="6516216" y="1617488"/>
              <a:ext cx="2627784" cy="587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4" name="Grafický objekt 3">
              <a:extLst>
                <a:ext uri="{FF2B5EF4-FFF2-40B4-BE49-F238E27FC236}">
                  <a16:creationId xmlns:a16="http://schemas.microsoft.com/office/drawing/2014/main" id="{675B29B8-3C1B-4AF0-9180-9DD58EACE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55246" y="1747702"/>
              <a:ext cx="2381250" cy="380999"/>
            </a:xfrm>
            <a:prstGeom prst="rect">
              <a:avLst/>
            </a:prstGeom>
          </p:spPr>
        </p:pic>
      </p:grpSp>
      <p:sp>
        <p:nvSpPr>
          <p:cNvPr id="8" name="Rectangle 13">
            <a:extLst>
              <a:ext uri="{FF2B5EF4-FFF2-40B4-BE49-F238E27FC236}">
                <a16:creationId xmlns:a16="http://schemas.microsoft.com/office/drawing/2014/main" id="{2C0A3486-2EF6-4CC8-A9FF-F1E59A97B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2398664"/>
            <a:ext cx="5395614" cy="152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cs-CZ" sz="1600" dirty="0"/>
              <a:t>Věřím, že naprostá korektnost, otevřenost a individuální přístup ke každému zaměstnanci povede ke spokojenosti nejen zaměstnanců CPS ale i ostatních osob, jimž záleží na budoucnosti UTB ve Zlíně.</a:t>
            </a:r>
            <a:endParaRPr lang="cs-CZ" altLang="cs-CZ" sz="1600" dirty="0"/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E516A540-F87E-4FE1-8D17-99396D296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5632918"/>
            <a:ext cx="3888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3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dirty="0"/>
              <a:t>prof. Ing. Michal Sedlačík,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3012367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rezentace-cz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prezentace-cz_final</Template>
  <TotalTime>1568</TotalTime>
  <Words>209</Words>
  <Application>Microsoft Office PowerPoint</Application>
  <PresentationFormat>Předvádění na obrazovce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sablona prezentace-cz_final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</dc:creator>
  <cp:lastModifiedBy>Michal Sedlačík</cp:lastModifiedBy>
  <cp:revision>84</cp:revision>
  <dcterms:created xsi:type="dcterms:W3CDTF">2012-11-08T07:41:33Z</dcterms:created>
  <dcterms:modified xsi:type="dcterms:W3CDTF">2024-10-01T11:11:03Z</dcterms:modified>
</cp:coreProperties>
</file>