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4032" r:id="rId2"/>
  </p:sldMasterIdLst>
  <p:notesMasterIdLst>
    <p:notesMasterId r:id="rId28"/>
  </p:notesMasterIdLst>
  <p:handoutMasterIdLst>
    <p:handoutMasterId r:id="rId29"/>
  </p:handoutMasterIdLst>
  <p:sldIdLst>
    <p:sldId id="346" r:id="rId3"/>
    <p:sldId id="446" r:id="rId4"/>
    <p:sldId id="452" r:id="rId5"/>
    <p:sldId id="447" r:id="rId6"/>
    <p:sldId id="445" r:id="rId7"/>
    <p:sldId id="465" r:id="rId8"/>
    <p:sldId id="450" r:id="rId9"/>
    <p:sldId id="464" r:id="rId10"/>
    <p:sldId id="466" r:id="rId11"/>
    <p:sldId id="451" r:id="rId12"/>
    <p:sldId id="454" r:id="rId13"/>
    <p:sldId id="453" r:id="rId14"/>
    <p:sldId id="467" r:id="rId15"/>
    <p:sldId id="455" r:id="rId16"/>
    <p:sldId id="457" r:id="rId17"/>
    <p:sldId id="460" r:id="rId18"/>
    <p:sldId id="461" r:id="rId19"/>
    <p:sldId id="462" r:id="rId20"/>
    <p:sldId id="463" r:id="rId21"/>
    <p:sldId id="468" r:id="rId22"/>
    <p:sldId id="456" r:id="rId23"/>
    <p:sldId id="458" r:id="rId24"/>
    <p:sldId id="459" r:id="rId25"/>
    <p:sldId id="470" r:id="rId26"/>
    <p:sldId id="353" r:id="rId27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E65014"/>
    <a:srgbClr val="002060"/>
    <a:srgbClr val="FF66CC"/>
    <a:srgbClr val="46505A"/>
    <a:srgbClr val="FF6699"/>
    <a:srgbClr val="FF7800"/>
    <a:srgbClr val="BDD7EE"/>
    <a:srgbClr val="BECDD2"/>
    <a:srgbClr val="5B9BD5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ICSWS\tabul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080808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List16!$A$2:$A$4</c:f>
              <c:strCache>
                <c:ptCount val="3"/>
                <c:pt idx="0">
                  <c:v>slabý</c:v>
                </c:pt>
                <c:pt idx="1">
                  <c:v>střední</c:v>
                </c:pt>
                <c:pt idx="2">
                  <c:v>silný</c:v>
                </c:pt>
              </c:strCache>
            </c:strRef>
          </c:cat>
          <c:val>
            <c:numRef>
              <c:f>List16!$B$2:$B$4</c:f>
              <c:numCache>
                <c:formatCode>0%</c:formatCode>
                <c:ptCount val="3"/>
                <c:pt idx="0">
                  <c:v>0.44680851063829785</c:v>
                </c:pt>
                <c:pt idx="1">
                  <c:v>0.43768996960486323</c:v>
                </c:pt>
                <c:pt idx="2">
                  <c:v>0.11550151975683891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FA-433B-A5A0-2DCD45FCB2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8471456"/>
        <c:axId val="1988481856"/>
      </c:barChart>
      <c:catAx>
        <c:axId val="198847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88481856"/>
        <c:crosses val="autoZero"/>
        <c:auto val="1"/>
        <c:lblAlgn val="ctr"/>
        <c:lblOffset val="100"/>
        <c:noMultiLvlLbl val="0"/>
      </c:catAx>
      <c:valAx>
        <c:axId val="19884818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8847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5D1E-79FD-4230-BA26-D35D189EF345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D59FA-0E9F-487C-92B6-ED9558501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01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22.06.2020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ntwerpen.be/en/research-groups/centre-population-family-health/research2/covid-19-internation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3994793"/>
          </a:xfrm>
        </p:spPr>
        <p:txBody>
          <a:bodyPr anchor="ctr">
            <a:normAutofit/>
          </a:bodyPr>
          <a:lstStyle/>
          <a:p>
            <a:r>
              <a:rPr lang="cs-CZ" sz="6600" b="1" dirty="0" smtClean="0">
                <a:solidFill>
                  <a:schemeClr val="bg1"/>
                </a:solidFill>
              </a:rPr>
              <a:t>Dopady</a:t>
            </a:r>
            <a:r>
              <a:rPr lang="cs-CZ" sz="6600" b="1" dirty="0" smtClean="0">
                <a:solidFill>
                  <a:schemeClr val="bg1"/>
                </a:solidFill>
              </a:rPr>
              <a:t> </a:t>
            </a:r>
            <a:r>
              <a:rPr lang="cs-CZ" sz="6600" b="1" dirty="0">
                <a:solidFill>
                  <a:schemeClr val="bg1"/>
                </a:solidFill>
              </a:rPr>
              <a:t>COVID-19 </a:t>
            </a:r>
            <a:r>
              <a:rPr lang="cs-CZ" sz="6600" b="1" dirty="0" smtClean="0">
                <a:solidFill>
                  <a:schemeClr val="bg1"/>
                </a:solidFill>
              </a:rPr>
              <a:t>na studenty UTB ve Zlíně</a:t>
            </a:r>
            <a:r>
              <a:rPr lang="cs-CZ" sz="7200" b="1" dirty="0" smtClean="0">
                <a:solidFill>
                  <a:schemeClr val="bg1"/>
                </a:solidFill>
              </a:rPr>
              <a:t/>
            </a:r>
            <a:br>
              <a:rPr lang="cs-CZ" sz="7200" b="1" dirty="0" smtClean="0">
                <a:solidFill>
                  <a:schemeClr val="bg1"/>
                </a:solidFill>
              </a:rPr>
            </a:br>
            <a:r>
              <a:rPr lang="cs-CZ" sz="7200" b="1" dirty="0" smtClean="0">
                <a:solidFill>
                  <a:schemeClr val="bg1"/>
                </a:solidFill>
              </a:rPr>
              <a:t/>
            </a:r>
            <a:br>
              <a:rPr lang="cs-CZ" sz="7200" b="1" dirty="0" smtClean="0">
                <a:solidFill>
                  <a:schemeClr val="bg1"/>
                </a:solidFill>
              </a:rPr>
            </a:br>
            <a:r>
              <a:rPr lang="cs-CZ" sz="4400" b="1" dirty="0">
                <a:solidFill>
                  <a:schemeClr val="bg1"/>
                </a:solidFill>
              </a:rPr>
              <a:t>V</a:t>
            </a:r>
            <a:r>
              <a:rPr lang="cs-CZ" sz="4400" b="1" dirty="0" smtClean="0">
                <a:solidFill>
                  <a:schemeClr val="bg1"/>
                </a:solidFill>
              </a:rPr>
              <a:t>ybrané výsledky za UTB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 </a:t>
            </a:r>
            <a:endParaRPr lang="cs-CZ" sz="4000" b="1" dirty="0">
              <a:solidFill>
                <a:schemeClr val="bg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>
                <a:solidFill>
                  <a:prstClr val="white"/>
                </a:solidFill>
              </a:rPr>
              <a:t>22. 06. </a:t>
            </a:r>
            <a:r>
              <a:rPr lang="cs-CZ" sz="2800" b="1" dirty="0">
                <a:solidFill>
                  <a:prstClr val="white"/>
                </a:solidFill>
              </a:rPr>
              <a:t>2020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IRP 2019-2020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Průměrný počet hodin strávených online výukou</a:t>
            </a:r>
            <a:br>
              <a:rPr lang="cs-CZ" dirty="0" smtClean="0"/>
            </a:br>
            <a:r>
              <a:rPr lang="cs-CZ" dirty="0" smtClean="0"/>
              <a:t>a osobním studiem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444753"/>
              </p:ext>
            </p:extLst>
          </p:nvPr>
        </p:nvGraphicFramePr>
        <p:xfrm>
          <a:off x="1014487" y="1690684"/>
          <a:ext cx="10339320" cy="4645460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292415">
                  <a:extLst>
                    <a:ext uri="{9D8B030D-6E8A-4147-A177-3AD203B41FA5}">
                      <a16:colId xmlns:a16="http://schemas.microsoft.com/office/drawing/2014/main" val="423884017"/>
                    </a:ext>
                  </a:extLst>
                </a:gridCol>
                <a:gridCol w="1292415">
                  <a:extLst>
                    <a:ext uri="{9D8B030D-6E8A-4147-A177-3AD203B41FA5}">
                      <a16:colId xmlns:a16="http://schemas.microsoft.com/office/drawing/2014/main" val="1464797003"/>
                    </a:ext>
                  </a:extLst>
                </a:gridCol>
                <a:gridCol w="1292415">
                  <a:extLst>
                    <a:ext uri="{9D8B030D-6E8A-4147-A177-3AD203B41FA5}">
                      <a16:colId xmlns:a16="http://schemas.microsoft.com/office/drawing/2014/main" val="1740530436"/>
                    </a:ext>
                  </a:extLst>
                </a:gridCol>
                <a:gridCol w="1292415">
                  <a:extLst>
                    <a:ext uri="{9D8B030D-6E8A-4147-A177-3AD203B41FA5}">
                      <a16:colId xmlns:a16="http://schemas.microsoft.com/office/drawing/2014/main" val="3774536935"/>
                    </a:ext>
                  </a:extLst>
                </a:gridCol>
                <a:gridCol w="1292415">
                  <a:extLst>
                    <a:ext uri="{9D8B030D-6E8A-4147-A177-3AD203B41FA5}">
                      <a16:colId xmlns:a16="http://schemas.microsoft.com/office/drawing/2014/main" val="1847320921"/>
                    </a:ext>
                  </a:extLst>
                </a:gridCol>
                <a:gridCol w="1292415">
                  <a:extLst>
                    <a:ext uri="{9D8B030D-6E8A-4147-A177-3AD203B41FA5}">
                      <a16:colId xmlns:a16="http://schemas.microsoft.com/office/drawing/2014/main" val="1008195637"/>
                    </a:ext>
                  </a:extLst>
                </a:gridCol>
                <a:gridCol w="1292415">
                  <a:extLst>
                    <a:ext uri="{9D8B030D-6E8A-4147-A177-3AD203B41FA5}">
                      <a16:colId xmlns:a16="http://schemas.microsoft.com/office/drawing/2014/main" val="2190178607"/>
                    </a:ext>
                  </a:extLst>
                </a:gridCol>
                <a:gridCol w="1292415">
                  <a:extLst>
                    <a:ext uri="{9D8B030D-6E8A-4147-A177-3AD203B41FA5}">
                      <a16:colId xmlns:a16="http://schemas.microsoft.com/office/drawing/2014/main" val="105748506"/>
                    </a:ext>
                  </a:extLst>
                </a:gridCol>
              </a:tblGrid>
              <a:tr h="481137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řed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COVID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B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ěhem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COVID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Změna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90210"/>
                  </a:ext>
                </a:extLst>
              </a:tr>
              <a:tr h="796364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prezenční výuka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online výuka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osobní studium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online výuka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osobní studium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online výuka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osobní studium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82699821"/>
                  </a:ext>
                </a:extLst>
              </a:tr>
              <a:tr h="48113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+10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84838484"/>
                  </a:ext>
                </a:extLst>
              </a:tr>
              <a:tr h="48113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43818778"/>
                  </a:ext>
                </a:extLst>
              </a:tr>
              <a:tr h="48113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25164764"/>
                  </a:ext>
                </a:extLst>
              </a:tr>
              <a:tr h="48113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55902307"/>
                  </a:ext>
                </a:extLst>
              </a:tr>
              <a:tr h="48113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+10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567663862"/>
                  </a:ext>
                </a:extLst>
              </a:tr>
              <a:tr h="48113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58238850"/>
                  </a:ext>
                </a:extLst>
              </a:tr>
              <a:tr h="48113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+4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+7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629534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9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Mám dostatek informací o tom, co se ode mě očekává v jednotlivých kurzech od začátku epidemie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41003"/>
              </p:ext>
            </p:extLst>
          </p:nvPr>
        </p:nvGraphicFramePr>
        <p:xfrm>
          <a:off x="1014487" y="1690688"/>
          <a:ext cx="10339314" cy="4405311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568048">
                  <a:extLst>
                    <a:ext uri="{9D8B030D-6E8A-4147-A177-3AD203B41FA5}">
                      <a16:colId xmlns:a16="http://schemas.microsoft.com/office/drawing/2014/main" val="1723131537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2873387068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146292043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3492846286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3710525625"/>
                    </a:ext>
                  </a:extLst>
                </a:gridCol>
                <a:gridCol w="1502712">
                  <a:extLst>
                    <a:ext uri="{9D8B030D-6E8A-4147-A177-3AD203B41FA5}">
                      <a16:colId xmlns:a16="http://schemas.microsoft.com/office/drawing/2014/main" val="147629771"/>
                    </a:ext>
                  </a:extLst>
                </a:gridCol>
                <a:gridCol w="996362">
                  <a:extLst>
                    <a:ext uri="{9D8B030D-6E8A-4147-A177-3AD203B41FA5}">
                      <a16:colId xmlns:a16="http://schemas.microsoft.com/office/drawing/2014/main" val="30661715"/>
                    </a:ext>
                  </a:extLst>
                </a:gridCol>
              </a:tblGrid>
              <a:tr h="489479">
                <a:tc rowSpan="2"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S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</a:rPr>
                        <a:t>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A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</a:rPr>
                        <a:t>ni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souhlas, ani nesouhlas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N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</a:rPr>
                        <a:t>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639011"/>
                  </a:ext>
                </a:extLst>
              </a:tr>
              <a:tr h="4894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4271722"/>
                  </a:ext>
                </a:extLst>
              </a:tr>
              <a:tr h="48947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37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38%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28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29%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95634322"/>
                  </a:ext>
                </a:extLst>
              </a:tr>
              <a:tr h="48947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61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41%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37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25%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49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96630533"/>
                  </a:ext>
                </a:extLst>
              </a:tr>
              <a:tr h="48947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43%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28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24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26%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977925570"/>
                  </a:ext>
                </a:extLst>
              </a:tr>
              <a:tr h="48947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40%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22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24%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33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6088156"/>
                  </a:ext>
                </a:extLst>
              </a:tr>
              <a:tr h="48947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57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42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24%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74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43%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22669497"/>
                  </a:ext>
                </a:extLst>
              </a:tr>
              <a:tr h="48947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20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38%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23%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21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40%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13024007"/>
                  </a:ext>
                </a:extLst>
              </a:tr>
              <a:tr h="48947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UTB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250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38%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169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26%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234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36%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29667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3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Moje studijní zátěž významně narostla od začátku epidemie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828317"/>
              </p:ext>
            </p:extLst>
          </p:nvPr>
        </p:nvGraphicFramePr>
        <p:xfrm>
          <a:off x="1014487" y="1690688"/>
          <a:ext cx="10339316" cy="4700880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568048">
                  <a:extLst>
                    <a:ext uri="{9D8B030D-6E8A-4147-A177-3AD203B41FA5}">
                      <a16:colId xmlns:a16="http://schemas.microsoft.com/office/drawing/2014/main" val="1777921935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3129504233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2147088102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768876888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2453251215"/>
                    </a:ext>
                  </a:extLst>
                </a:gridCol>
                <a:gridCol w="1502713">
                  <a:extLst>
                    <a:ext uri="{9D8B030D-6E8A-4147-A177-3AD203B41FA5}">
                      <a16:colId xmlns:a16="http://schemas.microsoft.com/office/drawing/2014/main" val="3447595797"/>
                    </a:ext>
                  </a:extLst>
                </a:gridCol>
                <a:gridCol w="996363">
                  <a:extLst>
                    <a:ext uri="{9D8B030D-6E8A-4147-A177-3AD203B41FA5}">
                      <a16:colId xmlns:a16="http://schemas.microsoft.com/office/drawing/2014/main" val="2800245295"/>
                    </a:ext>
                  </a:extLst>
                </a:gridCol>
              </a:tblGrid>
              <a:tr h="522320">
                <a:tc rowSpan="2"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Ani souhlas, ani nesouhlas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39088"/>
                  </a:ext>
                </a:extLst>
              </a:tr>
              <a:tr h="5223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6539249"/>
                  </a:ext>
                </a:extLst>
              </a:tr>
              <a:tr h="52232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33586742"/>
                  </a:ext>
                </a:extLst>
              </a:tr>
              <a:tr h="52232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58%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0169053"/>
                  </a:ext>
                </a:extLst>
              </a:tr>
              <a:tr h="52232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60737964"/>
                  </a:ext>
                </a:extLst>
              </a:tr>
              <a:tr h="52232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54%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71043534"/>
                  </a:ext>
                </a:extLst>
              </a:tr>
              <a:tr h="52232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72%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911253568"/>
                  </a:ext>
                </a:extLst>
              </a:tr>
              <a:tr h="52232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53%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457705"/>
                  </a:ext>
                </a:extLst>
              </a:tr>
              <a:tr h="52232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365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56%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145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143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5711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1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Obavy studentů</a:t>
            </a:r>
            <a:br>
              <a:rPr lang="cs-CZ" dirty="0" smtClean="0"/>
            </a:br>
            <a:r>
              <a:rPr lang="cs-CZ" dirty="0" smtClean="0"/>
              <a:t>a psychická zátěž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Obávám se, že nebudu schopen/schopna úspěšně dokončit současný akademický rok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94676"/>
              </p:ext>
            </p:extLst>
          </p:nvPr>
        </p:nvGraphicFramePr>
        <p:xfrm>
          <a:off x="1014487" y="1690684"/>
          <a:ext cx="10339318" cy="4636224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568048">
                  <a:extLst>
                    <a:ext uri="{9D8B030D-6E8A-4147-A177-3AD203B41FA5}">
                      <a16:colId xmlns:a16="http://schemas.microsoft.com/office/drawing/2014/main" val="3012936159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3602765983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742140244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341275513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2806902317"/>
                    </a:ext>
                  </a:extLst>
                </a:gridCol>
                <a:gridCol w="1502713">
                  <a:extLst>
                    <a:ext uri="{9D8B030D-6E8A-4147-A177-3AD203B41FA5}">
                      <a16:colId xmlns:a16="http://schemas.microsoft.com/office/drawing/2014/main" val="1918509651"/>
                    </a:ext>
                  </a:extLst>
                </a:gridCol>
                <a:gridCol w="996365">
                  <a:extLst>
                    <a:ext uri="{9D8B030D-6E8A-4147-A177-3AD203B41FA5}">
                      <a16:colId xmlns:a16="http://schemas.microsoft.com/office/drawing/2014/main" val="549351155"/>
                    </a:ext>
                  </a:extLst>
                </a:gridCol>
              </a:tblGrid>
              <a:tr h="515136">
                <a:tc rowSpan="2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Ani souhlas, ani nesouhlas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206651"/>
                  </a:ext>
                </a:extLst>
              </a:tr>
              <a:tr h="5151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6069044"/>
                  </a:ext>
                </a:extLst>
              </a:tr>
              <a:tr h="51513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44%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14972229"/>
                  </a:ext>
                </a:extLst>
              </a:tr>
              <a:tr h="51513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38%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26%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080712659"/>
                  </a:ext>
                </a:extLst>
              </a:tr>
              <a:tr h="51513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40710451"/>
                  </a:ext>
                </a:extLst>
              </a:tr>
              <a:tr h="51513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64908649"/>
                  </a:ext>
                </a:extLst>
              </a:tr>
              <a:tr h="51513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64821263"/>
                  </a:ext>
                </a:extLst>
              </a:tr>
              <a:tr h="51513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47%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714301337"/>
                  </a:ext>
                </a:extLst>
              </a:tr>
              <a:tr h="51513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262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158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233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685687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3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metodách výuky v souvislosti s epidemií COVID-19 pro mě znamenaly významný stres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61693"/>
              </p:ext>
            </p:extLst>
          </p:nvPr>
        </p:nvGraphicFramePr>
        <p:xfrm>
          <a:off x="1014487" y="1690688"/>
          <a:ext cx="10339315" cy="4710114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568048">
                  <a:extLst>
                    <a:ext uri="{9D8B030D-6E8A-4147-A177-3AD203B41FA5}">
                      <a16:colId xmlns:a16="http://schemas.microsoft.com/office/drawing/2014/main" val="3999018170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3270209672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525188366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225344863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2795753066"/>
                    </a:ext>
                  </a:extLst>
                </a:gridCol>
                <a:gridCol w="1502711">
                  <a:extLst>
                    <a:ext uri="{9D8B030D-6E8A-4147-A177-3AD203B41FA5}">
                      <a16:colId xmlns:a16="http://schemas.microsoft.com/office/drawing/2014/main" val="4227556019"/>
                    </a:ext>
                  </a:extLst>
                </a:gridCol>
                <a:gridCol w="996364">
                  <a:extLst>
                    <a:ext uri="{9D8B030D-6E8A-4147-A177-3AD203B41FA5}">
                      <a16:colId xmlns:a16="http://schemas.microsoft.com/office/drawing/2014/main" val="1973033193"/>
                    </a:ext>
                  </a:extLst>
                </a:gridCol>
              </a:tblGrid>
              <a:tr h="523346">
                <a:tc rowSpan="2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Ani souhlas, ani nesouhlas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974737"/>
                  </a:ext>
                </a:extLst>
              </a:tr>
              <a:tr h="5233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1637540"/>
                  </a:ext>
                </a:extLst>
              </a:tr>
              <a:tr h="52334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49%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83698353"/>
                  </a:ext>
                </a:extLst>
              </a:tr>
              <a:tr h="52334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37%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89621403"/>
                  </a:ext>
                </a:extLst>
              </a:tr>
              <a:tr h="52334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928196577"/>
                  </a:ext>
                </a:extLst>
              </a:tr>
              <a:tr h="52334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51%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07776884"/>
                  </a:ext>
                </a:extLst>
              </a:tr>
              <a:tr h="52334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58%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18%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01118446"/>
                  </a:ext>
                </a:extLst>
              </a:tr>
              <a:tr h="52334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43%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331020811"/>
                  </a:ext>
                </a:extLst>
              </a:tr>
              <a:tr h="523346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144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209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63899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Cítím, že můžu mluvit s někým na univerzitě (vyučující, poradna) o svých obavách v souvislosti s epidemií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467610"/>
              </p:ext>
            </p:extLst>
          </p:nvPr>
        </p:nvGraphicFramePr>
        <p:xfrm>
          <a:off x="1014487" y="1690684"/>
          <a:ext cx="10339315" cy="4774770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568048">
                  <a:extLst>
                    <a:ext uri="{9D8B030D-6E8A-4147-A177-3AD203B41FA5}">
                      <a16:colId xmlns:a16="http://schemas.microsoft.com/office/drawing/2014/main" val="3843013949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93749935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3182736624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460856923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529778626"/>
                    </a:ext>
                  </a:extLst>
                </a:gridCol>
                <a:gridCol w="1502711">
                  <a:extLst>
                    <a:ext uri="{9D8B030D-6E8A-4147-A177-3AD203B41FA5}">
                      <a16:colId xmlns:a16="http://schemas.microsoft.com/office/drawing/2014/main" val="828715352"/>
                    </a:ext>
                  </a:extLst>
                </a:gridCol>
                <a:gridCol w="996364">
                  <a:extLst>
                    <a:ext uri="{9D8B030D-6E8A-4147-A177-3AD203B41FA5}">
                      <a16:colId xmlns:a16="http://schemas.microsoft.com/office/drawing/2014/main" val="1978329194"/>
                    </a:ext>
                  </a:extLst>
                </a:gridCol>
              </a:tblGrid>
              <a:tr h="530530">
                <a:tc rowSpan="2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Ani souhlas, ani nesouhlas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936371"/>
                  </a:ext>
                </a:extLst>
              </a:tr>
              <a:tr h="5305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63200809"/>
                  </a:ext>
                </a:extLst>
              </a:tr>
              <a:tr h="5305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47%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15539409"/>
                  </a:ext>
                </a:extLst>
              </a:tr>
              <a:tr h="5305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78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53%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791096213"/>
                  </a:ext>
                </a:extLst>
              </a:tr>
              <a:tr h="5305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54%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34%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93570510"/>
                  </a:ext>
                </a:extLst>
              </a:tr>
              <a:tr h="5305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37664561"/>
                  </a:ext>
                </a:extLst>
              </a:tr>
              <a:tr h="5305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417127412"/>
                  </a:ext>
                </a:extLst>
              </a:tr>
              <a:tr h="5305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51%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4015257"/>
                  </a:ext>
                </a:extLst>
              </a:tr>
              <a:tr h="5305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277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64433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2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Probírání obav o studium s </a:t>
            </a:r>
            <a:r>
              <a:rPr lang="cs-CZ" dirty="0"/>
              <a:t>vyučujícími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(srovnání s dobou před COVID)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66119"/>
              </p:ext>
            </p:extLst>
          </p:nvPr>
        </p:nvGraphicFramePr>
        <p:xfrm>
          <a:off x="1014487" y="1690686"/>
          <a:ext cx="10339317" cy="4433022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192998">
                  <a:extLst>
                    <a:ext uri="{9D8B030D-6E8A-4147-A177-3AD203B41FA5}">
                      <a16:colId xmlns:a16="http://schemas.microsoft.com/office/drawing/2014/main" val="4213068898"/>
                    </a:ext>
                  </a:extLst>
                </a:gridCol>
                <a:gridCol w="1192998">
                  <a:extLst>
                    <a:ext uri="{9D8B030D-6E8A-4147-A177-3AD203B41FA5}">
                      <a16:colId xmlns:a16="http://schemas.microsoft.com/office/drawing/2014/main" val="3386408069"/>
                    </a:ext>
                  </a:extLst>
                </a:gridCol>
                <a:gridCol w="1192998">
                  <a:extLst>
                    <a:ext uri="{9D8B030D-6E8A-4147-A177-3AD203B41FA5}">
                      <a16:colId xmlns:a16="http://schemas.microsoft.com/office/drawing/2014/main" val="1957603674"/>
                    </a:ext>
                  </a:extLst>
                </a:gridCol>
                <a:gridCol w="1192998">
                  <a:extLst>
                    <a:ext uri="{9D8B030D-6E8A-4147-A177-3AD203B41FA5}">
                      <a16:colId xmlns:a16="http://schemas.microsoft.com/office/drawing/2014/main" val="2788176855"/>
                    </a:ext>
                  </a:extLst>
                </a:gridCol>
                <a:gridCol w="1192998">
                  <a:extLst>
                    <a:ext uri="{9D8B030D-6E8A-4147-A177-3AD203B41FA5}">
                      <a16:colId xmlns:a16="http://schemas.microsoft.com/office/drawing/2014/main" val="743052280"/>
                    </a:ext>
                  </a:extLst>
                </a:gridCol>
                <a:gridCol w="1192998">
                  <a:extLst>
                    <a:ext uri="{9D8B030D-6E8A-4147-A177-3AD203B41FA5}">
                      <a16:colId xmlns:a16="http://schemas.microsoft.com/office/drawing/2014/main" val="1589326407"/>
                    </a:ext>
                  </a:extLst>
                </a:gridCol>
                <a:gridCol w="1192998">
                  <a:extLst>
                    <a:ext uri="{9D8B030D-6E8A-4147-A177-3AD203B41FA5}">
                      <a16:colId xmlns:a16="http://schemas.microsoft.com/office/drawing/2014/main" val="3763742907"/>
                    </a:ext>
                  </a:extLst>
                </a:gridCol>
                <a:gridCol w="1192998">
                  <a:extLst>
                    <a:ext uri="{9D8B030D-6E8A-4147-A177-3AD203B41FA5}">
                      <a16:colId xmlns:a16="http://schemas.microsoft.com/office/drawing/2014/main" val="24687537"/>
                    </a:ext>
                  </a:extLst>
                </a:gridCol>
                <a:gridCol w="795333">
                  <a:extLst>
                    <a:ext uri="{9D8B030D-6E8A-4147-A177-3AD203B41FA5}">
                      <a16:colId xmlns:a16="http://schemas.microsoft.com/office/drawing/2014/main" val="1763922865"/>
                    </a:ext>
                  </a:extLst>
                </a:gridCol>
              </a:tblGrid>
              <a:tr h="492558">
                <a:tc rowSpan="2"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Netýká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se mě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Méně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Zhruba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stejně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Více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495"/>
                  </a:ext>
                </a:extLst>
              </a:tr>
              <a:tr h="4925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89167307"/>
                  </a:ext>
                </a:extLst>
              </a:tr>
              <a:tr h="492558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87125323"/>
                  </a:ext>
                </a:extLst>
              </a:tr>
              <a:tr h="492558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48%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630280241"/>
                  </a:ext>
                </a:extLst>
              </a:tr>
              <a:tr h="492558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494279862"/>
                  </a:ext>
                </a:extLst>
              </a:tr>
              <a:tr h="492558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48%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700456209"/>
                  </a:ext>
                </a:extLst>
              </a:tr>
              <a:tr h="492558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47%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57425805"/>
                  </a:ext>
                </a:extLst>
              </a:tr>
              <a:tr h="492558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43%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76092182"/>
                  </a:ext>
                </a:extLst>
              </a:tr>
              <a:tr h="492558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304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177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113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211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4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Studenti kontaktující poradenské služby univerzity nebo fakulty a řešené problémy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425756"/>
              </p:ext>
            </p:extLst>
          </p:nvPr>
        </p:nvGraphicFramePr>
        <p:xfrm>
          <a:off x="1014487" y="1690685"/>
          <a:ext cx="10339314" cy="4525387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723219">
                  <a:extLst>
                    <a:ext uri="{9D8B030D-6E8A-4147-A177-3AD203B41FA5}">
                      <a16:colId xmlns:a16="http://schemas.microsoft.com/office/drawing/2014/main" val="2596794177"/>
                    </a:ext>
                  </a:extLst>
                </a:gridCol>
                <a:gridCol w="1723219">
                  <a:extLst>
                    <a:ext uri="{9D8B030D-6E8A-4147-A177-3AD203B41FA5}">
                      <a16:colId xmlns:a16="http://schemas.microsoft.com/office/drawing/2014/main" val="1742360426"/>
                    </a:ext>
                  </a:extLst>
                </a:gridCol>
                <a:gridCol w="1723219">
                  <a:extLst>
                    <a:ext uri="{9D8B030D-6E8A-4147-A177-3AD203B41FA5}">
                      <a16:colId xmlns:a16="http://schemas.microsoft.com/office/drawing/2014/main" val="2677567019"/>
                    </a:ext>
                  </a:extLst>
                </a:gridCol>
                <a:gridCol w="1723219">
                  <a:extLst>
                    <a:ext uri="{9D8B030D-6E8A-4147-A177-3AD203B41FA5}">
                      <a16:colId xmlns:a16="http://schemas.microsoft.com/office/drawing/2014/main" val="1541775389"/>
                    </a:ext>
                  </a:extLst>
                </a:gridCol>
                <a:gridCol w="1723219">
                  <a:extLst>
                    <a:ext uri="{9D8B030D-6E8A-4147-A177-3AD203B41FA5}">
                      <a16:colId xmlns:a16="http://schemas.microsoft.com/office/drawing/2014/main" val="996028182"/>
                    </a:ext>
                  </a:extLst>
                </a:gridCol>
                <a:gridCol w="1723219">
                  <a:extLst>
                    <a:ext uri="{9D8B030D-6E8A-4147-A177-3AD203B41FA5}">
                      <a16:colId xmlns:a16="http://schemas.microsoft.com/office/drawing/2014/main" val="1272179823"/>
                    </a:ext>
                  </a:extLst>
                </a:gridCol>
              </a:tblGrid>
              <a:tr h="1107777">
                <a:tc>
                  <a:txBody>
                    <a:bodyPr/>
                    <a:lstStyle/>
                    <a:p>
                      <a:pPr algn="l" fontAlgn="b"/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Celkem studentů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Obavy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týkající se studia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Finanční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obtíže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Psycho-sociální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problémy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Jiné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obtíže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2058001"/>
                  </a:ext>
                </a:extLst>
              </a:tr>
              <a:tr h="4882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62407356"/>
                  </a:ext>
                </a:extLst>
              </a:tr>
              <a:tr h="4882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48535485"/>
                  </a:ext>
                </a:extLst>
              </a:tr>
              <a:tr h="4882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874152"/>
                  </a:ext>
                </a:extLst>
              </a:tr>
              <a:tr h="4882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983622578"/>
                  </a:ext>
                </a:extLst>
              </a:tr>
              <a:tr h="4882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27161623"/>
                  </a:ext>
                </a:extLst>
              </a:tr>
              <a:tr h="4882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77405719"/>
                  </a:ext>
                </a:extLst>
              </a:tr>
              <a:tr h="48823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65902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5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Sklon studentů k depresi</a:t>
            </a:r>
            <a:br>
              <a:rPr lang="cs-CZ" dirty="0" smtClean="0"/>
            </a:br>
            <a:r>
              <a:rPr lang="cs-CZ" sz="2700" dirty="0" smtClean="0"/>
              <a:t>(do analýzy zahrnuto 658 respondentů, data za fakulty nejsou k dispozici)</a:t>
            </a:r>
            <a:endParaRPr lang="cs-CZ" sz="27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73873"/>
              </p:ext>
            </p:extLst>
          </p:nvPr>
        </p:nvGraphicFramePr>
        <p:xfrm>
          <a:off x="1014413" y="1825625"/>
          <a:ext cx="1033938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1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Hlavní koordinátor: </a:t>
            </a:r>
            <a:r>
              <a:rPr lang="cs-CZ" dirty="0"/>
              <a:t>Univerzita </a:t>
            </a:r>
            <a:r>
              <a:rPr lang="cs-CZ" dirty="0" err="1"/>
              <a:t>Antwerpy</a:t>
            </a:r>
            <a:r>
              <a:rPr lang="cs-CZ" dirty="0"/>
              <a:t>, </a:t>
            </a:r>
            <a:r>
              <a:rPr lang="cs-CZ" dirty="0" smtClean="0"/>
              <a:t>Belgie</a:t>
            </a:r>
            <a:endParaRPr lang="cs-CZ" dirty="0"/>
          </a:p>
          <a:p>
            <a:r>
              <a:rPr lang="cs-CZ" b="1" dirty="0"/>
              <a:t>Realizátor v </a:t>
            </a:r>
            <a:r>
              <a:rPr lang="cs-CZ" b="1" dirty="0" smtClean="0"/>
              <a:t>ČR: </a:t>
            </a:r>
            <a:r>
              <a:rPr lang="cs-CZ" dirty="0" smtClean="0"/>
              <a:t>FSV </a:t>
            </a:r>
            <a:r>
              <a:rPr lang="cs-CZ" dirty="0"/>
              <a:t>UK </a:t>
            </a:r>
            <a:r>
              <a:rPr lang="cs-CZ" dirty="0" smtClean="0"/>
              <a:t>a Sociologický </a:t>
            </a:r>
            <a:r>
              <a:rPr lang="cs-CZ" dirty="0"/>
              <a:t>ústav AV </a:t>
            </a:r>
            <a:r>
              <a:rPr lang="cs-CZ" dirty="0" smtClean="0"/>
              <a:t>ČR</a:t>
            </a:r>
            <a:endParaRPr lang="cs-CZ" dirty="0"/>
          </a:p>
          <a:p>
            <a:r>
              <a:rPr lang="cs-CZ" b="1" dirty="0"/>
              <a:t>Termín dotazování mezinárodně: </a:t>
            </a:r>
            <a:r>
              <a:rPr lang="cs-CZ" dirty="0"/>
              <a:t>od</a:t>
            </a:r>
            <a:r>
              <a:rPr lang="cs-CZ" b="1" dirty="0"/>
              <a:t> </a:t>
            </a:r>
            <a:r>
              <a:rPr lang="cs-CZ" dirty="0"/>
              <a:t>25. 4. </a:t>
            </a:r>
            <a:r>
              <a:rPr lang="cs-CZ" dirty="0" smtClean="0"/>
              <a:t>2020</a:t>
            </a:r>
            <a:endParaRPr lang="cs-CZ" dirty="0"/>
          </a:p>
          <a:p>
            <a:r>
              <a:rPr lang="cs-CZ" b="1" dirty="0"/>
              <a:t>Termín dotazování v ČR: </a:t>
            </a:r>
            <a:r>
              <a:rPr lang="cs-CZ" dirty="0"/>
              <a:t>27. 4. – 10. 5. </a:t>
            </a:r>
            <a:r>
              <a:rPr lang="cs-CZ" dirty="0" smtClean="0"/>
              <a:t>2020</a:t>
            </a:r>
            <a:endParaRPr lang="cs-CZ" dirty="0"/>
          </a:p>
          <a:p>
            <a:r>
              <a:rPr lang="cs-CZ" b="1" dirty="0"/>
              <a:t>Účast ve výzkumu mezinárodně: </a:t>
            </a:r>
            <a:r>
              <a:rPr lang="cs-CZ" dirty="0"/>
              <a:t>studenti ze 27 zemí celého světa (převážně země z EU) </a:t>
            </a:r>
          </a:p>
          <a:p>
            <a:r>
              <a:rPr lang="cs-CZ" b="1" dirty="0"/>
              <a:t>Účast ve výzkumu v ČR: </a:t>
            </a:r>
            <a:r>
              <a:rPr lang="cs-CZ" dirty="0"/>
              <a:t>studenti 7 českých univerzit (ČZU, MU, UHK, UK, UPOL, UTB a VŠE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dirty="0"/>
              <a:t>Počet respondentů v ČR</a:t>
            </a:r>
            <a:r>
              <a:rPr lang="cs-CZ" dirty="0"/>
              <a:t>: 7136 (po vyřazení extrémně rychle a neúplně vyplněných dotazníků)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Bližší </a:t>
            </a:r>
            <a:r>
              <a:rPr lang="cs-CZ" dirty="0"/>
              <a:t>informace viz </a:t>
            </a:r>
            <a:r>
              <a:rPr lang="cs-CZ" dirty="0">
                <a:hlinkClick r:id="rId2"/>
              </a:rPr>
              <a:t>webové stránky studie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65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Hodnocení univerzity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2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Univerzita je schopna za současného stavu poskytovat stejnou kvalitu vzdělávání jako před vypuknutím epidemie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297121"/>
              </p:ext>
            </p:extLst>
          </p:nvPr>
        </p:nvGraphicFramePr>
        <p:xfrm>
          <a:off x="1014487" y="1768692"/>
          <a:ext cx="10339315" cy="4678290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568048">
                  <a:extLst>
                    <a:ext uri="{9D8B030D-6E8A-4147-A177-3AD203B41FA5}">
                      <a16:colId xmlns:a16="http://schemas.microsoft.com/office/drawing/2014/main" val="2036118701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070697964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2524995074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368905402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187140959"/>
                    </a:ext>
                  </a:extLst>
                </a:gridCol>
                <a:gridCol w="1502711">
                  <a:extLst>
                    <a:ext uri="{9D8B030D-6E8A-4147-A177-3AD203B41FA5}">
                      <a16:colId xmlns:a16="http://schemas.microsoft.com/office/drawing/2014/main" val="240101389"/>
                    </a:ext>
                  </a:extLst>
                </a:gridCol>
                <a:gridCol w="996364">
                  <a:extLst>
                    <a:ext uri="{9D8B030D-6E8A-4147-A177-3AD203B41FA5}">
                      <a16:colId xmlns:a16="http://schemas.microsoft.com/office/drawing/2014/main" val="1207818440"/>
                    </a:ext>
                  </a:extLst>
                </a:gridCol>
              </a:tblGrid>
              <a:tr h="519810">
                <a:tc rowSpan="2"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Ani souhlas, ani nesouhlas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412655"/>
                  </a:ext>
                </a:extLst>
              </a:tr>
              <a:tr h="51981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9225312"/>
                  </a:ext>
                </a:extLst>
              </a:tr>
              <a:tr h="51981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38471557"/>
                  </a:ext>
                </a:extLst>
              </a:tr>
              <a:tr h="51981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50563495"/>
                  </a:ext>
                </a:extLst>
              </a:tr>
              <a:tr h="51981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34%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22478774"/>
                  </a:ext>
                </a:extLst>
              </a:tr>
              <a:tr h="51981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38%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781162805"/>
                  </a:ext>
                </a:extLst>
              </a:tr>
              <a:tr h="51981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44%</a:t>
                      </a:r>
                      <a:endParaRPr lang="cs-CZ" sz="20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606409564"/>
                  </a:ext>
                </a:extLst>
              </a:tr>
              <a:tr h="51981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43%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29917257"/>
                  </a:ext>
                </a:extLst>
              </a:tr>
              <a:tr h="51981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0777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9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Univerzita mě dostatečně informovala ohledně změn zavedených kvůli epidemii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570212"/>
              </p:ext>
            </p:extLst>
          </p:nvPr>
        </p:nvGraphicFramePr>
        <p:xfrm>
          <a:off x="1014487" y="1690686"/>
          <a:ext cx="10339316" cy="4645458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568048">
                  <a:extLst>
                    <a:ext uri="{9D8B030D-6E8A-4147-A177-3AD203B41FA5}">
                      <a16:colId xmlns:a16="http://schemas.microsoft.com/office/drawing/2014/main" val="4044522006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395521313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413157738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896905966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2116542492"/>
                    </a:ext>
                  </a:extLst>
                </a:gridCol>
                <a:gridCol w="1502712">
                  <a:extLst>
                    <a:ext uri="{9D8B030D-6E8A-4147-A177-3AD203B41FA5}">
                      <a16:colId xmlns:a16="http://schemas.microsoft.com/office/drawing/2014/main" val="1634221839"/>
                    </a:ext>
                  </a:extLst>
                </a:gridCol>
                <a:gridCol w="996364">
                  <a:extLst>
                    <a:ext uri="{9D8B030D-6E8A-4147-A177-3AD203B41FA5}">
                      <a16:colId xmlns:a16="http://schemas.microsoft.com/office/drawing/2014/main" val="1683560903"/>
                    </a:ext>
                  </a:extLst>
                </a:gridCol>
              </a:tblGrid>
              <a:tr h="516162">
                <a:tc rowSpan="2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Ani souhlas, ani nesouhlas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17598"/>
                  </a:ext>
                </a:extLst>
              </a:tr>
              <a:tr h="51616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70697699"/>
                  </a:ext>
                </a:extLst>
              </a:tr>
              <a:tr h="51616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81%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378117178"/>
                  </a:ext>
                </a:extLst>
              </a:tr>
              <a:tr h="51616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886705141"/>
                  </a:ext>
                </a:extLst>
              </a:tr>
              <a:tr h="51616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86%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14402408"/>
                  </a:ext>
                </a:extLst>
              </a:tr>
              <a:tr h="51616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28078919"/>
                  </a:ext>
                </a:extLst>
              </a:tr>
              <a:tr h="51616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80%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20915208"/>
                  </a:ext>
                </a:extLst>
              </a:tr>
              <a:tr h="51616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75%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337535073"/>
                  </a:ext>
                </a:extLst>
              </a:tr>
              <a:tr h="51616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514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79%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9539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Jsem spokojený/na se způsobem, jakým moje univerzita zavedla ochranná opatření v souvislosti s epidemií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24241"/>
              </p:ext>
            </p:extLst>
          </p:nvPr>
        </p:nvGraphicFramePr>
        <p:xfrm>
          <a:off x="1014487" y="1690688"/>
          <a:ext cx="10339315" cy="4599279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568048">
                  <a:extLst>
                    <a:ext uri="{9D8B030D-6E8A-4147-A177-3AD203B41FA5}">
                      <a16:colId xmlns:a16="http://schemas.microsoft.com/office/drawing/2014/main" val="2459704894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3687535534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534405281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725117711"/>
                    </a:ext>
                  </a:extLst>
                </a:gridCol>
                <a:gridCol w="1568048">
                  <a:extLst>
                    <a:ext uri="{9D8B030D-6E8A-4147-A177-3AD203B41FA5}">
                      <a16:colId xmlns:a16="http://schemas.microsoft.com/office/drawing/2014/main" val="1019467268"/>
                    </a:ext>
                  </a:extLst>
                </a:gridCol>
                <a:gridCol w="1502711">
                  <a:extLst>
                    <a:ext uri="{9D8B030D-6E8A-4147-A177-3AD203B41FA5}">
                      <a16:colId xmlns:a16="http://schemas.microsoft.com/office/drawing/2014/main" val="2605408362"/>
                    </a:ext>
                  </a:extLst>
                </a:gridCol>
                <a:gridCol w="996364">
                  <a:extLst>
                    <a:ext uri="{9D8B030D-6E8A-4147-A177-3AD203B41FA5}">
                      <a16:colId xmlns:a16="http://schemas.microsoft.com/office/drawing/2014/main" val="4091304388"/>
                    </a:ext>
                  </a:extLst>
                </a:gridCol>
              </a:tblGrid>
              <a:tr h="511031">
                <a:tc rowSpan="2"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Ani souhlas, ani nesouhlas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esouhlas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959797"/>
                  </a:ext>
                </a:extLst>
              </a:tr>
              <a:tr h="5110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7761690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69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688732905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75%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21%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41155492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81%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586524318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38829478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82%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38386510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75%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50582709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UTB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498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122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0060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1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542473"/>
            <a:ext cx="10339316" cy="4941454"/>
          </a:xfrm>
        </p:spPr>
        <p:txBody>
          <a:bodyPr>
            <a:normAutofit fontScale="47500" lnSpcReduction="20000"/>
          </a:bodyPr>
          <a:lstStyle/>
          <a:p>
            <a:r>
              <a:rPr lang="cs-CZ" sz="3800" dirty="0" smtClean="0"/>
              <a:t>Zvýšený podíl studentů deklarujících nedostatek financí během COVID (+11 </a:t>
            </a:r>
            <a:r>
              <a:rPr lang="cs-CZ" sz="3800" dirty="0" err="1" smtClean="0"/>
              <a:t>p.b</a:t>
            </a:r>
            <a:r>
              <a:rPr lang="cs-CZ" sz="3800" dirty="0" smtClean="0"/>
              <a:t>.)</a:t>
            </a:r>
          </a:p>
          <a:p>
            <a:r>
              <a:rPr lang="cs-CZ" sz="3800" dirty="0" smtClean="0"/>
              <a:t>Ze skupinových pronájmů a kolejí se studenti často stěhovali zpět k rodičům (+30 </a:t>
            </a:r>
            <a:r>
              <a:rPr lang="cs-CZ" sz="3800" dirty="0" err="1" smtClean="0"/>
              <a:t>p.b</a:t>
            </a:r>
            <a:r>
              <a:rPr lang="cs-CZ" sz="3800" dirty="0" smtClean="0"/>
              <a:t>.)</a:t>
            </a:r>
          </a:p>
          <a:p>
            <a:r>
              <a:rPr lang="cs-CZ" sz="3800" dirty="0" smtClean="0"/>
              <a:t>Během COVID se zvýšil průměrný počet hodin týdně strávených online výukou (+4) a samostudiem (+7)</a:t>
            </a:r>
          </a:p>
          <a:p>
            <a:r>
              <a:rPr lang="cs-CZ" sz="3800" dirty="0" smtClean="0"/>
              <a:t>38% studentů souhlasí s tím, že mají </a:t>
            </a:r>
            <a:r>
              <a:rPr lang="pl-PL" sz="3800" dirty="0" smtClean="0"/>
              <a:t>dostatek </a:t>
            </a:r>
            <a:r>
              <a:rPr lang="pl-PL" sz="3800" dirty="0"/>
              <a:t>informací o tom, co se </a:t>
            </a:r>
            <a:r>
              <a:rPr lang="pl-PL" sz="3800" dirty="0" smtClean="0"/>
              <a:t>od nich </a:t>
            </a:r>
            <a:r>
              <a:rPr lang="pl-PL" sz="3800" dirty="0"/>
              <a:t>očekává v jednotlivých kurzech od začátku </a:t>
            </a:r>
            <a:r>
              <a:rPr lang="pl-PL" sz="3800" dirty="0" smtClean="0"/>
              <a:t>epidemie</a:t>
            </a:r>
          </a:p>
          <a:p>
            <a:r>
              <a:rPr lang="pl-PL" sz="3800" dirty="0" smtClean="0"/>
              <a:t>56% studentů deklaruje, že jejich </a:t>
            </a:r>
            <a:r>
              <a:rPr lang="cs-CZ" sz="3800" dirty="0" smtClean="0"/>
              <a:t>studijní </a:t>
            </a:r>
            <a:r>
              <a:rPr lang="cs-CZ" sz="3800" dirty="0"/>
              <a:t>zátěž významně narostla od začátku </a:t>
            </a:r>
            <a:r>
              <a:rPr lang="cs-CZ" sz="3800" dirty="0" smtClean="0"/>
              <a:t>epidemie</a:t>
            </a:r>
          </a:p>
          <a:p>
            <a:r>
              <a:rPr lang="cs-CZ" sz="3800" dirty="0" smtClean="0"/>
              <a:t>40% studentů se obává, </a:t>
            </a:r>
            <a:r>
              <a:rPr lang="cs-CZ" sz="3800" dirty="0"/>
              <a:t>že </a:t>
            </a:r>
            <a:r>
              <a:rPr lang="cs-CZ" sz="3800" dirty="0" smtClean="0"/>
              <a:t>nebudou schopni </a:t>
            </a:r>
            <a:r>
              <a:rPr lang="cs-CZ" sz="3800" dirty="0"/>
              <a:t>úspěšně dokončit současný akademický </a:t>
            </a:r>
            <a:r>
              <a:rPr lang="cs-CZ" sz="3800" dirty="0" smtClean="0"/>
              <a:t>rok</a:t>
            </a:r>
          </a:p>
          <a:p>
            <a:r>
              <a:rPr lang="cs-CZ" sz="3800" dirty="0" smtClean="0"/>
              <a:t>46% studentů deklaruje, že změny </a:t>
            </a:r>
            <a:r>
              <a:rPr lang="cs-CZ" sz="3800" dirty="0"/>
              <a:t>v metodách výuky v souvislosti s epidemií </a:t>
            </a:r>
            <a:r>
              <a:rPr lang="cs-CZ" sz="3800" dirty="0" smtClean="0"/>
              <a:t>COVID </a:t>
            </a:r>
            <a:r>
              <a:rPr lang="cs-CZ" sz="3800" dirty="0"/>
              <a:t>pro </a:t>
            </a:r>
            <a:r>
              <a:rPr lang="cs-CZ" sz="3800" dirty="0" smtClean="0"/>
              <a:t>ně </a:t>
            </a:r>
            <a:r>
              <a:rPr lang="cs-CZ" sz="3800" dirty="0"/>
              <a:t>znamenaly významný </a:t>
            </a:r>
            <a:r>
              <a:rPr lang="cs-CZ" sz="3800" dirty="0" smtClean="0"/>
              <a:t>stres</a:t>
            </a:r>
          </a:p>
          <a:p>
            <a:r>
              <a:rPr lang="cs-CZ" sz="3800" dirty="0" smtClean="0"/>
              <a:t>35% studentů cítí, </a:t>
            </a:r>
            <a:r>
              <a:rPr lang="cs-CZ" sz="3800" dirty="0"/>
              <a:t>že </a:t>
            </a:r>
            <a:r>
              <a:rPr lang="cs-CZ" sz="3800" dirty="0" smtClean="0"/>
              <a:t>mohou </a:t>
            </a:r>
            <a:r>
              <a:rPr lang="cs-CZ" sz="3800" dirty="0"/>
              <a:t>mluvit s někým na univerzitě</a:t>
            </a:r>
            <a:r>
              <a:rPr lang="cs-CZ" sz="3800" dirty="0" smtClean="0"/>
              <a:t> </a:t>
            </a:r>
            <a:r>
              <a:rPr lang="cs-CZ" sz="3800" dirty="0"/>
              <a:t>(vyučující, poradna) o svých obavách v souvislosti s </a:t>
            </a:r>
            <a:r>
              <a:rPr lang="cs-CZ" sz="3800" dirty="0" smtClean="0"/>
              <a:t>epidemií; 46% uvádí, že probírání </a:t>
            </a:r>
            <a:r>
              <a:rPr lang="cs-CZ" sz="3800" dirty="0"/>
              <a:t>obav o studium s vyučujícími </a:t>
            </a:r>
            <a:r>
              <a:rPr lang="cs-CZ" sz="3800" dirty="0" smtClean="0"/>
              <a:t>se jich netýká, pouze 2% studentů deklarují, že kontaktovali poradenské služby univerzity / fakulty</a:t>
            </a:r>
          </a:p>
          <a:p>
            <a:r>
              <a:rPr lang="cs-CZ" sz="3800" dirty="0" smtClean="0"/>
              <a:t>12% studentů deklaruje vysoký sklon k depresi (na aplikované škále deprese)</a:t>
            </a:r>
          </a:p>
          <a:p>
            <a:r>
              <a:rPr lang="cs-CZ" sz="3800" dirty="0" smtClean="0"/>
              <a:t>25% studentů souhlasí, že univerzita </a:t>
            </a:r>
            <a:r>
              <a:rPr lang="cs-CZ" sz="3800" dirty="0"/>
              <a:t>je schopna za současného stavu poskytovat stejnou kvalitu vzdělávání jako před vypuknutím </a:t>
            </a:r>
            <a:r>
              <a:rPr lang="cs-CZ" sz="3800" dirty="0" smtClean="0"/>
              <a:t>epidemie</a:t>
            </a:r>
          </a:p>
          <a:p>
            <a:r>
              <a:rPr lang="cs-CZ" sz="3800" dirty="0" smtClean="0"/>
              <a:t>79% uvádí, že univerzita je </a:t>
            </a:r>
            <a:r>
              <a:rPr lang="cs-CZ" sz="3800" dirty="0"/>
              <a:t>dostatečně informovala ohledně změn zavedených kvůli </a:t>
            </a:r>
            <a:r>
              <a:rPr lang="cs-CZ" sz="3800" dirty="0" smtClean="0"/>
              <a:t>epidemii</a:t>
            </a:r>
          </a:p>
          <a:p>
            <a:r>
              <a:rPr lang="cs-CZ" sz="3800" dirty="0" smtClean="0"/>
              <a:t>76% studentů je spokojeno se </a:t>
            </a:r>
            <a:r>
              <a:rPr lang="cs-CZ" sz="3800" dirty="0"/>
              <a:t>způsobem, jakým moje univerzita zavedla ochranná opatření v souvislosti s epidemií</a:t>
            </a:r>
            <a:endParaRPr lang="cs-CZ" sz="38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91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 smtClean="0">
                <a:solidFill>
                  <a:schemeClr val="bg1"/>
                </a:solidFill>
                <a:latin typeface="+mj-lt"/>
              </a:rPr>
              <a:t>DĚKUJI VÁM ZA </a:t>
            </a:r>
            <a:r>
              <a:rPr lang="cs-CZ" sz="4100" b="1" dirty="0">
                <a:solidFill>
                  <a:schemeClr val="bg1"/>
                </a:solidFill>
                <a:latin typeface="+mj-lt"/>
              </a:rPr>
              <a:t>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33651" y="2985943"/>
            <a:ext cx="6956213" cy="1354213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Bližší informace</a:t>
            </a: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prorektor-kvalita@utb.cz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vychází z dat sebraných na UTB, která nám byla dána k </a:t>
            </a:r>
            <a:r>
              <a:rPr lang="cs-CZ" dirty="0" smtClean="0"/>
              <a:t>dispozici národním řešitelským týmem.</a:t>
            </a:r>
          </a:p>
          <a:p>
            <a:r>
              <a:rPr lang="cs-CZ" dirty="0" smtClean="0"/>
              <a:t>Data </a:t>
            </a:r>
            <a:r>
              <a:rPr lang="cs-CZ" dirty="0"/>
              <a:t>reflektují </a:t>
            </a:r>
            <a:r>
              <a:rPr lang="cs-CZ" dirty="0" smtClean="0"/>
              <a:t>subjektivní deklarace studentů.</a:t>
            </a:r>
          </a:p>
          <a:p>
            <a:r>
              <a:rPr lang="cs-CZ" dirty="0" smtClean="0"/>
              <a:t>Jedná se o anketní výběr respondentů.</a:t>
            </a:r>
          </a:p>
          <a:p>
            <a:r>
              <a:rPr lang="cs-CZ" dirty="0"/>
              <a:t>Z</a:t>
            </a:r>
            <a:r>
              <a:rPr lang="cs-CZ" dirty="0" smtClean="0"/>
              <a:t>a jednotlivé fakulty je k dispozici malý počet respondentů (zejména FMK, FAI a FLKŘ).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48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Respondenti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Celkem do analýzy zahrnuto 866 respondentů z UTB:</a:t>
            </a:r>
          </a:p>
          <a:p>
            <a:r>
              <a:rPr lang="cs-CZ" dirty="0" smtClean="0"/>
              <a:t>Fakulty: FT 140; FAME 182; FMK 112; FAI 111; FHS 217; FLKŘ 74</a:t>
            </a:r>
          </a:p>
          <a:p>
            <a:r>
              <a:rPr lang="cs-CZ" dirty="0" smtClean="0"/>
              <a:t>Gender: 70% ženy, 30% muži</a:t>
            </a:r>
          </a:p>
          <a:p>
            <a:r>
              <a:rPr lang="cs-CZ" dirty="0" smtClean="0"/>
              <a:t>Věk: 18 – 56 let, průměrně 25 let</a:t>
            </a:r>
            <a:endParaRPr lang="cs-CZ" dirty="0"/>
          </a:p>
          <a:p>
            <a:r>
              <a:rPr lang="cs-CZ" dirty="0" smtClean="0"/>
              <a:t>Stupeň studia: 68% Bc., 28% Mgr., 4% Ph.D.</a:t>
            </a:r>
          </a:p>
          <a:p>
            <a:r>
              <a:rPr lang="cs-CZ" dirty="0" smtClean="0"/>
              <a:t>Příslušnost k rizikové skupině COVID: 18% (nejčastěji obezita, plicní onemocnění, oslabená imunita)</a:t>
            </a:r>
          </a:p>
          <a:p>
            <a:r>
              <a:rPr lang="cs-CZ" dirty="0" smtClean="0"/>
              <a:t>Prodělaný COVID: 0,7% ano (4 studenti), 5% se domnívá, že ano (31 studentů)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2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Prezentované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Finanční situace studentů </a:t>
            </a:r>
            <a:r>
              <a:rPr lang="cs-CZ" dirty="0" smtClean="0"/>
              <a:t>a </a:t>
            </a:r>
            <a:r>
              <a:rPr lang="cs-CZ" dirty="0"/>
              <a:t>jejich ubytování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Změny výuky, informovanost </a:t>
            </a:r>
            <a:r>
              <a:rPr lang="cs-CZ" dirty="0" smtClean="0"/>
              <a:t>a </a:t>
            </a:r>
            <a:r>
              <a:rPr lang="cs-CZ" dirty="0"/>
              <a:t>studijní zátěž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Obavy </a:t>
            </a:r>
            <a:r>
              <a:rPr lang="cs-CZ" dirty="0" smtClean="0"/>
              <a:t>studentů a </a:t>
            </a:r>
            <a:r>
              <a:rPr lang="cs-CZ" dirty="0"/>
              <a:t>psychická </a:t>
            </a:r>
            <a:r>
              <a:rPr lang="cs-CZ" dirty="0" smtClean="0"/>
              <a:t>zátěž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Hodnocení univerzity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6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Finanční situace studentů </a:t>
            </a:r>
            <a:br>
              <a:rPr lang="cs-CZ" dirty="0" smtClean="0"/>
            </a:br>
            <a:r>
              <a:rPr lang="cs-CZ" dirty="0" smtClean="0"/>
              <a:t>a jejich ubytování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9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Nedostatek financí před / během COVID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799352"/>
              </p:ext>
            </p:extLst>
          </p:nvPr>
        </p:nvGraphicFramePr>
        <p:xfrm>
          <a:off x="1014487" y="1796113"/>
          <a:ext cx="10339316" cy="3089920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2215568">
                  <a:extLst>
                    <a:ext uri="{9D8B030D-6E8A-4147-A177-3AD203B41FA5}">
                      <a16:colId xmlns:a16="http://schemas.microsoft.com/office/drawing/2014/main" val="1227277011"/>
                    </a:ext>
                  </a:extLst>
                </a:gridCol>
                <a:gridCol w="1477045">
                  <a:extLst>
                    <a:ext uri="{9D8B030D-6E8A-4147-A177-3AD203B41FA5}">
                      <a16:colId xmlns:a16="http://schemas.microsoft.com/office/drawing/2014/main" val="3890345247"/>
                    </a:ext>
                  </a:extLst>
                </a:gridCol>
                <a:gridCol w="1477045">
                  <a:extLst>
                    <a:ext uri="{9D8B030D-6E8A-4147-A177-3AD203B41FA5}">
                      <a16:colId xmlns:a16="http://schemas.microsoft.com/office/drawing/2014/main" val="2767556669"/>
                    </a:ext>
                  </a:extLst>
                </a:gridCol>
                <a:gridCol w="1477045">
                  <a:extLst>
                    <a:ext uri="{9D8B030D-6E8A-4147-A177-3AD203B41FA5}">
                      <a16:colId xmlns:a16="http://schemas.microsoft.com/office/drawing/2014/main" val="2349833898"/>
                    </a:ext>
                  </a:extLst>
                </a:gridCol>
                <a:gridCol w="1477045">
                  <a:extLst>
                    <a:ext uri="{9D8B030D-6E8A-4147-A177-3AD203B41FA5}">
                      <a16:colId xmlns:a16="http://schemas.microsoft.com/office/drawing/2014/main" val="3361669268"/>
                    </a:ext>
                  </a:extLst>
                </a:gridCol>
                <a:gridCol w="2215568">
                  <a:extLst>
                    <a:ext uri="{9D8B030D-6E8A-4147-A177-3AD203B41FA5}">
                      <a16:colId xmlns:a16="http://schemas.microsoft.com/office/drawing/2014/main" val="82559225"/>
                    </a:ext>
                  </a:extLst>
                </a:gridCol>
              </a:tblGrid>
              <a:tr h="386240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P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</a:rPr>
                        <a:t>řed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COVID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B</a:t>
                      </a:r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</a:rPr>
                        <a:t>ěhem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COVID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</a:rPr>
                        <a:t>Změna 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(</a:t>
                      </a:r>
                      <a:r>
                        <a:rPr lang="cs-CZ" sz="2000" u="none" strike="noStrike" dirty="0" err="1">
                          <a:solidFill>
                            <a:srgbClr val="080808"/>
                          </a:solidFill>
                          <a:effectLst/>
                        </a:rPr>
                        <a:t>p.b</a:t>
                      </a:r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.)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1371160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6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6%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18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18%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+12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53864633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2%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21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14%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+12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7505095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9%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11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12%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</a:rPr>
                        <a:t>+3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9571085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14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15%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+10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2814943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15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8%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40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23%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+14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208749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7%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</a:rPr>
                        <a:t>15%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</a:rPr>
                        <a:t>+7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9292574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 smtClean="0">
                          <a:solidFill>
                            <a:srgbClr val="080808"/>
                          </a:solidFill>
                          <a:effectLst/>
                        </a:rPr>
                        <a:t>UTB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41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6%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112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rgbClr val="080808"/>
                          </a:solidFill>
                          <a:effectLst/>
                        </a:rPr>
                        <a:t>17%</a:t>
                      </a:r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+11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71273330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14487" y="5061527"/>
            <a:ext cx="1033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80808"/>
                </a:solidFill>
              </a:rPr>
              <a:t>Studenti zároveň deklarují pokles hodin strávených týdně placenou prací, a to z průměrných 16 na 12.</a:t>
            </a:r>
            <a:endParaRPr lang="cs-CZ" sz="2000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Ubytování studentů před / během COVID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075913"/>
              </p:ext>
            </p:extLst>
          </p:nvPr>
        </p:nvGraphicFramePr>
        <p:xfrm>
          <a:off x="1014487" y="1690688"/>
          <a:ext cx="10339316" cy="344312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007236">
                  <a:extLst>
                    <a:ext uri="{9D8B030D-6E8A-4147-A177-3AD203B41FA5}">
                      <a16:colId xmlns:a16="http://schemas.microsoft.com/office/drawing/2014/main" val="1360714742"/>
                    </a:ext>
                  </a:extLst>
                </a:gridCol>
                <a:gridCol w="1471100">
                  <a:extLst>
                    <a:ext uri="{9D8B030D-6E8A-4147-A177-3AD203B41FA5}">
                      <a16:colId xmlns:a16="http://schemas.microsoft.com/office/drawing/2014/main" val="2907568794"/>
                    </a:ext>
                  </a:extLst>
                </a:gridCol>
                <a:gridCol w="1335164">
                  <a:extLst>
                    <a:ext uri="{9D8B030D-6E8A-4147-A177-3AD203B41FA5}">
                      <a16:colId xmlns:a16="http://schemas.microsoft.com/office/drawing/2014/main" val="3002517300"/>
                    </a:ext>
                  </a:extLst>
                </a:gridCol>
                <a:gridCol w="1364617">
                  <a:extLst>
                    <a:ext uri="{9D8B030D-6E8A-4147-A177-3AD203B41FA5}">
                      <a16:colId xmlns:a16="http://schemas.microsoft.com/office/drawing/2014/main" val="3769296304"/>
                    </a:ext>
                  </a:extLst>
                </a:gridCol>
                <a:gridCol w="1385505">
                  <a:extLst>
                    <a:ext uri="{9D8B030D-6E8A-4147-A177-3AD203B41FA5}">
                      <a16:colId xmlns:a16="http://schemas.microsoft.com/office/drawing/2014/main" val="3888284188"/>
                    </a:ext>
                  </a:extLst>
                </a:gridCol>
                <a:gridCol w="1775694">
                  <a:extLst>
                    <a:ext uri="{9D8B030D-6E8A-4147-A177-3AD203B41FA5}">
                      <a16:colId xmlns:a16="http://schemas.microsoft.com/office/drawing/2014/main" val="1216543629"/>
                    </a:ext>
                  </a:extLst>
                </a:gridCol>
              </a:tblGrid>
              <a:tr h="475659">
                <a:tc row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80808"/>
                          </a:solidFill>
                        </a:rPr>
                        <a:t>Před COVID</a:t>
                      </a:r>
                      <a:endParaRPr lang="cs-CZ" dirty="0">
                        <a:solidFill>
                          <a:srgbClr val="080808"/>
                        </a:solidFill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80808"/>
                          </a:solidFill>
                        </a:rPr>
                        <a:t>Během COVID</a:t>
                      </a:r>
                      <a:endParaRPr lang="cs-CZ" dirty="0">
                        <a:solidFill>
                          <a:srgbClr val="080808"/>
                        </a:solidFill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80808"/>
                          </a:solidFill>
                        </a:rPr>
                        <a:t>Změna (</a:t>
                      </a:r>
                      <a:r>
                        <a:rPr lang="cs-CZ" dirty="0" err="1" smtClean="0">
                          <a:solidFill>
                            <a:srgbClr val="080808"/>
                          </a:solidFill>
                        </a:rPr>
                        <a:t>p.b</a:t>
                      </a:r>
                      <a:r>
                        <a:rPr lang="cs-CZ" dirty="0" smtClean="0">
                          <a:solidFill>
                            <a:srgbClr val="080808"/>
                          </a:solidFill>
                        </a:rPr>
                        <a:t>.)</a:t>
                      </a:r>
                      <a:endParaRPr lang="cs-CZ" dirty="0">
                        <a:solidFill>
                          <a:srgbClr val="080808"/>
                        </a:solidFill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21871221"/>
                  </a:ext>
                </a:extLst>
              </a:tr>
              <a:tr h="4756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48436938"/>
                  </a:ext>
                </a:extLst>
              </a:tr>
              <a:tr h="50846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 rodiči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188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28%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388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58%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+30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92940473"/>
                  </a:ext>
                </a:extLst>
              </a:tr>
              <a:tr h="50846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Na koleji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123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49106802"/>
                  </a:ext>
                </a:extLst>
              </a:tr>
              <a:tr h="4881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Pronájem s dalšími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166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56389017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Samostatný pronájem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69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7839895"/>
                  </a:ext>
                </a:extLst>
              </a:tr>
              <a:tr h="52486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Jiné</a:t>
                      </a:r>
                      <a:endParaRPr lang="cs-CZ" sz="20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120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18%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134</a:t>
                      </a:r>
                      <a:endParaRPr lang="cs-CZ" sz="20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cs-CZ" sz="2000" b="0" i="1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16998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Změny výuky, informovanost </a:t>
            </a:r>
            <a:br>
              <a:rPr lang="cs-CZ" dirty="0" smtClean="0"/>
            </a:br>
            <a:r>
              <a:rPr lang="cs-CZ" dirty="0" smtClean="0"/>
              <a:t>a studijní zátěž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3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10320</TotalTime>
  <Words>1827</Words>
  <Application>Microsoft Office PowerPoint</Application>
  <PresentationFormat>Širokoúhlá obrazovka</PresentationFormat>
  <Paragraphs>802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12_Motiv Office</vt:lpstr>
      <vt:lpstr>15_Motiv Office</vt:lpstr>
      <vt:lpstr>Dopady COVID-19 na studenty UTB ve Zlíně  Vybrané výsledky za UTB</vt:lpstr>
      <vt:lpstr>Základní informace</vt:lpstr>
      <vt:lpstr>Limity</vt:lpstr>
      <vt:lpstr>Respondenti</vt:lpstr>
      <vt:lpstr>Prezentované výsledky</vt:lpstr>
      <vt:lpstr>1. Finanční situace studentů  a jejich ubytování</vt:lpstr>
      <vt:lpstr>Nedostatek financí před / během COVID</vt:lpstr>
      <vt:lpstr>Ubytování studentů před / během COVID</vt:lpstr>
      <vt:lpstr>2. Změny výuky, informovanost  a studijní zátěž</vt:lpstr>
      <vt:lpstr>Průměrný počet hodin strávených online výukou a osobním studiem</vt:lpstr>
      <vt:lpstr>Mám dostatek informací o tom, co se ode mě očekává v jednotlivých kurzech od začátku epidemie</vt:lpstr>
      <vt:lpstr>Moje studijní zátěž významně narostla od začátku epidemie</vt:lpstr>
      <vt:lpstr>3. Obavy studentů a psychická zátěž</vt:lpstr>
      <vt:lpstr>Obávám se, že nebudu schopen/schopna úspěšně dokončit současný akademický rok</vt:lpstr>
      <vt:lpstr>Změny v metodách výuky v souvislosti s epidemií COVID-19 pro mě znamenaly významný stres</vt:lpstr>
      <vt:lpstr>Cítím, že můžu mluvit s někým na univerzitě (vyučující, poradna) o svých obavách v souvislosti s epidemií</vt:lpstr>
      <vt:lpstr>Probírání obav o studium s vyučujícími  (srovnání s dobou před COVID)</vt:lpstr>
      <vt:lpstr>Studenti kontaktující poradenské služby univerzity nebo fakulty a řešené problémy</vt:lpstr>
      <vt:lpstr>Sklon studentů k depresi (do analýzy zahrnuto 658 respondentů, data za fakulty nejsou k dispozici)</vt:lpstr>
      <vt:lpstr>4. Hodnocení univerzity</vt:lpstr>
      <vt:lpstr>Univerzita je schopna za současného stavu poskytovat stejnou kvalitu vzdělávání jako před vypuknutím epidemie</vt:lpstr>
      <vt:lpstr>Univerzita mě dostatečně informovala ohledně změn zavedených kvůli epidemii</vt:lpstr>
      <vt:lpstr>Jsem spokojený/na se způsobem, jakým moje univerzita zavedla ochranná opatření v souvislosti s epidemií</vt:lpstr>
      <vt:lpstr>Shrnutí výsledků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komentář</cp:lastModifiedBy>
  <cp:revision>362</cp:revision>
  <cp:lastPrinted>2019-09-02T11:21:18Z</cp:lastPrinted>
  <dcterms:created xsi:type="dcterms:W3CDTF">2019-02-07T16:33:11Z</dcterms:created>
  <dcterms:modified xsi:type="dcterms:W3CDTF">2020-06-22T06:18:34Z</dcterms:modified>
</cp:coreProperties>
</file>