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48"/>
  </p:notesMasterIdLst>
  <p:handoutMasterIdLst>
    <p:handoutMasterId r:id="rId49"/>
  </p:handoutMasterIdLst>
  <p:sldIdLst>
    <p:sldId id="332" r:id="rId3"/>
    <p:sldId id="289" r:id="rId4"/>
    <p:sldId id="28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6" r:id="rId21"/>
    <p:sldId id="311" r:id="rId22"/>
    <p:sldId id="310" r:id="rId23"/>
    <p:sldId id="309" r:id="rId24"/>
    <p:sldId id="333" r:id="rId25"/>
    <p:sldId id="308" r:id="rId26"/>
    <p:sldId id="307" r:id="rId27"/>
    <p:sldId id="316" r:id="rId28"/>
    <p:sldId id="315" r:id="rId29"/>
    <p:sldId id="314" r:id="rId30"/>
    <p:sldId id="304" r:id="rId31"/>
    <p:sldId id="313" r:id="rId32"/>
    <p:sldId id="321" r:id="rId33"/>
    <p:sldId id="319" r:id="rId34"/>
    <p:sldId id="312" r:id="rId35"/>
    <p:sldId id="318" r:id="rId36"/>
    <p:sldId id="317" r:id="rId37"/>
    <p:sldId id="324" r:id="rId38"/>
    <p:sldId id="326" r:id="rId39"/>
    <p:sldId id="323" r:id="rId40"/>
    <p:sldId id="322" r:id="rId41"/>
    <p:sldId id="325" r:id="rId42"/>
    <p:sldId id="329" r:id="rId43"/>
    <p:sldId id="327" r:id="rId44"/>
    <p:sldId id="328" r:id="rId45"/>
    <p:sldId id="330" r:id="rId46"/>
    <p:sldId id="286" r:id="rId4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BFFFDD"/>
    <a:srgbClr val="FF9933"/>
    <a:srgbClr val="FF9966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47" autoAdjust="0"/>
    <p:restoredTop sz="93682" autoAdjust="0"/>
  </p:normalViewPr>
  <p:slideViewPr>
    <p:cSldViewPr snapToGrid="0">
      <p:cViewPr varScale="1">
        <p:scale>
          <a:sx n="71" d="100"/>
          <a:sy n="71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a ostatní činnost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639181</c:v>
                </c:pt>
                <c:pt idx="1">
                  <c:v>629016</c:v>
                </c:pt>
                <c:pt idx="2">
                  <c:v>616226</c:v>
                </c:pt>
                <c:pt idx="3">
                  <c:v>597408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141224</c:v>
                </c:pt>
                <c:pt idx="1">
                  <c:v>195928</c:v>
                </c:pt>
                <c:pt idx="2">
                  <c:v>267003</c:v>
                </c:pt>
                <c:pt idx="3">
                  <c:v>196508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2871320"/>
        <c:axId val="122870144"/>
        <c:axId val="0"/>
      </c:bar3DChart>
      <c:catAx>
        <c:axId val="122871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2287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87014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2287132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19889502762431"/>
          <c:y val="0.27972027972027996"/>
          <c:w val="0.15138121546961325"/>
          <c:h val="0.3006993006993006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7"/>
                <c:pt idx="0">
                  <c:v>9229</c:v>
                </c:pt>
                <c:pt idx="1">
                  <c:v>10846</c:v>
                </c:pt>
                <c:pt idx="2">
                  <c:v>16599</c:v>
                </c:pt>
                <c:pt idx="3">
                  <c:v>21411</c:v>
                </c:pt>
                <c:pt idx="4">
                  <c:v>25661</c:v>
                </c:pt>
                <c:pt idx="5">
                  <c:v>28836</c:v>
                </c:pt>
                <c:pt idx="6">
                  <c:v>29626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7"/>
                <c:pt idx="0">
                  <c:v>5898</c:v>
                </c:pt>
                <c:pt idx="1">
                  <c:v>8888</c:v>
                </c:pt>
                <c:pt idx="2">
                  <c:v>6058</c:v>
                </c:pt>
                <c:pt idx="3">
                  <c:v>6001</c:v>
                </c:pt>
                <c:pt idx="4">
                  <c:v>8678</c:v>
                </c:pt>
                <c:pt idx="5">
                  <c:v>10349</c:v>
                </c:pt>
                <c:pt idx="6">
                  <c:v>12119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011096"/>
        <c:axId val="68010312"/>
        <c:axId val="0"/>
      </c:bar3DChart>
      <c:catAx>
        <c:axId val="68011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0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10312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109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a ostatní činnost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61111</c:v>
                </c:pt>
                <c:pt idx="1">
                  <c:v>35012</c:v>
                </c:pt>
                <c:pt idx="2">
                  <c:v>32649</c:v>
                </c:pt>
                <c:pt idx="3">
                  <c:v>46611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303283</c:v>
                </c:pt>
                <c:pt idx="1">
                  <c:v>451097</c:v>
                </c:pt>
                <c:pt idx="2">
                  <c:v>416510</c:v>
                </c:pt>
                <c:pt idx="3">
                  <c:v>183398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899216"/>
        <c:axId val="155899608"/>
        <c:axId val="0"/>
      </c:bar3DChart>
      <c:catAx>
        <c:axId val="15589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5899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899608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589921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097902097902116"/>
          <c:w val="0.15027624309392276"/>
          <c:h val="0.32867132867132864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a ostatní činnost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700292</c:v>
                </c:pt>
                <c:pt idx="1">
                  <c:v>664028</c:v>
                </c:pt>
                <c:pt idx="2">
                  <c:v>648875</c:v>
                </c:pt>
                <c:pt idx="3">
                  <c:v>644019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444507</c:v>
                </c:pt>
                <c:pt idx="1">
                  <c:v>647025</c:v>
                </c:pt>
                <c:pt idx="2">
                  <c:v>683513</c:v>
                </c:pt>
                <c:pt idx="3">
                  <c:v>379906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354656"/>
        <c:axId val="158355048"/>
        <c:axId val="0"/>
      </c:bar3DChart>
      <c:catAx>
        <c:axId val="1583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8355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355048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835465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39860139860139859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458563535911798E-2"/>
          <c:y val="1.748251748251755E-2"/>
          <c:w val="0.66850828729281764"/>
          <c:h val="0.875874125874125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spotřeby materiálu na celkových nákladech</c:v>
                </c:pt>
              </c:strCache>
            </c:strRef>
          </c:tx>
          <c:spPr>
            <a:solidFill>
              <a:srgbClr val="CCFFFF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4.5972062613131833E-3"/>
                  <c:y val="-1.463064137448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9224940192311433E-4"/>
                  <c:y val="-2.9768601837781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361044412992902E-3"/>
                  <c:y val="3.8482726244553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Mode val="edge"/>
                  <c:yMode val="edge"/>
                  <c:x val="0.51602209944751376"/>
                  <c:y val="0.26923076923076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988950276243203"/>
                  <c:y val="0.3461538461538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8618784530386877"/>
                  <c:y val="0.3811188811188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5027624309392253"/>
                  <c:y val="0.33041958041958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1797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6.0000000000000039E-2</c:v>
                </c:pt>
                <c:pt idx="1">
                  <c:v>6.0000000000000039E-2</c:v>
                </c:pt>
                <c:pt idx="2">
                  <c:v>9.0000000000000066E-2</c:v>
                </c:pt>
                <c:pt idx="3">
                  <c:v>6.0000000000000039E-2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011488"/>
        <c:axId val="68013448"/>
        <c:axId val="0"/>
      </c:bar3DChart>
      <c:catAx>
        <c:axId val="6801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3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13448"/>
        <c:scaling>
          <c:orientation val="minMax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148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3391608391608496"/>
          <c:w val="0.19779005524861873"/>
          <c:h val="0.3286713286713287"/>
        </c:manualLayout>
      </c:layout>
      <c:overlay val="0"/>
      <c:spPr>
        <a:noFill/>
        <a:ln w="3170">
          <a:solidFill>
            <a:schemeClr val="tx1"/>
          </a:solidFill>
          <a:prstDash val="solid"/>
        </a:ln>
      </c:spPr>
      <c:txPr>
        <a:bodyPr/>
        <a:lstStyle/>
        <a:p>
          <a:pPr>
            <a:defRPr sz="165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613259668508329E-2"/>
          <c:y val="1.9230769230769291E-2"/>
          <c:w val="0.65635359116022096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služeb na nákladech</c:v>
                </c:pt>
              </c:strCache>
            </c:strRef>
          </c:tx>
          <c:spPr>
            <a:solidFill>
              <a:srgbClr val="CCFFFF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1.7274615004247401E-3"/>
                  <c:y val="4.5731133847404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350628202729044E-3"/>
                  <c:y val="-6.1080483048649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510356253254111E-3"/>
                  <c:y val="-3.42467956641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Mode val="edge"/>
                  <c:yMode val="edge"/>
                  <c:x val="0.51491712707182258"/>
                  <c:y val="0.311188811188812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2027972027972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7307692307692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22552447552447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0.11</c:v>
                </c:pt>
                <c:pt idx="2">
                  <c:v>0.1</c:v>
                </c:pt>
                <c:pt idx="3">
                  <c:v>8.6000000000000021E-2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012664"/>
        <c:axId val="68011880"/>
        <c:axId val="0"/>
      </c:bar3DChart>
      <c:catAx>
        <c:axId val="6801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1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1188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6801266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7569060773480869"/>
          <c:y val="0.32692307692307776"/>
          <c:w val="0.1977900552486184"/>
          <c:h val="0.3286713286713287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138121546961423E-2"/>
          <c:y val="1.9230769230769291E-2"/>
          <c:w val="0.65082872928176794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cestovních nákladů na celkových nákladech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3.613716237234524E-3"/>
                  <c:y val="-5.1208163867006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286244945679938E-2"/>
                  <c:y val="-3.5612145733657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988900148127399E-3"/>
                  <c:y val="-2.246412601512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Mode val="edge"/>
                  <c:yMode val="edge"/>
                  <c:x val="0.34806629834254255"/>
                  <c:y val="0.2622377622377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7307692307692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0.0%</c:formatCode>
                <c:ptCount val="4"/>
                <c:pt idx="0">
                  <c:v>2.3E-2</c:v>
                </c:pt>
                <c:pt idx="1">
                  <c:v>2.7E-2</c:v>
                </c:pt>
                <c:pt idx="2">
                  <c:v>2.9000000000000001E-2</c:v>
                </c:pt>
                <c:pt idx="3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543360"/>
        <c:axId val="158545320"/>
        <c:axId val="0"/>
      </c:bar3DChart>
      <c:catAx>
        <c:axId val="15854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8545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545320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8543360"/>
        <c:crosses val="autoZero"/>
        <c:crossBetween val="between"/>
        <c:majorUnit val="1.0000000000000005E-2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4090909090909088"/>
          <c:w val="0.19779005524861867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613259668508329E-2"/>
          <c:y val="1.9230769230769291E-2"/>
          <c:w val="0.65635359116022096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osobních nákladů na celkových nákladech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8479267809674824E-3"/>
                  <c:y val="5.8360076340494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948440390344518E-3"/>
                  <c:y val="4.542013097287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946228524763888E-3"/>
                  <c:y val="-2.5376615494223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241337885487211E-3"/>
                  <c:y val="-2.2696095830370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Mode val="edge"/>
                  <c:yMode val="edge"/>
                  <c:x val="0.51491712707182258"/>
                  <c:y val="0.26748251748251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0.45</c:v>
                </c:pt>
                <c:pt idx="1">
                  <c:v>0.44</c:v>
                </c:pt>
                <c:pt idx="2">
                  <c:v>0.41</c:v>
                </c:pt>
                <c:pt idx="3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3931624"/>
        <c:axId val="173932016"/>
        <c:axId val="0"/>
      </c:bar3DChart>
      <c:catAx>
        <c:axId val="17393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7393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93201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7393162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7569060773480869"/>
          <c:y val="0.30594405594405677"/>
          <c:w val="0.1977900552486184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63646408839779001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mzdové náklady DPP, DPČ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9.8018018276011028E-3"/>
                  <c:y val="-7.6567465754086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9243518516260731E-3"/>
                  <c:y val="-7.1817266605187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835520408463104E-3"/>
                  <c:y val="-1.347042467570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Mode val="edge"/>
                  <c:yMode val="edge"/>
                  <c:x val="0.51491712707182258"/>
                  <c:y val="0.26748251748251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27519</c:v>
                </c:pt>
                <c:pt idx="1">
                  <c:v>30418</c:v>
                </c:pt>
                <c:pt idx="2">
                  <c:v>34461</c:v>
                </c:pt>
                <c:pt idx="3">
                  <c:v>22830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8931016"/>
        <c:axId val="168930624"/>
        <c:axId val="0"/>
      </c:bar3DChart>
      <c:catAx>
        <c:axId val="1689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6893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930624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6893101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2517482517482643"/>
          <c:w val="0.19779005524861867"/>
          <c:h val="0.32867132867132853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110928</c:v>
                </c:pt>
                <c:pt idx="1">
                  <c:v>185432</c:v>
                </c:pt>
                <c:pt idx="2">
                  <c:v>250937</c:v>
                </c:pt>
                <c:pt idx="3">
                  <c:v>301651</c:v>
                </c:pt>
                <c:pt idx="4">
                  <c:v>305955</c:v>
                </c:pt>
                <c:pt idx="5">
                  <c:v>372234</c:v>
                </c:pt>
                <c:pt idx="6">
                  <c:v>455265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96868</c:v>
                </c:pt>
                <c:pt idx="1">
                  <c:v>121835</c:v>
                </c:pt>
                <c:pt idx="2">
                  <c:v>116404</c:v>
                </c:pt>
                <c:pt idx="3">
                  <c:v>65593</c:v>
                </c:pt>
                <c:pt idx="4">
                  <c:v>124369</c:v>
                </c:pt>
                <c:pt idx="5">
                  <c:v>139450</c:v>
                </c:pt>
                <c:pt idx="6">
                  <c:v>143877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897256"/>
        <c:axId val="155900392"/>
        <c:axId val="0"/>
      </c:bar3DChart>
      <c:catAx>
        <c:axId val="15589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5900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900392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15589725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3425414364640882"/>
          <c:y val="0.30944055944055948"/>
          <c:w val="0.15027624309392262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5" y="4714653"/>
            <a:ext cx="543570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858" indent="-283407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3627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7078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0529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3980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7431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0882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4333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800" b="1" smtClean="0">
                <a:solidFill>
                  <a:srgbClr val="000000"/>
                </a:solidFill>
              </a:rPr>
              <a:t>Akademický senát </a:t>
            </a:r>
            <a:r>
              <a:rPr lang="cs-CZ" altLang="cs-CZ" sz="1800" b="1" smtClean="0">
                <a:solidFill>
                  <a:srgbClr val="000000"/>
                </a:solidFill>
              </a:rPr>
              <a:t>dne </a:t>
            </a:r>
            <a:r>
              <a:rPr lang="cs-CZ" altLang="cs-CZ" sz="1800" b="1" smtClean="0">
                <a:solidFill>
                  <a:srgbClr val="000000"/>
                </a:solidFill>
              </a:rPr>
              <a:t>3. května </a:t>
            </a:r>
            <a:r>
              <a:rPr lang="cs-CZ" altLang="cs-CZ" sz="1800" b="1" dirty="0" smtClean="0">
                <a:solidFill>
                  <a:srgbClr val="000000"/>
                </a:solidFill>
              </a:rPr>
              <a:t>2016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List_aplikace_Microsoft_Excel_97_20033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List_aplikace_Microsoft_Excel_97_20034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List_aplikace_Microsoft_Excel_97_20035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List_aplikace_Microsoft_Excel_97_20036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List_aplikace_Microsoft_Excel_97_20037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List_aplikace_Microsoft_Excel_97_20031.xls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List_aplikace_Microsoft_Excel_97_20038.xls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List_aplikace_Microsoft_Excel_97_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latin typeface="Arial" charset="0"/>
              </a:rPr>
              <a:t>VÝROČNÍ ZPRÁVA O HOSPODAŘENÍ 2015</a:t>
            </a:r>
          </a:p>
          <a:p>
            <a:pPr eaLnBrk="1" hangingPunct="1"/>
            <a:endParaRPr lang="cs-CZ" altLang="cs-CZ" sz="3200" dirty="0" smtClean="0">
              <a:latin typeface="Arial" charset="0"/>
            </a:endParaRP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9943834"/>
              </p:ext>
            </p:extLst>
          </p:nvPr>
        </p:nvGraphicFramePr>
        <p:xfrm>
          <a:off x="419100" y="952500"/>
          <a:ext cx="8594725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Worksheet" r:id="rId4" imgW="8601126" imgH="5629195" progId="Excel.Sheet.8">
                  <p:embed/>
                </p:oleObj>
              </mc:Choice>
              <mc:Fallback>
                <p:oleObj name="Worksheet" r:id="rId4" imgW="8601126" imgH="5629195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52500"/>
                        <a:ext cx="8594725" cy="562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04504"/>
            <a:ext cx="6588125" cy="81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dotačních zdrojů na celkových výnosech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letech 2012 – 2015 (v tis. Kč)</a:t>
            </a:r>
          </a:p>
        </p:txBody>
      </p:sp>
    </p:spTree>
    <p:extLst>
      <p:ext uri="{BB962C8B-B14F-4D97-AF65-F5344CB8AC3E}">
        <p14:creationId xmlns:p14="http://schemas.microsoft.com/office/powerpoint/2010/main" val="28783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9700" y="331561"/>
            <a:ext cx="62118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Zúčtované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a </a:t>
            </a:r>
            <a:r>
              <a:rPr lang="cs-CZ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MŠMT (v tis. Kč)</a:t>
            </a:r>
          </a:p>
          <a:p>
            <a:pPr>
              <a:buFont typeface="Wingdings" pitchFamily="2" charset="2"/>
              <a:buChar char="Ø"/>
              <a:defRPr/>
            </a:pPr>
            <a:endParaRPr lang="cs-CZ" sz="2000" b="1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365916"/>
              </p:ext>
            </p:extLst>
          </p:nvPr>
        </p:nvGraphicFramePr>
        <p:xfrm>
          <a:off x="246744" y="1277261"/>
          <a:ext cx="8428493" cy="4622121"/>
        </p:xfrm>
        <a:graphic>
          <a:graphicData uri="http://schemas.openxmlformats.org/drawingml/2006/table">
            <a:tbl>
              <a:tblPr/>
              <a:tblGrid>
                <a:gridCol w="3587400"/>
                <a:gridCol w="1173071"/>
                <a:gridCol w="1269700"/>
                <a:gridCol w="1199161"/>
                <a:gridCol w="1199161"/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dotace 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2014</a:t>
                      </a: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*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560 832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557 271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542 412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518 965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spolufinancování LCFT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15 917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23 128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tabLst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kapitálový příspěvek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45 394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42 014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40 179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37 430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31 228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30 939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31 866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12 219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6 223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IV. (D, 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5 898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18 159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22 248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61 974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84 175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95 325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6 707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8 200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723 624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723 940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732 437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721 716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4" y="6047478"/>
            <a:ext cx="71906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/>
                <a:cs typeface="Arial"/>
              </a:rPr>
              <a:t>*  </a:t>
            </a:r>
            <a:r>
              <a:rPr lang="cs-CZ" altLang="cs-CZ" sz="1400" b="1" dirty="0" smtClean="0">
                <a:solidFill>
                  <a:srgbClr val="000000"/>
                </a:solidFill>
                <a:latin typeface="Arial"/>
                <a:cs typeface="Arial"/>
              </a:rPr>
              <a:t>Není zahrnut příspěvek, který UTB obdržela v roce 2015 na posílení institucionálního  financování roku 2016  (15 919 tis. Kč)</a:t>
            </a:r>
            <a:endParaRPr lang="cs-CZ" altLang="cs-CZ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60960" y="338592"/>
            <a:ext cx="621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Provozní dotace – projekty a granty (v tis. Kč)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7624"/>
              </p:ext>
            </p:extLst>
          </p:nvPr>
        </p:nvGraphicFramePr>
        <p:xfrm>
          <a:off x="568099" y="1270227"/>
          <a:ext cx="7559676" cy="4891053"/>
        </p:xfrm>
        <a:graphic>
          <a:graphicData uri="http://schemas.openxmlformats.org/drawingml/2006/table">
            <a:tbl>
              <a:tblPr/>
              <a:tblGrid>
                <a:gridCol w="2880495"/>
                <a:gridCol w="1079373"/>
                <a:gridCol w="1079942"/>
                <a:gridCol w="1223935"/>
                <a:gridCol w="1295931"/>
              </a:tblGrid>
              <a:tr h="83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Provozní dotace: projekty   a granty (včetně</a:t>
                      </a:r>
                    </a:p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</a:t>
                      </a:r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 </a:t>
                      </a:r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85 266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(zejména OP VK)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63 712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61 432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82 800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26 033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9 322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9 209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7 946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14 422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23 176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23 255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vnitra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1 521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zdravotnictví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1 240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Národní program   </a:t>
                      </a:r>
                    </a:p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udržitelnosti 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1 699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19 728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1 775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1 916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1 608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14 078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2 170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2 382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144 940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170 676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221 971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113 528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39338"/>
            <a:ext cx="6588125" cy="79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Skladba výnosů v roce 2015 dle zdrojů (v tis. Kč)</a:t>
            </a: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74782620"/>
              </p:ext>
            </p:extLst>
          </p:nvPr>
        </p:nvGraphicFramePr>
        <p:xfrm>
          <a:off x="279762" y="1221377"/>
          <a:ext cx="772160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Worksheet" r:id="rId4" imgW="7724898" imgH="4695765" progId="Excel.Sheet.8">
                  <p:embed/>
                </p:oleObj>
              </mc:Choice>
              <mc:Fallback>
                <p:oleObj name="Worksheet" r:id="rId4" imgW="7724898" imgH="4695765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62" y="1221377"/>
                        <a:ext cx="7721600" cy="468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590096" y="5421411"/>
            <a:ext cx="6919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Pozn.: bez zúčtování odpisů, fondů a aktivace</a:t>
            </a:r>
          </a:p>
        </p:txBody>
      </p:sp>
    </p:spTree>
    <p:extLst>
      <p:ext uri="{BB962C8B-B14F-4D97-AF65-F5344CB8AC3E}">
        <p14:creationId xmlns:p14="http://schemas.microsoft.com/office/powerpoint/2010/main" val="29482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19412"/>
              </p:ext>
            </p:extLst>
          </p:nvPr>
        </p:nvGraphicFramePr>
        <p:xfrm>
          <a:off x="539750" y="1268413"/>
          <a:ext cx="7129462" cy="4680334"/>
        </p:xfrm>
        <a:graphic>
          <a:graphicData uri="http://schemas.openxmlformats.org/drawingml/2006/table">
            <a:tbl>
              <a:tblPr/>
              <a:tblGrid>
                <a:gridCol w="2520319"/>
                <a:gridCol w="1152236"/>
                <a:gridCol w="1224449"/>
                <a:gridCol w="1080222"/>
                <a:gridCol w="1152236"/>
              </a:tblGrid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 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Prodej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služeb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70 616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71 780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76 630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81 630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prodané zboží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6 544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6 118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Aktivace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Úroky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bankovních 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účtů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pokuty a úroky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Zúčtování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19 064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výnosy*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100 594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140 032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181 225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214 153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toho zúčtování odpisů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98 259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128 296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168 396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199 996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 prodeje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Přijaté příspěvky (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dary) 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202 014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241 010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300 017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341 784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79310"/>
            <a:ext cx="6211888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Skladba výnosů bez dotací </a:t>
            </a: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cs-CZ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cs-CZ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cs-CZ" sz="2000" b="1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39784" y="6084391"/>
            <a:ext cx="7049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cs-CZ" altLang="cs-CZ" sz="1200" b="1" dirty="0" smtClean="0">
                <a:solidFill>
                  <a:srgbClr val="000000"/>
                </a:solidFill>
                <a:latin typeface="Arial"/>
                <a:cs typeface="Arial"/>
              </a:rPr>
              <a:t>Položka zahrnuje zejména zúčtování odpisů majetku pořízeného z dotace, od roku 2013 dále pak poplatky za studium, které tvoří stipendijní fond (do roku 2012 evidovány pouze jako příjem stipendijního fondu) </a:t>
            </a:r>
            <a:endParaRPr lang="cs-CZ" altLang="cs-CZ" sz="12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69670"/>
            <a:ext cx="6588125" cy="84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výnosů vybraných součástí na celkových výnosech UTB v roce 2015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905670"/>
              </p:ext>
            </p:extLst>
          </p:nvPr>
        </p:nvGraphicFramePr>
        <p:xfrm>
          <a:off x="368300" y="1346200"/>
          <a:ext cx="85598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List" r:id="rId4" imgW="8572629" imgH="4581672" progId="Excel.Sheet.8">
                  <p:embed/>
                </p:oleObj>
              </mc:Choice>
              <mc:Fallback>
                <p:oleObj name="List" r:id="rId4" imgW="8572629" imgH="4581672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346200"/>
                        <a:ext cx="85598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>
            <a:off x="539750" y="5843588"/>
            <a:ext cx="72024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>
                <a:latin typeface="Arial" charset="0"/>
              </a:rPr>
              <a:t>Pozn.: bez zúčtování odpisů, fondů a aktivace</a:t>
            </a:r>
          </a:p>
        </p:txBody>
      </p:sp>
    </p:spTree>
    <p:extLst>
      <p:ext uri="{BB962C8B-B14F-4D97-AF65-F5344CB8AC3E}">
        <p14:creationId xmlns:p14="http://schemas.microsoft.com/office/powerpoint/2010/main" val="34734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1" y="1"/>
            <a:ext cx="6588125" cy="96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tržeb z prodeje služeb dle součástí v roce 2015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2863" y="1274763"/>
          <a:ext cx="9110662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Worksheet" r:id="rId4" imgW="9115363" imgH="4352949" progId="Excel.Sheet.8">
                  <p:embed/>
                </p:oleObj>
              </mc:Choice>
              <mc:Fallback>
                <p:oleObj name="Worksheet" r:id="rId4" imgW="9115363" imgH="4352949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3" y="1274763"/>
                        <a:ext cx="9110662" cy="434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Výnosy celoživotního vzdělávání v letech 2012 – 2015 </a:t>
            </a:r>
          </a:p>
          <a:p>
            <a:pPr eaLnBrk="1" hangingPunct="1"/>
            <a:r>
              <a:rPr lang="cs-CZ" altLang="cs-CZ" kern="0" dirty="0">
                <a:latin typeface="Arial" charset="0"/>
              </a:rPr>
              <a:t> </a:t>
            </a:r>
            <a:r>
              <a:rPr lang="cs-CZ" altLang="cs-CZ" kern="0" dirty="0" smtClean="0">
                <a:latin typeface="Arial" charset="0"/>
              </a:rPr>
              <a:t> 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729550"/>
              </p:ext>
            </p:extLst>
          </p:nvPr>
        </p:nvGraphicFramePr>
        <p:xfrm>
          <a:off x="265339" y="1355045"/>
          <a:ext cx="8051347" cy="4552982"/>
        </p:xfrm>
        <a:graphic>
          <a:graphicData uri="http://schemas.openxmlformats.org/drawingml/2006/table">
            <a:tbl>
              <a:tblPr/>
              <a:tblGrid>
                <a:gridCol w="3199225"/>
                <a:gridCol w="1337265"/>
                <a:gridCol w="1323200"/>
                <a:gridCol w="1204685"/>
                <a:gridCol w="986972"/>
              </a:tblGrid>
              <a:tr h="5031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2 430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1 845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656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981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1 177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4 669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3 934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3 232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3 484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Hospodaření KMZ v letech 2012 – 2015 (v tis. Kč)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156898"/>
              </p:ext>
            </p:extLst>
          </p:nvPr>
        </p:nvGraphicFramePr>
        <p:xfrm>
          <a:off x="395288" y="1412875"/>
          <a:ext cx="7200900" cy="1878013"/>
        </p:xfrm>
        <a:graphic>
          <a:graphicData uri="http://schemas.openxmlformats.org/drawingml/2006/table">
            <a:tbl>
              <a:tblPr/>
              <a:tblGrid>
                <a:gridCol w="2304456"/>
                <a:gridCol w="1296117"/>
                <a:gridCol w="1316368"/>
                <a:gridCol w="1131855"/>
                <a:gridCol w="1152104"/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stravování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24 574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24 210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24 785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25 939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26 376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24 366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24 811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- 1 365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- 1 670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- 156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16439"/>
              </p:ext>
            </p:extLst>
          </p:nvPr>
        </p:nvGraphicFramePr>
        <p:xfrm>
          <a:off x="395288" y="3790950"/>
          <a:ext cx="7200900" cy="1881188"/>
        </p:xfrm>
        <a:graphic>
          <a:graphicData uri="http://schemas.openxmlformats.org/drawingml/2006/table">
            <a:tbl>
              <a:tblPr/>
              <a:tblGrid>
                <a:gridCol w="2304457"/>
                <a:gridCol w="1296117"/>
                <a:gridCol w="1316367"/>
                <a:gridCol w="1146628"/>
                <a:gridCol w="1137331"/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ubytování 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21 958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22 411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22 393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23 988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19 402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19 586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20 170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22 171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2 556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2 825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2 223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9670"/>
            <a:ext cx="6588125" cy="84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Náklady KMZ v letech 2012 – 2015 (v tis. Kč)</a:t>
            </a:r>
          </a:p>
        </p:txBody>
      </p:sp>
      <p:graphicFrame>
        <p:nvGraphicFramePr>
          <p:cNvPr id="5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166683"/>
              </p:ext>
            </p:extLst>
          </p:nvPr>
        </p:nvGraphicFramePr>
        <p:xfrm>
          <a:off x="323850" y="1268413"/>
          <a:ext cx="7848600" cy="4660902"/>
        </p:xfrm>
        <a:graphic>
          <a:graphicData uri="http://schemas.openxmlformats.org/drawingml/2006/table">
            <a:tbl>
              <a:tblPr/>
              <a:tblGrid>
                <a:gridCol w="2736304"/>
                <a:gridCol w="1440160"/>
                <a:gridCol w="1152128"/>
                <a:gridCol w="1296144"/>
                <a:gridCol w="1223864"/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8 160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9 107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8 733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6 188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3 683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2 137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1 529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4 897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12 248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12 687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13 624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odpisy (včetně tzv. dotačních)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3 828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3 634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45 341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45 962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44 536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46 982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8377"/>
            <a:ext cx="6588125" cy="80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Hospodářský výsledek UTB (v tis. Kč)</a:t>
            </a:r>
          </a:p>
        </p:txBody>
      </p:sp>
      <p:graphicFrame>
        <p:nvGraphicFramePr>
          <p:cNvPr id="6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090750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/>
                <a:gridCol w="1655762"/>
                <a:gridCol w="1584325"/>
                <a:gridCol w="1512888"/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1 092 215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1 096 468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- 4 253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1 141 428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1 140 390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49 958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+ 16 301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33 730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+ 13 545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38"/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Meziroční nárůst HV v doplňkové činnosti o 20,3 %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827088" y="1052513"/>
            <a:ext cx="7056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Hospodářský výsledek UTB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Výnosy KMZ v letech 2012 – 2015 (v tis. Kč)</a:t>
            </a:r>
          </a:p>
        </p:txBody>
      </p:sp>
      <p:graphicFrame>
        <p:nvGraphicFramePr>
          <p:cNvPr id="5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961901"/>
              </p:ext>
            </p:extLst>
          </p:nvPr>
        </p:nvGraphicFramePr>
        <p:xfrm>
          <a:off x="178254" y="1040947"/>
          <a:ext cx="8137524" cy="5443539"/>
        </p:xfrm>
        <a:graphic>
          <a:graphicData uri="http://schemas.openxmlformats.org/drawingml/2006/table">
            <a:tbl>
              <a:tblPr/>
              <a:tblGrid>
                <a:gridCol w="3543433"/>
                <a:gridCol w="1209457"/>
                <a:gridCol w="1224924"/>
                <a:gridCol w="1151521"/>
                <a:gridCol w="1008189"/>
              </a:tblGrid>
              <a:tr h="669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vnitropodn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výnosů)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52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3 902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3 546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2 364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- příspěvek UTB na stravování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2 097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1 926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7 026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7 251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6 404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9 089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9 066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9 262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10 582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16 443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16 137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16 357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17 339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– zúčtování odpisů u majetku pořízeného z dotace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2 743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2 767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2 652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3 088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3 747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3 436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3 578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46 532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47 117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46 603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48 773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0961"/>
            <a:ext cx="6588125" cy="84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Náklady UTB v letech 2012 – 2015 (v tis. Kč)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920115"/>
              </p:ext>
            </p:extLst>
          </p:nvPr>
        </p:nvGraphicFramePr>
        <p:xfrm>
          <a:off x="152400" y="1041400"/>
          <a:ext cx="8594725" cy="579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Worksheet" r:id="rId4" imgW="8601126" imgH="5800603" progId="Excel.Sheet.8">
                  <p:embed/>
                </p:oleObj>
              </mc:Choice>
              <mc:Fallback>
                <p:oleObj name="Worksheet" r:id="rId4" imgW="8601126" imgH="5800603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1400"/>
                        <a:ext cx="8594725" cy="579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6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"/>
            <a:ext cx="6588125" cy="88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Náklady hlavní činnosti UTB za rok 2015 (v tis. Kč)  I.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156389"/>
              </p:ext>
            </p:extLst>
          </p:nvPr>
        </p:nvGraphicFramePr>
        <p:xfrm>
          <a:off x="539750" y="1052513"/>
          <a:ext cx="7920038" cy="4076702"/>
        </p:xfrm>
        <a:graphic>
          <a:graphicData uri="http://schemas.openxmlformats.org/drawingml/2006/table">
            <a:tbl>
              <a:tblPr/>
              <a:tblGrid>
                <a:gridCol w="4608513"/>
                <a:gridCol w="1728787"/>
                <a:gridCol w="1582738"/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 UTB v hlavní činnosti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1 096 468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447 886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40,8 %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209 417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odpisy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dlouh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majetku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206 732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18,9 %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92 879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materiálu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61 463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29 596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energie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27 484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539750" y="5516563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zejména tvorba fondů, vyplacená stipendia studentům, převody prostředků spoluřešitelům projektů</a:t>
            </a:r>
          </a:p>
        </p:txBody>
      </p:sp>
    </p:spTree>
    <p:extLst>
      <p:ext uri="{BB962C8B-B14F-4D97-AF65-F5344CB8AC3E}">
        <p14:creationId xmlns:p14="http://schemas.microsoft.com/office/powerpoint/2010/main" val="1201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0961"/>
            <a:ext cx="6588125" cy="82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Náklady hlavní činnosti UTB za rok 2015 (v tis. Kč)  II.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211898"/>
              </p:ext>
            </p:extLst>
          </p:nvPr>
        </p:nvGraphicFramePr>
        <p:xfrm>
          <a:off x="391704" y="1439861"/>
          <a:ext cx="8430079" cy="4783138"/>
        </p:xfrm>
        <a:graphic>
          <a:graphicData uri="http://schemas.openxmlformats.org/drawingml/2006/table">
            <a:tbl>
              <a:tblPr/>
              <a:tblGrid>
                <a:gridCol w="7080250"/>
                <a:gridCol w="1349829"/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Jiné ostatní náklady – podrobné členění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 tis. Kč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209 417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převody zůstatku příspěvku do fondu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94 954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vyplacená stipendia studentům a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ostatním osobám (v rámci programu CEEPUS)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82 324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převody prostředků spoluřešitelům projektů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11 243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tvorba stipendijního fondu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10 837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převody </a:t>
                      </a: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zůstatků prostředků do 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fondu účelově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určených prostředků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4 129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pojištění majetku, osob, vozidel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náklady (poplatky, technické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zhodnocení, apod.)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2 797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0" y="383608"/>
            <a:ext cx="621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Přehled účetních nákladů UTB za roky 2012 – 2015  I.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73502"/>
              </p:ext>
            </p:extLst>
          </p:nvPr>
        </p:nvGraphicFramePr>
        <p:xfrm>
          <a:off x="280307" y="1170442"/>
          <a:ext cx="7704137" cy="5327656"/>
        </p:xfrm>
        <a:graphic>
          <a:graphicData uri="http://schemas.openxmlformats.org/drawingml/2006/table">
            <a:tbl>
              <a:tblPr/>
              <a:tblGrid>
                <a:gridCol w="3239945"/>
                <a:gridCol w="1224101"/>
                <a:gridCol w="1152095"/>
                <a:gridCol w="1142981"/>
                <a:gridCol w="945015"/>
              </a:tblGrid>
              <a:tr h="558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tis. 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4" marR="71989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materiálu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66 529 </a:t>
                      </a: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109 412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67 269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24 832 </a:t>
                      </a: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23 927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28 302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Prodané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zboží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3 162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udržování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10 891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14 627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Cestovné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tabLst/>
                      </a:pPr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reprezentaci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2 376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služby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137 253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121 732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97 749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Mzdové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336 643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366 660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348 026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zdrav.pojištění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109 081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118 473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Silniční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daň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Daň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nemovitostí</a:t>
                      </a:r>
                    </a:p>
                  </a:txBody>
                  <a:tcPr marL="9524" marR="9524" marT="9523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71989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2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25389"/>
            <a:ext cx="621188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Přehled </a:t>
            </a:r>
            <a:r>
              <a:rPr lang="cs-CZ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účetních nákladů UTB za roky 2012 </a:t>
            </a: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2015 II.</a:t>
            </a:r>
            <a:endParaRPr lang="cs-CZ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cs-CZ" sz="2000" b="1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7079"/>
              </p:ext>
            </p:extLst>
          </p:nvPr>
        </p:nvGraphicFramePr>
        <p:xfrm>
          <a:off x="539750" y="1341438"/>
          <a:ext cx="7920037" cy="4965702"/>
        </p:xfrm>
        <a:graphic>
          <a:graphicData uri="http://schemas.openxmlformats.org/drawingml/2006/table">
            <a:tbl>
              <a:tblPr/>
              <a:tblGrid>
                <a:gridCol w="3197190"/>
                <a:gridCol w="1089952"/>
                <a:gridCol w="1162615"/>
                <a:gridCol w="1192860"/>
                <a:gridCol w="1277420"/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Náklady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tis. 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71996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daně a poplatky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1 237</a:t>
                      </a: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980</a:t>
                      </a:r>
                    </a:p>
                  </a:txBody>
                  <a:tcPr marL="9525" marR="71996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pokuty a úroky z prodlení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1996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pokuty a penále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L="9525" marR="71996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nedobytné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pohledávky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ztráty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Manka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škody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náklady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158 538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199 854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210 454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Odpisy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dlouh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majetku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104 277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175 566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206 872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Poskytnuté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členské příspěvky</a:t>
                      </a: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1 086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Daň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příjmů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3 062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CELKEM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983 224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061 300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1996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1 174 120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1 130 125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8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87087"/>
            <a:ext cx="6588125" cy="80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Vybrané náklady dle součástí za rok 2015 (v tis. Kč)</a:t>
            </a:r>
          </a:p>
        </p:txBody>
      </p:sp>
      <p:graphicFrame>
        <p:nvGraphicFramePr>
          <p:cNvPr id="5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296171"/>
              </p:ext>
            </p:extLst>
          </p:nvPr>
        </p:nvGraphicFramePr>
        <p:xfrm>
          <a:off x="203202" y="1175659"/>
          <a:ext cx="8766628" cy="5367514"/>
        </p:xfrm>
        <a:graphic>
          <a:graphicData uri="http://schemas.openxmlformats.org/drawingml/2006/table">
            <a:tbl>
              <a:tblPr/>
              <a:tblGrid>
                <a:gridCol w="3726531"/>
                <a:gridCol w="2213074"/>
                <a:gridCol w="2827023"/>
              </a:tblGrid>
              <a:tr h="348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spotřeba materiálu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toho drobný majetek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19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8 905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1 922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4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3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5 375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3 196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6 083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2 261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5 845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2 223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1 038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540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4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10 251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1 427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1 042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5 110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3 402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2 017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14 865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5 861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67 269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20 283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30630"/>
            <a:ext cx="6588125" cy="80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spotřeby materiálu na celkových nákladech </a:t>
            </a:r>
          </a:p>
          <a:p>
            <a:pPr eaLnBrk="1" hangingPunct="1"/>
            <a:r>
              <a:rPr lang="cs-CZ" altLang="cs-CZ" kern="0" dirty="0">
                <a:latin typeface="Arial" charset="0"/>
              </a:rPr>
              <a:t> </a:t>
            </a:r>
            <a:r>
              <a:rPr lang="cs-CZ" altLang="cs-CZ" kern="0" dirty="0" smtClean="0">
                <a:latin typeface="Arial" charset="0"/>
              </a:rPr>
              <a:t>  v letech 2012 – 2015  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50800" y="1162051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5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741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ostatních služeb na celkových nákladech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letech 2012 – 2015 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50800" y="1121228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2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7972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cestovních nákladů na celkových nákladech </a:t>
            </a:r>
          </a:p>
          <a:p>
            <a:pPr eaLnBrk="1" hangingPunct="1"/>
            <a:r>
              <a:rPr lang="cs-CZ" altLang="cs-CZ" kern="0" dirty="0">
                <a:latin typeface="Arial" charset="0"/>
              </a:rPr>
              <a:t> </a:t>
            </a:r>
            <a:r>
              <a:rPr lang="cs-CZ" altLang="cs-CZ" kern="0" dirty="0" smtClean="0">
                <a:latin typeface="Arial" charset="0"/>
              </a:rPr>
              <a:t>  v letech  2012 – 2015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140173"/>
              </p:ext>
            </p:extLst>
          </p:nvPr>
        </p:nvGraphicFramePr>
        <p:xfrm>
          <a:off x="230188" y="889000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2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9802233"/>
              </p:ext>
            </p:extLst>
          </p:nvPr>
        </p:nvGraphicFramePr>
        <p:xfrm>
          <a:off x="228600" y="990600"/>
          <a:ext cx="8439150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Worksheet" r:id="rId4" imgW="8439161" imgH="5543626" progId="Excel.Sheet.8">
                  <p:embed/>
                </p:oleObj>
              </mc:Choice>
              <mc:Fallback>
                <p:oleObj name="Worksheet" r:id="rId4" imgW="8439161" imgH="5543626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439150" cy="553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69669"/>
            <a:ext cx="6588125" cy="83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Hospodářský výsledek v letech 2012 – 2015 (v tis. Kč)</a:t>
            </a:r>
          </a:p>
        </p:txBody>
      </p:sp>
    </p:spTree>
    <p:extLst>
      <p:ext uri="{BB962C8B-B14F-4D97-AF65-F5344CB8AC3E}">
        <p14:creationId xmlns:p14="http://schemas.microsoft.com/office/powerpoint/2010/main" val="3768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Cestovné dle součástí za rok 2015 (v tis. Kč)</a:t>
            </a:r>
          </a:p>
        </p:txBody>
      </p:sp>
      <p:graphicFrame>
        <p:nvGraphicFramePr>
          <p:cNvPr id="5" name="Group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390816"/>
              </p:ext>
            </p:extLst>
          </p:nvPr>
        </p:nvGraphicFramePr>
        <p:xfrm>
          <a:off x="135845" y="1058180"/>
          <a:ext cx="8785225" cy="5722265"/>
        </p:xfrm>
        <a:graphic>
          <a:graphicData uri="http://schemas.openxmlformats.org/drawingml/2006/table">
            <a:tbl>
              <a:tblPr/>
              <a:tblGrid>
                <a:gridCol w="4752975"/>
                <a:gridCol w="1871662"/>
                <a:gridCol w="2160588"/>
              </a:tblGrid>
              <a:tr h="5238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Zahraničí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Tuzemsko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1 439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3 599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1 060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2 176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5 296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2 480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859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2 552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2 809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1 656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21 960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7 967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87086"/>
            <a:ext cx="6588125" cy="84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1600" kern="0" dirty="0" smtClean="0">
                <a:latin typeface="Arial" charset="0"/>
              </a:rPr>
              <a:t>   </a:t>
            </a:r>
            <a:r>
              <a:rPr lang="cs-CZ" altLang="cs-CZ" kern="0" dirty="0" smtClean="0">
                <a:latin typeface="Arial" charset="0"/>
              </a:rPr>
              <a:t>Cestovné dle zdrojů a součástí za rok 2015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333165"/>
              </p:ext>
            </p:extLst>
          </p:nvPr>
        </p:nvGraphicFramePr>
        <p:xfrm>
          <a:off x="174171" y="1146628"/>
          <a:ext cx="8785225" cy="5598899"/>
        </p:xfrm>
        <a:graphic>
          <a:graphicData uri="http://schemas.openxmlformats.org/drawingml/2006/table">
            <a:tbl>
              <a:tblPr/>
              <a:tblGrid>
                <a:gridCol w="4752975"/>
                <a:gridCol w="1871663"/>
                <a:gridCol w="2160587"/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Zdroj 1100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Ostatní zdroje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1 361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1 389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3 270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2 228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6 659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2 595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2 807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2 186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9 077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20 850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"/>
            <a:ext cx="6588125" cy="88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2000" kern="0" dirty="0" smtClean="0">
                <a:latin typeface="Arial" charset="0"/>
                <a:cs typeface="Arial" charset="0"/>
              </a:rPr>
              <a:t>  </a:t>
            </a:r>
            <a:r>
              <a:rPr lang="cs-CZ" altLang="cs-CZ" kern="0" dirty="0" smtClean="0">
                <a:latin typeface="Arial" charset="0"/>
                <a:cs typeface="Arial" charset="0"/>
              </a:rPr>
              <a:t>Struktura stipendií UTB 2015 (v tis. Kč)  </a:t>
            </a:r>
          </a:p>
        </p:txBody>
      </p:sp>
      <p:graphicFrame>
        <p:nvGraphicFramePr>
          <p:cNvPr id="5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546865"/>
              </p:ext>
            </p:extLst>
          </p:nvPr>
        </p:nvGraphicFramePr>
        <p:xfrm>
          <a:off x="236310" y="1154793"/>
          <a:ext cx="8640763" cy="5375293"/>
        </p:xfrm>
        <a:graphic>
          <a:graphicData uri="http://schemas.openxmlformats.org/drawingml/2006/table">
            <a:tbl>
              <a:tblPr/>
              <a:tblGrid>
                <a:gridCol w="6048375"/>
                <a:gridCol w="1368425"/>
                <a:gridCol w="1223963"/>
              </a:tblGrid>
              <a:tr h="504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Druh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Vyplaceno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Podíl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studijní výsledky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2 242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2,7 %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0,7 %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10 494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12,7 %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případě tíživé sociální situace studenta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851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1,0 %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případech zvláštního zřetele (zejména ubyt. stipendia)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30 493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36,8 %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zahraničí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12 202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14,7 %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ČR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11 135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13,4 %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studentům doktorských studijních programů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14 876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18,0 %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 za UTB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82 843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48046"/>
            <a:ext cx="6588125" cy="78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Vyplacená stipendia dle součástí  v letech 2012 – 2015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743384"/>
              </p:ext>
            </p:extLst>
          </p:nvPr>
        </p:nvGraphicFramePr>
        <p:xfrm>
          <a:off x="207736" y="1198789"/>
          <a:ext cx="8064500" cy="5557808"/>
        </p:xfrm>
        <a:graphic>
          <a:graphicData uri="http://schemas.openxmlformats.org/drawingml/2006/table">
            <a:tbl>
              <a:tblPr/>
              <a:tblGrid>
                <a:gridCol w="3888241"/>
                <a:gridCol w="953719"/>
                <a:gridCol w="1027083"/>
                <a:gridCol w="1043386"/>
                <a:gridCol w="1152071"/>
              </a:tblGrid>
              <a:tr h="669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15 242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15 964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16 726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1 876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1 870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11 930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11 741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12 433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6 988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7 540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8 336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14 683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13 198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17 638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4 452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4 664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5 345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6 019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Rektorát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12 893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13 546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16 946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67 287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69 397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82 843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360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Podíl osobních nákladů na celkových nákladech v letech 2012 – 2015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54548"/>
              </p:ext>
            </p:extLst>
          </p:nvPr>
        </p:nvGraphicFramePr>
        <p:xfrm>
          <a:off x="200706" y="1106714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8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8378"/>
            <a:ext cx="6588125" cy="85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Mzdy za rok 2015 dle zdrojů (v tis. Kč)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385419"/>
              </p:ext>
            </p:extLst>
          </p:nvPr>
        </p:nvGraphicFramePr>
        <p:xfrm>
          <a:off x="323850" y="1300160"/>
          <a:ext cx="8569325" cy="4433890"/>
        </p:xfrm>
        <a:graphic>
          <a:graphicData uri="http://schemas.openxmlformats.org/drawingml/2006/table">
            <a:tbl>
              <a:tblPr/>
              <a:tblGrid>
                <a:gridCol w="4392613"/>
                <a:gridCol w="1368425"/>
                <a:gridCol w="1439862"/>
                <a:gridCol w="1368425"/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bez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228 522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16 701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52 920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9 127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1 327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 z ostatních zdrojů zahraniční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OP VK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9 868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2 963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OP VaVpI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5 355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8 054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1 329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9 814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323 939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23 603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917406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OON: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7569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803445"/>
              </p:ext>
            </p:extLst>
          </p:nvPr>
        </p:nvGraphicFramePr>
        <p:xfrm>
          <a:off x="114300" y="1117600"/>
          <a:ext cx="8575675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List" r:id="rId4" imgW="8581928" imgH="5610372" progId="Excel.Sheet.8">
                  <p:embed/>
                </p:oleObj>
              </mc:Choice>
              <mc:Fallback>
                <p:oleObj name="List" r:id="rId4" imgW="8581928" imgH="5610372" progId="Excel.Sheet.8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1117600"/>
                        <a:ext cx="8575675" cy="560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9670"/>
            <a:ext cx="6588125" cy="86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Mzdové náklady dle zdrojů v letech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2012 – 2015 (v tis. Kč) – bez OON</a:t>
            </a:r>
          </a:p>
        </p:txBody>
      </p:sp>
    </p:spTree>
    <p:extLst>
      <p:ext uri="{BB962C8B-B14F-4D97-AF65-F5344CB8AC3E}">
        <p14:creationId xmlns:p14="http://schemas.microsoft.com/office/powerpoint/2010/main" val="3437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230188" y="992911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69670"/>
            <a:ext cx="6588125" cy="87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Mzdové náklady - DPP, DPČ v letech 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2012 – 2015 (v tis. Kč)</a:t>
            </a:r>
          </a:p>
        </p:txBody>
      </p:sp>
    </p:spTree>
    <p:extLst>
      <p:ext uri="{BB962C8B-B14F-4D97-AF65-F5344CB8AC3E}">
        <p14:creationId xmlns:p14="http://schemas.microsoft.com/office/powerpoint/2010/main" val="17026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1600" kern="0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Podíl osobních nákladů na celkových výnosech UTB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za rok 2015 (v tis. Kč)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840871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/>
                <a:gridCol w="2447925"/>
                <a:gridCol w="2089150"/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Osobní náklady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461 277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1 142 173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/>
          </p:cNvGraphicFramePr>
          <p:nvPr/>
        </p:nvGraphicFramePr>
        <p:xfrm>
          <a:off x="827088" y="1557338"/>
          <a:ext cx="7345362" cy="3914775"/>
        </p:xfrm>
        <a:graphic>
          <a:graphicData uri="http://schemas.openxmlformats.org/drawingml/2006/table">
            <a:tbl>
              <a:tblPr/>
              <a:tblGrid>
                <a:gridCol w="1619250"/>
                <a:gridCol w="1871662"/>
                <a:gridCol w="1944688"/>
                <a:gridCol w="1909762"/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 v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+ 7,4 %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5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" charset="0"/>
              </a:rPr>
              <a:t>   Přepočtený počet zaměstnanců UTB</a:t>
            </a:r>
          </a:p>
        </p:txBody>
      </p:sp>
    </p:spTree>
    <p:extLst>
      <p:ext uri="{BB962C8B-B14F-4D97-AF65-F5344CB8AC3E}">
        <p14:creationId xmlns:p14="http://schemas.microsoft.com/office/powerpoint/2010/main" val="18051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093712"/>
              </p:ext>
            </p:extLst>
          </p:nvPr>
        </p:nvGraphicFramePr>
        <p:xfrm>
          <a:off x="244702" y="1048657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104504"/>
            <a:ext cx="6627224" cy="81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Použité provozní příspěvky a dotace v letech  2012–2015  (v tis. Kč)</a:t>
            </a:r>
          </a:p>
        </p:txBody>
      </p:sp>
    </p:spTree>
    <p:extLst>
      <p:ext uri="{BB962C8B-B14F-4D97-AF65-F5344CB8AC3E}">
        <p14:creationId xmlns:p14="http://schemas.microsoft.com/office/powerpoint/2010/main" val="33019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Průměrná měsíční mzda dle kategorií a zdrojů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za rok 2015 (v tis. Kč)</a:t>
            </a: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7809"/>
              </p:ext>
            </p:extLst>
          </p:nvPr>
        </p:nvGraphicFramePr>
        <p:xfrm>
          <a:off x="179388" y="1196975"/>
          <a:ext cx="8785225" cy="4359278"/>
        </p:xfrm>
        <a:graphic>
          <a:graphicData uri="http://schemas.openxmlformats.org/drawingml/2006/table">
            <a:tbl>
              <a:tblPr/>
              <a:tblGrid>
                <a:gridCol w="3095625"/>
                <a:gridCol w="2089150"/>
                <a:gridCol w="1584325"/>
                <a:gridCol w="2016125"/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Ost.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Pedagog. pracovník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54 632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48 431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52 565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45 061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64 375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46 052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43 785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56 845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44 737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33 204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47 535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34 064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28 922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40 125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29 399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27 532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28 363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31 226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36 905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33 318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27 768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31 869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28 134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14 525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15 579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15 373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32 484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31 620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32 368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927725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Ost. zdroje: zejména VaV mimo MŠMT, OP EU,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16349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2192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Stav finančních prostředků na běžných účtech UTB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/>
        </p:nvGraphicFramePr>
        <p:xfrm>
          <a:off x="725714" y="1378859"/>
          <a:ext cx="7661049" cy="3975787"/>
        </p:xfrm>
        <a:graphic>
          <a:graphicData uri="http://schemas.openxmlformats.org/drawingml/2006/table">
            <a:tbl>
              <a:tblPr/>
              <a:tblGrid>
                <a:gridCol w="1414124"/>
                <a:gridCol w="3048654"/>
                <a:gridCol w="3198271"/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605 810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606 033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401 558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300 337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900113" y="4978400"/>
            <a:ext cx="7632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zahrnuje zejména prostředky fondů UTB</a:t>
            </a:r>
            <a:endParaRPr lang="cs-CZ" altLang="cs-CZ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 Stav fondů od roku 2009 (v tis. Kč)  I.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50800" y="969510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9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87087"/>
            <a:ext cx="6588125" cy="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Stav fondů od roku 2009 (v tis. Kč)  II.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50800" y="103414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1590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Výrok auditora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kern="0" dirty="0" smtClean="0">
                <a:latin typeface="Arial" charset="0"/>
              </a:rPr>
              <a:t>Výrok auditora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 Podle našeho názoru účetní závěrka ve všech významných ohledech podává věrný a poctivý obraz aktiv, pasiv a finanční situace veřejné  vysoké školy Univerzita Tomáše Bati ve Zlíně k 31. 12. 2015 a nákladů, výnosů a výsledku jejího hospodaření za účetní období roku 2015 v souladu s účetními předpisy platnými v České republice.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V Brně, dne 31. března 2016</a:t>
            </a:r>
            <a:endParaRPr lang="cs-CZ" altLang="cs-CZ" sz="2000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    Ing. Rostislav Chalupa                                   Ing. Petr Svoboda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  oprávnění KA ČR č. 1245                            oprávnění </a:t>
            </a:r>
            <a:r>
              <a:rPr lang="cs-CZ" altLang="cs-CZ" sz="2000" b="1" kern="0" smtClean="0">
                <a:latin typeface="Arial" charset="0"/>
              </a:rPr>
              <a:t>KA ČR č</a:t>
            </a:r>
            <a:r>
              <a:rPr lang="cs-CZ" altLang="cs-CZ" sz="2000" b="1" kern="0" dirty="0" smtClean="0">
                <a:latin typeface="Arial" charset="0"/>
              </a:rPr>
              <a:t>. 2264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                                               BDO CA s. r. 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                                        oprávnění KA ČR č. 305</a:t>
            </a:r>
            <a:r>
              <a:rPr lang="cs-CZ" altLang="cs-CZ" sz="2000" kern="0" dirty="0" smtClean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1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48047"/>
            <a:ext cx="6588125" cy="75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cs-CZ" altLang="cs-CZ" kern="0" dirty="0" smtClean="0">
                <a:latin typeface="Arial" pitchFamily="34" charset="0"/>
              </a:rPr>
              <a:t>	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78378"/>
            <a:ext cx="6588125" cy="83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Použité kapitálové příspěvky a dotace v letech 2012–2015</a:t>
            </a:r>
          </a:p>
          <a:p>
            <a:pPr eaLnBrk="1" hangingPunct="1"/>
            <a:r>
              <a:rPr lang="cs-CZ" altLang="cs-CZ" kern="0" dirty="0" smtClean="0">
                <a:latin typeface="Arial" charset="0"/>
              </a:rPr>
              <a:t> (v tis. Kč)</a:t>
            </a: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/>
        </p:nvGraphicFramePr>
        <p:xfrm>
          <a:off x="50800" y="1366838"/>
          <a:ext cx="8612187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6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8"/>
          <p:cNvGraphicFramePr>
            <a:graphicFrameLocks noChangeAspect="1"/>
          </p:cNvGraphicFramePr>
          <p:nvPr/>
        </p:nvGraphicFramePr>
        <p:xfrm>
          <a:off x="481013" y="1103994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69670"/>
            <a:ext cx="6588125" cy="86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Použité příspěvky a dotace celkem v letech 2012 – 2015 </a:t>
            </a:r>
          </a:p>
          <a:p>
            <a:pPr eaLnBrk="1" hangingPunct="1"/>
            <a:r>
              <a:rPr lang="cs-CZ" altLang="cs-CZ" kern="0" dirty="0">
                <a:latin typeface="Arial" charset="0"/>
              </a:rPr>
              <a:t> </a:t>
            </a:r>
            <a:r>
              <a:rPr lang="cs-CZ" altLang="cs-CZ" kern="0" dirty="0" smtClean="0">
                <a:latin typeface="Arial" charset="0"/>
              </a:rPr>
              <a:t> (v tis. Kč)</a:t>
            </a:r>
          </a:p>
        </p:txBody>
      </p:sp>
    </p:spTree>
    <p:extLst>
      <p:ext uri="{BB962C8B-B14F-4D97-AF65-F5344CB8AC3E}">
        <p14:creationId xmlns:p14="http://schemas.microsoft.com/office/powerpoint/2010/main" val="42644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319088"/>
            <a:ext cx="6588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Struktura financování UTB v roce 2015 z veřejných zdrojů (v tis. Kč)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endParaRPr lang="cs-CZ" altLang="cs-CZ" kern="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939939"/>
              </p:ext>
            </p:extLst>
          </p:nvPr>
        </p:nvGraphicFramePr>
        <p:xfrm>
          <a:off x="323850" y="1516290"/>
          <a:ext cx="8497888" cy="3736976"/>
        </p:xfrm>
        <a:graphic>
          <a:graphicData uri="http://schemas.openxmlformats.org/drawingml/2006/table">
            <a:tbl>
              <a:tblPr/>
              <a:tblGrid>
                <a:gridCol w="4908550"/>
                <a:gridCol w="1571625"/>
                <a:gridCol w="2017713"/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Struktura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1 023 925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328 348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 tom  - přes kapitolu MŠMT (včetně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764 012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298 609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veřej.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28 815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10 454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operační programy 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212 824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18 586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ostatní veřejné zdroje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323850" y="5740400"/>
            <a:ext cx="712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r>
              <a:rPr lang="cs-CZ" alt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) zahrnuty DPP, DPČ, autorské honoráře externím pracovníkům </a:t>
            </a:r>
          </a:p>
        </p:txBody>
      </p:sp>
    </p:spTree>
    <p:extLst>
      <p:ext uri="{BB962C8B-B14F-4D97-AF65-F5344CB8AC3E}">
        <p14:creationId xmlns:p14="http://schemas.microsoft.com/office/powerpoint/2010/main" val="15385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 Výnosy hlavní činnosti UTB za rok 2015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578921"/>
              </p:ext>
            </p:extLst>
          </p:nvPr>
        </p:nvGraphicFramePr>
        <p:xfrm>
          <a:off x="541338" y="1268413"/>
          <a:ext cx="7991475" cy="2949576"/>
        </p:xfrm>
        <a:graphic>
          <a:graphicData uri="http://schemas.openxmlformats.org/drawingml/2006/table">
            <a:tbl>
              <a:tblPr/>
              <a:tblGrid>
                <a:gridCol w="4649788"/>
                <a:gridCol w="1744662"/>
                <a:gridCol w="1597025"/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UTB v hlavní činnosti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1 092 215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z toho    provozní dotace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793 616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jiné ostatní výnosy*)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220 593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tržby z prodeje služeb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zúčtování fondů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612775" y="4724400"/>
            <a:ext cx="79200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zejména zúčtování odpisů u majetku pořízeného z dotace  a převedených prostředků příspěvku (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199 996 tis. Kč), </a:t>
            </a: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výnosy ve formě poplatků za studium – tvorba stipendijního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fondu (10 837 tis. Kč)</a:t>
            </a:r>
          </a:p>
        </p:txBody>
      </p:sp>
    </p:spTree>
    <p:extLst>
      <p:ext uri="{BB962C8B-B14F-4D97-AF65-F5344CB8AC3E}">
        <p14:creationId xmlns:p14="http://schemas.microsoft.com/office/powerpoint/2010/main" val="34764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21015421"/>
              </p:ext>
            </p:extLst>
          </p:nvPr>
        </p:nvGraphicFramePr>
        <p:xfrm>
          <a:off x="190500" y="965200"/>
          <a:ext cx="8594725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Worksheet" r:id="rId4" imgW="8601126" imgH="5629195" progId="Excel.Sheet.8">
                  <p:embed/>
                </p:oleObj>
              </mc:Choice>
              <mc:Fallback>
                <p:oleObj name="Worksheet" r:id="rId4" imgW="8601126" imgH="5629195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965200"/>
                        <a:ext cx="8594725" cy="562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kern="0" dirty="0" smtClean="0">
                <a:latin typeface="Arial" charset="0"/>
              </a:rPr>
              <a:t>  Celkové výnosy v letech 2012 – 2015 (v tis. Kč)</a:t>
            </a:r>
          </a:p>
        </p:txBody>
      </p:sp>
    </p:spTree>
    <p:extLst>
      <p:ext uri="{BB962C8B-B14F-4D97-AF65-F5344CB8AC3E}">
        <p14:creationId xmlns:p14="http://schemas.microsoft.com/office/powerpoint/2010/main" val="2865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10221</TotalTime>
  <Words>2974</Words>
  <Application>Microsoft Office PowerPoint</Application>
  <PresentationFormat>Předvádění na obrazovce (4:3)</PresentationFormat>
  <Paragraphs>1123</Paragraphs>
  <Slides>45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4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Worksheet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výroční zpráva o hospodaření 2015</dc:title>
  <dc:creator>kvestor</dc:creator>
  <cp:lastModifiedBy>Uzivatel</cp:lastModifiedBy>
  <cp:revision>917</cp:revision>
  <cp:lastPrinted>2016-04-14T14:58:54Z</cp:lastPrinted>
  <dcterms:created xsi:type="dcterms:W3CDTF">2006-02-27T10:09:50Z</dcterms:created>
  <dcterms:modified xsi:type="dcterms:W3CDTF">2016-05-03T10:33:39Z</dcterms:modified>
</cp:coreProperties>
</file>