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08" r:id="rId5"/>
    <p:sldId id="404" r:id="rId6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993300"/>
    <a:srgbClr val="FF6600"/>
    <a:srgbClr val="FF1A0A"/>
    <a:srgbClr val="D0D0CE"/>
    <a:srgbClr val="58A8EA"/>
    <a:srgbClr val="7CCE7C"/>
    <a:srgbClr val="79B395"/>
    <a:srgbClr val="FFC58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7870" autoAdjust="0"/>
  </p:normalViewPr>
  <p:slideViewPr>
    <p:cSldViewPr>
      <p:cViewPr varScale="1">
        <p:scale>
          <a:sx n="101" d="100"/>
          <a:sy n="101" d="100"/>
        </p:scale>
        <p:origin x="22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uchazečů k 23.4.2019</c:v>
                </c:pt>
              </c:strCache>
            </c:strRef>
          </c:tx>
          <c:spPr>
            <a:effectLst>
              <a:softEdge rad="25400"/>
            </a:effectLst>
            <a:scene3d>
              <a:camera prst="orthographicFront"/>
              <a:lightRig rig="threePt" dir="t"/>
            </a:scene3d>
            <a:sp3d prstMaterial="plastic">
              <a:bevelT w="38100"/>
            </a:sp3d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1-3468-43C1-8293-A9A12A2BB86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3-3468-43C1-8293-A9A12A2BB86E}"/>
              </c:ext>
            </c:extLst>
          </c:dPt>
          <c:dPt>
            <c:idx val="2"/>
            <c:bubble3D val="0"/>
            <c:spPr>
              <a:solidFill>
                <a:srgbClr val="9933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5-3468-43C1-8293-A9A12A2BB86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7-3468-43C1-8293-A9A12A2BB86E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9-3468-43C1-8293-A9A12A2BB86E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>
                <a:softEdge rad="25400"/>
              </a:effectLst>
              <a:scene3d>
                <a:camera prst="orthographicFront"/>
                <a:lightRig rig="threePt" dir="t"/>
              </a:scene3d>
              <a:sp3d prstMaterial="plastic">
                <a:bevelT w="38100"/>
              </a:sp3d>
            </c:spPr>
            <c:extLst>
              <c:ext xmlns:c16="http://schemas.microsoft.com/office/drawing/2014/chart" uri="{C3380CC4-5D6E-409C-BE32-E72D297353CC}">
                <c16:uniqueId val="{0000000B-3468-43C1-8293-A9A12A2BB86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List1!$A$2:$A$7</c:f>
              <c:strCache>
                <c:ptCount val="6"/>
                <c:pt idx="0">
                  <c:v>FaME</c:v>
                </c:pt>
                <c:pt idx="1">
                  <c:v>FMK</c:v>
                </c:pt>
                <c:pt idx="2">
                  <c:v>FHS</c:v>
                </c:pt>
                <c:pt idx="3">
                  <c:v>FAI</c:v>
                </c:pt>
                <c:pt idx="4">
                  <c:v>FT</c:v>
                </c:pt>
                <c:pt idx="5">
                  <c:v>FLKŘ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1009</c:v>
                </c:pt>
                <c:pt idx="1">
                  <c:v>453</c:v>
                </c:pt>
                <c:pt idx="2">
                  <c:v>875</c:v>
                </c:pt>
                <c:pt idx="3">
                  <c:v>785</c:v>
                </c:pt>
                <c:pt idx="4">
                  <c:v>1009</c:v>
                </c:pt>
                <c:pt idx="5">
                  <c:v>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68-43C1-8293-A9A12A2BB86E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7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9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7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2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30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Počet zapsaných studentů po 2. kolech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512" y="908720"/>
            <a:ext cx="8720137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lvl="1" defTabSz="449263">
              <a:lnSpc>
                <a:spcPct val="90000"/>
              </a:lnSpc>
              <a:spcBef>
                <a:spcPct val="20000"/>
              </a:spcBef>
              <a:buClr>
                <a:srgbClr val="FF66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000" dirty="0" smtClean="0">
              <a:latin typeface="+mn-lt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447353456"/>
              </p:ext>
            </p:extLst>
          </p:nvPr>
        </p:nvGraphicFramePr>
        <p:xfrm>
          <a:off x="251520" y="908720"/>
          <a:ext cx="32758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80608" y="6578386"/>
            <a:ext cx="3368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>
                <a:solidFill>
                  <a:srgbClr val="46505A"/>
                </a:solidFill>
              </a:rPr>
              <a:t>Pozn.: data za rok 2019 platná ke dni </a:t>
            </a:r>
            <a:r>
              <a:rPr lang="cs-CZ" sz="1100" dirty="0">
                <a:solidFill>
                  <a:srgbClr val="46505A"/>
                </a:solidFill>
              </a:rPr>
              <a:t>7</a:t>
            </a:r>
            <a:r>
              <a:rPr lang="cs-CZ" sz="1100" dirty="0" smtClean="0">
                <a:solidFill>
                  <a:srgbClr val="46505A"/>
                </a:solidFill>
              </a:rPr>
              <a:t>. říjen 2019.</a:t>
            </a:r>
            <a:endParaRPr lang="cs-CZ" sz="1100" dirty="0">
              <a:solidFill>
                <a:srgbClr val="46505A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4942"/>
              </p:ext>
            </p:extLst>
          </p:nvPr>
        </p:nvGraphicFramePr>
        <p:xfrm>
          <a:off x="4139952" y="2796555"/>
          <a:ext cx="435428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62">
                  <a:extLst>
                    <a:ext uri="{9D8B030D-6E8A-4147-A177-3AD203B41FA5}">
                      <a16:colId xmlns:a16="http://schemas.microsoft.com/office/drawing/2014/main" val="3637290292"/>
                    </a:ext>
                  </a:extLst>
                </a:gridCol>
                <a:gridCol w="765452">
                  <a:extLst>
                    <a:ext uri="{9D8B030D-6E8A-4147-A177-3AD203B41FA5}">
                      <a16:colId xmlns:a16="http://schemas.microsoft.com/office/drawing/2014/main" val="30111381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2664535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7953590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23012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součást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Bc.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Mgr.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Ph.D.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7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785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7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875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649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886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393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1 048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1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UNI-CPS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3 339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1 413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4 853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7177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91108" y="4402534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Podíl kombinované formy:</a:t>
            </a:r>
          </a:p>
          <a:p>
            <a:r>
              <a:rPr lang="cs-CZ" sz="1600" dirty="0" smtClean="0"/>
              <a:t>Bakalářské studium – 32 %</a:t>
            </a:r>
          </a:p>
          <a:p>
            <a:r>
              <a:rPr lang="cs-CZ" sz="1600" dirty="0" smtClean="0"/>
              <a:t>Magisterské studium – 50 %</a:t>
            </a:r>
          </a:p>
          <a:p>
            <a:r>
              <a:rPr lang="cs-CZ" sz="1600" dirty="0" smtClean="0"/>
              <a:t>Doktorské studium – 13 %</a:t>
            </a:r>
          </a:p>
          <a:p>
            <a:endParaRPr lang="cs-CZ" sz="1600" dirty="0"/>
          </a:p>
          <a:p>
            <a:r>
              <a:rPr lang="cs-CZ" sz="1600" dirty="0" smtClean="0"/>
              <a:t>44 % studentů ze ZL-kraje</a:t>
            </a:r>
          </a:p>
          <a:p>
            <a:r>
              <a:rPr lang="cs-CZ" sz="1600" dirty="0" smtClean="0"/>
              <a:t>6 % studentů ze Slovenska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26170"/>
              </p:ext>
            </p:extLst>
          </p:nvPr>
        </p:nvGraphicFramePr>
        <p:xfrm>
          <a:off x="3347863" y="801961"/>
          <a:ext cx="5337744" cy="88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356">
                  <a:extLst>
                    <a:ext uri="{9D8B030D-6E8A-4147-A177-3AD203B41FA5}">
                      <a16:colId xmlns:a16="http://schemas.microsoft.com/office/drawing/2014/main" val="4048327811"/>
                    </a:ext>
                  </a:extLst>
                </a:gridCol>
                <a:gridCol w="1071097">
                  <a:extLst>
                    <a:ext uri="{9D8B030D-6E8A-4147-A177-3AD203B41FA5}">
                      <a16:colId xmlns:a16="http://schemas.microsoft.com/office/drawing/2014/main" val="1292565380"/>
                    </a:ext>
                  </a:extLst>
                </a:gridCol>
                <a:gridCol w="1071097">
                  <a:extLst>
                    <a:ext uri="{9D8B030D-6E8A-4147-A177-3AD203B41FA5}">
                      <a16:colId xmlns:a16="http://schemas.microsoft.com/office/drawing/2014/main" val="2644232474"/>
                    </a:ext>
                  </a:extLst>
                </a:gridCol>
                <a:gridCol w="1071097">
                  <a:extLst>
                    <a:ext uri="{9D8B030D-6E8A-4147-A177-3AD203B41FA5}">
                      <a16:colId xmlns:a16="http://schemas.microsoft.com/office/drawing/2014/main" val="559688768"/>
                    </a:ext>
                  </a:extLst>
                </a:gridCol>
                <a:gridCol w="1071097">
                  <a:extLst>
                    <a:ext uri="{9D8B030D-6E8A-4147-A177-3AD203B41FA5}">
                      <a16:colId xmlns:a16="http://schemas.microsoft.com/office/drawing/2014/main" val="4240098255"/>
                    </a:ext>
                  </a:extLst>
                </a:gridCol>
              </a:tblGrid>
              <a:tr h="58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2019/2020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Přihlášky 2018/2019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Zapsaní 2018/2019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20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Fyzic</a:t>
                      </a:r>
                      <a:r>
                        <a:rPr lang="cs-CZ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./</a:t>
                      </a:r>
                      <a:r>
                        <a:rPr lang="cs-CZ" sz="120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přep</a:t>
                      </a:r>
                      <a:r>
                        <a:rPr lang="cs-CZ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31.10.2018</a:t>
                      </a:r>
                      <a:endParaRPr lang="cs-CZ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3592876"/>
                  </a:ext>
                </a:extLst>
              </a:tr>
              <a:tr h="296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10 833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4 853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7 302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4 280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4 105 / 3 959</a:t>
                      </a:r>
                      <a:endParaRPr lang="cs-CZ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77365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975077" y="1830407"/>
            <a:ext cx="50122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Meziroční nárůst přihlášek o 48 %</a:t>
            </a:r>
          </a:p>
          <a:p>
            <a:r>
              <a:rPr lang="cs-CZ" sz="1400" dirty="0" smtClean="0"/>
              <a:t>V prvním kole podáno 81 % všech přihlášek</a:t>
            </a:r>
          </a:p>
          <a:p>
            <a:r>
              <a:rPr lang="cs-CZ" sz="1400" dirty="0" smtClean="0"/>
              <a:t>Meziroční nárůst zapsaných studentů o 13 %</a:t>
            </a:r>
            <a:endParaRPr lang="cs-CZ" sz="1400" dirty="0"/>
          </a:p>
          <a:p>
            <a:endParaRPr 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88024" y="6186973"/>
            <a:ext cx="3994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Aktuálně studuje na UTB 9 588 studentů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72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Statistika 2019/2020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28043"/>
              </p:ext>
            </p:extLst>
          </p:nvPr>
        </p:nvGraphicFramePr>
        <p:xfrm>
          <a:off x="179512" y="1268760"/>
          <a:ext cx="8713792" cy="3119336"/>
        </p:xfrm>
        <a:graphic>
          <a:graphicData uri="http://schemas.openxmlformats.org/drawingml/2006/table">
            <a:tbl>
              <a:tblPr firstRow="1" bandRow="1"/>
              <a:tblGrid>
                <a:gridCol w="717034">
                  <a:extLst>
                    <a:ext uri="{9D8B030D-6E8A-4147-A177-3AD203B41FA5}">
                      <a16:colId xmlns:a16="http://schemas.microsoft.com/office/drawing/2014/main" val="339877421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2888017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304175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74648441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23564393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30981433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933667070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388231047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839672748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758719583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2472800975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101750164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848468249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3170864931"/>
                    </a:ext>
                  </a:extLst>
                </a:gridCol>
                <a:gridCol w="571197">
                  <a:extLst>
                    <a:ext uri="{9D8B030D-6E8A-4147-A177-3AD203B41FA5}">
                      <a16:colId xmlns:a16="http://schemas.microsoft.com/office/drawing/2014/main" val="4221533930"/>
                    </a:ext>
                  </a:extLst>
                </a:gridCol>
              </a:tblGrid>
              <a:tr h="3550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115" marR="9115" marT="91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FaME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FHS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FLKŘ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UTB - REK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07471"/>
                  </a:ext>
                </a:extLst>
              </a:tr>
              <a:tr h="4327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Přihlášky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Zapsáno 2019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85747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Bakalářské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1442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799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1481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1415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1091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569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916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9087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53093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Navazující Magisterské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751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75148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Doktorské studium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15182"/>
                  </a:ext>
                </a:extLst>
              </a:tr>
              <a:tr h="4663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1048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1 009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5" marR="9115" marT="91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59070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51520" y="472514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 prvního kola se zapsalo do Bc. 38 % přihlášených, z druhého kola 60 % přihlášených studentů.</a:t>
            </a:r>
          </a:p>
          <a:p>
            <a:r>
              <a:rPr lang="cs-CZ" sz="1400" dirty="0"/>
              <a:t>Z prvního kola se zapsalo do </a:t>
            </a:r>
            <a:r>
              <a:rPr lang="cs-CZ" sz="1400" dirty="0" smtClean="0"/>
              <a:t>Mgr. 53 </a:t>
            </a:r>
            <a:r>
              <a:rPr lang="cs-CZ" sz="1400" dirty="0"/>
              <a:t>% </a:t>
            </a:r>
            <a:r>
              <a:rPr lang="cs-CZ" sz="1400" dirty="0" smtClean="0"/>
              <a:t>přihlášených, z </a:t>
            </a:r>
            <a:r>
              <a:rPr lang="cs-CZ" sz="1400" dirty="0"/>
              <a:t>druhého kola </a:t>
            </a:r>
            <a:r>
              <a:rPr lang="cs-CZ" sz="1400" dirty="0" smtClean="0"/>
              <a:t>70 </a:t>
            </a:r>
            <a:r>
              <a:rPr lang="cs-CZ" sz="1400" dirty="0"/>
              <a:t>% </a:t>
            </a:r>
            <a:r>
              <a:rPr lang="cs-CZ" sz="1400" dirty="0" smtClean="0"/>
              <a:t>přihlášených studentů.</a:t>
            </a:r>
            <a:endParaRPr lang="cs-CZ" sz="14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872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1" ma:contentTypeDescription="Vytvoří nový dokument" ma:contentTypeScope="" ma:versionID="8a3dc155f2d5257a7bea6d337ef3abd9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70a4bc147b6ab1f0345d2bf7cc1719fe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FBD8B-A5D3-4193-9E9D-D87571B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35239-DC7F-4F5E-9A0B-AC6C1EA0A31F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fc4b360f-9c6e-4c32-a22a-07301f39663c"/>
    <ds:schemaRef ds:uri="b8e1fae8-c9da-4f2e-9a78-1df90a178af4"/>
    <ds:schemaRef ds:uri="http://www.w3.org/XML/1998/namespace"/>
    <ds:schemaRef ds:uri="http://purl.org/dc/terms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18945</TotalTime>
  <Words>325</Words>
  <Application>Microsoft Office PowerPoint</Application>
  <PresentationFormat>Předvádění na obrazovce (4:3)</PresentationFormat>
  <Paragraphs>170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VZ - Personalní</vt:lpstr>
      <vt:lpstr>Počet zapsaných studentů po 2. kolech</vt:lpstr>
      <vt:lpstr>Statistika 2019/2020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525</cp:revision>
  <cp:lastPrinted>2019-10-15T09:34:39Z</cp:lastPrinted>
  <dcterms:created xsi:type="dcterms:W3CDTF">2011-01-17T07:56:05Z</dcterms:created>
  <dcterms:modified xsi:type="dcterms:W3CDTF">2019-10-15T10:41:38Z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