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4" r:id="rId2"/>
    <p:sldId id="352" r:id="rId3"/>
    <p:sldId id="351" r:id="rId4"/>
    <p:sldId id="362" r:id="rId5"/>
    <p:sldId id="363" r:id="rId6"/>
    <p:sldId id="364" r:id="rId7"/>
    <p:sldId id="365" r:id="rId8"/>
    <p:sldId id="367" r:id="rId9"/>
    <p:sldId id="381" r:id="rId10"/>
    <p:sldId id="372" r:id="rId11"/>
    <p:sldId id="385" r:id="rId12"/>
    <p:sldId id="379" r:id="rId13"/>
    <p:sldId id="374" r:id="rId14"/>
    <p:sldId id="378" r:id="rId15"/>
    <p:sldId id="375" r:id="rId16"/>
    <p:sldId id="376" r:id="rId17"/>
    <p:sldId id="377" r:id="rId18"/>
    <p:sldId id="382" r:id="rId19"/>
    <p:sldId id="380" r:id="rId20"/>
    <p:sldId id="383" r:id="rId21"/>
    <p:sldId id="386" r:id="rId22"/>
    <p:sldId id="384" r:id="rId23"/>
  </p:sldIdLst>
  <p:sldSz cx="12192000" cy="6858000"/>
  <p:notesSz cx="6799263" cy="9929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4B232"/>
    <a:srgbClr val="AFC850"/>
    <a:srgbClr val="BECDD2"/>
    <a:srgbClr val="46505A"/>
    <a:srgbClr val="FF7800"/>
    <a:srgbClr val="E6501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1035B936-41B2-48DE-9531-A6B6CED7C66A}" type="datetimeFigureOut">
              <a:rPr lang="cs-CZ" smtClean="0"/>
              <a:t>15.05.2023</a:t>
            </a:fld>
            <a:endParaRPr lang="cs-CZ"/>
          </a:p>
        </p:txBody>
      </p:sp>
      <p:sp>
        <p:nvSpPr>
          <p:cNvPr id="4" name="Zástupný symbol pro zápatí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592ECC5E-0A97-487A-A933-C84498A251F4}" type="slidenum">
              <a:rPr lang="cs-CZ" smtClean="0"/>
              <a:t>‹#›</a:t>
            </a:fld>
            <a:endParaRPr lang="cs-CZ"/>
          </a:p>
        </p:txBody>
      </p:sp>
    </p:spTree>
    <p:extLst>
      <p:ext uri="{BB962C8B-B14F-4D97-AF65-F5344CB8AC3E}">
        <p14:creationId xmlns:p14="http://schemas.microsoft.com/office/powerpoint/2010/main" val="314014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7088" cy="497047"/>
          </a:xfrm>
          <a:prstGeom prst="rect">
            <a:avLst/>
          </a:prstGeom>
        </p:spPr>
        <p:txBody>
          <a:bodyPr vert="horz" lIns="91458" tIns="45729" rIns="91458" bIns="45729" rtlCol="0"/>
          <a:lstStyle>
            <a:lvl1pPr algn="l">
              <a:defRPr sz="1200"/>
            </a:lvl1pPr>
          </a:lstStyle>
          <a:p>
            <a:endParaRPr lang="cs-CZ"/>
          </a:p>
        </p:txBody>
      </p:sp>
      <p:sp>
        <p:nvSpPr>
          <p:cNvPr id="3" name="Zástupný symbol pro datum 2"/>
          <p:cNvSpPr>
            <a:spLocks noGrp="1"/>
          </p:cNvSpPr>
          <p:nvPr>
            <p:ph type="dt" idx="1"/>
          </p:nvPr>
        </p:nvSpPr>
        <p:spPr>
          <a:xfrm>
            <a:off x="3850587" y="0"/>
            <a:ext cx="2947088" cy="497047"/>
          </a:xfrm>
          <a:prstGeom prst="rect">
            <a:avLst/>
          </a:prstGeom>
        </p:spPr>
        <p:txBody>
          <a:bodyPr vert="horz" lIns="91458" tIns="45729" rIns="91458" bIns="45729" rtlCol="0"/>
          <a:lstStyle>
            <a:lvl1pPr algn="r">
              <a:defRPr sz="1200"/>
            </a:lvl1pPr>
          </a:lstStyle>
          <a:p>
            <a:fld id="{57680477-5A88-4C9B-84DB-583A614AFB27}" type="datetimeFigureOut">
              <a:rPr lang="cs-CZ" smtClean="0"/>
              <a:t>15.05.2023</a:t>
            </a:fld>
            <a:endParaRPr lang="cs-CZ"/>
          </a:p>
        </p:txBody>
      </p:sp>
      <p:sp>
        <p:nvSpPr>
          <p:cNvPr id="4" name="Zástupný symbol pro obrázek snímku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58" tIns="45729" rIns="91458" bIns="45729" rtlCol="0" anchor="ctr"/>
          <a:lstStyle/>
          <a:p>
            <a:endParaRPr lang="cs-CZ"/>
          </a:p>
        </p:txBody>
      </p:sp>
      <p:sp>
        <p:nvSpPr>
          <p:cNvPr id="5" name="Zástupný symbol pro poznámky 4"/>
          <p:cNvSpPr>
            <a:spLocks noGrp="1"/>
          </p:cNvSpPr>
          <p:nvPr>
            <p:ph type="body" sz="quarter" idx="3"/>
          </p:nvPr>
        </p:nvSpPr>
        <p:spPr>
          <a:xfrm>
            <a:off x="679609" y="4778316"/>
            <a:ext cx="5440046" cy="3909675"/>
          </a:xfrm>
          <a:prstGeom prst="rect">
            <a:avLst/>
          </a:prstGeom>
        </p:spPr>
        <p:txBody>
          <a:bodyPr vert="horz" lIns="91458" tIns="45729" rIns="91458" bIns="45729"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2766"/>
            <a:ext cx="2947088" cy="497047"/>
          </a:xfrm>
          <a:prstGeom prst="rect">
            <a:avLst/>
          </a:prstGeom>
        </p:spPr>
        <p:txBody>
          <a:bodyPr vert="horz" lIns="91458" tIns="45729" rIns="91458" bIns="4572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587" y="9432766"/>
            <a:ext cx="2947088" cy="497047"/>
          </a:xfrm>
          <a:prstGeom prst="rect">
            <a:avLst/>
          </a:prstGeom>
        </p:spPr>
        <p:txBody>
          <a:bodyPr vert="horz" lIns="91458" tIns="45729" rIns="91458" bIns="45729" rtlCol="0" anchor="b"/>
          <a:lstStyle>
            <a:lvl1pPr algn="r">
              <a:defRPr sz="1200"/>
            </a:lvl1pPr>
          </a:lstStyle>
          <a:p>
            <a:fld id="{2F42E434-62FD-4612-B90C-B7CBFD236D7F}" type="slidenum">
              <a:rPr lang="cs-CZ" smtClean="0"/>
              <a:t>‹#›</a:t>
            </a:fld>
            <a:endParaRPr lang="cs-CZ"/>
          </a:p>
        </p:txBody>
      </p:sp>
    </p:spTree>
    <p:extLst>
      <p:ext uri="{BB962C8B-B14F-4D97-AF65-F5344CB8AC3E}">
        <p14:creationId xmlns:p14="http://schemas.microsoft.com/office/powerpoint/2010/main" val="22765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15.05.2023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410941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15.05.2023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346208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15.05.2023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206410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014484" y="365125"/>
            <a:ext cx="10339316" cy="1325563"/>
          </a:xfrm>
        </p:spPr>
        <p:txBody>
          <a:bodyPr>
            <a:normAutofit/>
          </a:bodyPr>
          <a:lstStyle>
            <a:lvl1pPr>
              <a:defRPr sz="4000" b="1">
                <a:solidFill>
                  <a:srgbClr val="E65014"/>
                </a:solidFill>
              </a:defRPr>
            </a:lvl1pPr>
          </a:lstStyle>
          <a:p>
            <a:r>
              <a:rPr lang="cs-CZ" dirty="0"/>
              <a:t>KLIKNUTÍM LZE UPRAVIT STYL.</a:t>
            </a:r>
          </a:p>
        </p:txBody>
      </p:sp>
      <p:sp>
        <p:nvSpPr>
          <p:cNvPr id="3" name="Zástupný symbol pro obsah 2"/>
          <p:cNvSpPr>
            <a:spLocks noGrp="1"/>
          </p:cNvSpPr>
          <p:nvPr>
            <p:ph idx="1"/>
          </p:nvPr>
        </p:nvSpPr>
        <p:spPr>
          <a:xfrm>
            <a:off x="1014484" y="1825625"/>
            <a:ext cx="10339316" cy="4351338"/>
          </a:xfrm>
        </p:spPr>
        <p:txBody>
          <a:bodyPr/>
          <a:lstStyle>
            <a:lvl1pPr>
              <a:defRPr sz="3200">
                <a:solidFill>
                  <a:srgbClr val="080808"/>
                </a:solidFill>
              </a:defRPr>
            </a:lvl1pPr>
            <a:lvl2pPr>
              <a:defRPr sz="2800">
                <a:solidFill>
                  <a:srgbClr val="080808"/>
                </a:solidFill>
              </a:defRPr>
            </a:lvl2pPr>
            <a:lvl3pPr>
              <a:defRPr sz="2400">
                <a:solidFill>
                  <a:srgbClr val="080808"/>
                </a:solidFill>
              </a:defRPr>
            </a:lvl3pPr>
            <a:lvl4pPr>
              <a:defRPr sz="2000">
                <a:solidFill>
                  <a:srgbClr val="080808"/>
                </a:solidFill>
              </a:defRPr>
            </a:lvl4pPr>
            <a:lvl5pPr>
              <a:defRPr>
                <a:solidFill>
                  <a:srgbClr val="080808"/>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a:xfrm>
            <a:off x="1014484" y="6356350"/>
            <a:ext cx="2566916" cy="365125"/>
          </a:xfrm>
        </p:spPr>
        <p:txBody>
          <a:bodyPr/>
          <a:lstStyle/>
          <a:p>
            <a:fld id="{3EF4D4BC-F9BE-49EF-BCE7-81EE599CAE71}" type="datetimeFigureOut">
              <a:rPr lang="cs-CZ" smtClean="0"/>
              <a:t>15.05.2023</a:t>
            </a:fld>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32603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F4D4BC-F9BE-49EF-BCE7-81EE599CAE71}" type="datetimeFigureOut">
              <a:rPr lang="cs-CZ" smtClean="0"/>
              <a:t>15.05.2023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332350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1014484" y="1825625"/>
            <a:ext cx="5005316" cy="435133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rgbClr val="080808"/>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72200" y="1825625"/>
            <a:ext cx="5181600" cy="435133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rgbClr val="080808"/>
                </a:solidFill>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p:cNvSpPr>
            <a:spLocks noGrp="1"/>
          </p:cNvSpPr>
          <p:nvPr>
            <p:ph type="dt" sz="half" idx="10"/>
          </p:nvPr>
        </p:nvSpPr>
        <p:spPr/>
        <p:txBody>
          <a:bodyPr/>
          <a:lstStyle/>
          <a:p>
            <a:fld id="{3EF4D4BC-F9BE-49EF-BCE7-81EE599CAE71}" type="datetimeFigureOut">
              <a:rPr lang="cs-CZ" smtClean="0"/>
              <a:t>15.05.2023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2950B5-42CD-473A-B680-14E58024D8B7}" type="slidenum">
              <a:rPr lang="cs-CZ" smtClean="0"/>
              <a:t>‹#›</a:t>
            </a:fld>
            <a:endParaRPr lang="cs-CZ"/>
          </a:p>
        </p:txBody>
      </p:sp>
      <p:sp>
        <p:nvSpPr>
          <p:cNvPr id="9" name="Nadpis 1"/>
          <p:cNvSpPr>
            <a:spLocks noGrp="1"/>
          </p:cNvSpPr>
          <p:nvPr>
            <p:ph type="title" hasCustomPrompt="1"/>
          </p:nvPr>
        </p:nvSpPr>
        <p:spPr>
          <a:xfrm>
            <a:off x="1014484" y="365125"/>
            <a:ext cx="10339316" cy="1325563"/>
          </a:xfrm>
        </p:spPr>
        <p:txBody>
          <a:bodyPr>
            <a:normAutofit/>
          </a:bodyPr>
          <a:lstStyle>
            <a:lvl1pPr>
              <a:defRPr sz="4000" b="1">
                <a:solidFill>
                  <a:srgbClr val="E65014"/>
                </a:solidFill>
              </a:defRPr>
            </a:lvl1pPr>
          </a:lstStyle>
          <a:p>
            <a:r>
              <a:rPr lang="cs-CZ" dirty="0"/>
              <a:t>KLIKNUTÍM LZE UPRAVIT STYL.</a:t>
            </a:r>
          </a:p>
        </p:txBody>
      </p:sp>
    </p:spTree>
    <p:extLst>
      <p:ext uri="{BB962C8B-B14F-4D97-AF65-F5344CB8AC3E}">
        <p14:creationId xmlns:p14="http://schemas.microsoft.com/office/powerpoint/2010/main" val="267103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F4D4BC-F9BE-49EF-BCE7-81EE599CAE71}" type="datetimeFigureOut">
              <a:rPr lang="cs-CZ" smtClean="0"/>
              <a:t>15.05.2023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18006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3EF4D4BC-F9BE-49EF-BCE7-81EE599CAE71}" type="datetimeFigureOut">
              <a:rPr lang="cs-CZ" smtClean="0"/>
              <a:t>15.05.2023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82950B5-42CD-473A-B680-14E58024D8B7}" type="slidenum">
              <a:rPr lang="cs-CZ" smtClean="0"/>
              <a:t>‹#›</a:t>
            </a:fld>
            <a:endParaRPr lang="cs-CZ"/>
          </a:p>
        </p:txBody>
      </p:sp>
      <p:sp>
        <p:nvSpPr>
          <p:cNvPr id="6" name="Nadpis 1"/>
          <p:cNvSpPr>
            <a:spLocks noGrp="1"/>
          </p:cNvSpPr>
          <p:nvPr>
            <p:ph type="title" hasCustomPrompt="1"/>
          </p:nvPr>
        </p:nvSpPr>
        <p:spPr>
          <a:xfrm>
            <a:off x="1014484" y="365125"/>
            <a:ext cx="10339316" cy="1325563"/>
          </a:xfrm>
        </p:spPr>
        <p:txBody>
          <a:bodyPr>
            <a:normAutofit/>
          </a:bodyPr>
          <a:lstStyle>
            <a:lvl1pPr>
              <a:defRPr sz="4000" b="1">
                <a:solidFill>
                  <a:srgbClr val="E65014"/>
                </a:solidFill>
              </a:defRPr>
            </a:lvl1pPr>
          </a:lstStyle>
          <a:p>
            <a:r>
              <a:rPr lang="cs-CZ" dirty="0"/>
              <a:t>KLIKNUTÍM LZE UPRAVIT STYL.</a:t>
            </a:r>
          </a:p>
        </p:txBody>
      </p:sp>
    </p:spTree>
    <p:extLst>
      <p:ext uri="{BB962C8B-B14F-4D97-AF65-F5344CB8AC3E}">
        <p14:creationId xmlns:p14="http://schemas.microsoft.com/office/powerpoint/2010/main" val="362495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F4D4BC-F9BE-49EF-BCE7-81EE599CAE71}" type="datetimeFigureOut">
              <a:rPr lang="cs-CZ" smtClean="0"/>
              <a:t>15.05.2023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164819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F4D4BC-F9BE-49EF-BCE7-81EE599CAE71}" type="datetimeFigureOut">
              <a:rPr lang="cs-CZ" smtClean="0"/>
              <a:t>15.05.2023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180999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F4D4BC-F9BE-49EF-BCE7-81EE599CAE71}" type="datetimeFigureOut">
              <a:rPr lang="cs-CZ" smtClean="0"/>
              <a:t>15.05.2023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2950B5-42CD-473A-B680-14E58024D8B7}" type="slidenum">
              <a:rPr lang="cs-CZ" smtClean="0"/>
              <a:t>‹#›</a:t>
            </a:fld>
            <a:endParaRPr lang="cs-CZ"/>
          </a:p>
        </p:txBody>
      </p:sp>
    </p:spTree>
    <p:extLst>
      <p:ext uri="{BB962C8B-B14F-4D97-AF65-F5344CB8AC3E}">
        <p14:creationId xmlns:p14="http://schemas.microsoft.com/office/powerpoint/2010/main" val="332867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D4BC-F9BE-49EF-BCE7-81EE599CAE71}" type="datetimeFigureOut">
              <a:rPr lang="cs-CZ" smtClean="0"/>
              <a:t>15.05.2023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950B5-42CD-473A-B680-14E58024D8B7}" type="slidenum">
              <a:rPr lang="cs-CZ" smtClean="0"/>
              <a:t>‹#›</a:t>
            </a:fld>
            <a:endParaRPr lang="cs-CZ"/>
          </a:p>
        </p:txBody>
      </p:sp>
    </p:spTree>
    <p:extLst>
      <p:ext uri="{BB962C8B-B14F-4D97-AF65-F5344CB8AC3E}">
        <p14:creationId xmlns:p14="http://schemas.microsoft.com/office/powerpoint/2010/main" val="4269738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8.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search.com/scientists-rankings/materials-science/cz"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B23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014480" y="1846906"/>
            <a:ext cx="10163033" cy="2607425"/>
          </a:xfrm>
          <a:solidFill>
            <a:srgbClr val="34B232"/>
          </a:solidFill>
        </p:spPr>
        <p:txBody>
          <a:bodyPr anchor="ctr">
            <a:noAutofit/>
          </a:bodyPr>
          <a:lstStyle/>
          <a:p>
            <a:r>
              <a:rPr lang="cs-CZ" sz="4800" b="1" dirty="0">
                <a:solidFill>
                  <a:schemeClr val="bg1"/>
                </a:solidFill>
                <a:latin typeface="Segoe UI Black" panose="020B0A02040204020203" pitchFamily="34" charset="0"/>
                <a:ea typeface="Segoe UI Black" panose="020B0A02040204020203" pitchFamily="34" charset="0"/>
              </a:rPr>
              <a:t>Úprava statutu UNI umožňující vznik Centra energetických materiálů a zařízení </a:t>
            </a:r>
          </a:p>
        </p:txBody>
      </p:sp>
      <p:sp>
        <p:nvSpPr>
          <p:cNvPr id="5" name="Podnadpis 2">
            <a:extLst>
              <a:ext uri="{FF2B5EF4-FFF2-40B4-BE49-F238E27FC236}">
                <a16:creationId xmlns:a16="http://schemas.microsoft.com/office/drawing/2014/main" id="{B8C6D42B-D2BB-4CC2-9A4C-5BAFB4729271}"/>
              </a:ext>
            </a:extLst>
          </p:cNvPr>
          <p:cNvSpPr>
            <a:spLocks noGrp="1"/>
          </p:cNvSpPr>
          <p:nvPr>
            <p:ph type="subTitle" idx="1"/>
          </p:nvPr>
        </p:nvSpPr>
        <p:spPr>
          <a:xfrm>
            <a:off x="1523996" y="5135104"/>
            <a:ext cx="9144000" cy="606022"/>
          </a:xfrm>
        </p:spPr>
        <p:txBody>
          <a:bodyPr>
            <a:normAutofit/>
          </a:bodyPr>
          <a:lstStyle/>
          <a:p>
            <a:r>
              <a:rPr lang="cs-CZ" sz="2800" dirty="0">
                <a:solidFill>
                  <a:schemeClr val="bg1"/>
                </a:solidFill>
                <a:latin typeface="Segoe UI" panose="020B0502040204020203" pitchFamily="34" charset="0"/>
                <a:cs typeface="Segoe UI" panose="020B0502040204020203" pitchFamily="34" charset="0"/>
              </a:rPr>
              <a:t>Petr Sáha</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884" y="418331"/>
            <a:ext cx="4110226" cy="612000"/>
          </a:xfrm>
          <a:prstGeom prst="rect">
            <a:avLst/>
          </a:prstGeom>
        </p:spPr>
      </p:pic>
    </p:spTree>
    <p:extLst>
      <p:ext uri="{BB962C8B-B14F-4D97-AF65-F5344CB8AC3E}">
        <p14:creationId xmlns:p14="http://schemas.microsoft.com/office/powerpoint/2010/main" val="58779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14484" y="365125"/>
            <a:ext cx="10339316" cy="1245961"/>
          </a:xfrm>
        </p:spPr>
        <p:txBody>
          <a:bodyPr>
            <a:noAutofit/>
          </a:bodyPr>
          <a:lstStyle/>
          <a:p>
            <a:r>
              <a:rPr lang="cs-CZ" sz="3600" cap="all" dirty="0">
                <a:solidFill>
                  <a:srgbClr val="34B232"/>
                </a:solidFill>
                <a:latin typeface="Segoe UI Black" panose="020B0A02040204020203" pitchFamily="34" charset="0"/>
                <a:ea typeface="Segoe UI Black" panose="020B0A02040204020203" pitchFamily="34" charset="0"/>
              </a:rPr>
              <a:t>C</a:t>
            </a:r>
            <a:r>
              <a:rPr lang="cs-CZ" sz="3600" dirty="0">
                <a:solidFill>
                  <a:srgbClr val="34B232"/>
                </a:solidFill>
                <a:latin typeface="Segoe UI Black" panose="020B0A02040204020203" pitchFamily="34" charset="0"/>
                <a:ea typeface="Segoe UI Black" panose="020B0A02040204020203" pitchFamily="34" charset="0"/>
              </a:rPr>
              <a:t>ertifikované čisté prostory </a:t>
            </a:r>
            <a:r>
              <a:rPr lang="cs-CZ" sz="3600" cap="all" dirty="0">
                <a:solidFill>
                  <a:srgbClr val="34B232"/>
                </a:solidFill>
                <a:latin typeface="Segoe UI Black" panose="020B0A02040204020203" pitchFamily="34" charset="0"/>
                <a:ea typeface="Segoe UI Black" panose="020B0A02040204020203" pitchFamily="34" charset="0"/>
              </a:rPr>
              <a:t>(U11)</a:t>
            </a:r>
            <a:endParaRPr lang="en-US"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4" name="Obrázek 3"/>
          <p:cNvPicPr>
            <a:picLocks noChangeAspect="1"/>
          </p:cNvPicPr>
          <p:nvPr/>
        </p:nvPicPr>
        <p:blipFill>
          <a:blip r:embed="rId2"/>
          <a:stretch>
            <a:fillRect/>
          </a:stretch>
        </p:blipFill>
        <p:spPr>
          <a:xfrm>
            <a:off x="469101" y="657646"/>
            <a:ext cx="545383" cy="740520"/>
          </a:xfrm>
          <a:prstGeom prst="rect">
            <a:avLst/>
          </a:prstGeom>
        </p:spPr>
      </p:pic>
      <p:sp>
        <p:nvSpPr>
          <p:cNvPr id="2" name="TextovéPole 1"/>
          <p:cNvSpPr txBox="1"/>
          <p:nvPr/>
        </p:nvSpPr>
        <p:spPr>
          <a:xfrm>
            <a:off x="1014484" y="1436930"/>
            <a:ext cx="10526485" cy="707886"/>
          </a:xfrm>
          <a:prstGeom prst="rect">
            <a:avLst/>
          </a:prstGeom>
          <a:noFill/>
        </p:spPr>
        <p:txBody>
          <a:bodyPr wrap="square" numCol="1"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Splňují požadavky pro zařazení do </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třídy čistoty „C“</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ISO 7 na základě požadavku normy </a:t>
            </a:r>
            <a:b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b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ČSN EN ISO 14644-1</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Čisté prostory a příslušné řízené prostředí. </a:t>
            </a:r>
          </a:p>
        </p:txBody>
      </p:sp>
      <p:sp>
        <p:nvSpPr>
          <p:cNvPr id="3" name="TextovéPole 2">
            <a:extLst>
              <a:ext uri="{FF2B5EF4-FFF2-40B4-BE49-F238E27FC236}">
                <a16:creationId xmlns:a16="http://schemas.microsoft.com/office/drawing/2014/main" id="{EC6954EC-40C9-4FFA-853B-16A62B645D67}"/>
              </a:ext>
            </a:extLst>
          </p:cNvPr>
          <p:cNvSpPr txBox="1"/>
          <p:nvPr/>
        </p:nvSpPr>
        <p:spPr>
          <a:xfrm>
            <a:off x="1070805" y="2431791"/>
            <a:ext cx="10226673" cy="1169551"/>
          </a:xfrm>
          <a:prstGeom prst="rect">
            <a:avLst/>
          </a:prstGeom>
          <a:noFill/>
        </p:spPr>
        <p:txBody>
          <a:bodyPr wrap="square" numCol="1"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Projektové činnosti: </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evropské projekty (H2020, </a:t>
            </a:r>
            <a:r>
              <a:rPr kumimoji="0" lang="cs-CZ" sz="20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Horizon</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Europe</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projekty </a:t>
            </a:r>
            <a:r>
              <a:rPr lang="cs-CZ" sz="2000" dirty="0">
                <a:solidFill>
                  <a:srgbClr val="080808"/>
                </a:solidFill>
                <a:latin typeface="Segoe UI" panose="020B0502040204020203" pitchFamily="34" charset="0"/>
                <a:cs typeface="Segoe UI" panose="020B0502040204020203" pitchFamily="34" charset="0"/>
              </a:rPr>
              <a:t>TAČR a</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projekty mezinárodní spolupráce (M-Era.net).</a:t>
            </a:r>
          </a:p>
          <a:p>
            <a:pPr marR="0" lvl="0" algn="l" defTabSz="914400" rtl="0" eaLnBrk="1" fontAlgn="auto" latinLnBrk="0" hangingPunct="1">
              <a:lnSpc>
                <a:spcPct val="100000"/>
              </a:lnSpc>
              <a:spcBef>
                <a:spcPts val="1200"/>
              </a:spcBef>
              <a:spcAft>
                <a:spcPts val="0"/>
              </a:spcAft>
              <a:buClrTx/>
              <a:buSzTx/>
              <a:tabLst/>
              <a:defRPr/>
            </a:pPr>
            <a:endPar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p:txBody>
      </p:sp>
      <p:pic>
        <p:nvPicPr>
          <p:cNvPr id="8" name="Obrázek 7">
            <a:extLst>
              <a:ext uri="{FF2B5EF4-FFF2-40B4-BE49-F238E27FC236}">
                <a16:creationId xmlns:a16="http://schemas.microsoft.com/office/drawing/2014/main" id="{825E67FB-8B51-4256-9776-A33BDDAA5C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886200"/>
            <a:ext cx="12192000" cy="2971800"/>
          </a:xfrm>
          <a:prstGeom prst="rect">
            <a:avLst/>
          </a:prstGeom>
        </p:spPr>
      </p:pic>
    </p:spTree>
    <p:extLst>
      <p:ext uri="{BB962C8B-B14F-4D97-AF65-F5344CB8AC3E}">
        <p14:creationId xmlns:p14="http://schemas.microsoft.com/office/powerpoint/2010/main" val="228712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14483" y="365125"/>
            <a:ext cx="10819451" cy="1263378"/>
          </a:xfrm>
        </p:spPr>
        <p:txBody>
          <a:bodyPr>
            <a:noAutofit/>
          </a:bodyPr>
          <a:lstStyle/>
          <a:p>
            <a:r>
              <a:rPr lang="cs-CZ" sz="3600" dirty="0">
                <a:solidFill>
                  <a:srgbClr val="34B232"/>
                </a:solidFill>
                <a:latin typeface="Segoe UI Black" panose="020B0A02040204020203" pitchFamily="34" charset="0"/>
                <a:ea typeface="Segoe UI Black" panose="020B0A02040204020203" pitchFamily="34" charset="0"/>
              </a:rPr>
              <a:t>Pilotní linka pro výrobu </a:t>
            </a:r>
            <a:r>
              <a:rPr lang="cs-CZ" sz="3600" dirty="0" err="1">
                <a:solidFill>
                  <a:srgbClr val="34B232"/>
                </a:solidFill>
                <a:latin typeface="Segoe UI Black" panose="020B0A02040204020203" pitchFamily="34" charset="0"/>
                <a:ea typeface="Segoe UI Black" panose="020B0A02040204020203" pitchFamily="34" charset="0"/>
              </a:rPr>
              <a:t>Li</a:t>
            </a:r>
            <a:r>
              <a:rPr lang="cs-CZ" sz="3600" dirty="0">
                <a:solidFill>
                  <a:srgbClr val="34B232"/>
                </a:solidFill>
                <a:latin typeface="Segoe UI Black" panose="020B0A02040204020203" pitchFamily="34" charset="0"/>
                <a:ea typeface="Segoe UI Black" panose="020B0A02040204020203" pitchFamily="34" charset="0"/>
              </a:rPr>
              <a:t>-ion baterií (</a:t>
            </a:r>
            <a:r>
              <a:rPr lang="cs-CZ" sz="3600" dirty="0" smtClean="0">
                <a:solidFill>
                  <a:srgbClr val="34B232"/>
                </a:solidFill>
                <a:latin typeface="Segoe UI Black" panose="020B0A02040204020203" pitchFamily="34" charset="0"/>
                <a:ea typeface="Segoe UI Black" panose="020B0A02040204020203" pitchFamily="34" charset="0"/>
              </a:rPr>
              <a:t>U11</a:t>
            </a:r>
            <a:r>
              <a:rPr lang="cs-CZ" sz="3600" dirty="0">
                <a:solidFill>
                  <a:srgbClr val="34B232"/>
                </a:solidFill>
                <a:latin typeface="Segoe UI Black" panose="020B0A02040204020203" pitchFamily="34" charset="0"/>
                <a:ea typeface="Segoe UI Black" panose="020B0A02040204020203" pitchFamily="34" charset="0"/>
              </a:rPr>
              <a:t>)</a:t>
            </a:r>
            <a:endParaRPr lang="en-US" sz="3600" b="0" dirty="0">
              <a:solidFill>
                <a:srgbClr val="34B232"/>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8" name="Obrázek 7"/>
          <p:cNvPicPr>
            <a:picLocks noChangeAspect="1"/>
          </p:cNvPicPr>
          <p:nvPr/>
        </p:nvPicPr>
        <p:blipFill>
          <a:blip r:embed="rId2"/>
          <a:stretch>
            <a:fillRect/>
          </a:stretch>
        </p:blipFill>
        <p:spPr>
          <a:xfrm>
            <a:off x="527506" y="647066"/>
            <a:ext cx="545383" cy="740520"/>
          </a:xfrm>
          <a:prstGeom prst="rect">
            <a:avLst/>
          </a:prstGeom>
        </p:spPr>
      </p:pic>
      <p:pic>
        <p:nvPicPr>
          <p:cNvPr id="49" name="Obrázek 3" descr="http://cps.utb.cz/images/tar.jpg">
            <a:extLst>
              <a:ext uri="{FF2B5EF4-FFF2-40B4-BE49-F238E27FC236}">
                <a16:creationId xmlns:a16="http://schemas.microsoft.com/office/drawing/2014/main" id="{2810FFCA-6F3C-4C0F-B2EB-1887368175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287" y="6180796"/>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3">
            <a:extLst>
              <a:ext uri="{FF2B5EF4-FFF2-40B4-BE49-F238E27FC236}">
                <a16:creationId xmlns:a16="http://schemas.microsoft.com/office/drawing/2014/main" id="{459DFAD8-BD60-44F7-81F4-1818A6954DAB}"/>
              </a:ext>
            </a:extLst>
          </p:cNvPr>
          <p:cNvSpPr>
            <a:spLocks noChangeArrowheads="1"/>
          </p:cNvSpPr>
          <p:nvPr/>
        </p:nvSpPr>
        <p:spPr bwMode="auto">
          <a:xfrm>
            <a:off x="2703323" y="6289887"/>
            <a:ext cx="793372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cs-CZ" sz="1100" i="1" dirty="0">
                <a:latin typeface="Calibri" panose="020F0502020204030204" pitchFamily="34" charset="0"/>
                <a:cs typeface="Calibri" panose="020F0502020204030204" pitchFamily="34" charset="0"/>
              </a:rPr>
              <a:t>“Projekt TK03030157 je spolufinancován se státní podporou Technologické agentury ČR v rámci Programu THÉTA.“</a:t>
            </a:r>
            <a:endParaRPr lang="cs-CZ" sz="11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83" name="Skupina 82"/>
          <p:cNvGrpSpPr/>
          <p:nvPr/>
        </p:nvGrpSpPr>
        <p:grpSpPr>
          <a:xfrm>
            <a:off x="190379" y="1268417"/>
            <a:ext cx="11936288" cy="4805289"/>
            <a:chOff x="127856" y="1559086"/>
            <a:chExt cx="11936288" cy="4805289"/>
          </a:xfrm>
        </p:grpSpPr>
        <p:grpSp>
          <p:nvGrpSpPr>
            <p:cNvPr id="84" name="Group 21">
              <a:extLst>
                <a:ext uri="{FF2B5EF4-FFF2-40B4-BE49-F238E27FC236}">
                  <a16:creationId xmlns:a16="http://schemas.microsoft.com/office/drawing/2014/main" id="{C176325D-8A49-4862-BD0D-7F6CA79B5D1B}"/>
                </a:ext>
              </a:extLst>
            </p:cNvPr>
            <p:cNvGrpSpPr/>
            <p:nvPr/>
          </p:nvGrpSpPr>
          <p:grpSpPr>
            <a:xfrm>
              <a:off x="127856" y="1559086"/>
              <a:ext cx="11936288" cy="4805289"/>
              <a:chOff x="110348" y="1779593"/>
              <a:chExt cx="11936288" cy="4583145"/>
            </a:xfrm>
          </p:grpSpPr>
          <p:grpSp>
            <p:nvGrpSpPr>
              <p:cNvPr id="93" name="Group 22">
                <a:extLst>
                  <a:ext uri="{FF2B5EF4-FFF2-40B4-BE49-F238E27FC236}">
                    <a16:creationId xmlns:a16="http://schemas.microsoft.com/office/drawing/2014/main" id="{54F3801F-A6B3-4B5D-971E-947C365F70BA}"/>
                  </a:ext>
                </a:extLst>
              </p:cNvPr>
              <p:cNvGrpSpPr/>
              <p:nvPr/>
            </p:nvGrpSpPr>
            <p:grpSpPr>
              <a:xfrm>
                <a:off x="243328" y="1846045"/>
                <a:ext cx="11168993" cy="2107055"/>
                <a:chOff x="-8710814" y="4155730"/>
                <a:chExt cx="11168993" cy="2107055"/>
              </a:xfrm>
            </p:grpSpPr>
            <p:pic>
              <p:nvPicPr>
                <p:cNvPr id="122" name="Picture 51">
                  <a:extLst>
                    <a:ext uri="{FF2B5EF4-FFF2-40B4-BE49-F238E27FC236}">
                      <a16:creationId xmlns:a16="http://schemas.microsoft.com/office/drawing/2014/main" id="{7A8B252C-7312-49A1-BE6A-B19665FFD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814" y="4745975"/>
                  <a:ext cx="2279401" cy="1516810"/>
                </a:xfrm>
                <a:prstGeom prst="rect">
                  <a:avLst/>
                </a:prstGeom>
              </p:spPr>
            </p:pic>
            <p:sp>
              <p:nvSpPr>
                <p:cNvPr id="123" name="TextBox 52">
                  <a:extLst>
                    <a:ext uri="{FF2B5EF4-FFF2-40B4-BE49-F238E27FC236}">
                      <a16:creationId xmlns:a16="http://schemas.microsoft.com/office/drawing/2014/main" id="{E4C5FE40-0B9A-4E1F-BE9C-8D9743BDE76F}"/>
                    </a:ext>
                  </a:extLst>
                </p:cNvPr>
                <p:cNvSpPr txBox="1"/>
                <p:nvPr/>
              </p:nvSpPr>
              <p:spPr>
                <a:xfrm>
                  <a:off x="554118" y="4155730"/>
                  <a:ext cx="1904061" cy="352258"/>
                </a:xfrm>
                <a:prstGeom prst="rect">
                  <a:avLst/>
                </a:prstGeom>
                <a:noFill/>
              </p:spPr>
              <p:txBody>
                <a:bodyPr wrap="square" rtlCol="0">
                  <a:spAutoFit/>
                </a:bodyPr>
                <a:lstStyle/>
                <a:p>
                  <a:r>
                    <a:rPr lang="en-US" dirty="0">
                      <a:solidFill>
                        <a:schemeClr val="bg1"/>
                      </a:solidFill>
                    </a:rPr>
                    <a:t>Case forming </a:t>
                  </a:r>
                </a:p>
              </p:txBody>
            </p:sp>
          </p:grpSp>
          <p:grpSp>
            <p:nvGrpSpPr>
              <p:cNvPr id="94" name="Group 23">
                <a:extLst>
                  <a:ext uri="{FF2B5EF4-FFF2-40B4-BE49-F238E27FC236}">
                    <a16:creationId xmlns:a16="http://schemas.microsoft.com/office/drawing/2014/main" id="{C686FD57-C206-411D-8328-34DACEB4A6D7}"/>
                  </a:ext>
                </a:extLst>
              </p:cNvPr>
              <p:cNvGrpSpPr/>
              <p:nvPr/>
            </p:nvGrpSpPr>
            <p:grpSpPr>
              <a:xfrm>
                <a:off x="1021833" y="1779637"/>
                <a:ext cx="4457986" cy="2234714"/>
                <a:chOff x="1838851" y="2613914"/>
                <a:chExt cx="4457986" cy="2234714"/>
              </a:xfrm>
            </p:grpSpPr>
            <p:pic>
              <p:nvPicPr>
                <p:cNvPr id="120" name="Picture 49">
                  <a:extLst>
                    <a:ext uri="{FF2B5EF4-FFF2-40B4-BE49-F238E27FC236}">
                      <a16:creationId xmlns:a16="http://schemas.microsoft.com/office/drawing/2014/main" id="{F2F290FD-3011-43BC-B5A9-76E74491FE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8625" y="3286528"/>
                  <a:ext cx="2348212" cy="1562100"/>
                </a:xfrm>
                <a:prstGeom prst="rect">
                  <a:avLst/>
                </a:prstGeom>
              </p:spPr>
            </p:pic>
            <p:sp>
              <p:nvSpPr>
                <p:cNvPr id="121" name="TextBox 50">
                  <a:extLst>
                    <a:ext uri="{FF2B5EF4-FFF2-40B4-BE49-F238E27FC236}">
                      <a16:creationId xmlns:a16="http://schemas.microsoft.com/office/drawing/2014/main" id="{64A57C4B-098E-40D7-8EF9-50A526404B6C}"/>
                    </a:ext>
                  </a:extLst>
                </p:cNvPr>
                <p:cNvSpPr txBox="1"/>
                <p:nvPr/>
              </p:nvSpPr>
              <p:spPr>
                <a:xfrm>
                  <a:off x="1838851" y="2613914"/>
                  <a:ext cx="990732" cy="352258"/>
                </a:xfrm>
                <a:prstGeom prst="rect">
                  <a:avLst/>
                </a:prstGeom>
                <a:noFill/>
              </p:spPr>
              <p:txBody>
                <a:bodyPr wrap="square" rtlCol="0">
                  <a:spAutoFit/>
                </a:bodyPr>
                <a:lstStyle/>
                <a:p>
                  <a:r>
                    <a:rPr lang="en-US" dirty="0">
                      <a:solidFill>
                        <a:schemeClr val="bg1"/>
                      </a:solidFill>
                    </a:rPr>
                    <a:t>Cutting</a:t>
                  </a:r>
                </a:p>
              </p:txBody>
            </p:sp>
          </p:grpSp>
          <p:grpSp>
            <p:nvGrpSpPr>
              <p:cNvPr id="95" name="Group 24">
                <a:extLst>
                  <a:ext uri="{FF2B5EF4-FFF2-40B4-BE49-F238E27FC236}">
                    <a16:creationId xmlns:a16="http://schemas.microsoft.com/office/drawing/2014/main" id="{9BB8B97C-B5BC-4460-8E4E-F677370CFD5F}"/>
                  </a:ext>
                </a:extLst>
              </p:cNvPr>
              <p:cNvGrpSpPr/>
              <p:nvPr/>
            </p:nvGrpSpPr>
            <p:grpSpPr>
              <a:xfrm>
                <a:off x="6674887" y="1826865"/>
                <a:ext cx="4737434" cy="2125484"/>
                <a:chOff x="4680616" y="2635736"/>
                <a:chExt cx="4737434" cy="2125484"/>
              </a:xfrm>
            </p:grpSpPr>
            <p:pic>
              <p:nvPicPr>
                <p:cNvPr id="118" name="Picture 47">
                  <a:extLst>
                    <a:ext uri="{FF2B5EF4-FFF2-40B4-BE49-F238E27FC236}">
                      <a16:creationId xmlns:a16="http://schemas.microsoft.com/office/drawing/2014/main" id="{A8F76A63-FEC3-4832-9C4D-1FDF13AC91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1412" y="3186734"/>
                  <a:ext cx="2366638" cy="1574486"/>
                </a:xfrm>
                <a:prstGeom prst="rect">
                  <a:avLst/>
                </a:prstGeom>
              </p:spPr>
            </p:pic>
            <p:sp>
              <p:nvSpPr>
                <p:cNvPr id="119" name="TextBox 48">
                  <a:extLst>
                    <a:ext uri="{FF2B5EF4-FFF2-40B4-BE49-F238E27FC236}">
                      <a16:creationId xmlns:a16="http://schemas.microsoft.com/office/drawing/2014/main" id="{D593C596-4116-485D-BA45-17BF3B4C78AF}"/>
                    </a:ext>
                  </a:extLst>
                </p:cNvPr>
                <p:cNvSpPr txBox="1"/>
                <p:nvPr/>
              </p:nvSpPr>
              <p:spPr>
                <a:xfrm>
                  <a:off x="4680616" y="2635736"/>
                  <a:ext cx="1484740" cy="352258"/>
                </a:xfrm>
                <a:prstGeom prst="rect">
                  <a:avLst/>
                </a:prstGeom>
                <a:noFill/>
              </p:spPr>
              <p:txBody>
                <a:bodyPr wrap="square" rtlCol="0">
                  <a:spAutoFit/>
                </a:bodyPr>
                <a:lstStyle/>
                <a:p>
                  <a:r>
                    <a:rPr lang="en-US" dirty="0">
                      <a:solidFill>
                        <a:schemeClr val="bg1"/>
                      </a:solidFill>
                    </a:rPr>
                    <a:t>Tab welding</a:t>
                  </a:r>
                </a:p>
              </p:txBody>
            </p:sp>
          </p:grpSp>
          <p:grpSp>
            <p:nvGrpSpPr>
              <p:cNvPr id="96" name="Group 25">
                <a:extLst>
                  <a:ext uri="{FF2B5EF4-FFF2-40B4-BE49-F238E27FC236}">
                    <a16:creationId xmlns:a16="http://schemas.microsoft.com/office/drawing/2014/main" id="{015882B1-7D32-434D-AA4F-F377D1F7489B}"/>
                  </a:ext>
                </a:extLst>
              </p:cNvPr>
              <p:cNvGrpSpPr/>
              <p:nvPr/>
            </p:nvGrpSpPr>
            <p:grpSpPr>
              <a:xfrm>
                <a:off x="6094960" y="4479483"/>
                <a:ext cx="2629020" cy="1877122"/>
                <a:chOff x="6918871" y="2635736"/>
                <a:chExt cx="2629020" cy="1877122"/>
              </a:xfrm>
            </p:grpSpPr>
            <p:pic>
              <p:nvPicPr>
                <p:cNvPr id="116" name="Picture 45">
                  <a:extLst>
                    <a:ext uri="{FF2B5EF4-FFF2-40B4-BE49-F238E27FC236}">
                      <a16:creationId xmlns:a16="http://schemas.microsoft.com/office/drawing/2014/main" id="{D96A2724-3B4F-4E30-91AA-CC45BD64AB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8871" y="2961978"/>
                  <a:ext cx="2330538" cy="1550880"/>
                </a:xfrm>
                <a:prstGeom prst="rect">
                  <a:avLst/>
                </a:prstGeom>
              </p:spPr>
            </p:pic>
            <p:sp>
              <p:nvSpPr>
                <p:cNvPr id="117" name="TextBox 46">
                  <a:extLst>
                    <a:ext uri="{FF2B5EF4-FFF2-40B4-BE49-F238E27FC236}">
                      <a16:creationId xmlns:a16="http://schemas.microsoft.com/office/drawing/2014/main" id="{8E4491C6-8C5E-440E-AF22-2C5473D23ABC}"/>
                    </a:ext>
                  </a:extLst>
                </p:cNvPr>
                <p:cNvSpPr txBox="1"/>
                <p:nvPr/>
              </p:nvSpPr>
              <p:spPr>
                <a:xfrm>
                  <a:off x="6984008" y="2635736"/>
                  <a:ext cx="2563883" cy="352258"/>
                </a:xfrm>
                <a:prstGeom prst="rect">
                  <a:avLst/>
                </a:prstGeom>
                <a:noFill/>
              </p:spPr>
              <p:txBody>
                <a:bodyPr wrap="square" rtlCol="0">
                  <a:spAutoFit/>
                </a:bodyPr>
                <a:lstStyle/>
                <a:p>
                  <a:r>
                    <a:rPr lang="en-US" dirty="0">
                      <a:solidFill>
                        <a:schemeClr val="bg1"/>
                      </a:solidFill>
                    </a:rPr>
                    <a:t>Controlled atmosphere</a:t>
                  </a:r>
                </a:p>
              </p:txBody>
            </p:sp>
          </p:grpSp>
          <p:grpSp>
            <p:nvGrpSpPr>
              <p:cNvPr id="97" name="Group 26">
                <a:extLst>
                  <a:ext uri="{FF2B5EF4-FFF2-40B4-BE49-F238E27FC236}">
                    <a16:creationId xmlns:a16="http://schemas.microsoft.com/office/drawing/2014/main" id="{68ACBB6B-D2CC-4F15-92B1-6E85FDC66191}"/>
                  </a:ext>
                </a:extLst>
              </p:cNvPr>
              <p:cNvGrpSpPr/>
              <p:nvPr/>
            </p:nvGrpSpPr>
            <p:grpSpPr>
              <a:xfrm>
                <a:off x="110348" y="4479483"/>
                <a:ext cx="2384444" cy="1883255"/>
                <a:chOff x="9393731" y="2712634"/>
                <a:chExt cx="2384444" cy="1883255"/>
              </a:xfrm>
            </p:grpSpPr>
            <p:pic>
              <p:nvPicPr>
                <p:cNvPr id="114" name="Picture 43">
                  <a:extLst>
                    <a:ext uri="{FF2B5EF4-FFF2-40B4-BE49-F238E27FC236}">
                      <a16:creationId xmlns:a16="http://schemas.microsoft.com/office/drawing/2014/main" id="{2D680B56-BD35-4ADF-B336-B9A715C896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3731" y="3009354"/>
                  <a:ext cx="2384444" cy="1586535"/>
                </a:xfrm>
                <a:prstGeom prst="rect">
                  <a:avLst/>
                </a:prstGeom>
              </p:spPr>
            </p:pic>
            <p:sp>
              <p:nvSpPr>
                <p:cNvPr id="115" name="TextBox 44">
                  <a:extLst>
                    <a:ext uri="{FF2B5EF4-FFF2-40B4-BE49-F238E27FC236}">
                      <a16:creationId xmlns:a16="http://schemas.microsoft.com/office/drawing/2014/main" id="{69FE7B16-E65A-4469-A424-027D741E6BB3}"/>
                    </a:ext>
                  </a:extLst>
                </p:cNvPr>
                <p:cNvSpPr txBox="1"/>
                <p:nvPr/>
              </p:nvSpPr>
              <p:spPr>
                <a:xfrm>
                  <a:off x="9792143" y="2712634"/>
                  <a:ext cx="1587619" cy="352258"/>
                </a:xfrm>
                <a:prstGeom prst="rect">
                  <a:avLst/>
                </a:prstGeom>
                <a:noFill/>
              </p:spPr>
              <p:txBody>
                <a:bodyPr wrap="square" rtlCol="0">
                  <a:spAutoFit/>
                </a:bodyPr>
                <a:lstStyle/>
                <a:p>
                  <a:r>
                    <a:rPr lang="en-US" dirty="0">
                      <a:solidFill>
                        <a:schemeClr val="bg1"/>
                      </a:solidFill>
                    </a:rPr>
                    <a:t>Final Sealing </a:t>
                  </a:r>
                </a:p>
              </p:txBody>
            </p:sp>
          </p:grpSp>
          <p:grpSp>
            <p:nvGrpSpPr>
              <p:cNvPr id="98" name="Group 27">
                <a:extLst>
                  <a:ext uri="{FF2B5EF4-FFF2-40B4-BE49-F238E27FC236}">
                    <a16:creationId xmlns:a16="http://schemas.microsoft.com/office/drawing/2014/main" id="{54024D03-7E95-4149-8579-453F68165B12}"/>
                  </a:ext>
                </a:extLst>
              </p:cNvPr>
              <p:cNvGrpSpPr/>
              <p:nvPr/>
            </p:nvGrpSpPr>
            <p:grpSpPr>
              <a:xfrm>
                <a:off x="9093110" y="4473350"/>
                <a:ext cx="2273918" cy="1883255"/>
                <a:chOff x="3019121" y="4153678"/>
                <a:chExt cx="2273918" cy="1883255"/>
              </a:xfrm>
            </p:grpSpPr>
            <p:pic>
              <p:nvPicPr>
                <p:cNvPr id="112" name="Picture 41">
                  <a:extLst>
                    <a:ext uri="{FF2B5EF4-FFF2-40B4-BE49-F238E27FC236}">
                      <a16:creationId xmlns:a16="http://schemas.microsoft.com/office/drawing/2014/main" id="{C696A8E3-3FE0-4296-80A6-7532E5B7D8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19121" y="4523965"/>
                  <a:ext cx="2273918" cy="1512968"/>
                </a:xfrm>
                <a:prstGeom prst="rect">
                  <a:avLst/>
                </a:prstGeom>
              </p:spPr>
            </p:pic>
            <p:sp>
              <p:nvSpPr>
                <p:cNvPr id="113" name="TextBox 42">
                  <a:extLst>
                    <a:ext uri="{FF2B5EF4-FFF2-40B4-BE49-F238E27FC236}">
                      <a16:creationId xmlns:a16="http://schemas.microsoft.com/office/drawing/2014/main" id="{540B82AF-8C56-484E-8A9C-5ECAA7461A2F}"/>
                    </a:ext>
                  </a:extLst>
                </p:cNvPr>
                <p:cNvSpPr txBox="1"/>
                <p:nvPr/>
              </p:nvSpPr>
              <p:spPr>
                <a:xfrm>
                  <a:off x="3342956" y="4153678"/>
                  <a:ext cx="1808770" cy="352258"/>
                </a:xfrm>
                <a:prstGeom prst="rect">
                  <a:avLst/>
                </a:prstGeom>
                <a:noFill/>
              </p:spPr>
              <p:txBody>
                <a:bodyPr wrap="square" rtlCol="0">
                  <a:spAutoFit/>
                </a:bodyPr>
                <a:lstStyle/>
                <a:p>
                  <a:r>
                    <a:rPr lang="en-US" dirty="0">
                      <a:solidFill>
                        <a:schemeClr val="bg1"/>
                      </a:solidFill>
                    </a:rPr>
                    <a:t>Primary sealing</a:t>
                  </a:r>
                </a:p>
              </p:txBody>
            </p:sp>
          </p:grpSp>
          <p:grpSp>
            <p:nvGrpSpPr>
              <p:cNvPr id="99" name="Group 28">
                <a:extLst>
                  <a:ext uri="{FF2B5EF4-FFF2-40B4-BE49-F238E27FC236}">
                    <a16:creationId xmlns:a16="http://schemas.microsoft.com/office/drawing/2014/main" id="{0DB3BEE1-BAAB-402A-9308-69902F957CD2}"/>
                  </a:ext>
                </a:extLst>
              </p:cNvPr>
              <p:cNvGrpSpPr/>
              <p:nvPr/>
            </p:nvGrpSpPr>
            <p:grpSpPr>
              <a:xfrm>
                <a:off x="3677768" y="1779593"/>
                <a:ext cx="4766249" cy="2143503"/>
                <a:chOff x="6087918" y="4171724"/>
                <a:chExt cx="4766249" cy="2143503"/>
              </a:xfrm>
            </p:grpSpPr>
            <p:pic>
              <p:nvPicPr>
                <p:cNvPr id="110" name="Picture 39">
                  <a:extLst>
                    <a:ext uri="{FF2B5EF4-FFF2-40B4-BE49-F238E27FC236}">
                      <a16:creationId xmlns:a16="http://schemas.microsoft.com/office/drawing/2014/main" id="{8095307C-389A-420C-8C81-3E986DC3ED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5528" y="4792544"/>
                  <a:ext cx="2288639" cy="1522683"/>
                </a:xfrm>
                <a:prstGeom prst="rect">
                  <a:avLst/>
                </a:prstGeom>
              </p:spPr>
            </p:pic>
            <p:sp>
              <p:nvSpPr>
                <p:cNvPr id="111" name="TextBox 40">
                  <a:extLst>
                    <a:ext uri="{FF2B5EF4-FFF2-40B4-BE49-F238E27FC236}">
                      <a16:creationId xmlns:a16="http://schemas.microsoft.com/office/drawing/2014/main" id="{60CC376E-36D7-42CB-A03D-3C153DEB04F9}"/>
                    </a:ext>
                  </a:extLst>
                </p:cNvPr>
                <p:cNvSpPr txBox="1"/>
                <p:nvPr/>
              </p:nvSpPr>
              <p:spPr>
                <a:xfrm>
                  <a:off x="6087918" y="4171724"/>
                  <a:ext cx="1445640" cy="352258"/>
                </a:xfrm>
                <a:prstGeom prst="rect">
                  <a:avLst/>
                </a:prstGeom>
                <a:noFill/>
              </p:spPr>
              <p:txBody>
                <a:bodyPr wrap="square" rtlCol="0">
                  <a:spAutoFit/>
                </a:bodyPr>
                <a:lstStyle/>
                <a:p>
                  <a:r>
                    <a:rPr lang="en-US" dirty="0">
                      <a:solidFill>
                        <a:schemeClr val="bg1"/>
                      </a:solidFill>
                    </a:rPr>
                    <a:t>Stacking </a:t>
                  </a:r>
                </a:p>
              </p:txBody>
            </p:sp>
          </p:grpSp>
          <p:grpSp>
            <p:nvGrpSpPr>
              <p:cNvPr id="100" name="Group 29">
                <a:extLst>
                  <a:ext uri="{FF2B5EF4-FFF2-40B4-BE49-F238E27FC236}">
                    <a16:creationId xmlns:a16="http://schemas.microsoft.com/office/drawing/2014/main" id="{D757EA5A-B6DD-427E-BC30-DBD2108AB2E7}"/>
                  </a:ext>
                </a:extLst>
              </p:cNvPr>
              <p:cNvGrpSpPr/>
              <p:nvPr/>
            </p:nvGrpSpPr>
            <p:grpSpPr>
              <a:xfrm>
                <a:off x="3158240" y="4479483"/>
                <a:ext cx="2321579" cy="1841222"/>
                <a:chOff x="8480080" y="4212492"/>
                <a:chExt cx="2321579" cy="1841222"/>
              </a:xfrm>
            </p:grpSpPr>
            <p:pic>
              <p:nvPicPr>
                <p:cNvPr id="108" name="Picture 37">
                  <a:extLst>
                    <a:ext uri="{FF2B5EF4-FFF2-40B4-BE49-F238E27FC236}">
                      <a16:creationId xmlns:a16="http://schemas.microsoft.com/office/drawing/2014/main" id="{0AB5A7EA-5200-47B1-9BB6-F40A4C2DAB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80080" y="4509212"/>
                  <a:ext cx="2321579" cy="1544502"/>
                </a:xfrm>
                <a:prstGeom prst="rect">
                  <a:avLst/>
                </a:prstGeom>
              </p:spPr>
            </p:pic>
            <p:sp>
              <p:nvSpPr>
                <p:cNvPr id="109" name="TextBox 38">
                  <a:extLst>
                    <a:ext uri="{FF2B5EF4-FFF2-40B4-BE49-F238E27FC236}">
                      <a16:creationId xmlns:a16="http://schemas.microsoft.com/office/drawing/2014/main" id="{8926CC54-5B5C-43B1-AC15-D924C01D955C}"/>
                    </a:ext>
                  </a:extLst>
                </p:cNvPr>
                <p:cNvSpPr txBox="1"/>
                <p:nvPr/>
              </p:nvSpPr>
              <p:spPr>
                <a:xfrm>
                  <a:off x="8794387" y="4212492"/>
                  <a:ext cx="1808770" cy="616452"/>
                </a:xfrm>
                <a:prstGeom prst="rect">
                  <a:avLst/>
                </a:prstGeom>
                <a:noFill/>
              </p:spPr>
              <p:txBody>
                <a:bodyPr wrap="square" rtlCol="0">
                  <a:spAutoFit/>
                </a:bodyPr>
                <a:lstStyle/>
                <a:p>
                  <a:r>
                    <a:rPr lang="en-US" dirty="0">
                      <a:solidFill>
                        <a:schemeClr val="bg1"/>
                      </a:solidFill>
                    </a:rPr>
                    <a:t>Electrolyte Filling</a:t>
                  </a:r>
                </a:p>
              </p:txBody>
            </p:sp>
          </p:grpSp>
          <p:sp>
            <p:nvSpPr>
              <p:cNvPr id="101" name="Right Arrow 29">
                <a:extLst>
                  <a:ext uri="{FF2B5EF4-FFF2-40B4-BE49-F238E27FC236}">
                    <a16:creationId xmlns:a16="http://schemas.microsoft.com/office/drawing/2014/main" id="{BCB5EEDA-E6A9-48E5-9E9C-E1B271A7ABDA}"/>
                  </a:ext>
                </a:extLst>
              </p:cNvPr>
              <p:cNvSpPr/>
              <p:nvPr/>
            </p:nvSpPr>
            <p:spPr>
              <a:xfrm>
                <a:off x="2578166" y="2993654"/>
                <a:ext cx="566815" cy="168101"/>
              </a:xfrm>
              <a:prstGeom prst="rightArrow">
                <a:avLst/>
              </a:prstGeom>
              <a:solidFill>
                <a:srgbClr val="46505A"/>
              </a:solidFill>
              <a:ln>
                <a:solidFill>
                  <a:srgbClr val="4650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solidFill>
                </a:endParaRPr>
              </a:p>
            </p:txBody>
          </p:sp>
          <p:sp>
            <p:nvSpPr>
              <p:cNvPr id="102" name="Right Arrow 30">
                <a:extLst>
                  <a:ext uri="{FF2B5EF4-FFF2-40B4-BE49-F238E27FC236}">
                    <a16:creationId xmlns:a16="http://schemas.microsoft.com/office/drawing/2014/main" id="{323B04E5-D85E-44A3-94F4-8471997BF312}"/>
                  </a:ext>
                </a:extLst>
              </p:cNvPr>
              <p:cNvSpPr/>
              <p:nvPr/>
            </p:nvSpPr>
            <p:spPr>
              <a:xfrm>
                <a:off x="5549011" y="3042659"/>
                <a:ext cx="566815" cy="168101"/>
              </a:xfrm>
              <a:prstGeom prst="rightArrow">
                <a:avLst/>
              </a:prstGeom>
              <a:solidFill>
                <a:srgbClr val="46505A"/>
              </a:solidFill>
              <a:ln>
                <a:solidFill>
                  <a:srgbClr val="4650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03" name="Right Arrow 31">
                <a:extLst>
                  <a:ext uri="{FF2B5EF4-FFF2-40B4-BE49-F238E27FC236}">
                    <a16:creationId xmlns:a16="http://schemas.microsoft.com/office/drawing/2014/main" id="{AECAD2AE-0CBA-44F6-A75E-CD746327687C}"/>
                  </a:ext>
                </a:extLst>
              </p:cNvPr>
              <p:cNvSpPr/>
              <p:nvPr/>
            </p:nvSpPr>
            <p:spPr>
              <a:xfrm>
                <a:off x="8495720" y="3058106"/>
                <a:ext cx="566815" cy="168101"/>
              </a:xfrm>
              <a:prstGeom prst="rightArrow">
                <a:avLst/>
              </a:prstGeom>
              <a:solidFill>
                <a:srgbClr val="46505A"/>
              </a:solidFill>
              <a:ln>
                <a:solidFill>
                  <a:srgbClr val="4650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04" name="Curved Left Arrow 32">
                <a:extLst>
                  <a:ext uri="{FF2B5EF4-FFF2-40B4-BE49-F238E27FC236}">
                    <a16:creationId xmlns:a16="http://schemas.microsoft.com/office/drawing/2014/main" id="{6AEC7CF7-EC13-4466-91B9-FA9C34E653D6}"/>
                  </a:ext>
                </a:extLst>
              </p:cNvPr>
              <p:cNvSpPr/>
              <p:nvPr/>
            </p:nvSpPr>
            <p:spPr>
              <a:xfrm>
                <a:off x="11412322" y="3393989"/>
                <a:ext cx="634314" cy="1787611"/>
              </a:xfrm>
              <a:prstGeom prst="curvedLeftArrow">
                <a:avLst/>
              </a:prstGeom>
              <a:solidFill>
                <a:srgbClr val="46505A"/>
              </a:solidFill>
              <a:ln>
                <a:solidFill>
                  <a:srgbClr val="4650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05" name="Right Arrow 33">
                <a:extLst>
                  <a:ext uri="{FF2B5EF4-FFF2-40B4-BE49-F238E27FC236}">
                    <a16:creationId xmlns:a16="http://schemas.microsoft.com/office/drawing/2014/main" id="{F9F8401E-A056-45D0-BB62-33D9D0A6B729}"/>
                  </a:ext>
                </a:extLst>
              </p:cNvPr>
              <p:cNvSpPr/>
              <p:nvPr/>
            </p:nvSpPr>
            <p:spPr>
              <a:xfrm rot="10800000">
                <a:off x="8470628" y="5516070"/>
                <a:ext cx="566815" cy="168101"/>
              </a:xfrm>
              <a:prstGeom prst="rightArrow">
                <a:avLst/>
              </a:prstGeom>
              <a:solidFill>
                <a:srgbClr val="46505A"/>
              </a:solidFill>
              <a:ln>
                <a:solidFill>
                  <a:srgbClr val="4650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06" name="Right Arrow 34">
                <a:extLst>
                  <a:ext uri="{FF2B5EF4-FFF2-40B4-BE49-F238E27FC236}">
                    <a16:creationId xmlns:a16="http://schemas.microsoft.com/office/drawing/2014/main" id="{4EE4F537-007F-4B13-AEAC-1D2444140EE8}"/>
                  </a:ext>
                </a:extLst>
              </p:cNvPr>
              <p:cNvSpPr/>
              <p:nvPr/>
            </p:nvSpPr>
            <p:spPr>
              <a:xfrm rot="10800000">
                <a:off x="5510543" y="5569470"/>
                <a:ext cx="566815" cy="168101"/>
              </a:xfrm>
              <a:prstGeom prst="rightArrow">
                <a:avLst/>
              </a:prstGeom>
              <a:solidFill>
                <a:srgbClr val="46505A"/>
              </a:solidFill>
              <a:ln>
                <a:solidFill>
                  <a:srgbClr val="4650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07" name="Right Arrow 35">
                <a:extLst>
                  <a:ext uri="{FF2B5EF4-FFF2-40B4-BE49-F238E27FC236}">
                    <a16:creationId xmlns:a16="http://schemas.microsoft.com/office/drawing/2014/main" id="{C471B7BB-5F91-4CF5-8C9E-3F19E5BA9C91}"/>
                  </a:ext>
                </a:extLst>
              </p:cNvPr>
              <p:cNvSpPr/>
              <p:nvPr/>
            </p:nvSpPr>
            <p:spPr>
              <a:xfrm rot="10800000">
                <a:off x="2523718" y="5548454"/>
                <a:ext cx="566815" cy="168101"/>
              </a:xfrm>
              <a:prstGeom prst="rightArrow">
                <a:avLst/>
              </a:prstGeom>
              <a:solidFill>
                <a:srgbClr val="46505A"/>
              </a:solidFill>
              <a:ln>
                <a:solidFill>
                  <a:srgbClr val="46505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grpSp>
        <p:sp>
          <p:nvSpPr>
            <p:cNvPr id="85" name="TextBox 52">
              <a:extLst>
                <a:ext uri="{FF2B5EF4-FFF2-40B4-BE49-F238E27FC236}">
                  <a16:creationId xmlns:a16="http://schemas.microsoft.com/office/drawing/2014/main" id="{31923EF3-168C-4AC6-9C00-217BC5FF996D}"/>
                </a:ext>
              </a:extLst>
            </p:cNvPr>
            <p:cNvSpPr txBox="1"/>
            <p:nvPr/>
          </p:nvSpPr>
          <p:spPr>
            <a:xfrm>
              <a:off x="349093" y="1819880"/>
              <a:ext cx="1904061" cy="369332"/>
            </a:xfrm>
            <a:prstGeom prst="rect">
              <a:avLst/>
            </a:prstGeom>
            <a:noFill/>
          </p:spPr>
          <p:txBody>
            <a:bodyPr wrap="square" rtlCol="0">
              <a:spAutoFit/>
            </a:bodyPr>
            <a:lstStyle/>
            <a:p>
              <a:pPr algn="ctr"/>
              <a:r>
                <a:rPr lang="cs-CZ" b="1" dirty="0">
                  <a:solidFill>
                    <a:schemeClr val="bg2">
                      <a:lumMod val="10000"/>
                    </a:schemeClr>
                  </a:solidFill>
                  <a:latin typeface="Segoe UI" panose="020B0502040204020203" pitchFamily="34" charset="0"/>
                  <a:cs typeface="Segoe UI" panose="020B0502040204020203" pitchFamily="34" charset="0"/>
                </a:rPr>
                <a:t>Tvarování obalu</a:t>
              </a:r>
              <a:endParaRPr lang="en-US" b="1" dirty="0">
                <a:solidFill>
                  <a:schemeClr val="bg2">
                    <a:lumMod val="10000"/>
                  </a:schemeClr>
                </a:solidFill>
                <a:latin typeface="Segoe UI" panose="020B0502040204020203" pitchFamily="34" charset="0"/>
                <a:cs typeface="Segoe UI" panose="020B0502040204020203" pitchFamily="34" charset="0"/>
              </a:endParaRPr>
            </a:p>
          </p:txBody>
        </p:sp>
        <p:sp>
          <p:nvSpPr>
            <p:cNvPr id="86" name="TextBox 50">
              <a:extLst>
                <a:ext uri="{FF2B5EF4-FFF2-40B4-BE49-F238E27FC236}">
                  <a16:creationId xmlns:a16="http://schemas.microsoft.com/office/drawing/2014/main" id="{B9DBB782-81CD-4ADD-83DD-151CE3784FB1}"/>
                </a:ext>
              </a:extLst>
            </p:cNvPr>
            <p:cNvSpPr txBox="1"/>
            <p:nvPr/>
          </p:nvSpPr>
          <p:spPr>
            <a:xfrm>
              <a:off x="3372461" y="1811313"/>
              <a:ext cx="1856979" cy="369332"/>
            </a:xfrm>
            <a:prstGeom prst="rect">
              <a:avLst/>
            </a:prstGeom>
            <a:noFill/>
          </p:spPr>
          <p:txBody>
            <a:bodyPr wrap="square" rtlCol="0">
              <a:spAutoFit/>
            </a:bodyPr>
            <a:lstStyle/>
            <a:p>
              <a:pPr algn="ctr"/>
              <a:r>
                <a:rPr lang="cs-CZ" b="1" dirty="0">
                  <a:solidFill>
                    <a:schemeClr val="bg2">
                      <a:lumMod val="10000"/>
                    </a:schemeClr>
                  </a:solidFill>
                  <a:latin typeface="Segoe UI" panose="020B0502040204020203" pitchFamily="34" charset="0"/>
                  <a:cs typeface="Segoe UI" panose="020B0502040204020203" pitchFamily="34" charset="0"/>
                </a:rPr>
                <a:t>Vysekávání</a:t>
              </a:r>
              <a:endParaRPr lang="en-US" b="1" dirty="0">
                <a:solidFill>
                  <a:schemeClr val="bg2">
                    <a:lumMod val="10000"/>
                  </a:schemeClr>
                </a:solidFill>
                <a:latin typeface="Segoe UI" panose="020B0502040204020203" pitchFamily="34" charset="0"/>
                <a:cs typeface="Segoe UI" panose="020B0502040204020203" pitchFamily="34" charset="0"/>
              </a:endParaRPr>
            </a:p>
          </p:txBody>
        </p:sp>
        <p:sp>
          <p:nvSpPr>
            <p:cNvPr id="87" name="TextBox 48">
              <a:extLst>
                <a:ext uri="{FF2B5EF4-FFF2-40B4-BE49-F238E27FC236}">
                  <a16:creationId xmlns:a16="http://schemas.microsoft.com/office/drawing/2014/main" id="{F7CA792D-767D-4924-B74D-1CC0A158B6DB}"/>
                </a:ext>
              </a:extLst>
            </p:cNvPr>
            <p:cNvSpPr txBox="1"/>
            <p:nvPr/>
          </p:nvSpPr>
          <p:spPr>
            <a:xfrm>
              <a:off x="9401591" y="1765953"/>
              <a:ext cx="1484740" cy="369332"/>
            </a:xfrm>
            <a:prstGeom prst="rect">
              <a:avLst/>
            </a:prstGeom>
            <a:noFill/>
          </p:spPr>
          <p:txBody>
            <a:bodyPr wrap="square" rtlCol="0">
              <a:spAutoFit/>
            </a:bodyPr>
            <a:lstStyle/>
            <a:p>
              <a:pPr algn="ctr"/>
              <a:r>
                <a:rPr lang="cs-CZ" b="1" dirty="0">
                  <a:solidFill>
                    <a:schemeClr val="bg2">
                      <a:lumMod val="10000"/>
                    </a:schemeClr>
                  </a:solidFill>
                  <a:latin typeface="Segoe UI" panose="020B0502040204020203" pitchFamily="34" charset="0"/>
                  <a:cs typeface="Segoe UI" panose="020B0502040204020203" pitchFamily="34" charset="0"/>
                </a:rPr>
                <a:t>Svařování</a:t>
              </a:r>
              <a:endParaRPr lang="en-US" b="1" dirty="0">
                <a:solidFill>
                  <a:schemeClr val="bg2">
                    <a:lumMod val="10000"/>
                  </a:schemeClr>
                </a:solidFill>
                <a:latin typeface="Segoe UI" panose="020B0502040204020203" pitchFamily="34" charset="0"/>
                <a:cs typeface="Segoe UI" panose="020B0502040204020203" pitchFamily="34" charset="0"/>
              </a:endParaRPr>
            </a:p>
          </p:txBody>
        </p:sp>
        <p:sp>
          <p:nvSpPr>
            <p:cNvPr id="88" name="TextBox 46">
              <a:extLst>
                <a:ext uri="{FF2B5EF4-FFF2-40B4-BE49-F238E27FC236}">
                  <a16:creationId xmlns:a16="http://schemas.microsoft.com/office/drawing/2014/main" id="{50D31BAF-344A-4B0E-990D-F7D07C4F58BC}"/>
                </a:ext>
              </a:extLst>
            </p:cNvPr>
            <p:cNvSpPr txBox="1"/>
            <p:nvPr/>
          </p:nvSpPr>
          <p:spPr>
            <a:xfrm>
              <a:off x="6160097" y="4065097"/>
              <a:ext cx="2563883" cy="646331"/>
            </a:xfrm>
            <a:prstGeom prst="rect">
              <a:avLst/>
            </a:prstGeom>
            <a:noFill/>
          </p:spPr>
          <p:txBody>
            <a:bodyPr wrap="square" rtlCol="0">
              <a:spAutoFit/>
            </a:bodyPr>
            <a:lstStyle/>
            <a:p>
              <a:pPr algn="ctr"/>
              <a:r>
                <a:rPr lang="cs-CZ" b="1" dirty="0">
                  <a:solidFill>
                    <a:schemeClr val="bg2">
                      <a:lumMod val="10000"/>
                    </a:schemeClr>
                  </a:solidFill>
                  <a:latin typeface="Segoe UI" panose="020B0502040204020203" pitchFamily="34" charset="0"/>
                  <a:cs typeface="Segoe UI" panose="020B0502040204020203" pitchFamily="34" charset="0"/>
                </a:rPr>
                <a:t>Kontrolovaná atmosféra/ prostředí</a:t>
              </a:r>
              <a:endParaRPr lang="en-US" b="1" dirty="0">
                <a:solidFill>
                  <a:schemeClr val="bg2">
                    <a:lumMod val="10000"/>
                  </a:schemeClr>
                </a:solidFill>
                <a:latin typeface="Segoe UI" panose="020B0502040204020203" pitchFamily="34" charset="0"/>
                <a:cs typeface="Segoe UI" panose="020B0502040204020203" pitchFamily="34" charset="0"/>
              </a:endParaRPr>
            </a:p>
          </p:txBody>
        </p:sp>
        <p:sp>
          <p:nvSpPr>
            <p:cNvPr id="89" name="TextBox 44">
              <a:extLst>
                <a:ext uri="{FF2B5EF4-FFF2-40B4-BE49-F238E27FC236}">
                  <a16:creationId xmlns:a16="http://schemas.microsoft.com/office/drawing/2014/main" id="{1610F8BC-A60E-4BA9-A98B-518A13608DEE}"/>
                </a:ext>
              </a:extLst>
            </p:cNvPr>
            <p:cNvSpPr txBox="1"/>
            <p:nvPr/>
          </p:nvSpPr>
          <p:spPr>
            <a:xfrm>
              <a:off x="249383" y="4273208"/>
              <a:ext cx="2290704" cy="369332"/>
            </a:xfrm>
            <a:prstGeom prst="rect">
              <a:avLst/>
            </a:prstGeom>
            <a:noFill/>
          </p:spPr>
          <p:txBody>
            <a:bodyPr wrap="square" rtlCol="0">
              <a:spAutoFit/>
            </a:bodyPr>
            <a:lstStyle/>
            <a:p>
              <a:pPr algn="ctr"/>
              <a:r>
                <a:rPr lang="cs-CZ" b="1" dirty="0">
                  <a:solidFill>
                    <a:schemeClr val="bg2">
                      <a:lumMod val="10000"/>
                    </a:schemeClr>
                  </a:solidFill>
                  <a:latin typeface="Segoe UI" panose="020B0502040204020203" pitchFamily="34" charset="0"/>
                  <a:cs typeface="Segoe UI" panose="020B0502040204020203" pitchFamily="34" charset="0"/>
                </a:rPr>
                <a:t>Finální utěsnění</a:t>
              </a:r>
              <a:endParaRPr lang="en-US" b="1" dirty="0">
                <a:solidFill>
                  <a:schemeClr val="bg2">
                    <a:lumMod val="10000"/>
                  </a:schemeClr>
                </a:solidFill>
                <a:latin typeface="Segoe UI" panose="020B0502040204020203" pitchFamily="34" charset="0"/>
                <a:cs typeface="Segoe UI" panose="020B0502040204020203" pitchFamily="34" charset="0"/>
              </a:endParaRPr>
            </a:p>
          </p:txBody>
        </p:sp>
        <p:sp>
          <p:nvSpPr>
            <p:cNvPr id="90" name="TextBox 42">
              <a:extLst>
                <a:ext uri="{FF2B5EF4-FFF2-40B4-BE49-F238E27FC236}">
                  <a16:creationId xmlns:a16="http://schemas.microsoft.com/office/drawing/2014/main" id="{3EBB9851-3B03-4FE9-B6AB-19303918D6CC}"/>
                </a:ext>
              </a:extLst>
            </p:cNvPr>
            <p:cNvSpPr txBox="1"/>
            <p:nvPr/>
          </p:nvSpPr>
          <p:spPr>
            <a:xfrm>
              <a:off x="9145737" y="4203535"/>
              <a:ext cx="2163180" cy="369332"/>
            </a:xfrm>
            <a:prstGeom prst="rect">
              <a:avLst/>
            </a:prstGeom>
            <a:noFill/>
          </p:spPr>
          <p:txBody>
            <a:bodyPr wrap="square" rtlCol="0">
              <a:spAutoFit/>
            </a:bodyPr>
            <a:lstStyle/>
            <a:p>
              <a:pPr algn="ctr"/>
              <a:r>
                <a:rPr lang="en-US" b="1" dirty="0">
                  <a:solidFill>
                    <a:schemeClr val="bg2">
                      <a:lumMod val="10000"/>
                    </a:schemeClr>
                  </a:solidFill>
                  <a:latin typeface="Segoe UI" panose="020B0502040204020203" pitchFamily="34" charset="0"/>
                  <a:cs typeface="Segoe UI" panose="020B0502040204020203" pitchFamily="34" charset="0"/>
                </a:rPr>
                <a:t>Prim</a:t>
              </a:r>
              <a:r>
                <a:rPr lang="cs-CZ" b="1" dirty="0" err="1">
                  <a:solidFill>
                    <a:schemeClr val="bg2">
                      <a:lumMod val="10000"/>
                    </a:schemeClr>
                  </a:solidFill>
                  <a:latin typeface="Segoe UI" panose="020B0502040204020203" pitchFamily="34" charset="0"/>
                  <a:cs typeface="Segoe UI" panose="020B0502040204020203" pitchFamily="34" charset="0"/>
                </a:rPr>
                <a:t>ární</a:t>
              </a:r>
              <a:r>
                <a:rPr lang="cs-CZ" b="1" dirty="0">
                  <a:solidFill>
                    <a:schemeClr val="bg2">
                      <a:lumMod val="10000"/>
                    </a:schemeClr>
                  </a:solidFill>
                  <a:latin typeface="Segoe UI" panose="020B0502040204020203" pitchFamily="34" charset="0"/>
                  <a:cs typeface="Segoe UI" panose="020B0502040204020203" pitchFamily="34" charset="0"/>
                </a:rPr>
                <a:t> utěsnění</a:t>
              </a:r>
              <a:endParaRPr lang="en-US" b="1" dirty="0">
                <a:solidFill>
                  <a:schemeClr val="bg2">
                    <a:lumMod val="10000"/>
                  </a:schemeClr>
                </a:solidFill>
                <a:latin typeface="Segoe UI" panose="020B0502040204020203" pitchFamily="34" charset="0"/>
                <a:cs typeface="Segoe UI" panose="020B0502040204020203" pitchFamily="34" charset="0"/>
              </a:endParaRPr>
            </a:p>
          </p:txBody>
        </p:sp>
        <p:sp>
          <p:nvSpPr>
            <p:cNvPr id="91" name="TextBox 40">
              <a:extLst>
                <a:ext uri="{FF2B5EF4-FFF2-40B4-BE49-F238E27FC236}">
                  <a16:creationId xmlns:a16="http://schemas.microsoft.com/office/drawing/2014/main" id="{7CF4B265-7119-403D-AEAA-ABE1F11F3653}"/>
                </a:ext>
              </a:extLst>
            </p:cNvPr>
            <p:cNvSpPr txBox="1"/>
            <p:nvPr/>
          </p:nvSpPr>
          <p:spPr>
            <a:xfrm>
              <a:off x="6367694" y="1783496"/>
              <a:ext cx="1648486" cy="369332"/>
            </a:xfrm>
            <a:prstGeom prst="rect">
              <a:avLst/>
            </a:prstGeom>
            <a:noFill/>
          </p:spPr>
          <p:txBody>
            <a:bodyPr wrap="square" rtlCol="0">
              <a:spAutoFit/>
            </a:bodyPr>
            <a:lstStyle/>
            <a:p>
              <a:pPr algn="ctr"/>
              <a:r>
                <a:rPr lang="en-US" b="1" dirty="0">
                  <a:solidFill>
                    <a:schemeClr val="bg2">
                      <a:lumMod val="10000"/>
                    </a:schemeClr>
                  </a:solidFill>
                  <a:latin typeface="Segoe UI" panose="020B0502040204020203" pitchFamily="34" charset="0"/>
                  <a:cs typeface="Segoe UI" panose="020B0502040204020203" pitchFamily="34" charset="0"/>
                </a:rPr>
                <a:t>St</a:t>
              </a:r>
              <a:r>
                <a:rPr lang="cs-CZ" b="1" dirty="0" err="1">
                  <a:solidFill>
                    <a:schemeClr val="bg2">
                      <a:lumMod val="10000"/>
                    </a:schemeClr>
                  </a:solidFill>
                  <a:latin typeface="Segoe UI" panose="020B0502040204020203" pitchFamily="34" charset="0"/>
                  <a:cs typeface="Segoe UI" panose="020B0502040204020203" pitchFamily="34" charset="0"/>
                </a:rPr>
                <a:t>ohování</a:t>
              </a:r>
              <a:r>
                <a:rPr lang="en-US" b="1" dirty="0">
                  <a:solidFill>
                    <a:schemeClr val="bg2">
                      <a:lumMod val="10000"/>
                    </a:schemeClr>
                  </a:solidFill>
                  <a:latin typeface="Segoe UI" panose="020B0502040204020203" pitchFamily="34" charset="0"/>
                  <a:cs typeface="Segoe UI" panose="020B0502040204020203" pitchFamily="34" charset="0"/>
                </a:rPr>
                <a:t> </a:t>
              </a:r>
            </a:p>
          </p:txBody>
        </p:sp>
        <p:sp>
          <p:nvSpPr>
            <p:cNvPr id="92" name="TextBox 38">
              <a:extLst>
                <a:ext uri="{FF2B5EF4-FFF2-40B4-BE49-F238E27FC236}">
                  <a16:creationId xmlns:a16="http://schemas.microsoft.com/office/drawing/2014/main" id="{02D3B714-5BC4-4EBB-9022-0189BDD2508A}"/>
                </a:ext>
              </a:extLst>
            </p:cNvPr>
            <p:cNvSpPr txBox="1"/>
            <p:nvPr/>
          </p:nvSpPr>
          <p:spPr>
            <a:xfrm>
              <a:off x="3472547" y="4065097"/>
              <a:ext cx="1808770" cy="646331"/>
            </a:xfrm>
            <a:prstGeom prst="rect">
              <a:avLst/>
            </a:prstGeom>
            <a:noFill/>
          </p:spPr>
          <p:txBody>
            <a:bodyPr wrap="square" rtlCol="0">
              <a:spAutoFit/>
            </a:bodyPr>
            <a:lstStyle/>
            <a:p>
              <a:pPr algn="ctr"/>
              <a:r>
                <a:rPr lang="cs-CZ" b="1" dirty="0">
                  <a:solidFill>
                    <a:schemeClr val="bg2">
                      <a:lumMod val="10000"/>
                    </a:schemeClr>
                  </a:solidFill>
                  <a:latin typeface="Segoe UI" panose="020B0502040204020203" pitchFamily="34" charset="0"/>
                  <a:cs typeface="Segoe UI" panose="020B0502040204020203" pitchFamily="34" charset="0"/>
                </a:rPr>
                <a:t>Plnění elektrolytem</a:t>
              </a:r>
              <a:endParaRPr lang="en-US" b="1" dirty="0">
                <a:solidFill>
                  <a:schemeClr val="bg2">
                    <a:lumMod val="10000"/>
                  </a:schemeClr>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78544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D794F5-C493-438A-978C-CC100C6C6791}"/>
              </a:ext>
            </a:extLst>
          </p:cNvPr>
          <p:cNvSpPr>
            <a:spLocks noGrp="1"/>
          </p:cNvSpPr>
          <p:nvPr>
            <p:ph type="title"/>
          </p:nvPr>
        </p:nvSpPr>
        <p:spPr/>
        <p:txBody>
          <a:bodyPr>
            <a:normAutofit/>
          </a:bodyPr>
          <a:lstStyle/>
          <a:p>
            <a:r>
              <a:rPr lang="cs-CZ" sz="3600" dirty="0">
                <a:solidFill>
                  <a:srgbClr val="34B232"/>
                </a:solidFill>
                <a:latin typeface="Segoe UI Black" panose="020B0A02040204020203" pitchFamily="34" charset="0"/>
                <a:ea typeface="Segoe UI Black" panose="020B0A02040204020203" pitchFamily="34" charset="0"/>
              </a:rPr>
              <a:t>Testování FVE (</a:t>
            </a:r>
            <a:r>
              <a:rPr lang="cs-CZ" sz="3600" dirty="0" smtClean="0">
                <a:solidFill>
                  <a:srgbClr val="34B232"/>
                </a:solidFill>
                <a:latin typeface="Segoe UI Black" panose="020B0A02040204020203" pitchFamily="34" charset="0"/>
                <a:ea typeface="Segoe UI Black" panose="020B0A02040204020203" pitchFamily="34" charset="0"/>
              </a:rPr>
              <a:t>U11)</a:t>
            </a:r>
            <a:endParaRPr lang="cs-CZ" sz="3600" dirty="0">
              <a:solidFill>
                <a:srgbClr val="34B232"/>
              </a:solidFill>
              <a:latin typeface="Segoe UI Black" panose="020B0A02040204020203" pitchFamily="34" charset="0"/>
              <a:ea typeface="Segoe UI Black" panose="020B0A02040204020203" pitchFamily="34" charset="0"/>
            </a:endParaRPr>
          </a:p>
        </p:txBody>
      </p:sp>
      <p:pic>
        <p:nvPicPr>
          <p:cNvPr id="9" name="Obrázek 7">
            <a:extLst>
              <a:ext uri="{FF2B5EF4-FFF2-40B4-BE49-F238E27FC236}">
                <a16:creationId xmlns:a16="http://schemas.microsoft.com/office/drawing/2014/main" id="{4DEE37EF-381D-4AF0-8DB5-269DEBFEECED}"/>
              </a:ext>
            </a:extLst>
          </p:cNvPr>
          <p:cNvPicPr>
            <a:picLocks noChangeAspect="1"/>
          </p:cNvPicPr>
          <p:nvPr/>
        </p:nvPicPr>
        <p:blipFill>
          <a:blip r:embed="rId2"/>
          <a:stretch>
            <a:fillRect/>
          </a:stretch>
        </p:blipFill>
        <p:spPr>
          <a:xfrm>
            <a:off x="469101" y="657646"/>
            <a:ext cx="545383" cy="740520"/>
          </a:xfrm>
          <a:prstGeom prst="rect">
            <a:avLst/>
          </a:prstGeom>
        </p:spPr>
      </p:pic>
      <p:sp>
        <p:nvSpPr>
          <p:cNvPr id="5" name="Content Placeholder 10">
            <a:extLst>
              <a:ext uri="{FF2B5EF4-FFF2-40B4-BE49-F238E27FC236}">
                <a16:creationId xmlns:a16="http://schemas.microsoft.com/office/drawing/2014/main" id="{0EF9EC23-0A0E-455A-AA8E-D3DCB0BA1F58}"/>
              </a:ext>
            </a:extLst>
          </p:cNvPr>
          <p:cNvSpPr>
            <a:spLocks noGrp="1"/>
          </p:cNvSpPr>
          <p:nvPr>
            <p:ph sz="half" idx="1"/>
          </p:nvPr>
        </p:nvSpPr>
        <p:spPr>
          <a:xfrm>
            <a:off x="843766" y="1776657"/>
            <a:ext cx="5120593" cy="4351338"/>
          </a:xfrm>
        </p:spPr>
        <p:txBody>
          <a:bodyPr>
            <a:normAutofit/>
          </a:bodyPr>
          <a:lstStyle/>
          <a:p>
            <a:pPr>
              <a:spcAft>
                <a:spcPts val="1800"/>
              </a:spcAft>
            </a:pPr>
            <a:r>
              <a:rPr lang="cs-CZ" sz="2200" b="1" dirty="0">
                <a:solidFill>
                  <a:schemeClr val="bg2">
                    <a:lumMod val="10000"/>
                  </a:schemeClr>
                </a:solidFill>
                <a:latin typeface="Segoe UI" panose="020B0502040204020203" pitchFamily="34" charset="0"/>
                <a:cs typeface="Segoe UI" panose="020B0502040204020203" pitchFamily="34" charset="0"/>
              </a:rPr>
              <a:t>Schéma zapojení testovací stanice FVE (v přípravě)</a:t>
            </a:r>
          </a:p>
          <a:p>
            <a:pPr>
              <a:spcAft>
                <a:spcPts val="1800"/>
              </a:spcAft>
            </a:pPr>
            <a:r>
              <a:rPr lang="cs-CZ" sz="2200" b="1" dirty="0">
                <a:solidFill>
                  <a:schemeClr val="bg2">
                    <a:lumMod val="10000"/>
                  </a:schemeClr>
                </a:solidFill>
                <a:latin typeface="Segoe UI" panose="020B0502040204020203" pitchFamily="34" charset="0"/>
                <a:cs typeface="Segoe UI" panose="020B0502040204020203" pitchFamily="34" charset="0"/>
              </a:rPr>
              <a:t>Dlouhodobé testování solárních panelů</a:t>
            </a:r>
          </a:p>
          <a:p>
            <a:pPr>
              <a:spcAft>
                <a:spcPts val="1800"/>
              </a:spcAft>
            </a:pPr>
            <a:r>
              <a:rPr lang="cs-CZ" sz="2200" b="1" dirty="0">
                <a:solidFill>
                  <a:schemeClr val="bg2">
                    <a:lumMod val="10000"/>
                  </a:schemeClr>
                </a:solidFill>
                <a:latin typeface="Segoe UI" panose="020B0502040204020203" pitchFamily="34" charset="0"/>
                <a:cs typeface="Segoe UI" panose="020B0502040204020203" pitchFamily="34" charset="0"/>
              </a:rPr>
              <a:t>Dlouhodobé testování energetických úložišť</a:t>
            </a:r>
          </a:p>
          <a:p>
            <a:pPr>
              <a:spcAft>
                <a:spcPts val="1800"/>
              </a:spcAft>
            </a:pPr>
            <a:r>
              <a:rPr lang="cs-CZ" sz="2200" b="1" dirty="0">
                <a:solidFill>
                  <a:schemeClr val="bg2">
                    <a:lumMod val="10000"/>
                  </a:schemeClr>
                </a:solidFill>
                <a:latin typeface="Segoe UI" panose="020B0502040204020203" pitchFamily="34" charset="0"/>
                <a:cs typeface="Segoe UI" panose="020B0502040204020203" pitchFamily="34" charset="0"/>
              </a:rPr>
              <a:t>Ověřování parametrů panelů </a:t>
            </a:r>
            <a:r>
              <a:rPr lang="cs-CZ" sz="2200" b="1" dirty="0" smtClean="0">
                <a:solidFill>
                  <a:schemeClr val="bg2">
                    <a:lumMod val="10000"/>
                  </a:schemeClr>
                </a:solidFill>
                <a:latin typeface="Segoe UI" panose="020B0502040204020203" pitchFamily="34" charset="0"/>
                <a:cs typeface="Segoe UI" panose="020B0502040204020203" pitchFamily="34" charset="0"/>
              </a:rPr>
              <a:t/>
            </a:r>
            <a:br>
              <a:rPr lang="cs-CZ" sz="2200" b="1" dirty="0" smtClean="0">
                <a:solidFill>
                  <a:schemeClr val="bg2">
                    <a:lumMod val="10000"/>
                  </a:schemeClr>
                </a:solidFill>
                <a:latin typeface="Segoe UI" panose="020B0502040204020203" pitchFamily="34" charset="0"/>
                <a:cs typeface="Segoe UI" panose="020B0502040204020203" pitchFamily="34" charset="0"/>
              </a:rPr>
            </a:br>
            <a:r>
              <a:rPr lang="cs-CZ" sz="2200" b="1" dirty="0" smtClean="0">
                <a:solidFill>
                  <a:schemeClr val="bg2">
                    <a:lumMod val="10000"/>
                  </a:schemeClr>
                </a:solidFill>
                <a:latin typeface="Segoe UI" panose="020B0502040204020203" pitchFamily="34" charset="0"/>
                <a:cs typeface="Segoe UI" panose="020B0502040204020203" pitchFamily="34" charset="0"/>
              </a:rPr>
              <a:t>a </a:t>
            </a:r>
            <a:r>
              <a:rPr lang="cs-CZ" sz="2200" b="1" dirty="0">
                <a:solidFill>
                  <a:schemeClr val="bg2">
                    <a:lumMod val="10000"/>
                  </a:schemeClr>
                </a:solidFill>
                <a:latin typeface="Segoe UI" panose="020B0502040204020203" pitchFamily="34" charset="0"/>
                <a:cs typeface="Segoe UI" panose="020B0502040204020203" pitchFamily="34" charset="0"/>
              </a:rPr>
              <a:t>baterií podle firemních </a:t>
            </a:r>
            <a:r>
              <a:rPr lang="cs-CZ" sz="2200" b="1" dirty="0" smtClean="0">
                <a:solidFill>
                  <a:schemeClr val="bg2">
                    <a:lumMod val="10000"/>
                  </a:schemeClr>
                </a:solidFill>
                <a:latin typeface="Segoe UI" panose="020B0502040204020203" pitchFamily="34" charset="0"/>
                <a:cs typeface="Segoe UI" panose="020B0502040204020203" pitchFamily="34" charset="0"/>
              </a:rPr>
              <a:t>certifikátů</a:t>
            </a:r>
            <a:endParaRPr lang="cs-CZ" sz="2200" b="1" dirty="0">
              <a:solidFill>
                <a:schemeClr val="bg2">
                  <a:lumMod val="10000"/>
                </a:schemeClr>
              </a:solidFill>
              <a:latin typeface="Segoe UI" panose="020B0502040204020203" pitchFamily="34" charset="0"/>
              <a:cs typeface="Segoe UI" panose="020B0502040204020203" pitchFamily="34" charset="0"/>
            </a:endParaRPr>
          </a:p>
        </p:txBody>
      </p:sp>
      <p:grpSp>
        <p:nvGrpSpPr>
          <p:cNvPr id="6" name="Skupina 5">
            <a:extLst>
              <a:ext uri="{FF2B5EF4-FFF2-40B4-BE49-F238E27FC236}">
                <a16:creationId xmlns:a16="http://schemas.microsoft.com/office/drawing/2014/main" id="{D6BC24A9-55E1-4D14-AD29-4DF4F3905E2F}"/>
              </a:ext>
            </a:extLst>
          </p:cNvPr>
          <p:cNvGrpSpPr/>
          <p:nvPr/>
        </p:nvGrpSpPr>
        <p:grpSpPr>
          <a:xfrm>
            <a:off x="6019800" y="509473"/>
            <a:ext cx="6248986" cy="5839054"/>
            <a:chOff x="5943014" y="657646"/>
            <a:chExt cx="6248986" cy="5839054"/>
          </a:xfrm>
        </p:grpSpPr>
        <p:grpSp>
          <p:nvGrpSpPr>
            <p:cNvPr id="3" name="Skupina 2">
              <a:extLst>
                <a:ext uri="{FF2B5EF4-FFF2-40B4-BE49-F238E27FC236}">
                  <a16:creationId xmlns:a16="http://schemas.microsoft.com/office/drawing/2014/main" id="{2F494F90-8E14-4BC2-B123-8BCB73008E15}"/>
                </a:ext>
              </a:extLst>
            </p:cNvPr>
            <p:cNvGrpSpPr>
              <a:grpSpLocks noChangeAspect="1"/>
            </p:cNvGrpSpPr>
            <p:nvPr/>
          </p:nvGrpSpPr>
          <p:grpSpPr>
            <a:xfrm>
              <a:off x="5943014" y="657646"/>
              <a:ext cx="6193545" cy="5839054"/>
              <a:chOff x="4917653" y="0"/>
              <a:chExt cx="7274347" cy="6858000"/>
            </a:xfrm>
          </p:grpSpPr>
          <p:pic>
            <p:nvPicPr>
              <p:cNvPr id="8" name="Picture 7">
                <a:extLst>
                  <a:ext uri="{FF2B5EF4-FFF2-40B4-BE49-F238E27FC236}">
                    <a16:creationId xmlns:a16="http://schemas.microsoft.com/office/drawing/2014/main" id="{05023666-1DA5-4E7D-89CB-1EB2B1BD6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653" y="0"/>
                <a:ext cx="7274347" cy="6858000"/>
              </a:xfrm>
              <a:prstGeom prst="rect">
                <a:avLst/>
              </a:prstGeom>
            </p:spPr>
          </p:pic>
          <p:sp>
            <p:nvSpPr>
              <p:cNvPr id="2" name="Obdélník 1">
                <a:extLst>
                  <a:ext uri="{FF2B5EF4-FFF2-40B4-BE49-F238E27FC236}">
                    <a16:creationId xmlns:a16="http://schemas.microsoft.com/office/drawing/2014/main" id="{7452ECAB-6A59-45E8-B036-82CED0F2401D}"/>
                  </a:ext>
                </a:extLst>
              </p:cNvPr>
              <p:cNvSpPr/>
              <p:nvPr/>
            </p:nvSpPr>
            <p:spPr>
              <a:xfrm>
                <a:off x="10341204" y="65988"/>
                <a:ext cx="1557979" cy="2036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07E26FA5-2026-4AE2-9129-387A564CD36D}"/>
                  </a:ext>
                </a:extLst>
              </p:cNvPr>
              <p:cNvSpPr/>
              <p:nvPr/>
            </p:nvSpPr>
            <p:spPr>
              <a:xfrm>
                <a:off x="9922969" y="5380038"/>
                <a:ext cx="2213256" cy="1477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 name="Obdélník 9">
              <a:extLst>
                <a:ext uri="{FF2B5EF4-FFF2-40B4-BE49-F238E27FC236}">
                  <a16:creationId xmlns:a16="http://schemas.microsoft.com/office/drawing/2014/main" id="{39ADBE09-EB04-4D0F-B5B6-4627AABBA8AE}"/>
                </a:ext>
              </a:extLst>
            </p:cNvPr>
            <p:cNvSpPr/>
            <p:nvPr/>
          </p:nvSpPr>
          <p:spPr>
            <a:xfrm>
              <a:off x="11651530" y="3866356"/>
              <a:ext cx="540470" cy="1733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82705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14483" y="365125"/>
            <a:ext cx="10755021" cy="1245961"/>
          </a:xfrm>
        </p:spPr>
        <p:txBody>
          <a:bodyPr>
            <a:noAutofit/>
          </a:bodyPr>
          <a:lstStyle/>
          <a:p>
            <a:r>
              <a:rPr lang="cs-CZ" sz="3600" b="0"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Členství v mezinárodních organizacích zabývajících se ENERGETIKOU</a:t>
            </a:r>
            <a:endParaRPr lang="en-US" sz="3600" b="0" dirty="0">
              <a:solidFill>
                <a:srgbClr val="34B232"/>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4" name="Obrázek 3"/>
          <p:cNvPicPr>
            <a:picLocks noChangeAspect="1"/>
          </p:cNvPicPr>
          <p:nvPr/>
        </p:nvPicPr>
        <p:blipFill>
          <a:blip r:embed="rId2"/>
          <a:stretch>
            <a:fillRect/>
          </a:stretch>
        </p:blipFill>
        <p:spPr>
          <a:xfrm>
            <a:off x="469101" y="657646"/>
            <a:ext cx="545383" cy="740520"/>
          </a:xfrm>
          <a:prstGeom prst="rect">
            <a:avLst/>
          </a:prstGeom>
        </p:spPr>
      </p:pic>
      <p:sp>
        <p:nvSpPr>
          <p:cNvPr id="3" name="TextovéPole 2"/>
          <p:cNvSpPr txBox="1"/>
          <p:nvPr/>
        </p:nvSpPr>
        <p:spPr>
          <a:xfrm>
            <a:off x="873805" y="2116477"/>
            <a:ext cx="7522499" cy="33239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800"/>
              </a:spcBef>
              <a:spcAft>
                <a:spcPts val="2800"/>
              </a:spcAft>
              <a:buClrTx/>
              <a:buSzTx/>
              <a:buFont typeface="Arial" panose="020B0604020202020204" pitchFamily="34" charset="0"/>
              <a:buChar char="•"/>
              <a:tabLst/>
              <a:defRPr/>
            </a:pPr>
            <a:r>
              <a:rPr kumimoji="0" lang="cs-CZ" sz="24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ECP4</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European</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Composites</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Plastics</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and Polymer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Processing</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Platform</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a:t>
            </a:r>
          </a:p>
          <a:p>
            <a:pPr marL="342900" marR="0" lvl="0" indent="-342900" algn="l" defTabSz="914400" rtl="0" eaLnBrk="1" fontAlgn="auto" latinLnBrk="0" hangingPunct="1">
              <a:lnSpc>
                <a:spcPct val="100000"/>
              </a:lnSpc>
              <a:spcBef>
                <a:spcPts val="800"/>
              </a:spcBef>
              <a:spcAft>
                <a:spcPts val="2800"/>
              </a:spcAft>
              <a:buClrTx/>
              <a:buSzTx/>
              <a:buFont typeface="Arial" panose="020B0604020202020204" pitchFamily="34" charset="0"/>
              <a:buChar char="•"/>
              <a:tabLst/>
              <a:defRPr/>
            </a:pPr>
            <a:r>
              <a:rPr kumimoji="0" lang="cs-CZ" sz="24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PPS</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„Polymer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Processing</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Society Network“.</a:t>
            </a:r>
          </a:p>
          <a:p>
            <a:pPr marL="342900" marR="0" lvl="0" indent="-342900" algn="l" defTabSz="914400" rtl="0" eaLnBrk="1" fontAlgn="auto" latinLnBrk="0" hangingPunct="1">
              <a:lnSpc>
                <a:spcPct val="100000"/>
              </a:lnSpc>
              <a:spcBef>
                <a:spcPts val="800"/>
              </a:spcBef>
              <a:spcAft>
                <a:spcPts val="2800"/>
              </a:spcAft>
              <a:buClrTx/>
              <a:buSzTx/>
              <a:buFont typeface="Arial" panose="020B0604020202020204" pitchFamily="34" charset="0"/>
              <a:buChar char="•"/>
              <a:tabLst/>
              <a:defRPr/>
            </a:pPr>
            <a:r>
              <a:rPr kumimoji="0" lang="cs-CZ" sz="24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EERA</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European</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Energy</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Research</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Alliance</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a:t>
            </a:r>
          </a:p>
          <a:p>
            <a:pPr marL="342900" marR="0" lvl="0" indent="-342900" algn="l" defTabSz="914400" rtl="0" eaLnBrk="1" fontAlgn="auto" latinLnBrk="0" hangingPunct="1">
              <a:lnSpc>
                <a:spcPct val="100000"/>
              </a:lnSpc>
              <a:spcBef>
                <a:spcPts val="800"/>
              </a:spcBef>
              <a:spcAft>
                <a:spcPts val="2800"/>
              </a:spcAft>
              <a:buClrTx/>
              <a:buSzTx/>
              <a:buFont typeface="Arial" panose="020B0604020202020204" pitchFamily="34" charset="0"/>
              <a:buChar char="•"/>
              <a:tabLst/>
              <a:defRPr/>
            </a:pPr>
            <a:r>
              <a:rPr kumimoji="0" lang="cs-CZ" sz="24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EASE</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European</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Association</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for</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Storage</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of</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4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Energy</a:t>
            </a:r>
            <a:r>
              <a:rPr kumimoji="0" lang="cs-CZ" sz="24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a:t>
            </a:r>
          </a:p>
        </p:txBody>
      </p:sp>
      <p:grpSp>
        <p:nvGrpSpPr>
          <p:cNvPr id="8" name="Skupina 7"/>
          <p:cNvGrpSpPr/>
          <p:nvPr/>
        </p:nvGrpSpPr>
        <p:grpSpPr>
          <a:xfrm>
            <a:off x="8869027" y="2116477"/>
            <a:ext cx="1585055" cy="3482883"/>
            <a:chOff x="9094537" y="2961496"/>
            <a:chExt cx="1585055" cy="3482883"/>
          </a:xfrm>
        </p:grpSpPr>
        <p:pic>
          <p:nvPicPr>
            <p:cNvPr id="6" name="Obrázek 5"/>
            <p:cNvPicPr>
              <a:picLocks noChangeAspect="1"/>
            </p:cNvPicPr>
            <p:nvPr/>
          </p:nvPicPr>
          <p:blipFill>
            <a:blip r:embed="rId3"/>
            <a:stretch>
              <a:fillRect/>
            </a:stretch>
          </p:blipFill>
          <p:spPr>
            <a:xfrm>
              <a:off x="9480046" y="2961496"/>
              <a:ext cx="873443" cy="766763"/>
            </a:xfrm>
            <a:prstGeom prst="rect">
              <a:avLst/>
            </a:prstGeom>
          </p:spPr>
        </p:pic>
        <p:pic>
          <p:nvPicPr>
            <p:cNvPr id="7" name="Obrázek 6"/>
            <p:cNvPicPr>
              <a:picLocks noChangeAspect="1"/>
            </p:cNvPicPr>
            <p:nvPr/>
          </p:nvPicPr>
          <p:blipFill rotWithShape="1">
            <a:blip r:embed="rId4"/>
            <a:srcRect l="56741" r="23836"/>
            <a:stretch/>
          </p:blipFill>
          <p:spPr>
            <a:xfrm>
              <a:off x="9480046" y="3902331"/>
              <a:ext cx="814039" cy="819150"/>
            </a:xfrm>
            <a:prstGeom prst="rect">
              <a:avLst/>
            </a:prstGeom>
          </p:spPr>
        </p:pic>
        <p:pic>
          <p:nvPicPr>
            <p:cNvPr id="9" name="Obrázek 8"/>
            <p:cNvPicPr>
              <a:picLocks noChangeAspect="1"/>
            </p:cNvPicPr>
            <p:nvPr/>
          </p:nvPicPr>
          <p:blipFill>
            <a:blip r:embed="rId5"/>
            <a:stretch>
              <a:fillRect/>
            </a:stretch>
          </p:blipFill>
          <p:spPr>
            <a:xfrm>
              <a:off x="9094537" y="4784632"/>
              <a:ext cx="1585055" cy="588074"/>
            </a:xfrm>
            <a:prstGeom prst="rect">
              <a:avLst/>
            </a:prstGeom>
          </p:spPr>
        </p:pic>
        <p:pic>
          <p:nvPicPr>
            <p:cNvPr id="10" name="Obrázek 9"/>
            <p:cNvPicPr>
              <a:picLocks noChangeAspect="1"/>
            </p:cNvPicPr>
            <p:nvPr/>
          </p:nvPicPr>
          <p:blipFill>
            <a:blip r:embed="rId6"/>
            <a:stretch>
              <a:fillRect/>
            </a:stretch>
          </p:blipFill>
          <p:spPr>
            <a:xfrm>
              <a:off x="9353125" y="5317095"/>
              <a:ext cx="1127284" cy="1127284"/>
            </a:xfrm>
            <a:prstGeom prst="rect">
              <a:avLst/>
            </a:prstGeom>
          </p:spPr>
        </p:pic>
      </p:grpSp>
    </p:spTree>
    <p:extLst>
      <p:ext uri="{BB962C8B-B14F-4D97-AF65-F5344CB8AC3E}">
        <p14:creationId xmlns:p14="http://schemas.microsoft.com/office/powerpoint/2010/main" val="192545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67DD1EF2-12E2-4F67-B89A-51A85CD4E1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12359" y="930493"/>
            <a:ext cx="5469050" cy="5130942"/>
          </a:xfrm>
          <a:prstGeom prst="rect">
            <a:avLst/>
          </a:prstGeom>
        </p:spPr>
      </p:pic>
      <p:sp>
        <p:nvSpPr>
          <p:cNvPr id="5" name="Nadpis 4"/>
          <p:cNvSpPr>
            <a:spLocks noGrp="1"/>
          </p:cNvSpPr>
          <p:nvPr>
            <p:ph type="title"/>
          </p:nvPr>
        </p:nvSpPr>
        <p:spPr>
          <a:xfrm>
            <a:off x="1014484" y="365125"/>
            <a:ext cx="10339316" cy="1245961"/>
          </a:xfrm>
        </p:spPr>
        <p:txBody>
          <a:bodyPr>
            <a:noAutofit/>
          </a:bodyPr>
          <a:lstStyle/>
          <a:p>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P</a:t>
            </a:r>
            <a:r>
              <a:rPr lang="cs-CZ" sz="3600" b="0"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rojekt</a:t>
            </a:r>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m-era.net „</a:t>
            </a:r>
            <a:r>
              <a:rPr lang="cs-CZ" sz="3600" b="0" cap="all"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l</a:t>
            </a:r>
            <a:r>
              <a:rPr lang="cs-CZ" sz="3600" b="0"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i</a:t>
            </a:r>
            <a:r>
              <a:rPr lang="cs-CZ" sz="3600" b="0" cap="all"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-based</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endParaRPr lang="en-US" sz="3600" b="0" cap="all" dirty="0">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4" name="Obrázek 3"/>
          <p:cNvPicPr>
            <a:picLocks noChangeAspect="1"/>
          </p:cNvPicPr>
          <p:nvPr/>
        </p:nvPicPr>
        <p:blipFill>
          <a:blip r:embed="rId3"/>
          <a:stretch>
            <a:fillRect/>
          </a:stretch>
        </p:blipFill>
        <p:spPr>
          <a:xfrm>
            <a:off x="469101" y="657646"/>
            <a:ext cx="545383" cy="740520"/>
          </a:xfrm>
          <a:prstGeom prst="rect">
            <a:avLst/>
          </a:prstGeom>
        </p:spPr>
      </p:pic>
      <p:sp>
        <p:nvSpPr>
          <p:cNvPr id="3" name="TextovéPole 2"/>
          <p:cNvSpPr txBox="1"/>
          <p:nvPr/>
        </p:nvSpPr>
        <p:spPr>
          <a:xfrm>
            <a:off x="1014484" y="2864615"/>
            <a:ext cx="5614620" cy="2554545"/>
          </a:xfrm>
          <a:prstGeom prst="rect">
            <a:avLst/>
          </a:prstGeom>
          <a:noFill/>
        </p:spPr>
        <p:txBody>
          <a:bodyPr wrap="square" rtlCol="0">
            <a:spAutoFit/>
          </a:bodyPr>
          <a:lstStyle/>
          <a:p>
            <a:pPr lvl="0">
              <a:defRPr/>
            </a:pPr>
            <a:r>
              <a:rPr lang="cs-CZ" sz="2000" b="1" dirty="0" err="1">
                <a:solidFill>
                  <a:srgbClr val="080808"/>
                </a:solidFill>
                <a:latin typeface="Segoe UI" panose="020B0502040204020203" pitchFamily="34" charset="0"/>
                <a:cs typeface="Segoe UI" panose="020B0502040204020203" pitchFamily="34" charset="0"/>
              </a:rPr>
              <a:t>Li</a:t>
            </a:r>
            <a:r>
              <a:rPr lang="cs-CZ" sz="2000" b="1" dirty="0">
                <a:solidFill>
                  <a:srgbClr val="080808"/>
                </a:solidFill>
                <a:latin typeface="Segoe UI" panose="020B0502040204020203" pitchFamily="34" charset="0"/>
                <a:cs typeface="Segoe UI" panose="020B0502040204020203" pitchFamily="34" charset="0"/>
              </a:rPr>
              <a:t>-ion </a:t>
            </a:r>
            <a:r>
              <a:rPr lang="cs-CZ" sz="2000" b="1" dirty="0" err="1">
                <a:solidFill>
                  <a:srgbClr val="080808"/>
                </a:solidFill>
                <a:latin typeface="Segoe UI" panose="020B0502040204020203" pitchFamily="34" charset="0"/>
                <a:cs typeface="Segoe UI" panose="020B0502040204020203" pitchFamily="34" charset="0"/>
              </a:rPr>
              <a:t>BAttery-SupErcapacitor</a:t>
            </a:r>
            <a:r>
              <a:rPr lang="cs-CZ" sz="2000" b="1" dirty="0">
                <a:solidFill>
                  <a:srgbClr val="080808"/>
                </a:solidFill>
                <a:latin typeface="Segoe UI" panose="020B0502040204020203" pitchFamily="34" charset="0"/>
                <a:cs typeface="Segoe UI" panose="020B0502040204020203" pitchFamily="34" charset="0"/>
              </a:rPr>
              <a:t> </a:t>
            </a:r>
            <a:r>
              <a:rPr lang="cs-CZ" sz="2000" b="1" dirty="0" smtClean="0">
                <a:solidFill>
                  <a:srgbClr val="080808"/>
                </a:solidFill>
                <a:latin typeface="Segoe UI" panose="020B0502040204020203" pitchFamily="34" charset="0"/>
                <a:cs typeface="Segoe UI" panose="020B0502040204020203" pitchFamily="34" charset="0"/>
              </a:rPr>
              <a:t>hybrid </a:t>
            </a:r>
            <a:r>
              <a:rPr lang="cs-CZ" sz="2000" b="1" dirty="0" err="1">
                <a:solidFill>
                  <a:srgbClr val="080808"/>
                </a:solidFill>
                <a:latin typeface="Segoe UI" panose="020B0502040204020203" pitchFamily="34" charset="0"/>
                <a:cs typeface="Segoe UI" panose="020B0502040204020203" pitchFamily="34" charset="0"/>
              </a:rPr>
              <a:t>Device</a:t>
            </a:r>
            <a:endParaRPr lang="cs-CZ" sz="2000" b="1" dirty="0">
              <a:solidFill>
                <a:srgbClr val="080808"/>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(2020-2023)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Koordinátor: Univerzita </a:t>
            </a:r>
            <a:r>
              <a:rPr lang="cs-CZ" sz="2000" b="1" dirty="0">
                <a:solidFill>
                  <a:srgbClr val="080808"/>
                </a:solidFill>
                <a:latin typeface="Segoe UI" panose="020B0502040204020203" pitchFamily="34" charset="0"/>
                <a:cs typeface="Segoe UI" panose="020B0502040204020203" pitchFamily="34" charset="0"/>
              </a:rPr>
              <a:t>Tomáše Bati ve Zlíně</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Cílem projektu </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je vývoj </a:t>
            </a:r>
            <a:r>
              <a:rPr lang="cs-CZ" sz="2000" dirty="0">
                <a:solidFill>
                  <a:srgbClr val="080808"/>
                </a:solidFill>
                <a:latin typeface="Segoe UI" panose="020B0502040204020203" pitchFamily="34" charset="0"/>
                <a:cs typeface="Segoe UI" panose="020B0502040204020203" pitchFamily="34" charset="0"/>
              </a:rPr>
              <a:t>inovativní výkonné </a:t>
            </a:r>
            <a:br>
              <a:rPr lang="cs-CZ" sz="2000" dirty="0">
                <a:solidFill>
                  <a:srgbClr val="080808"/>
                </a:solidFill>
                <a:latin typeface="Segoe UI" panose="020B0502040204020203" pitchFamily="34" charset="0"/>
                <a:cs typeface="Segoe UI" panose="020B0502040204020203" pitchFamily="34" charset="0"/>
              </a:rPr>
            </a:br>
            <a:r>
              <a:rPr lang="cs-CZ" sz="2000" dirty="0" err="1">
                <a:solidFill>
                  <a:srgbClr val="080808"/>
                </a:solidFill>
                <a:latin typeface="Segoe UI" panose="020B0502040204020203" pitchFamily="34" charset="0"/>
                <a:cs typeface="Segoe UI" panose="020B0502040204020203" pitchFamily="34" charset="0"/>
              </a:rPr>
              <a:t>Li</a:t>
            </a:r>
            <a:r>
              <a:rPr lang="cs-CZ" sz="2000" dirty="0">
                <a:solidFill>
                  <a:srgbClr val="080808"/>
                </a:solidFill>
                <a:latin typeface="Segoe UI" panose="020B0502040204020203" pitchFamily="34" charset="0"/>
                <a:cs typeface="Segoe UI" panose="020B0502040204020203" pitchFamily="34" charset="0"/>
              </a:rPr>
              <a:t>-ion baterie</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000" b="1" i="0" u="none" strike="noStrike" kern="1200" cap="none" spc="0" normalizeH="0" baseline="0" noProof="0" dirty="0">
              <a:ln>
                <a:noFill/>
              </a:ln>
              <a:solidFill>
                <a:srgbClr val="46505A"/>
              </a:solidFill>
              <a:effectLst/>
              <a:uLnTx/>
              <a:uFillTx/>
              <a:latin typeface="Segoe UI" panose="020B0502040204020203" pitchFamily="34" charset="0"/>
              <a:ea typeface="+mn-ea"/>
              <a:cs typeface="Segoe UI" panose="020B0502040204020203" pitchFamily="34" charset="0"/>
            </a:endParaRPr>
          </a:p>
        </p:txBody>
      </p:sp>
      <p:pic>
        <p:nvPicPr>
          <p:cNvPr id="7" name="Obrázek 6">
            <a:extLst>
              <a:ext uri="{FF2B5EF4-FFF2-40B4-BE49-F238E27FC236}">
                <a16:creationId xmlns:a16="http://schemas.microsoft.com/office/drawing/2014/main" id="{9D2CA498-41C3-4FB7-A7C2-3062EE0DAF5A}"/>
              </a:ext>
            </a:extLst>
          </p:cNvPr>
          <p:cNvPicPr>
            <a:picLocks noChangeAspect="1"/>
          </p:cNvPicPr>
          <p:nvPr/>
        </p:nvPicPr>
        <p:blipFill>
          <a:blip r:embed="rId4"/>
          <a:stretch>
            <a:fillRect/>
          </a:stretch>
        </p:blipFill>
        <p:spPr>
          <a:xfrm>
            <a:off x="1193594" y="1753679"/>
            <a:ext cx="1608601" cy="603022"/>
          </a:xfrm>
          <a:prstGeom prst="rect">
            <a:avLst/>
          </a:prstGeom>
        </p:spPr>
      </p:pic>
      <p:pic>
        <p:nvPicPr>
          <p:cNvPr id="1026" name="Obrázek 3" descr="http://cps.utb.cz/images/tar.jpg">
            <a:extLst>
              <a:ext uri="{FF2B5EF4-FFF2-40B4-BE49-F238E27FC236}">
                <a16:creationId xmlns:a16="http://schemas.microsoft.com/office/drawing/2014/main" id="{2810FFCA-6F3C-4C0F-B2EB-1887368175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069" y="6195429"/>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11" descr="https://m-era.net/links/m-era-netcolour-300dpi.jpg">
            <a:extLst>
              <a:ext uri="{FF2B5EF4-FFF2-40B4-BE49-F238E27FC236}">
                <a16:creationId xmlns:a16="http://schemas.microsoft.com/office/drawing/2014/main" id="{D4F5868C-DB3F-4207-9C8B-F4429933AD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8769" y="6238291"/>
            <a:ext cx="2486025" cy="561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459DFAD8-BD60-44F7-81F4-1818A6954DAB}"/>
              </a:ext>
            </a:extLst>
          </p:cNvPr>
          <p:cNvSpPr>
            <a:spLocks noChangeArrowheads="1"/>
          </p:cNvSpPr>
          <p:nvPr/>
        </p:nvSpPr>
        <p:spPr bwMode="auto">
          <a:xfrm>
            <a:off x="4147681" y="6188221"/>
            <a:ext cx="793372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supported</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by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era.Net</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2019 call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"LiBASED Li-ion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BAttery-SupErcapacitor</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Hybrid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Device</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research</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funded</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by: Technology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Agency</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Czech Republic EPSILON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 TH71020006,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Slovak</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Academy</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Sciences</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 M-ERA.NET 2/2019/966/LiBASED and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Scientific</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Technological</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Research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Council</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05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Turkey</a:t>
            </a:r>
            <a:r>
              <a:rPr kumimoji="0" lang="cs-CZ" altLang="en-US" sz="105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TUBITAK.</a:t>
            </a:r>
            <a:endParaRPr kumimoji="0" lang="en-GB" altLang="en-US" sz="700"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60F886C9-8A1A-49F7-BFFE-CE9F03DFC28D}"/>
              </a:ext>
            </a:extLst>
          </p:cNvPr>
          <p:cNvSpPr>
            <a:spLocks noChangeArrowheads="1"/>
          </p:cNvSpPr>
          <p:nvPr/>
        </p:nvSpPr>
        <p:spPr bwMode="auto">
          <a:xfrm>
            <a:off x="1014484" y="68503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9157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4">
            <a:extLst>
              <a:ext uri="{FF2B5EF4-FFF2-40B4-BE49-F238E27FC236}">
                <a16:creationId xmlns:a16="http://schemas.microsoft.com/office/drawing/2014/main" id="{146C74BE-4D30-489D-BD23-11081577FDB3}"/>
              </a:ext>
            </a:extLst>
          </p:cNvPr>
          <p:cNvPicPr>
            <a:picLocks noChangeAspect="1"/>
          </p:cNvPicPr>
          <p:nvPr/>
        </p:nvPicPr>
        <p:blipFill rotWithShape="1">
          <a:blip r:embed="rId2"/>
          <a:srcRect l="34114" t="14807"/>
          <a:stretch/>
        </p:blipFill>
        <p:spPr>
          <a:xfrm>
            <a:off x="6629104" y="1138631"/>
            <a:ext cx="5223152" cy="4916055"/>
          </a:xfrm>
          <a:prstGeom prst="rect">
            <a:avLst/>
          </a:prstGeom>
        </p:spPr>
      </p:pic>
      <p:sp>
        <p:nvSpPr>
          <p:cNvPr id="5" name="Nadpis 4"/>
          <p:cNvSpPr>
            <a:spLocks noGrp="1"/>
          </p:cNvSpPr>
          <p:nvPr>
            <p:ph type="title"/>
          </p:nvPr>
        </p:nvSpPr>
        <p:spPr>
          <a:xfrm>
            <a:off x="1014484" y="365125"/>
            <a:ext cx="10339316" cy="1245961"/>
          </a:xfrm>
        </p:spPr>
        <p:txBody>
          <a:bodyPr>
            <a:noAutofit/>
          </a:bodyPr>
          <a:lstStyle/>
          <a:p>
            <a:r>
              <a:rPr lang="cs-CZ" sz="3600" b="0"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Projekt</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 H2020 „</a:t>
            </a:r>
            <a:r>
              <a:rPr lang="cs-CZ" sz="3600" b="0" cap="all"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S</a:t>
            </a:r>
            <a:r>
              <a:rPr lang="cs-CZ" sz="3600" b="0"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to</a:t>
            </a:r>
            <a:r>
              <a:rPr lang="cs-CZ" sz="3600" b="0" cap="all"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RIES</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a:t>
            </a:r>
            <a:endParaRPr lang="en-US"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4" name="Obrázek 3"/>
          <p:cNvPicPr>
            <a:picLocks noChangeAspect="1"/>
          </p:cNvPicPr>
          <p:nvPr/>
        </p:nvPicPr>
        <p:blipFill>
          <a:blip r:embed="rId3"/>
          <a:stretch>
            <a:fillRect/>
          </a:stretch>
        </p:blipFill>
        <p:spPr>
          <a:xfrm>
            <a:off x="469101" y="657646"/>
            <a:ext cx="545383" cy="740520"/>
          </a:xfrm>
          <a:prstGeom prst="rect">
            <a:avLst/>
          </a:prstGeom>
        </p:spPr>
      </p:pic>
      <p:pic>
        <p:nvPicPr>
          <p:cNvPr id="2" name="Obrázek 1"/>
          <p:cNvPicPr>
            <a:picLocks noChangeAspect="1"/>
          </p:cNvPicPr>
          <p:nvPr/>
        </p:nvPicPr>
        <p:blipFill rotWithShape="1">
          <a:blip r:embed="rId4"/>
          <a:srcRect l="23122" t="24072" r="24342" b="20891"/>
          <a:stretch/>
        </p:blipFill>
        <p:spPr>
          <a:xfrm>
            <a:off x="1014484" y="1611086"/>
            <a:ext cx="2068365" cy="996742"/>
          </a:xfrm>
          <a:prstGeom prst="rect">
            <a:avLst/>
          </a:prstGeom>
        </p:spPr>
      </p:pic>
      <p:sp>
        <p:nvSpPr>
          <p:cNvPr id="3" name="TextovéPole 2"/>
          <p:cNvSpPr txBox="1"/>
          <p:nvPr/>
        </p:nvSpPr>
        <p:spPr>
          <a:xfrm>
            <a:off x="1014484" y="2857047"/>
            <a:ext cx="561462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err="1" smtClean="0">
                <a:ln>
                  <a:noFill/>
                </a:ln>
                <a:solidFill>
                  <a:srgbClr val="080808"/>
                </a:solidFill>
                <a:effectLst/>
                <a:uLnTx/>
                <a:uFillTx/>
                <a:latin typeface="Segoe UI" panose="020B0502040204020203" pitchFamily="34" charset="0"/>
                <a:ea typeface="+mn-ea"/>
                <a:cs typeface="Segoe UI" panose="020B0502040204020203" pitchFamily="34" charset="0"/>
              </a:rPr>
              <a:t>Storage</a:t>
            </a:r>
            <a:r>
              <a:rPr kumimoji="0" lang="cs-CZ" sz="2000" b="1" i="0" u="none" strike="noStrike" kern="1200" cap="none" spc="0" normalizeH="0" baseline="0" noProof="0" dirty="0" smtClean="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Research</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Infrastructure</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Eco-System</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(2021-2024)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Koordinátor: </a:t>
            </a:r>
            <a:r>
              <a:rPr kumimoji="0" lang="cs-CZ" sz="20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Karlsruher</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Institut </a:t>
            </a:r>
            <a:r>
              <a:rPr kumimoji="0" lang="cs-CZ" sz="20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für</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Technologie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Cílem projektu </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je vývoj inovativních metod skladování energie a definování potřeb energetických systémů.</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000" b="1" i="0" u="none" strike="noStrike" kern="1200" cap="none" spc="0" normalizeH="0" baseline="0" noProof="0" dirty="0">
              <a:ln>
                <a:noFill/>
              </a:ln>
              <a:solidFill>
                <a:srgbClr val="46505A"/>
              </a:solidFill>
              <a:effectLst/>
              <a:uLnTx/>
              <a:uFillTx/>
              <a:latin typeface="Segoe UI" panose="020B0502040204020203" pitchFamily="34" charset="0"/>
              <a:ea typeface="+mn-ea"/>
              <a:cs typeface="Segoe UI" panose="020B0502040204020203" pitchFamily="34" charset="0"/>
            </a:endParaRPr>
          </a:p>
        </p:txBody>
      </p:sp>
      <p:sp>
        <p:nvSpPr>
          <p:cNvPr id="8" name="Rectangle 3">
            <a:extLst>
              <a:ext uri="{FF2B5EF4-FFF2-40B4-BE49-F238E27FC236}">
                <a16:creationId xmlns:a16="http://schemas.microsoft.com/office/drawing/2014/main" id="{B779E541-5DEE-4D51-B857-380DE7BA7DD4}"/>
              </a:ext>
            </a:extLst>
          </p:cNvPr>
          <p:cNvSpPr>
            <a:spLocks noChangeArrowheads="1"/>
          </p:cNvSpPr>
          <p:nvPr/>
        </p:nvSpPr>
        <p:spPr bwMode="auto">
          <a:xfrm>
            <a:off x="3071913" y="6470719"/>
            <a:ext cx="87803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en-US" sz="1100" i="1" dirty="0">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 101036910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AF88CE92-A321-42EA-B8B1-51DE4E300E7D}"/>
              </a:ext>
            </a:extLst>
          </p:cNvPr>
          <p:cNvPicPr>
            <a:picLocks noChangeAspect="1"/>
          </p:cNvPicPr>
          <p:nvPr/>
        </p:nvPicPr>
        <p:blipFill>
          <a:blip r:embed="rId5"/>
          <a:stretch>
            <a:fillRect/>
          </a:stretch>
        </p:blipFill>
        <p:spPr>
          <a:xfrm>
            <a:off x="1014484" y="6121348"/>
            <a:ext cx="1019317" cy="743054"/>
          </a:xfrm>
          <a:prstGeom prst="rect">
            <a:avLst/>
          </a:prstGeom>
        </p:spPr>
      </p:pic>
    </p:spTree>
    <p:extLst>
      <p:ext uri="{BB962C8B-B14F-4D97-AF65-F5344CB8AC3E}">
        <p14:creationId xmlns:p14="http://schemas.microsoft.com/office/powerpoint/2010/main" val="215001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14484" y="365125"/>
            <a:ext cx="10339316" cy="1245961"/>
          </a:xfrm>
        </p:spPr>
        <p:txBody>
          <a:bodyPr>
            <a:noAutofit/>
          </a:bodyPr>
          <a:lstStyle/>
          <a:p>
            <a:r>
              <a:rPr lang="cs-CZ" sz="3600" b="0"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Projekt</a:t>
            </a:r>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err="1">
                <a:solidFill>
                  <a:srgbClr val="34B232"/>
                </a:solidFill>
                <a:latin typeface="Segoe UI Black" panose="020B0A02040204020203" pitchFamily="34" charset="0"/>
                <a:ea typeface="Segoe UI Black" panose="020B0A02040204020203" pitchFamily="34" charset="0"/>
                <a:cs typeface="Segoe UI" panose="020B0502040204020203" pitchFamily="34" charset="0"/>
              </a:rPr>
              <a:t>horizon</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err="1">
                <a:solidFill>
                  <a:srgbClr val="34B232"/>
                </a:solidFill>
                <a:latin typeface="Segoe UI Black" panose="020B0A02040204020203" pitchFamily="34" charset="0"/>
                <a:ea typeface="Segoe UI Black" panose="020B0A02040204020203" pitchFamily="34" charset="0"/>
                <a:cs typeface="Segoe UI" panose="020B0502040204020203" pitchFamily="34" charset="0"/>
              </a:rPr>
              <a:t>europe</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Sol</a:t>
            </a:r>
            <a:r>
              <a:rPr lang="cs-CZ" sz="3600" b="0"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i</a:t>
            </a:r>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d</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a:t>
            </a:r>
            <a:endParaRPr lang="en-US"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4" name="Obrázek 3"/>
          <p:cNvPicPr>
            <a:picLocks noChangeAspect="1"/>
          </p:cNvPicPr>
          <p:nvPr/>
        </p:nvPicPr>
        <p:blipFill>
          <a:blip r:embed="rId2"/>
          <a:stretch>
            <a:fillRect/>
          </a:stretch>
        </p:blipFill>
        <p:spPr>
          <a:xfrm>
            <a:off x="469101" y="657646"/>
            <a:ext cx="545383" cy="740520"/>
          </a:xfrm>
          <a:prstGeom prst="rect">
            <a:avLst/>
          </a:prstGeom>
        </p:spPr>
      </p:pic>
      <p:pic>
        <p:nvPicPr>
          <p:cNvPr id="6" name="Obrázek 5">
            <a:extLst>
              <a:ext uri="{FF2B5EF4-FFF2-40B4-BE49-F238E27FC236}">
                <a16:creationId xmlns:a16="http://schemas.microsoft.com/office/drawing/2014/main" id="{35B8A85E-F740-49C6-9F31-BDE6773E5E5A}"/>
              </a:ext>
            </a:extLst>
          </p:cNvPr>
          <p:cNvPicPr>
            <a:picLocks noChangeAspect="1"/>
          </p:cNvPicPr>
          <p:nvPr/>
        </p:nvPicPr>
        <p:blipFill>
          <a:blip r:embed="rId3"/>
          <a:stretch>
            <a:fillRect/>
          </a:stretch>
        </p:blipFill>
        <p:spPr>
          <a:xfrm>
            <a:off x="1014484" y="1836039"/>
            <a:ext cx="1945532" cy="804153"/>
          </a:xfrm>
          <a:prstGeom prst="rect">
            <a:avLst/>
          </a:prstGeom>
        </p:spPr>
      </p:pic>
      <p:sp>
        <p:nvSpPr>
          <p:cNvPr id="9" name="TextovéPole 8">
            <a:extLst>
              <a:ext uri="{FF2B5EF4-FFF2-40B4-BE49-F238E27FC236}">
                <a16:creationId xmlns:a16="http://schemas.microsoft.com/office/drawing/2014/main" id="{C2504D60-2CB8-4CA8-87B6-AFC3D2AD0ED8}"/>
              </a:ext>
            </a:extLst>
          </p:cNvPr>
          <p:cNvSpPr txBox="1"/>
          <p:nvPr/>
        </p:nvSpPr>
        <p:spPr>
          <a:xfrm>
            <a:off x="1014485" y="3078066"/>
            <a:ext cx="6384606"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Sustainable manufacturing and optimized materials and interfaces for lithium metal batteries with digital quality </a:t>
            </a:r>
            <a:r>
              <a:rPr kumimoji="0" lang="en-US"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contro</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l (2022-2026)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Koordinátor:</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en-US"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VTT Technical Research Center of Finland</a:t>
            </a: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Cílem projektu </a:t>
            </a:r>
            <a:r>
              <a:rPr kumimoji="0" lang="cs-CZ" sz="20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SOLiD</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je řešení recyklovatelnosti </a:t>
            </a:r>
            <a:r>
              <a:rPr kumimoji="0" lang="cs-CZ" sz="2000" b="0"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Li</a:t>
            </a:r>
            <a:r>
              <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-baterií.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46505A"/>
              </a:solidFill>
              <a:effectLst/>
              <a:uLnTx/>
              <a:uFillTx/>
              <a:latin typeface="Segoe UI" panose="020B0502040204020203" pitchFamily="34" charset="0"/>
              <a:ea typeface="+mn-ea"/>
              <a:cs typeface="Segoe UI" panose="020B0502040204020203" pitchFamily="34" charset="0"/>
            </a:endParaRPr>
          </a:p>
        </p:txBody>
      </p:sp>
      <p:pic>
        <p:nvPicPr>
          <p:cNvPr id="3" name="Obrázek 2">
            <a:extLst>
              <a:ext uri="{FF2B5EF4-FFF2-40B4-BE49-F238E27FC236}">
                <a16:creationId xmlns:a16="http://schemas.microsoft.com/office/drawing/2014/main" id="{92E8D8BE-7D2A-4F5D-B37D-46BA0B2D3C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90769" y="1611086"/>
            <a:ext cx="4601231" cy="4374532"/>
          </a:xfrm>
          <a:prstGeom prst="rect">
            <a:avLst/>
          </a:prstGeom>
        </p:spPr>
      </p:pic>
      <p:sp>
        <p:nvSpPr>
          <p:cNvPr id="7" name="Rectangle 3">
            <a:extLst>
              <a:ext uri="{FF2B5EF4-FFF2-40B4-BE49-F238E27FC236}">
                <a16:creationId xmlns:a16="http://schemas.microsoft.com/office/drawing/2014/main" id="{A0389D35-874E-4F53-B412-D7A3DD975316}"/>
              </a:ext>
            </a:extLst>
          </p:cNvPr>
          <p:cNvSpPr>
            <a:spLocks noChangeArrowheads="1"/>
          </p:cNvSpPr>
          <p:nvPr/>
        </p:nvSpPr>
        <p:spPr bwMode="auto">
          <a:xfrm>
            <a:off x="3665989" y="6054160"/>
            <a:ext cx="852601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050" i="1" dirty="0">
                <a:latin typeface="Calibri" panose="020F0502020204030204" pitchFamily="34" charset="0"/>
                <a:ea typeface="Calibri" panose="020F0502020204030204" pitchFamily="34" charset="0"/>
                <a:cs typeface="Times New Roman" panose="02020603050405020304" pitchFamily="18" charset="0"/>
              </a:rPr>
              <a:t>Funded by the European Union. Views and opinions however those of the author(s) only and do not necessarily reflect those of the European Union or the European </a:t>
            </a:r>
            <a:r>
              <a:rPr lang="en-GB" altLang="en-US" sz="1050" i="1" dirty="0">
                <a:latin typeface="Calibri" panose="020F0502020204030204" pitchFamily="34" charset="0"/>
                <a:cs typeface="Times New Roman" panose="02020603050405020304" pitchFamily="18" charset="0"/>
              </a:rPr>
              <a:t>Climate, Infrastructure and Environment Executive Agency (CINEA). Neither the European Union nor the granting authority can be held responsible for them.</a:t>
            </a:r>
            <a:r>
              <a:rPr lang="cs-CZ" altLang="en-US" sz="1050" i="1" dirty="0">
                <a:latin typeface="Calibri" panose="020F0502020204030204" pitchFamily="34" charset="0"/>
                <a:cs typeface="Times New Roman" panose="02020603050405020304" pitchFamily="18" charset="0"/>
              </a:rPr>
              <a:t> </a:t>
            </a:r>
            <a:r>
              <a:rPr lang="en-GB" altLang="en-US" sz="1050" i="1" dirty="0">
                <a:latin typeface="Calibri" panose="020F0502020204030204" pitchFamily="34" charset="0"/>
                <a:cs typeface="Times New Roman" panose="02020603050405020304" pitchFamily="18" charset="0"/>
              </a:rPr>
              <a:t>This work was supported by the Swiss State Secretariat for Education, Research and Innovation (SERI) under contract numbers 22.00179 and 22.00246.</a:t>
            </a:r>
            <a:r>
              <a:rPr lang="cs-CZ" altLang="en-US" sz="1050" i="1" dirty="0">
                <a:latin typeface="Calibri" panose="020F0502020204030204" pitchFamily="34" charset="0"/>
                <a:cs typeface="Times New Roman" panose="02020603050405020304" pitchFamily="18" charset="0"/>
              </a:rPr>
              <a:t> </a:t>
            </a:r>
            <a:r>
              <a:rPr lang="en-GB" altLang="en-US" sz="1050" i="1" dirty="0">
                <a:latin typeface="Calibri" panose="020F0502020204030204" pitchFamily="34" charset="0"/>
                <a:cs typeface="Times New Roman" panose="02020603050405020304" pitchFamily="18" charset="0"/>
              </a:rPr>
              <a:t>Grant Agreement No.: 101069505</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10" name="Obrázek 1">
            <a:extLst>
              <a:ext uri="{FF2B5EF4-FFF2-40B4-BE49-F238E27FC236}">
                <a16:creationId xmlns:a16="http://schemas.microsoft.com/office/drawing/2014/main" id="{F292EF53-FE74-47A9-9D14-F08345502C9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14484" y="6250554"/>
            <a:ext cx="2574290" cy="539750"/>
          </a:xfrm>
          <a:prstGeom prst="rect">
            <a:avLst/>
          </a:prstGeom>
        </p:spPr>
      </p:pic>
    </p:spTree>
    <p:extLst>
      <p:ext uri="{BB962C8B-B14F-4D97-AF65-F5344CB8AC3E}">
        <p14:creationId xmlns:p14="http://schemas.microsoft.com/office/powerpoint/2010/main" val="390953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14484" y="365125"/>
            <a:ext cx="10339316" cy="1245961"/>
          </a:xfrm>
        </p:spPr>
        <p:txBody>
          <a:bodyPr>
            <a:noAutofit/>
          </a:bodyPr>
          <a:lstStyle/>
          <a:p>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P</a:t>
            </a:r>
            <a:r>
              <a:rPr lang="cs-CZ" sz="3600" b="0"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rojekt</a:t>
            </a:r>
            <a:r>
              <a:rPr lang="cs-CZ" sz="3600" b="0" cap="all" dirty="0"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err="1">
                <a:solidFill>
                  <a:srgbClr val="34B232"/>
                </a:solidFill>
                <a:latin typeface="Segoe UI Black" panose="020B0A02040204020203" pitchFamily="34" charset="0"/>
                <a:ea typeface="Segoe UI Black" panose="020B0A02040204020203" pitchFamily="34" charset="0"/>
                <a:cs typeface="Segoe UI" panose="020B0502040204020203" pitchFamily="34" charset="0"/>
              </a:rPr>
              <a:t>horizon</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err="1">
                <a:solidFill>
                  <a:srgbClr val="34B232"/>
                </a:solidFill>
                <a:latin typeface="Segoe UI Black" panose="020B0A02040204020203" pitchFamily="34" charset="0"/>
                <a:ea typeface="Segoe UI Black" panose="020B0A02040204020203" pitchFamily="34" charset="0"/>
                <a:cs typeface="Segoe UI" panose="020B0502040204020203" pitchFamily="34" charset="0"/>
              </a:rPr>
              <a:t>europe</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r>
              <a:rPr lang="cs-CZ" sz="3600" b="0" cap="all"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T</a:t>
            </a:r>
            <a:r>
              <a:rPr lang="cs-CZ" sz="3600" b="0"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win</a:t>
            </a:r>
            <a:r>
              <a:rPr lang="cs-CZ" sz="3600" b="0" cap="all" dirty="0" err="1" smtClean="0">
                <a:solidFill>
                  <a:srgbClr val="34B232"/>
                </a:solidFill>
                <a:latin typeface="Segoe UI Black" panose="020B0A02040204020203" pitchFamily="34" charset="0"/>
                <a:ea typeface="Segoe UI Black" panose="020B0A02040204020203" pitchFamily="34" charset="0"/>
                <a:cs typeface="Segoe UI" panose="020B0502040204020203" pitchFamily="34" charset="0"/>
              </a:rPr>
              <a:t>vector</a:t>
            </a:r>
            <a:r>
              <a:rPr lang="cs-CZ"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 </a:t>
            </a:r>
            <a:endParaRPr lang="en-US" sz="3600" b="0" cap="all" dirty="0">
              <a:solidFill>
                <a:srgbClr val="34B232"/>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4" name="Obrázek 3"/>
          <p:cNvPicPr>
            <a:picLocks noChangeAspect="1"/>
          </p:cNvPicPr>
          <p:nvPr/>
        </p:nvPicPr>
        <p:blipFill>
          <a:blip r:embed="rId2"/>
          <a:stretch>
            <a:fillRect/>
          </a:stretch>
        </p:blipFill>
        <p:spPr>
          <a:xfrm>
            <a:off x="469101" y="657646"/>
            <a:ext cx="545383" cy="740520"/>
          </a:xfrm>
          <a:prstGeom prst="rect">
            <a:avLst/>
          </a:prstGeom>
        </p:spPr>
      </p:pic>
      <p:pic>
        <p:nvPicPr>
          <p:cNvPr id="8" name="Obrázek 7">
            <a:extLst>
              <a:ext uri="{FF2B5EF4-FFF2-40B4-BE49-F238E27FC236}">
                <a16:creationId xmlns:a16="http://schemas.microsoft.com/office/drawing/2014/main" id="{67E79FF8-3CF6-413A-8F71-5E7E1619A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84" y="1611086"/>
            <a:ext cx="2474940" cy="1135398"/>
          </a:xfrm>
          <a:prstGeom prst="rect">
            <a:avLst/>
          </a:prstGeom>
        </p:spPr>
      </p:pic>
      <p:sp>
        <p:nvSpPr>
          <p:cNvPr id="9" name="TextovéPole 8">
            <a:extLst>
              <a:ext uri="{FF2B5EF4-FFF2-40B4-BE49-F238E27FC236}">
                <a16:creationId xmlns:a16="http://schemas.microsoft.com/office/drawing/2014/main" id="{C2504D60-2CB8-4CA8-87B6-AFC3D2AD0ED8}"/>
              </a:ext>
            </a:extLst>
          </p:cNvPr>
          <p:cNvSpPr txBox="1"/>
          <p:nvPr/>
        </p:nvSpPr>
        <p:spPr>
          <a:xfrm>
            <a:off x="1014484" y="3121120"/>
            <a:ext cx="5945609"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Twinning</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for</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Development</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of</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World-Class</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Next</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Generation</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a:t>
            </a:r>
            <a:r>
              <a:rPr kumimoji="0" lang="cs-CZ" sz="2000" b="1" i="0" u="none" strike="noStrike" kern="1200" cap="none" spc="0" normalizeH="0" baseline="0" noProof="0" dirty="0" err="1">
                <a:ln>
                  <a:noFill/>
                </a:ln>
                <a:solidFill>
                  <a:srgbClr val="080808"/>
                </a:solidFill>
                <a:effectLst/>
                <a:uLnTx/>
                <a:uFillTx/>
                <a:latin typeface="Segoe UI" panose="020B0502040204020203" pitchFamily="34" charset="0"/>
                <a:ea typeface="+mn-ea"/>
                <a:cs typeface="Segoe UI" panose="020B0502040204020203" pitchFamily="34" charset="0"/>
              </a:rPr>
              <a:t>Batteries</a:t>
            </a:r>
            <a:r>
              <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rPr>
              <a:t> (2022-2025)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a:defRPr/>
            </a:pPr>
            <a:r>
              <a:rPr lang="cs-CZ" sz="2000" b="1" dirty="0">
                <a:solidFill>
                  <a:srgbClr val="080808"/>
                </a:solidFill>
                <a:latin typeface="Segoe UI" panose="020B0502040204020203" pitchFamily="34" charset="0"/>
                <a:cs typeface="Segoe UI" panose="020B0502040204020203" pitchFamily="34" charset="0"/>
              </a:rPr>
              <a:t>Koordinátor: Univerzita Tomáše Bati ve Zlíně</a:t>
            </a:r>
            <a:endParaRPr kumimoji="0" lang="cs-CZ" sz="2000" b="0" i="0" u="none" strike="noStrike" kern="1200" cap="none" spc="0" normalizeH="0" baseline="0" noProof="0" dirty="0">
              <a:ln>
                <a:noFill/>
              </a:ln>
              <a:solidFill>
                <a:srgbClr val="080808"/>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1" i="0" u="none" strike="noStrike" kern="1200" cap="none" spc="0" normalizeH="0" baseline="0" noProof="0" dirty="0">
              <a:ln>
                <a:noFill/>
              </a:ln>
              <a:solidFill>
                <a:srgbClr val="08080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i="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mn-ea"/>
                <a:cs typeface="Segoe UI" panose="020B0502040204020203" pitchFamily="34" charset="0"/>
              </a:rPr>
              <a:t>Cílem projektu </a:t>
            </a:r>
            <a:r>
              <a:rPr kumimoji="0" lang="cs-CZ" sz="2000" b="0" i="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mn-ea"/>
                <a:cs typeface="Segoe UI" panose="020B0502040204020203" pitchFamily="34" charset="0"/>
              </a:rPr>
              <a:t>je </a:t>
            </a:r>
            <a:r>
              <a:rPr lang="cs-CZ" sz="2000" dirty="0">
                <a:solidFill>
                  <a:schemeClr val="bg2">
                    <a:lumMod val="10000"/>
                  </a:schemeClr>
                </a:solidFill>
                <a:latin typeface="Segoe UI" panose="020B0502040204020203" pitchFamily="34" charset="0"/>
                <a:cs typeface="Segoe UI" panose="020B0502040204020203" pitchFamily="34" charset="0"/>
              </a:rPr>
              <a:t>založení </a:t>
            </a:r>
            <a:r>
              <a:rPr lang="cs-CZ" sz="2000" b="1" dirty="0">
                <a:solidFill>
                  <a:schemeClr val="bg2">
                    <a:lumMod val="10000"/>
                  </a:schemeClr>
                </a:solidFill>
                <a:latin typeface="Segoe UI" panose="020B0502040204020203" pitchFamily="34" charset="0"/>
                <a:cs typeface="Segoe UI" panose="020B0502040204020203" pitchFamily="34" charset="0"/>
              </a:rPr>
              <a:t>centra</a:t>
            </a:r>
            <a:r>
              <a:rPr kumimoji="0" lang="cs-CZ" sz="2000" b="1" i="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mn-ea"/>
                <a:cs typeface="Segoe UI" panose="020B0502040204020203" pitchFamily="34" charset="0"/>
              </a:rPr>
              <a:t> excelence </a:t>
            </a:r>
            <a:br>
              <a:rPr kumimoji="0" lang="cs-CZ" sz="2000" b="1" i="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mn-ea"/>
                <a:cs typeface="Segoe UI" panose="020B0502040204020203" pitchFamily="34" charset="0"/>
              </a:rPr>
            </a:br>
            <a:r>
              <a:rPr kumimoji="0" lang="cs-CZ" sz="2000" b="1" i="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mn-ea"/>
                <a:cs typeface="Segoe UI" panose="020B0502040204020203" pitchFamily="34" charset="0"/>
              </a:rPr>
              <a:t>ve výzkumu baterií nové generace na UTB</a:t>
            </a:r>
            <a:r>
              <a:rPr kumimoji="0" lang="cs-CZ" sz="2000" b="0" i="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46505A"/>
              </a:solidFill>
              <a:effectLst/>
              <a:uLnTx/>
              <a:uFillTx/>
              <a:latin typeface="Segoe UI" panose="020B0502040204020203" pitchFamily="34" charset="0"/>
              <a:ea typeface="+mn-ea"/>
              <a:cs typeface="Segoe UI" panose="020B0502040204020203" pitchFamily="34" charset="0"/>
            </a:endParaRPr>
          </a:p>
        </p:txBody>
      </p:sp>
      <p:pic>
        <p:nvPicPr>
          <p:cNvPr id="6" name="Picture 5">
            <a:extLst>
              <a:ext uri="{FF2B5EF4-FFF2-40B4-BE49-F238E27FC236}">
                <a16:creationId xmlns:a16="http://schemas.microsoft.com/office/drawing/2014/main" id="{39BBA26D-7458-4BB6-B70A-4FFCFB1EFCF1}"/>
              </a:ext>
            </a:extLst>
          </p:cNvPr>
          <p:cNvPicPr>
            <a:picLocks noChangeAspect="1"/>
          </p:cNvPicPr>
          <p:nvPr/>
        </p:nvPicPr>
        <p:blipFill rotWithShape="1">
          <a:blip r:embed="rId4"/>
          <a:srcRect l="5003"/>
          <a:stretch/>
        </p:blipFill>
        <p:spPr>
          <a:xfrm>
            <a:off x="6960093" y="1398166"/>
            <a:ext cx="5057820" cy="4852388"/>
          </a:xfrm>
          <a:prstGeom prst="rect">
            <a:avLst/>
          </a:prstGeom>
        </p:spPr>
      </p:pic>
      <p:sp>
        <p:nvSpPr>
          <p:cNvPr id="7" name="Rectangle 3">
            <a:extLst>
              <a:ext uri="{FF2B5EF4-FFF2-40B4-BE49-F238E27FC236}">
                <a16:creationId xmlns:a16="http://schemas.microsoft.com/office/drawing/2014/main" id="{5AD17D5A-496A-4986-876B-A4DEE4FBB199}"/>
              </a:ext>
            </a:extLst>
          </p:cNvPr>
          <p:cNvSpPr>
            <a:spLocks noChangeArrowheads="1"/>
          </p:cNvSpPr>
          <p:nvPr/>
        </p:nvSpPr>
        <p:spPr bwMode="auto">
          <a:xfrm>
            <a:off x="3781721" y="6249458"/>
            <a:ext cx="8492635"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en-US" sz="1050" i="1" dirty="0">
                <a:latin typeface="Calibri" panose="020F0502020204030204" pitchFamily="34" charset="0"/>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r>
              <a:rPr lang="cs-CZ" altLang="en-US" sz="1050" i="1" dirty="0">
                <a:latin typeface="Calibri" panose="020F0502020204030204" pitchFamily="34" charset="0"/>
                <a:ea typeface="Calibri" panose="020F0502020204030204" pitchFamily="34" charset="0"/>
                <a:cs typeface="Times New Roman" panose="02020603050405020304" pitchFamily="18" charset="0"/>
              </a:rPr>
              <a:t> </a:t>
            </a:r>
            <a:r>
              <a:rPr lang="en-GB" altLang="en-US" sz="1050" i="1" dirty="0">
                <a:latin typeface="Calibri" panose="020F0502020204030204" pitchFamily="34" charset="0"/>
                <a:ea typeface="Calibri" panose="020F0502020204030204" pitchFamily="34" charset="0"/>
                <a:cs typeface="Times New Roman" panose="02020603050405020304" pitchFamily="18" charset="0"/>
              </a:rPr>
              <a:t>Grant Agreement No. 101078935</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10" name="Obrázek 1">
            <a:extLst>
              <a:ext uri="{FF2B5EF4-FFF2-40B4-BE49-F238E27FC236}">
                <a16:creationId xmlns:a16="http://schemas.microsoft.com/office/drawing/2014/main" id="{D8DA972A-0457-4CF8-9A2B-82040C5D7FF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14484" y="6250554"/>
            <a:ext cx="2574290" cy="539750"/>
          </a:xfrm>
          <a:prstGeom prst="rect">
            <a:avLst/>
          </a:prstGeom>
        </p:spPr>
      </p:pic>
    </p:spTree>
    <p:extLst>
      <p:ext uri="{BB962C8B-B14F-4D97-AF65-F5344CB8AC3E}">
        <p14:creationId xmlns:p14="http://schemas.microsoft.com/office/powerpoint/2010/main" val="403784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6430746-7D39-459B-9312-BACE6C894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940" y="1398166"/>
            <a:ext cx="4094504" cy="2662152"/>
          </a:xfrm>
          <a:prstGeom prst="rect">
            <a:avLst/>
          </a:prstGeom>
        </p:spPr>
      </p:pic>
      <p:grpSp>
        <p:nvGrpSpPr>
          <p:cNvPr id="13" name="Skupina 12">
            <a:extLst>
              <a:ext uri="{FF2B5EF4-FFF2-40B4-BE49-F238E27FC236}">
                <a16:creationId xmlns:a16="http://schemas.microsoft.com/office/drawing/2014/main" id="{1C946520-564C-41F3-9C3F-EC1AF2B4D6EF}"/>
              </a:ext>
            </a:extLst>
          </p:cNvPr>
          <p:cNvGrpSpPr>
            <a:grpSpLocks noChangeAspect="1"/>
          </p:cNvGrpSpPr>
          <p:nvPr/>
        </p:nvGrpSpPr>
        <p:grpSpPr>
          <a:xfrm>
            <a:off x="7563689" y="3702513"/>
            <a:ext cx="3483005" cy="2823894"/>
            <a:chOff x="4648370" y="2244598"/>
            <a:chExt cx="5485715" cy="4447619"/>
          </a:xfrm>
        </p:grpSpPr>
        <p:pic>
          <p:nvPicPr>
            <p:cNvPr id="9" name="Obrázek 8">
              <a:extLst>
                <a:ext uri="{FF2B5EF4-FFF2-40B4-BE49-F238E27FC236}">
                  <a16:creationId xmlns:a16="http://schemas.microsoft.com/office/drawing/2014/main" id="{26B154AB-DA34-4B16-96A1-3AE5B97AA87D}"/>
                </a:ext>
              </a:extLst>
            </p:cNvPr>
            <p:cNvPicPr>
              <a:picLocks noChangeAspect="1"/>
            </p:cNvPicPr>
            <p:nvPr/>
          </p:nvPicPr>
          <p:blipFill>
            <a:blip r:embed="rId3"/>
            <a:stretch>
              <a:fillRect/>
            </a:stretch>
          </p:blipFill>
          <p:spPr>
            <a:xfrm>
              <a:off x="4648370" y="2257367"/>
              <a:ext cx="2742857" cy="2228571"/>
            </a:xfrm>
            <a:prstGeom prst="rect">
              <a:avLst/>
            </a:prstGeom>
          </p:spPr>
        </p:pic>
        <p:pic>
          <p:nvPicPr>
            <p:cNvPr id="10" name="Obrázek 9">
              <a:extLst>
                <a:ext uri="{FF2B5EF4-FFF2-40B4-BE49-F238E27FC236}">
                  <a16:creationId xmlns:a16="http://schemas.microsoft.com/office/drawing/2014/main" id="{B8DD12D8-B5B4-4722-A5C7-0FA6AB43B084}"/>
                </a:ext>
              </a:extLst>
            </p:cNvPr>
            <p:cNvPicPr>
              <a:picLocks noChangeAspect="1"/>
            </p:cNvPicPr>
            <p:nvPr/>
          </p:nvPicPr>
          <p:blipFill>
            <a:blip r:embed="rId4"/>
            <a:stretch>
              <a:fillRect/>
            </a:stretch>
          </p:blipFill>
          <p:spPr>
            <a:xfrm>
              <a:off x="7391228" y="2244598"/>
              <a:ext cx="2742857" cy="2228571"/>
            </a:xfrm>
            <a:prstGeom prst="rect">
              <a:avLst/>
            </a:prstGeom>
          </p:spPr>
        </p:pic>
        <p:pic>
          <p:nvPicPr>
            <p:cNvPr id="11" name="Obrázek 10">
              <a:extLst>
                <a:ext uri="{FF2B5EF4-FFF2-40B4-BE49-F238E27FC236}">
                  <a16:creationId xmlns:a16="http://schemas.microsoft.com/office/drawing/2014/main" id="{4AEB06B1-B703-434B-BC73-20CD4C683E9D}"/>
                </a:ext>
              </a:extLst>
            </p:cNvPr>
            <p:cNvPicPr>
              <a:picLocks noChangeAspect="1"/>
            </p:cNvPicPr>
            <p:nvPr/>
          </p:nvPicPr>
          <p:blipFill>
            <a:blip r:embed="rId5"/>
            <a:stretch>
              <a:fillRect/>
            </a:stretch>
          </p:blipFill>
          <p:spPr>
            <a:xfrm>
              <a:off x="4648371" y="4473169"/>
              <a:ext cx="2742857" cy="2219048"/>
            </a:xfrm>
            <a:prstGeom prst="rect">
              <a:avLst/>
            </a:prstGeom>
          </p:spPr>
        </p:pic>
        <p:pic>
          <p:nvPicPr>
            <p:cNvPr id="12" name="Obrázek 11">
              <a:extLst>
                <a:ext uri="{FF2B5EF4-FFF2-40B4-BE49-F238E27FC236}">
                  <a16:creationId xmlns:a16="http://schemas.microsoft.com/office/drawing/2014/main" id="{6FAC3600-9F58-4BF9-989C-34C46D3BAAC6}"/>
                </a:ext>
              </a:extLst>
            </p:cNvPr>
            <p:cNvPicPr>
              <a:picLocks noChangeAspect="1"/>
            </p:cNvPicPr>
            <p:nvPr/>
          </p:nvPicPr>
          <p:blipFill>
            <a:blip r:embed="rId6"/>
            <a:stretch>
              <a:fillRect/>
            </a:stretch>
          </p:blipFill>
          <p:spPr>
            <a:xfrm>
              <a:off x="7391227" y="4460400"/>
              <a:ext cx="2742857" cy="2219048"/>
            </a:xfrm>
            <a:prstGeom prst="rect">
              <a:avLst/>
            </a:prstGeom>
          </p:spPr>
        </p:pic>
      </p:grpSp>
      <p:sp>
        <p:nvSpPr>
          <p:cNvPr id="4" name="Title 3">
            <a:extLst>
              <a:ext uri="{FF2B5EF4-FFF2-40B4-BE49-F238E27FC236}">
                <a16:creationId xmlns:a16="http://schemas.microsoft.com/office/drawing/2014/main" id="{00CF2619-E8BF-4378-8A4B-86AD5BF74240}"/>
              </a:ext>
            </a:extLst>
          </p:cNvPr>
          <p:cNvSpPr>
            <a:spLocks noGrp="1"/>
          </p:cNvSpPr>
          <p:nvPr>
            <p:ph type="title"/>
          </p:nvPr>
        </p:nvSpPr>
        <p:spPr>
          <a:xfrm>
            <a:off x="1014484" y="365125"/>
            <a:ext cx="10339316" cy="1325563"/>
          </a:xfrm>
        </p:spPr>
        <p:txBody>
          <a:bodyPr>
            <a:normAutofit/>
          </a:bodyPr>
          <a:lstStyle/>
          <a:p>
            <a:r>
              <a:rPr lang="cs-CZ" sz="3600" dirty="0">
                <a:solidFill>
                  <a:srgbClr val="34B232"/>
                </a:solidFill>
                <a:latin typeface="Segoe UI Black" panose="020B0A02040204020203" pitchFamily="34" charset="0"/>
                <a:ea typeface="Segoe UI Black" panose="020B0A02040204020203" pitchFamily="34" charset="0"/>
              </a:rPr>
              <a:t>Využití obuvnického odpadu </a:t>
            </a:r>
            <a:br>
              <a:rPr lang="cs-CZ" sz="3600" dirty="0">
                <a:solidFill>
                  <a:srgbClr val="34B232"/>
                </a:solidFill>
                <a:latin typeface="Segoe UI Black" panose="020B0A02040204020203" pitchFamily="34" charset="0"/>
                <a:ea typeface="Segoe UI Black" panose="020B0A02040204020203" pitchFamily="34" charset="0"/>
              </a:rPr>
            </a:br>
            <a:r>
              <a:rPr lang="cs-CZ" sz="3600" dirty="0">
                <a:solidFill>
                  <a:srgbClr val="34B232"/>
                </a:solidFill>
                <a:latin typeface="Segoe UI Black" panose="020B0A02040204020203" pitchFamily="34" charset="0"/>
                <a:ea typeface="Segoe UI Black" panose="020B0A02040204020203" pitchFamily="34" charset="0"/>
              </a:rPr>
              <a:t>pro výrobu energetických materiálů</a:t>
            </a:r>
          </a:p>
        </p:txBody>
      </p:sp>
      <p:pic>
        <p:nvPicPr>
          <p:cNvPr id="7" name="Obrázek 7">
            <a:extLst>
              <a:ext uri="{FF2B5EF4-FFF2-40B4-BE49-F238E27FC236}">
                <a16:creationId xmlns:a16="http://schemas.microsoft.com/office/drawing/2014/main" id="{68051B30-D1C5-4412-B655-64DDC577373A}"/>
              </a:ext>
            </a:extLst>
          </p:cNvPr>
          <p:cNvPicPr>
            <a:picLocks noChangeAspect="1"/>
          </p:cNvPicPr>
          <p:nvPr/>
        </p:nvPicPr>
        <p:blipFill>
          <a:blip r:embed="rId7"/>
          <a:stretch>
            <a:fillRect/>
          </a:stretch>
        </p:blipFill>
        <p:spPr>
          <a:xfrm>
            <a:off x="469101" y="657646"/>
            <a:ext cx="545383" cy="740520"/>
          </a:xfrm>
          <a:prstGeom prst="rect">
            <a:avLst/>
          </a:prstGeom>
        </p:spPr>
      </p:pic>
      <p:grpSp>
        <p:nvGrpSpPr>
          <p:cNvPr id="37" name="Skupina 36">
            <a:extLst>
              <a:ext uri="{FF2B5EF4-FFF2-40B4-BE49-F238E27FC236}">
                <a16:creationId xmlns:a16="http://schemas.microsoft.com/office/drawing/2014/main" id="{C903E9BC-70BF-4FFF-B6A0-509B513E3A09}"/>
              </a:ext>
            </a:extLst>
          </p:cNvPr>
          <p:cNvGrpSpPr/>
          <p:nvPr/>
        </p:nvGrpSpPr>
        <p:grpSpPr>
          <a:xfrm>
            <a:off x="1465610" y="1880260"/>
            <a:ext cx="4298608" cy="4591461"/>
            <a:chOff x="1148058" y="1860032"/>
            <a:chExt cx="4298608" cy="4591461"/>
          </a:xfrm>
        </p:grpSpPr>
        <p:sp>
          <p:nvSpPr>
            <p:cNvPr id="25" name="Obdélník: se zakulacenými rohy 24">
              <a:extLst>
                <a:ext uri="{FF2B5EF4-FFF2-40B4-BE49-F238E27FC236}">
                  <a16:creationId xmlns:a16="http://schemas.microsoft.com/office/drawing/2014/main" id="{D8621273-A6D0-4A3F-8F8B-D30A91A4C339}"/>
                </a:ext>
              </a:extLst>
            </p:cNvPr>
            <p:cNvSpPr/>
            <p:nvPr/>
          </p:nvSpPr>
          <p:spPr>
            <a:xfrm>
              <a:off x="1148060" y="1860032"/>
              <a:ext cx="4298606" cy="670517"/>
            </a:xfrm>
            <a:prstGeom prst="roundRect">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a:latin typeface="Segoe UI" panose="020B0502040204020203" pitchFamily="34" charset="0"/>
                  <a:cs typeface="Segoe UI" panose="020B0502040204020203" pitchFamily="34" charset="0"/>
                </a:rPr>
                <a:t>Chromočiněná</a:t>
              </a:r>
              <a:r>
                <a:rPr lang="cs-CZ" b="1" dirty="0">
                  <a:latin typeface="Segoe UI" panose="020B0502040204020203" pitchFamily="34" charset="0"/>
                  <a:cs typeface="Segoe UI" panose="020B0502040204020203" pitchFamily="34" charset="0"/>
                </a:rPr>
                <a:t> obuv</a:t>
              </a:r>
            </a:p>
          </p:txBody>
        </p:sp>
        <p:sp>
          <p:nvSpPr>
            <p:cNvPr id="26" name="Obdélník: se zakulacenými rohy 25">
              <a:extLst>
                <a:ext uri="{FF2B5EF4-FFF2-40B4-BE49-F238E27FC236}">
                  <a16:creationId xmlns:a16="http://schemas.microsoft.com/office/drawing/2014/main" id="{A6F5B60B-5E65-44A9-B0A9-CE422429E844}"/>
                </a:ext>
              </a:extLst>
            </p:cNvPr>
            <p:cNvSpPr/>
            <p:nvPr/>
          </p:nvSpPr>
          <p:spPr>
            <a:xfrm>
              <a:off x="1148060" y="2851555"/>
              <a:ext cx="4298605" cy="670518"/>
            </a:xfrm>
            <a:prstGeom prst="roundRect">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Karbonizace</a:t>
              </a:r>
            </a:p>
          </p:txBody>
        </p:sp>
        <p:sp>
          <p:nvSpPr>
            <p:cNvPr id="30" name="Obdélník: se zakulacenými rohy 29">
              <a:extLst>
                <a:ext uri="{FF2B5EF4-FFF2-40B4-BE49-F238E27FC236}">
                  <a16:creationId xmlns:a16="http://schemas.microsoft.com/office/drawing/2014/main" id="{FFB49687-9A22-46B1-A61D-C00CE861C4FF}"/>
                </a:ext>
              </a:extLst>
            </p:cNvPr>
            <p:cNvSpPr/>
            <p:nvPr/>
          </p:nvSpPr>
          <p:spPr>
            <a:xfrm>
              <a:off x="1148059" y="3831128"/>
              <a:ext cx="4298605" cy="670518"/>
            </a:xfrm>
            <a:prstGeom prst="roundRect">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Vodivý uhlík obsahující chrom</a:t>
              </a:r>
            </a:p>
          </p:txBody>
        </p:sp>
        <p:sp>
          <p:nvSpPr>
            <p:cNvPr id="31" name="Obdélník: se zakulacenými rohy 30">
              <a:extLst>
                <a:ext uri="{FF2B5EF4-FFF2-40B4-BE49-F238E27FC236}">
                  <a16:creationId xmlns:a16="http://schemas.microsoft.com/office/drawing/2014/main" id="{A022F69E-0B52-44A5-805B-D5E59FCB1FC8}"/>
                </a:ext>
              </a:extLst>
            </p:cNvPr>
            <p:cNvSpPr/>
            <p:nvPr/>
          </p:nvSpPr>
          <p:spPr>
            <a:xfrm>
              <a:off x="1148058" y="4810702"/>
              <a:ext cx="4298605" cy="669600"/>
            </a:xfrm>
            <a:prstGeom prst="roundRect">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Katodový materiál</a:t>
              </a:r>
            </a:p>
          </p:txBody>
        </p:sp>
        <p:sp>
          <p:nvSpPr>
            <p:cNvPr id="32" name="Obdélník: se zakulacenými rohy 31">
              <a:extLst>
                <a:ext uri="{FF2B5EF4-FFF2-40B4-BE49-F238E27FC236}">
                  <a16:creationId xmlns:a16="http://schemas.microsoft.com/office/drawing/2014/main" id="{11441018-D1C7-4225-84A1-FECADD2FDD5E}"/>
                </a:ext>
              </a:extLst>
            </p:cNvPr>
            <p:cNvSpPr/>
            <p:nvPr/>
          </p:nvSpPr>
          <p:spPr>
            <a:xfrm>
              <a:off x="1148058" y="5781893"/>
              <a:ext cx="4298605" cy="669600"/>
            </a:xfrm>
            <a:prstGeom prst="roundRect">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Baterie a senzory</a:t>
              </a:r>
            </a:p>
          </p:txBody>
        </p:sp>
        <p:sp>
          <p:nvSpPr>
            <p:cNvPr id="33" name="Šipka: dolů 32">
              <a:extLst>
                <a:ext uri="{FF2B5EF4-FFF2-40B4-BE49-F238E27FC236}">
                  <a16:creationId xmlns:a16="http://schemas.microsoft.com/office/drawing/2014/main" id="{7500256E-82B3-4F49-A145-6242E10CD63B}"/>
                </a:ext>
              </a:extLst>
            </p:cNvPr>
            <p:cNvSpPr/>
            <p:nvPr/>
          </p:nvSpPr>
          <p:spPr>
            <a:xfrm>
              <a:off x="3139621" y="2530549"/>
              <a:ext cx="188370" cy="285582"/>
            </a:xfrm>
            <a:prstGeom prst="downArrow">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Šipka: dolů 33">
              <a:extLst>
                <a:ext uri="{FF2B5EF4-FFF2-40B4-BE49-F238E27FC236}">
                  <a16:creationId xmlns:a16="http://schemas.microsoft.com/office/drawing/2014/main" id="{FD021D35-4679-4244-B44A-159D575FE9D6}"/>
                </a:ext>
              </a:extLst>
            </p:cNvPr>
            <p:cNvSpPr/>
            <p:nvPr/>
          </p:nvSpPr>
          <p:spPr>
            <a:xfrm>
              <a:off x="3139621" y="4494186"/>
              <a:ext cx="188370" cy="285582"/>
            </a:xfrm>
            <a:prstGeom prst="downArrow">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lů 34">
              <a:extLst>
                <a:ext uri="{FF2B5EF4-FFF2-40B4-BE49-F238E27FC236}">
                  <a16:creationId xmlns:a16="http://schemas.microsoft.com/office/drawing/2014/main" id="{6688E797-411C-4E7F-9FA7-571028181AFC}"/>
                </a:ext>
              </a:extLst>
            </p:cNvPr>
            <p:cNvSpPr/>
            <p:nvPr/>
          </p:nvSpPr>
          <p:spPr>
            <a:xfrm>
              <a:off x="3139621" y="5475747"/>
              <a:ext cx="188370" cy="285582"/>
            </a:xfrm>
            <a:prstGeom prst="downArrow">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lů 35">
              <a:extLst>
                <a:ext uri="{FF2B5EF4-FFF2-40B4-BE49-F238E27FC236}">
                  <a16:creationId xmlns:a16="http://schemas.microsoft.com/office/drawing/2014/main" id="{B4C2DDD5-7186-4DF1-9398-11ABAAD70FB1}"/>
                </a:ext>
              </a:extLst>
            </p:cNvPr>
            <p:cNvSpPr/>
            <p:nvPr/>
          </p:nvSpPr>
          <p:spPr>
            <a:xfrm>
              <a:off x="3139621" y="3512627"/>
              <a:ext cx="188370" cy="285582"/>
            </a:xfrm>
            <a:prstGeom prst="downArrow">
              <a:avLst/>
            </a:prstGeom>
            <a:solidFill>
              <a:srgbClr val="46505A"/>
            </a:solidFill>
            <a:ln>
              <a:solidFill>
                <a:srgbClr val="465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0" name="Rectangle 3">
            <a:extLst>
              <a:ext uri="{FF2B5EF4-FFF2-40B4-BE49-F238E27FC236}">
                <a16:creationId xmlns:a16="http://schemas.microsoft.com/office/drawing/2014/main" id="{459DFAD8-BD60-44F7-81F4-1818A6954DAB}"/>
              </a:ext>
            </a:extLst>
          </p:cNvPr>
          <p:cNvSpPr>
            <a:spLocks noChangeArrowheads="1"/>
          </p:cNvSpPr>
          <p:nvPr/>
        </p:nvSpPr>
        <p:spPr bwMode="auto">
          <a:xfrm>
            <a:off x="1014484" y="6581092"/>
            <a:ext cx="75105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cs-CZ" sz="1000" dirty="0" smtClean="0">
                <a:solidFill>
                  <a:srgbClr val="080808"/>
                </a:solidFill>
                <a:latin typeface="Segoe UI" panose="020B0502040204020203" pitchFamily="34" charset="0"/>
                <a:cs typeface="Segoe UI" panose="020B0502040204020203" pitchFamily="34" charset="0"/>
              </a:rPr>
              <a:t>Poznámka: NATO </a:t>
            </a:r>
            <a:r>
              <a:rPr lang="cs-CZ" sz="1000" dirty="0">
                <a:solidFill>
                  <a:srgbClr val="080808"/>
                </a:solidFill>
                <a:latin typeface="Segoe UI" panose="020B0502040204020203" pitchFamily="34" charset="0"/>
                <a:cs typeface="Segoe UI" panose="020B0502040204020203" pitchFamily="34" charset="0"/>
              </a:rPr>
              <a:t>SPS </a:t>
            </a:r>
            <a:r>
              <a:rPr lang="cs-CZ" sz="1000" dirty="0" err="1">
                <a:solidFill>
                  <a:srgbClr val="080808"/>
                </a:solidFill>
                <a:latin typeface="Segoe UI" panose="020B0502040204020203" pitchFamily="34" charset="0"/>
                <a:cs typeface="Segoe UI" panose="020B0502040204020203" pitchFamily="34" charset="0"/>
              </a:rPr>
              <a:t>Programme</a:t>
            </a:r>
            <a:r>
              <a:rPr lang="cs-CZ" sz="1000" dirty="0">
                <a:solidFill>
                  <a:srgbClr val="080808"/>
                </a:solidFill>
                <a:latin typeface="Segoe UI" panose="020B0502040204020203" pitchFamily="34" charset="0"/>
                <a:cs typeface="Segoe UI" panose="020B0502040204020203" pitchFamily="34" charset="0"/>
              </a:rPr>
              <a:t> - </a:t>
            </a:r>
            <a:r>
              <a:rPr lang="en-US" sz="1000" dirty="0">
                <a:solidFill>
                  <a:srgbClr val="080808"/>
                </a:solidFill>
                <a:latin typeface="Segoe UI" panose="020B0502040204020203" pitchFamily="34" charset="0"/>
                <a:cs typeface="Segoe UI" panose="020B0502040204020203" pitchFamily="34" charset="0"/>
              </a:rPr>
              <a:t>Smart Portable </a:t>
            </a:r>
            <a:r>
              <a:rPr lang="en-US" sz="1000" dirty="0" err="1">
                <a:solidFill>
                  <a:srgbClr val="080808"/>
                </a:solidFill>
                <a:latin typeface="Segoe UI" panose="020B0502040204020203" pitchFamily="34" charset="0"/>
                <a:cs typeface="Segoe UI" panose="020B0502040204020203" pitchFamily="34" charset="0"/>
              </a:rPr>
              <a:t>Nanosensors</a:t>
            </a:r>
            <a:r>
              <a:rPr lang="en-US" sz="1000" dirty="0">
                <a:solidFill>
                  <a:srgbClr val="080808"/>
                </a:solidFill>
                <a:latin typeface="Segoe UI" panose="020B0502040204020203" pitchFamily="34" charset="0"/>
                <a:cs typeface="Segoe UI" panose="020B0502040204020203" pitchFamily="34" charset="0"/>
              </a:rPr>
              <a:t> for on-site Biomedical and Environmental Analysis (TERRITORY)</a:t>
            </a:r>
            <a:endParaRPr kumimoji="0" lang="en-GB" altLang="en-US" sz="1400" b="0" u="none" strike="noStrike" cap="none" normalizeH="0" baseline="0" dirty="0">
              <a:ln>
                <a:noFill/>
              </a:ln>
              <a:solidFill>
                <a:srgbClr val="080808"/>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922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7A639-CBCF-4C08-A719-CC93EE1A700B}"/>
              </a:ext>
            </a:extLst>
          </p:cNvPr>
          <p:cNvSpPr>
            <a:spLocks noGrp="1"/>
          </p:cNvSpPr>
          <p:nvPr>
            <p:ph type="title"/>
          </p:nvPr>
        </p:nvSpPr>
        <p:spPr>
          <a:xfrm>
            <a:off x="627271" y="460900"/>
            <a:ext cx="10339316" cy="1325563"/>
          </a:xfrm>
        </p:spPr>
        <p:txBody>
          <a:bodyPr>
            <a:normAutofit/>
          </a:bodyPr>
          <a:lstStyle/>
          <a:p>
            <a:r>
              <a:rPr lang="cs-CZ" sz="3600" dirty="0">
                <a:solidFill>
                  <a:srgbClr val="34B232"/>
                </a:solidFill>
                <a:latin typeface="Segoe UI Black" panose="020B0A02040204020203" pitchFamily="34" charset="0"/>
                <a:ea typeface="Segoe UI Black" panose="020B0A02040204020203" pitchFamily="34" charset="0"/>
              </a:rPr>
              <a:t>Příklad energetického </a:t>
            </a:r>
            <a:r>
              <a:rPr lang="cs-CZ" sz="3600" dirty="0" err="1">
                <a:solidFill>
                  <a:srgbClr val="34B232"/>
                </a:solidFill>
                <a:latin typeface="Segoe UI Black" panose="020B0A02040204020203" pitchFamily="34" charset="0"/>
                <a:ea typeface="Segoe UI Black" panose="020B0A02040204020203" pitchFamily="34" charset="0"/>
              </a:rPr>
              <a:t>bioprojektu</a:t>
            </a:r>
            <a:r>
              <a:rPr lang="cs-CZ" sz="3600" dirty="0">
                <a:solidFill>
                  <a:srgbClr val="34B232"/>
                </a:solidFill>
                <a:latin typeface="Segoe UI Black" panose="020B0A02040204020203" pitchFamily="34" charset="0"/>
                <a:ea typeface="Segoe UI Black" panose="020B0A02040204020203" pitchFamily="34" charset="0"/>
              </a:rPr>
              <a:t>: </a:t>
            </a:r>
            <a:br>
              <a:rPr lang="cs-CZ" sz="3600" dirty="0">
                <a:solidFill>
                  <a:srgbClr val="34B232"/>
                </a:solidFill>
                <a:latin typeface="Segoe UI Black" panose="020B0A02040204020203" pitchFamily="34" charset="0"/>
                <a:ea typeface="Segoe UI Black" panose="020B0A02040204020203" pitchFamily="34" charset="0"/>
              </a:rPr>
            </a:br>
            <a:r>
              <a:rPr lang="cs-CZ" sz="3600" cap="all" dirty="0">
                <a:solidFill>
                  <a:srgbClr val="34B232"/>
                </a:solidFill>
                <a:latin typeface="Segoe UI Black" panose="020B0A02040204020203" pitchFamily="34" charset="0"/>
                <a:ea typeface="Segoe UI Black" panose="020B0A02040204020203" pitchFamily="34" charset="0"/>
              </a:rPr>
              <a:t>Bezodpadová palírna slivovice</a:t>
            </a:r>
          </a:p>
        </p:txBody>
      </p:sp>
      <p:pic>
        <p:nvPicPr>
          <p:cNvPr id="6" name="Picture 5">
            <a:extLst>
              <a:ext uri="{FF2B5EF4-FFF2-40B4-BE49-F238E27FC236}">
                <a16:creationId xmlns:a16="http://schemas.microsoft.com/office/drawing/2014/main" id="{CB939023-8F1A-42D0-9064-3D640604E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8348" y="3456259"/>
            <a:ext cx="3509327" cy="3185594"/>
          </a:xfrm>
          <a:prstGeom prst="rect">
            <a:avLst/>
          </a:prstGeom>
        </p:spPr>
      </p:pic>
      <p:pic>
        <p:nvPicPr>
          <p:cNvPr id="8" name="Obrázek 7">
            <a:extLst>
              <a:ext uri="{FF2B5EF4-FFF2-40B4-BE49-F238E27FC236}">
                <a16:creationId xmlns:a16="http://schemas.microsoft.com/office/drawing/2014/main" id="{B1C16065-8BA9-422F-844D-DD08CECF7AC2}"/>
              </a:ext>
            </a:extLst>
          </p:cNvPr>
          <p:cNvPicPr>
            <a:picLocks noChangeAspect="1"/>
          </p:cNvPicPr>
          <p:nvPr/>
        </p:nvPicPr>
        <p:blipFill>
          <a:blip r:embed="rId3"/>
          <a:stretch>
            <a:fillRect/>
          </a:stretch>
        </p:blipFill>
        <p:spPr>
          <a:xfrm>
            <a:off x="134082" y="627232"/>
            <a:ext cx="545383" cy="837238"/>
          </a:xfrm>
          <a:prstGeom prst="rect">
            <a:avLst/>
          </a:prstGeom>
        </p:spPr>
      </p:pic>
      <p:grpSp>
        <p:nvGrpSpPr>
          <p:cNvPr id="44" name="Skupina 43">
            <a:extLst>
              <a:ext uri="{FF2B5EF4-FFF2-40B4-BE49-F238E27FC236}">
                <a16:creationId xmlns:a16="http://schemas.microsoft.com/office/drawing/2014/main" id="{6AFF1AC7-C65B-48D0-8768-3D03AD872386}"/>
              </a:ext>
            </a:extLst>
          </p:cNvPr>
          <p:cNvGrpSpPr/>
          <p:nvPr/>
        </p:nvGrpSpPr>
        <p:grpSpPr>
          <a:xfrm>
            <a:off x="9885500" y="360464"/>
            <a:ext cx="2162175" cy="3238500"/>
            <a:chOff x="9313825" y="227533"/>
            <a:chExt cx="2162175" cy="3238500"/>
          </a:xfrm>
        </p:grpSpPr>
        <p:pic>
          <p:nvPicPr>
            <p:cNvPr id="2" name="Obrázek 1">
              <a:extLst>
                <a:ext uri="{FF2B5EF4-FFF2-40B4-BE49-F238E27FC236}">
                  <a16:creationId xmlns:a16="http://schemas.microsoft.com/office/drawing/2014/main" id="{95D56AA9-CBEE-42EC-8693-FAD37CEB6267}"/>
                </a:ext>
              </a:extLst>
            </p:cNvPr>
            <p:cNvPicPr>
              <a:picLocks noChangeAspect="1"/>
            </p:cNvPicPr>
            <p:nvPr/>
          </p:nvPicPr>
          <p:blipFill>
            <a:blip r:embed="rId4"/>
            <a:stretch>
              <a:fillRect/>
            </a:stretch>
          </p:blipFill>
          <p:spPr>
            <a:xfrm>
              <a:off x="9313825" y="227533"/>
              <a:ext cx="2162175" cy="3238500"/>
            </a:xfrm>
            <a:prstGeom prst="rect">
              <a:avLst/>
            </a:prstGeom>
          </p:spPr>
        </p:pic>
        <p:sp>
          <p:nvSpPr>
            <p:cNvPr id="3" name="TextovéPole 2">
              <a:extLst>
                <a:ext uri="{FF2B5EF4-FFF2-40B4-BE49-F238E27FC236}">
                  <a16:creationId xmlns:a16="http://schemas.microsoft.com/office/drawing/2014/main" id="{D4372F42-FA5D-4BC0-A5F0-892584535755}"/>
                </a:ext>
              </a:extLst>
            </p:cNvPr>
            <p:cNvSpPr txBox="1"/>
            <p:nvPr/>
          </p:nvSpPr>
          <p:spPr>
            <a:xfrm>
              <a:off x="9313825" y="227942"/>
              <a:ext cx="1574276" cy="200055"/>
            </a:xfrm>
            <a:prstGeom prst="rect">
              <a:avLst/>
            </a:prstGeom>
            <a:noFill/>
          </p:spPr>
          <p:txBody>
            <a:bodyPr wrap="square" rtlCol="0">
              <a:spAutoFit/>
            </a:bodyPr>
            <a:lstStyle/>
            <a:p>
              <a:r>
                <a:rPr lang="cs-CZ" sz="700" dirty="0">
                  <a:latin typeface="Segoe UI" panose="020B0502040204020203" pitchFamily="34" charset="0"/>
                  <a:cs typeface="Segoe UI" panose="020B0502040204020203" pitchFamily="34" charset="0"/>
                </a:rPr>
                <a:t>Zdroj: </a:t>
              </a:r>
              <a:r>
                <a:rPr lang="cs-CZ" sz="700" dirty="0" err="1">
                  <a:latin typeface="Segoe UI" panose="020B0502040204020203" pitchFamily="34" charset="0"/>
                  <a:cs typeface="Segoe UI" panose="020B0502040204020203" pitchFamily="34" charset="0"/>
                </a:rPr>
                <a:t>Pixabay</a:t>
              </a:r>
              <a:endParaRPr lang="cs-CZ" sz="700" dirty="0">
                <a:latin typeface="Segoe UI" panose="020B0502040204020203" pitchFamily="34" charset="0"/>
                <a:cs typeface="Segoe UI" panose="020B0502040204020203" pitchFamily="34" charset="0"/>
              </a:endParaRPr>
            </a:p>
          </p:txBody>
        </p:sp>
      </p:grpSp>
      <p:grpSp>
        <p:nvGrpSpPr>
          <p:cNvPr id="43" name="Skupina 42">
            <a:extLst>
              <a:ext uri="{FF2B5EF4-FFF2-40B4-BE49-F238E27FC236}">
                <a16:creationId xmlns:a16="http://schemas.microsoft.com/office/drawing/2014/main" id="{3A597346-1C97-46FB-AC0B-C2570FAFF08D}"/>
              </a:ext>
            </a:extLst>
          </p:cNvPr>
          <p:cNvGrpSpPr/>
          <p:nvPr/>
        </p:nvGrpSpPr>
        <p:grpSpPr>
          <a:xfrm>
            <a:off x="6278432" y="1979714"/>
            <a:ext cx="4441047" cy="2742448"/>
            <a:chOff x="6004526" y="2274922"/>
            <a:chExt cx="4441047" cy="2742448"/>
          </a:xfrm>
        </p:grpSpPr>
        <p:pic>
          <p:nvPicPr>
            <p:cNvPr id="7" name="Picture 6">
              <a:extLst>
                <a:ext uri="{FF2B5EF4-FFF2-40B4-BE49-F238E27FC236}">
                  <a16:creationId xmlns:a16="http://schemas.microsoft.com/office/drawing/2014/main" id="{E6E36770-329E-425F-921A-49F72813D25F}"/>
                </a:ext>
              </a:extLst>
            </p:cNvPr>
            <p:cNvPicPr>
              <a:picLocks noChangeAspect="1"/>
            </p:cNvPicPr>
            <p:nvPr/>
          </p:nvPicPr>
          <p:blipFill>
            <a:blip r:embed="rId5"/>
            <a:stretch>
              <a:fillRect/>
            </a:stretch>
          </p:blipFill>
          <p:spPr>
            <a:xfrm>
              <a:off x="6004526" y="2274922"/>
              <a:ext cx="3653909" cy="2742448"/>
            </a:xfrm>
            <a:prstGeom prst="rect">
              <a:avLst/>
            </a:prstGeom>
          </p:spPr>
        </p:pic>
        <p:sp>
          <p:nvSpPr>
            <p:cNvPr id="10" name="TextovéPole 9">
              <a:extLst>
                <a:ext uri="{FF2B5EF4-FFF2-40B4-BE49-F238E27FC236}">
                  <a16:creationId xmlns:a16="http://schemas.microsoft.com/office/drawing/2014/main" id="{A98EFA5E-6359-430E-A32B-F73C118F9423}"/>
                </a:ext>
              </a:extLst>
            </p:cNvPr>
            <p:cNvSpPr txBox="1"/>
            <p:nvPr/>
          </p:nvSpPr>
          <p:spPr>
            <a:xfrm>
              <a:off x="8871297" y="4801926"/>
              <a:ext cx="1574276" cy="200055"/>
            </a:xfrm>
            <a:prstGeom prst="rect">
              <a:avLst/>
            </a:prstGeom>
            <a:noFill/>
          </p:spPr>
          <p:txBody>
            <a:bodyPr wrap="square" rtlCol="0">
              <a:spAutoFit/>
            </a:bodyPr>
            <a:lstStyle/>
            <a:p>
              <a:r>
                <a:rPr lang="cs-CZ" sz="700" dirty="0">
                  <a:latin typeface="Segoe UI" panose="020B0502040204020203" pitchFamily="34" charset="0"/>
                  <a:cs typeface="Segoe UI" panose="020B0502040204020203" pitchFamily="34" charset="0"/>
                </a:rPr>
                <a:t>Zdroj: </a:t>
              </a:r>
              <a:r>
                <a:rPr lang="cs-CZ" sz="700" dirty="0" err="1">
                  <a:latin typeface="Segoe UI" panose="020B0502040204020203" pitchFamily="34" charset="0"/>
                  <a:cs typeface="Segoe UI" panose="020B0502040204020203" pitchFamily="34" charset="0"/>
                </a:rPr>
                <a:t>Pixabay</a:t>
              </a:r>
              <a:endParaRPr lang="cs-CZ" sz="700" dirty="0">
                <a:latin typeface="Segoe UI" panose="020B0502040204020203" pitchFamily="34" charset="0"/>
                <a:cs typeface="Segoe UI" panose="020B0502040204020203" pitchFamily="34" charset="0"/>
              </a:endParaRPr>
            </a:p>
          </p:txBody>
        </p:sp>
      </p:grpSp>
      <p:sp>
        <p:nvSpPr>
          <p:cNvPr id="17" name="Obdélník: se zakulacenými rohy 16">
            <a:extLst>
              <a:ext uri="{FF2B5EF4-FFF2-40B4-BE49-F238E27FC236}">
                <a16:creationId xmlns:a16="http://schemas.microsoft.com/office/drawing/2014/main" id="{B11546FE-0929-414F-ADFB-8D2D5E708636}"/>
              </a:ext>
            </a:extLst>
          </p:cNvPr>
          <p:cNvSpPr/>
          <p:nvPr/>
        </p:nvSpPr>
        <p:spPr>
          <a:xfrm>
            <a:off x="2022151" y="1846783"/>
            <a:ext cx="1074656" cy="82955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Švestky</a:t>
            </a:r>
          </a:p>
        </p:txBody>
      </p:sp>
      <p:sp>
        <p:nvSpPr>
          <p:cNvPr id="19" name="Obdélník: se zakulacenými rohy 18">
            <a:extLst>
              <a:ext uri="{FF2B5EF4-FFF2-40B4-BE49-F238E27FC236}">
                <a16:creationId xmlns:a16="http://schemas.microsoft.com/office/drawing/2014/main" id="{D5866F73-731C-4B7A-87E1-18EFEABA811B}"/>
              </a:ext>
            </a:extLst>
          </p:cNvPr>
          <p:cNvSpPr/>
          <p:nvPr/>
        </p:nvSpPr>
        <p:spPr>
          <a:xfrm>
            <a:off x="2030007" y="2975284"/>
            <a:ext cx="1074656" cy="82955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Kvas</a:t>
            </a:r>
          </a:p>
        </p:txBody>
      </p:sp>
      <p:sp>
        <p:nvSpPr>
          <p:cNvPr id="20" name="Obdélník: se zakulacenými rohy 19">
            <a:extLst>
              <a:ext uri="{FF2B5EF4-FFF2-40B4-BE49-F238E27FC236}">
                <a16:creationId xmlns:a16="http://schemas.microsoft.com/office/drawing/2014/main" id="{3C51D593-4A0B-4B9E-8688-7953F4D84BFA}"/>
              </a:ext>
            </a:extLst>
          </p:cNvPr>
          <p:cNvSpPr/>
          <p:nvPr/>
        </p:nvSpPr>
        <p:spPr>
          <a:xfrm>
            <a:off x="1991705" y="4101707"/>
            <a:ext cx="1150422" cy="82955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Výpalky</a:t>
            </a:r>
          </a:p>
        </p:txBody>
      </p:sp>
      <p:sp>
        <p:nvSpPr>
          <p:cNvPr id="21" name="Obdélník: se zakulacenými rohy 20">
            <a:extLst>
              <a:ext uri="{FF2B5EF4-FFF2-40B4-BE49-F238E27FC236}">
                <a16:creationId xmlns:a16="http://schemas.microsoft.com/office/drawing/2014/main" id="{468E81BA-E570-4C33-A77D-EEB81AF39C56}"/>
              </a:ext>
            </a:extLst>
          </p:cNvPr>
          <p:cNvSpPr/>
          <p:nvPr/>
        </p:nvSpPr>
        <p:spPr>
          <a:xfrm>
            <a:off x="3450428" y="2964946"/>
            <a:ext cx="1235339" cy="82955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Slivovice</a:t>
            </a:r>
          </a:p>
        </p:txBody>
      </p:sp>
      <p:sp>
        <p:nvSpPr>
          <p:cNvPr id="22" name="Obdélník: se zakulacenými rohy 21">
            <a:extLst>
              <a:ext uri="{FF2B5EF4-FFF2-40B4-BE49-F238E27FC236}">
                <a16:creationId xmlns:a16="http://schemas.microsoft.com/office/drawing/2014/main" id="{854ED16A-10ED-4DD7-8923-E1564470A5FE}"/>
              </a:ext>
            </a:extLst>
          </p:cNvPr>
          <p:cNvSpPr/>
          <p:nvPr/>
        </p:nvSpPr>
        <p:spPr>
          <a:xfrm>
            <a:off x="3466141" y="5443414"/>
            <a:ext cx="1074656" cy="82955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Brikety z pecek</a:t>
            </a:r>
          </a:p>
        </p:txBody>
      </p:sp>
      <p:sp>
        <p:nvSpPr>
          <p:cNvPr id="23" name="Obdélník: se zakulacenými rohy 22">
            <a:extLst>
              <a:ext uri="{FF2B5EF4-FFF2-40B4-BE49-F238E27FC236}">
                <a16:creationId xmlns:a16="http://schemas.microsoft.com/office/drawing/2014/main" id="{3602980B-6CC7-4D3C-8565-23DCC23CE044}"/>
              </a:ext>
            </a:extLst>
          </p:cNvPr>
          <p:cNvSpPr/>
          <p:nvPr/>
        </p:nvSpPr>
        <p:spPr>
          <a:xfrm>
            <a:off x="1978138" y="5443414"/>
            <a:ext cx="1240338" cy="82955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Kompost pro sady</a:t>
            </a:r>
          </a:p>
        </p:txBody>
      </p:sp>
      <p:sp>
        <p:nvSpPr>
          <p:cNvPr id="24" name="Obdélník: se zakulacenými rohy 23">
            <a:extLst>
              <a:ext uri="{FF2B5EF4-FFF2-40B4-BE49-F238E27FC236}">
                <a16:creationId xmlns:a16="http://schemas.microsoft.com/office/drawing/2014/main" id="{5A8B1000-865C-47A7-A0BA-2EB30CD29234}"/>
              </a:ext>
            </a:extLst>
          </p:cNvPr>
          <p:cNvSpPr/>
          <p:nvPr/>
        </p:nvSpPr>
        <p:spPr>
          <a:xfrm>
            <a:off x="564863" y="5443413"/>
            <a:ext cx="1199428" cy="82955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latin typeface="Segoe UI" panose="020B0502040204020203" pitchFamily="34" charset="0"/>
                <a:cs typeface="Segoe UI" panose="020B0502040204020203" pitchFamily="34" charset="0"/>
              </a:rPr>
              <a:t>Bioplyn</a:t>
            </a:r>
          </a:p>
        </p:txBody>
      </p:sp>
      <p:sp>
        <p:nvSpPr>
          <p:cNvPr id="25" name="Šipka: dolů 24">
            <a:extLst>
              <a:ext uri="{FF2B5EF4-FFF2-40B4-BE49-F238E27FC236}">
                <a16:creationId xmlns:a16="http://schemas.microsoft.com/office/drawing/2014/main" id="{234A0CA4-897C-44F2-9417-231F727328A1}"/>
              </a:ext>
            </a:extLst>
          </p:cNvPr>
          <p:cNvSpPr/>
          <p:nvPr/>
        </p:nvSpPr>
        <p:spPr>
          <a:xfrm>
            <a:off x="2533565" y="2679364"/>
            <a:ext cx="45719" cy="28558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lů 25">
            <a:extLst>
              <a:ext uri="{FF2B5EF4-FFF2-40B4-BE49-F238E27FC236}">
                <a16:creationId xmlns:a16="http://schemas.microsoft.com/office/drawing/2014/main" id="{9BA86D21-DF14-483D-9D2C-188180EF291D}"/>
              </a:ext>
            </a:extLst>
          </p:cNvPr>
          <p:cNvSpPr/>
          <p:nvPr/>
        </p:nvSpPr>
        <p:spPr>
          <a:xfrm rot="16200000">
            <a:off x="3227379" y="3256597"/>
            <a:ext cx="45719" cy="28558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lů 26">
            <a:extLst>
              <a:ext uri="{FF2B5EF4-FFF2-40B4-BE49-F238E27FC236}">
                <a16:creationId xmlns:a16="http://schemas.microsoft.com/office/drawing/2014/main" id="{59B76FF0-668D-4978-AA0B-BE8ACE334999}"/>
              </a:ext>
            </a:extLst>
          </p:cNvPr>
          <p:cNvSpPr/>
          <p:nvPr/>
        </p:nvSpPr>
        <p:spPr>
          <a:xfrm>
            <a:off x="2544475" y="3818147"/>
            <a:ext cx="45719" cy="28558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lů 31">
            <a:extLst>
              <a:ext uri="{FF2B5EF4-FFF2-40B4-BE49-F238E27FC236}">
                <a16:creationId xmlns:a16="http://schemas.microsoft.com/office/drawing/2014/main" id="{DCC4E204-FE4E-43FA-8CA4-177F04CF3A2C}"/>
              </a:ext>
            </a:extLst>
          </p:cNvPr>
          <p:cNvSpPr/>
          <p:nvPr/>
        </p:nvSpPr>
        <p:spPr>
          <a:xfrm>
            <a:off x="1131201" y="5110064"/>
            <a:ext cx="45719" cy="28558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lů 32">
            <a:extLst>
              <a:ext uri="{FF2B5EF4-FFF2-40B4-BE49-F238E27FC236}">
                <a16:creationId xmlns:a16="http://schemas.microsoft.com/office/drawing/2014/main" id="{C837253D-B0CB-45E8-8EF5-D1690B1C75A8}"/>
              </a:ext>
            </a:extLst>
          </p:cNvPr>
          <p:cNvSpPr/>
          <p:nvPr/>
        </p:nvSpPr>
        <p:spPr>
          <a:xfrm>
            <a:off x="4003469" y="5110064"/>
            <a:ext cx="45719" cy="28558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Šipka: dolů 33">
            <a:extLst>
              <a:ext uri="{FF2B5EF4-FFF2-40B4-BE49-F238E27FC236}">
                <a16:creationId xmlns:a16="http://schemas.microsoft.com/office/drawing/2014/main" id="{3F2FC431-3E55-4433-AB47-40FE9D8AD2A0}"/>
              </a:ext>
            </a:extLst>
          </p:cNvPr>
          <p:cNvSpPr/>
          <p:nvPr/>
        </p:nvSpPr>
        <p:spPr>
          <a:xfrm>
            <a:off x="2544475" y="5134791"/>
            <a:ext cx="45719" cy="28558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35">
            <a:extLst>
              <a:ext uri="{FF2B5EF4-FFF2-40B4-BE49-F238E27FC236}">
                <a16:creationId xmlns:a16="http://schemas.microsoft.com/office/drawing/2014/main" id="{4AC59F0F-66D6-4B1A-9DA3-7FEEB30D6193}"/>
              </a:ext>
            </a:extLst>
          </p:cNvPr>
          <p:cNvCxnSpPr>
            <a:cxnSpLocks/>
            <a:stCxn id="32" idx="0"/>
            <a:endCxn id="33" idx="0"/>
          </p:cNvCxnSpPr>
          <p:nvPr/>
        </p:nvCxnSpPr>
        <p:spPr>
          <a:xfrm>
            <a:off x="1154061" y="5110064"/>
            <a:ext cx="287226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58691145-B03E-4B9F-B9FC-688B3D96739B}"/>
              </a:ext>
            </a:extLst>
          </p:cNvPr>
          <p:cNvCxnSpPr>
            <a:cxnSpLocks/>
          </p:cNvCxnSpPr>
          <p:nvPr/>
        </p:nvCxnSpPr>
        <p:spPr>
          <a:xfrm>
            <a:off x="2573236" y="4955992"/>
            <a:ext cx="0" cy="18612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Rectangle 3">
            <a:extLst>
              <a:ext uri="{FF2B5EF4-FFF2-40B4-BE49-F238E27FC236}">
                <a16:creationId xmlns:a16="http://schemas.microsoft.com/office/drawing/2014/main" id="{459DFAD8-BD60-44F7-81F4-1818A6954DAB}"/>
              </a:ext>
            </a:extLst>
          </p:cNvPr>
          <p:cNvSpPr>
            <a:spLocks noChangeArrowheads="1"/>
          </p:cNvSpPr>
          <p:nvPr/>
        </p:nvSpPr>
        <p:spPr bwMode="auto">
          <a:xfrm>
            <a:off x="406773" y="6475515"/>
            <a:ext cx="79337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cs-CZ" sz="1100" dirty="0">
                <a:solidFill>
                  <a:srgbClr val="080808"/>
                </a:solidFill>
                <a:latin typeface="Calibri" panose="020F0502020204030204" pitchFamily="34" charset="0"/>
                <a:cs typeface="Calibri" panose="020F0502020204030204" pitchFamily="34" charset="0"/>
              </a:rPr>
              <a:t>Poznámka: Projekt podaný v rámci výzvy Technologické agentury ČR v rámci Programu SIGMA. </a:t>
            </a:r>
          </a:p>
        </p:txBody>
      </p:sp>
    </p:spTree>
    <p:extLst>
      <p:ext uri="{BB962C8B-B14F-4D97-AF65-F5344CB8AC3E}">
        <p14:creationId xmlns:p14="http://schemas.microsoft.com/office/powerpoint/2010/main" val="145294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741791" y="1892395"/>
            <a:ext cx="10676485" cy="4060374"/>
          </a:xfrm>
        </p:spPr>
        <p:txBody>
          <a:bodyPr>
            <a:normAutofit/>
          </a:bodyPr>
          <a:lstStyle/>
          <a:p>
            <a:pPr>
              <a:lnSpc>
                <a:spcPct val="120000"/>
              </a:lnSpc>
              <a:spcAft>
                <a:spcPts val="1200"/>
              </a:spcAft>
            </a:pPr>
            <a:r>
              <a:rPr lang="cs-CZ" sz="2200" dirty="0" smtClean="0">
                <a:solidFill>
                  <a:schemeClr val="bg2">
                    <a:lumMod val="10000"/>
                  </a:schemeClr>
                </a:solidFill>
                <a:latin typeface="Segoe UI" panose="020B0502040204020203" pitchFamily="34" charset="0"/>
                <a:cs typeface="Segoe UI" panose="020B0502040204020203" pitchFamily="34" charset="0"/>
              </a:rPr>
              <a:t>Podíl </a:t>
            </a:r>
            <a:r>
              <a:rPr lang="cs-CZ" sz="2200" dirty="0">
                <a:solidFill>
                  <a:schemeClr val="bg2">
                    <a:lumMod val="10000"/>
                  </a:schemeClr>
                </a:solidFill>
                <a:latin typeface="Segoe UI" panose="020B0502040204020203" pitchFamily="34" charset="0"/>
                <a:cs typeface="Segoe UI" panose="020B0502040204020203" pitchFamily="34" charset="0"/>
              </a:rPr>
              <a:t>UTB na vzdělávacím trhu je </a:t>
            </a:r>
            <a:r>
              <a:rPr lang="cs-CZ" sz="2200" dirty="0" smtClean="0">
                <a:solidFill>
                  <a:schemeClr val="bg2">
                    <a:lumMod val="10000"/>
                  </a:schemeClr>
                </a:solidFill>
                <a:latin typeface="Segoe UI" panose="020B0502040204020203" pitchFamily="34" charset="0"/>
                <a:cs typeface="Segoe UI" panose="020B0502040204020203" pitchFamily="34" charset="0"/>
              </a:rPr>
              <a:t>3,16</a:t>
            </a:r>
            <a:r>
              <a:rPr lang="cs-CZ" sz="2200" dirty="0">
                <a:solidFill>
                  <a:schemeClr val="bg2">
                    <a:lumMod val="10000"/>
                  </a:schemeClr>
                </a:solidFill>
                <a:latin typeface="Segoe UI" panose="020B0502040204020203" pitchFamily="34" charset="0"/>
                <a:cs typeface="Segoe UI" panose="020B0502040204020203" pitchFamily="34" charset="0"/>
              </a:rPr>
              <a:t>%, ale podíl na </a:t>
            </a:r>
            <a:r>
              <a:rPr lang="cs-CZ" sz="2200" dirty="0" err="1">
                <a:solidFill>
                  <a:schemeClr val="bg2">
                    <a:lumMod val="10000"/>
                  </a:schemeClr>
                </a:solidFill>
                <a:latin typeface="Segoe UI" panose="020B0502040204020203" pitchFamily="34" charset="0"/>
                <a:cs typeface="Segoe UI" panose="020B0502040204020203" pitchFamily="34" charset="0"/>
              </a:rPr>
              <a:t>VaV</a:t>
            </a:r>
            <a:r>
              <a:rPr lang="cs-CZ" sz="2200" dirty="0">
                <a:solidFill>
                  <a:schemeClr val="bg2">
                    <a:lumMod val="10000"/>
                  </a:schemeClr>
                </a:solidFill>
                <a:latin typeface="Segoe UI" panose="020B0502040204020203" pitchFamily="34" charset="0"/>
                <a:cs typeface="Segoe UI" panose="020B0502040204020203" pitchFamily="34" charset="0"/>
              </a:rPr>
              <a:t> je pouze </a:t>
            </a:r>
            <a:r>
              <a:rPr lang="cs-CZ" sz="2200" dirty="0" smtClean="0">
                <a:solidFill>
                  <a:schemeClr val="bg2">
                    <a:lumMod val="10000"/>
                  </a:schemeClr>
                </a:solidFill>
                <a:latin typeface="Segoe UI" panose="020B0502040204020203" pitchFamily="34" charset="0"/>
                <a:cs typeface="Segoe UI" panose="020B0502040204020203" pitchFamily="34" charset="0"/>
              </a:rPr>
              <a:t>1,7%.</a:t>
            </a:r>
            <a:br>
              <a:rPr lang="cs-CZ" sz="2200" dirty="0" smtClean="0">
                <a:solidFill>
                  <a:schemeClr val="bg2">
                    <a:lumMod val="10000"/>
                  </a:schemeClr>
                </a:solidFill>
                <a:latin typeface="Segoe UI" panose="020B0502040204020203" pitchFamily="34" charset="0"/>
                <a:cs typeface="Segoe UI" panose="020B0502040204020203" pitchFamily="34" charset="0"/>
              </a:rPr>
            </a:br>
            <a:r>
              <a:rPr lang="cs-CZ" sz="2200" b="1" dirty="0" smtClean="0">
                <a:solidFill>
                  <a:schemeClr val="bg2">
                    <a:lumMod val="10000"/>
                  </a:schemeClr>
                </a:solidFill>
                <a:latin typeface="Segoe UI" panose="020B0502040204020203" pitchFamily="34" charset="0"/>
                <a:cs typeface="Segoe UI" panose="020B0502040204020203" pitchFamily="34" charset="0"/>
              </a:rPr>
              <a:t>Vznik CEMAZ zvýší </a:t>
            </a:r>
            <a:r>
              <a:rPr lang="cs-CZ" sz="2200" b="1" dirty="0">
                <a:solidFill>
                  <a:schemeClr val="bg2">
                    <a:lumMod val="10000"/>
                  </a:schemeClr>
                </a:solidFill>
                <a:latin typeface="Segoe UI" panose="020B0502040204020203" pitchFamily="34" charset="0"/>
                <a:cs typeface="Segoe UI" panose="020B0502040204020203" pitchFamily="34" charset="0"/>
              </a:rPr>
              <a:t>podílu </a:t>
            </a:r>
            <a:r>
              <a:rPr lang="cs-CZ" sz="2200" b="1" dirty="0" err="1">
                <a:solidFill>
                  <a:schemeClr val="bg2">
                    <a:lumMod val="10000"/>
                  </a:schemeClr>
                </a:solidFill>
                <a:latin typeface="Segoe UI" panose="020B0502040204020203" pitchFamily="34" charset="0"/>
                <a:cs typeface="Segoe UI" panose="020B0502040204020203" pitchFamily="34" charset="0"/>
              </a:rPr>
              <a:t>VaV</a:t>
            </a:r>
            <a:r>
              <a:rPr lang="cs-CZ" sz="2200" b="1" dirty="0" smtClean="0">
                <a:solidFill>
                  <a:schemeClr val="bg2">
                    <a:lumMod val="10000"/>
                  </a:schemeClr>
                </a:solidFill>
                <a:latin typeface="Segoe UI" panose="020B0502040204020203" pitchFamily="34" charset="0"/>
                <a:cs typeface="Segoe UI" panose="020B0502040204020203" pitchFamily="34" charset="0"/>
              </a:rPr>
              <a:t>.</a:t>
            </a:r>
            <a:endParaRPr lang="cs-CZ" sz="2200" b="1" dirty="0">
              <a:solidFill>
                <a:schemeClr val="bg2">
                  <a:lumMod val="10000"/>
                </a:schemeClr>
              </a:solidFill>
              <a:latin typeface="Segoe UI" panose="020B0502040204020203" pitchFamily="34" charset="0"/>
              <a:cs typeface="Segoe UI" panose="020B0502040204020203" pitchFamily="34" charset="0"/>
            </a:endParaRPr>
          </a:p>
          <a:p>
            <a:pPr>
              <a:lnSpc>
                <a:spcPct val="120000"/>
              </a:lnSpc>
              <a:spcAft>
                <a:spcPts val="1200"/>
              </a:spcAft>
            </a:pPr>
            <a:r>
              <a:rPr lang="cs-CZ" sz="2200" b="1" dirty="0">
                <a:latin typeface="Segoe UI" panose="020B0502040204020203" pitchFamily="34" charset="0"/>
                <a:cs typeface="Segoe UI" panose="020B0502040204020203" pitchFamily="34" charset="0"/>
              </a:rPr>
              <a:t>UTB</a:t>
            </a:r>
            <a:r>
              <a:rPr lang="cs-CZ" sz="2200" dirty="0">
                <a:latin typeface="Segoe UI" panose="020B0502040204020203" pitchFamily="34" charset="0"/>
                <a:cs typeface="Segoe UI" panose="020B0502040204020203" pitchFamily="34" charset="0"/>
              </a:rPr>
              <a:t> </a:t>
            </a:r>
            <a:r>
              <a:rPr lang="cs-CZ" sz="2200" b="1" dirty="0">
                <a:latin typeface="Segoe UI" panose="020B0502040204020203" pitchFamily="34" charset="0"/>
                <a:cs typeface="Segoe UI" panose="020B0502040204020203" pitchFamily="34" charset="0"/>
              </a:rPr>
              <a:t>pro mezinárodní evaluaci </a:t>
            </a:r>
            <a:r>
              <a:rPr lang="cs-CZ" sz="2200" dirty="0">
                <a:latin typeface="Segoe UI" panose="020B0502040204020203" pitchFamily="34" charset="0"/>
                <a:cs typeface="Segoe UI" panose="020B0502040204020203" pitchFamily="34" charset="0"/>
              </a:rPr>
              <a:t>potřebuje obory v kategorii </a:t>
            </a:r>
            <a:r>
              <a:rPr lang="cs-CZ" sz="2200" b="1" dirty="0" err="1" smtClean="0">
                <a:latin typeface="Segoe UI" panose="020B0502040204020203" pitchFamily="34" charset="0"/>
                <a:cs typeface="Segoe UI" panose="020B0502040204020203" pitchFamily="34" charset="0"/>
              </a:rPr>
              <a:t>leading</a:t>
            </a:r>
            <a:r>
              <a:rPr lang="cs-CZ" sz="2200" b="1" dirty="0" smtClean="0">
                <a:latin typeface="Segoe UI" panose="020B0502040204020203" pitchFamily="34" charset="0"/>
                <a:cs typeface="Segoe UI" panose="020B0502040204020203" pitchFamily="34" charset="0"/>
              </a:rPr>
              <a:t> excellence</a:t>
            </a:r>
            <a:endParaRPr lang="cs-CZ" sz="2200" dirty="0">
              <a:latin typeface="Segoe UI" panose="020B0502040204020203" pitchFamily="34" charset="0"/>
              <a:cs typeface="Segoe UI" panose="020B0502040204020203" pitchFamily="34" charset="0"/>
            </a:endParaRPr>
          </a:p>
          <a:p>
            <a:pPr>
              <a:lnSpc>
                <a:spcPct val="120000"/>
              </a:lnSpc>
              <a:spcAft>
                <a:spcPts val="1200"/>
              </a:spcAft>
            </a:pPr>
            <a:r>
              <a:rPr lang="cs-CZ" sz="2200" b="1" dirty="0">
                <a:latin typeface="Segoe UI" panose="020B0502040204020203" pitchFamily="34" charset="0"/>
                <a:cs typeface="Segoe UI" panose="020B0502040204020203" pitchFamily="34" charset="0"/>
              </a:rPr>
              <a:t>Energetické </a:t>
            </a:r>
            <a:r>
              <a:rPr lang="cs-CZ" sz="2200" b="1" dirty="0" smtClean="0">
                <a:latin typeface="Segoe UI" panose="020B0502040204020203" pitchFamily="34" charset="0"/>
                <a:cs typeface="Segoe UI" panose="020B0502040204020203" pitchFamily="34" charset="0"/>
              </a:rPr>
              <a:t>materiály představují dnes samostatný vědní obor</a:t>
            </a:r>
            <a:endParaRPr lang="cs-CZ" sz="2200" dirty="0">
              <a:latin typeface="Segoe UI" panose="020B0502040204020203" pitchFamily="34" charset="0"/>
              <a:cs typeface="Segoe UI" panose="020B0502040204020203" pitchFamily="34" charset="0"/>
            </a:endParaRPr>
          </a:p>
          <a:p>
            <a:pPr marL="0" indent="0">
              <a:spcBef>
                <a:spcPts val="1800"/>
              </a:spcBef>
              <a:buNone/>
            </a:pPr>
            <a:r>
              <a:rPr lang="cs-CZ" sz="1800" dirty="0">
                <a:latin typeface="Segoe UI" panose="020B0502040204020203" pitchFamily="34" charset="0"/>
                <a:cs typeface="Segoe UI" panose="020B0502040204020203" pitchFamily="34" charset="0"/>
              </a:rPr>
              <a:t>Poznámka: Centrum energetických materiálů a zařízení </a:t>
            </a:r>
            <a:r>
              <a:rPr lang="cs-CZ" sz="1800" dirty="0" smtClean="0">
                <a:latin typeface="Segoe UI" panose="020B0502040204020203" pitchFamily="34" charset="0"/>
                <a:cs typeface="Segoe UI" panose="020B0502040204020203" pitchFamily="34" charset="0"/>
              </a:rPr>
              <a:t>(</a:t>
            </a:r>
            <a:r>
              <a:rPr lang="cs-CZ" sz="1800" dirty="0">
                <a:latin typeface="Segoe UI" panose="020B0502040204020203" pitchFamily="34" charset="0"/>
                <a:cs typeface="Segoe UI" panose="020B0502040204020203" pitchFamily="34" charset="0"/>
              </a:rPr>
              <a:t>CEMAZ</a:t>
            </a:r>
            <a:r>
              <a:rPr lang="cs-CZ" sz="1800" dirty="0" smtClean="0">
                <a:latin typeface="Segoe UI" panose="020B0502040204020203" pitchFamily="34" charset="0"/>
                <a:cs typeface="Segoe UI" panose="020B0502040204020203" pitchFamily="34" charset="0"/>
              </a:rPr>
              <a:t>).</a:t>
            </a:r>
            <a:endParaRPr lang="cs-CZ" sz="1800" dirty="0">
              <a:latin typeface="Segoe UI" panose="020B0502040204020203" pitchFamily="34" charset="0"/>
              <a:cs typeface="Segoe UI" panose="020B0502040204020203" pitchFamily="34" charset="0"/>
            </a:endParaRPr>
          </a:p>
        </p:txBody>
      </p:sp>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600" b="0" dirty="0">
                <a:solidFill>
                  <a:srgbClr val="34B232"/>
                </a:solidFill>
                <a:latin typeface="Segoe UI Black" panose="020B0A02040204020203" pitchFamily="34" charset="0"/>
                <a:ea typeface="Segoe UI Black" panose="020B0A02040204020203" pitchFamily="34" charset="0"/>
              </a:rPr>
              <a:t>Proč by mělo Centrum energetických materiálů a zařízení </a:t>
            </a:r>
            <a:r>
              <a:rPr lang="cs-CZ" sz="3600" b="0" dirty="0" smtClean="0">
                <a:solidFill>
                  <a:srgbClr val="34B232"/>
                </a:solidFill>
                <a:latin typeface="Segoe UI Black" panose="020B0A02040204020203" pitchFamily="34" charset="0"/>
                <a:ea typeface="Segoe UI Black" panose="020B0A02040204020203" pitchFamily="34" charset="0"/>
              </a:rPr>
              <a:t>(CEMAZ) vzniknout</a:t>
            </a:r>
            <a:endParaRPr lang="cs-CZ" sz="3600" b="0" dirty="0">
              <a:solidFill>
                <a:srgbClr val="34B232"/>
              </a:solidFill>
              <a:latin typeface="Segoe UI Black" panose="020B0A02040204020203" pitchFamily="34" charset="0"/>
              <a:ea typeface="Segoe UI Black" panose="020B0A02040204020203" pitchFamily="34" charset="0"/>
            </a:endParaRP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spTree>
    <p:extLst>
      <p:ext uri="{BB962C8B-B14F-4D97-AF65-F5344CB8AC3E}">
        <p14:creationId xmlns:p14="http://schemas.microsoft.com/office/powerpoint/2010/main" val="37619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900" b="0" dirty="0">
                <a:solidFill>
                  <a:srgbClr val="34B232"/>
                </a:solidFill>
                <a:latin typeface="Segoe UI Black" panose="020B0A02040204020203" pitchFamily="34" charset="0"/>
                <a:ea typeface="Segoe UI Black" panose="020B0A02040204020203" pitchFamily="34" charset="0"/>
              </a:rPr>
              <a:t>Jak a kdy vznikne CEMAZ</a:t>
            </a: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sp>
        <p:nvSpPr>
          <p:cNvPr id="7" name="Zástupný symbol pro obsah 1"/>
          <p:cNvSpPr>
            <a:spLocks noGrp="1"/>
          </p:cNvSpPr>
          <p:nvPr>
            <p:ph sz="half" idx="1"/>
          </p:nvPr>
        </p:nvSpPr>
        <p:spPr>
          <a:xfrm>
            <a:off x="923973" y="1599873"/>
            <a:ext cx="7152593" cy="4060374"/>
          </a:xfrm>
        </p:spPr>
        <p:txBody>
          <a:bodyPr>
            <a:normAutofit/>
          </a:bodyPr>
          <a:lstStyle/>
          <a:p>
            <a:pPr marL="0" indent="0">
              <a:lnSpc>
                <a:spcPct val="100000"/>
              </a:lnSpc>
              <a:spcAft>
                <a:spcPts val="1200"/>
              </a:spcAft>
              <a:buNone/>
            </a:pPr>
            <a:r>
              <a:rPr lang="cs-CZ" sz="2200" b="1" dirty="0">
                <a:latin typeface="Segoe UI" panose="020B0502040204020203" pitchFamily="34" charset="0"/>
                <a:cs typeface="Segoe UI" panose="020B0502040204020203" pitchFamily="34" charset="0"/>
              </a:rPr>
              <a:t>Vyvedení </a:t>
            </a:r>
            <a:r>
              <a:rPr lang="cs-CZ" sz="2200" b="1" dirty="0" smtClean="0">
                <a:latin typeface="Segoe UI" panose="020B0502040204020203" pitchFamily="34" charset="0"/>
                <a:cs typeface="Segoe UI" panose="020B0502040204020203" pitchFamily="34" charset="0"/>
              </a:rPr>
              <a:t>výzkumného </a:t>
            </a:r>
            <a:r>
              <a:rPr lang="cs-CZ" sz="2200" b="1" dirty="0">
                <a:latin typeface="Segoe UI" panose="020B0502040204020203" pitchFamily="34" charset="0"/>
                <a:cs typeface="Segoe UI" panose="020B0502040204020203" pitchFamily="34" charset="0"/>
              </a:rPr>
              <a:t>směru </a:t>
            </a:r>
            <a:r>
              <a:rPr lang="cs-CZ" sz="2200" b="1" dirty="0" smtClean="0">
                <a:latin typeface="Segoe UI" panose="020B0502040204020203" pitchFamily="34" charset="0"/>
                <a:cs typeface="Segoe UI" panose="020B0502040204020203" pitchFamily="34" charset="0"/>
              </a:rPr>
              <a:t>„Energetické </a:t>
            </a:r>
            <a:r>
              <a:rPr lang="cs-CZ" sz="2200" b="1" dirty="0">
                <a:latin typeface="Segoe UI" panose="020B0502040204020203" pitchFamily="34" charset="0"/>
                <a:cs typeface="Segoe UI" panose="020B0502040204020203" pitchFamily="34" charset="0"/>
              </a:rPr>
              <a:t>a kompozitní </a:t>
            </a:r>
            <a:r>
              <a:rPr lang="cs-CZ" sz="2200" b="1" dirty="0" smtClean="0">
                <a:latin typeface="Segoe UI" panose="020B0502040204020203" pitchFamily="34" charset="0"/>
                <a:cs typeface="Segoe UI" panose="020B0502040204020203" pitchFamily="34" charset="0"/>
              </a:rPr>
              <a:t>materiály“ </a:t>
            </a:r>
            <a:r>
              <a:rPr lang="cs-CZ" sz="2200" b="1" dirty="0">
                <a:latin typeface="Segoe UI" panose="020B0502040204020203" pitchFamily="34" charset="0"/>
                <a:cs typeface="Segoe UI" panose="020B0502040204020203" pitchFamily="34" charset="0"/>
              </a:rPr>
              <a:t>do </a:t>
            </a:r>
            <a:r>
              <a:rPr lang="cs-CZ" sz="2200" b="1" dirty="0" smtClean="0">
                <a:latin typeface="Segoe UI" panose="020B0502040204020203" pitchFamily="34" charset="0"/>
                <a:cs typeface="Segoe UI" panose="020B0502040204020203" pitchFamily="34" charset="0"/>
              </a:rPr>
              <a:t>„Centra energetických materiálů a zařízení“ </a:t>
            </a:r>
            <a:r>
              <a:rPr lang="cs-CZ" sz="2200" b="1" dirty="0">
                <a:latin typeface="Segoe UI" panose="020B0502040204020203" pitchFamily="34" charset="0"/>
                <a:cs typeface="Segoe UI" panose="020B0502040204020203" pitchFamily="34" charset="0"/>
              </a:rPr>
              <a:t>k datu 1</a:t>
            </a:r>
            <a:r>
              <a:rPr lang="cs-CZ" sz="2200" b="1" dirty="0" smtClean="0">
                <a:latin typeface="Segoe UI" panose="020B0502040204020203" pitchFamily="34" charset="0"/>
                <a:cs typeface="Segoe UI" panose="020B0502040204020203" pitchFamily="34" charset="0"/>
              </a:rPr>
              <a:t>. 1</a:t>
            </a:r>
            <a:r>
              <a:rPr lang="cs-CZ" sz="2200" b="1" dirty="0">
                <a:latin typeface="Segoe UI" panose="020B0502040204020203" pitchFamily="34" charset="0"/>
                <a:cs typeface="Segoe UI" panose="020B0502040204020203" pitchFamily="34" charset="0"/>
              </a:rPr>
              <a:t>. 2024 za </a:t>
            </a:r>
            <a:r>
              <a:rPr lang="cs-CZ" sz="2200" b="1" dirty="0" smtClean="0">
                <a:latin typeface="Segoe UI" panose="020B0502040204020203" pitchFamily="34" charset="0"/>
                <a:cs typeface="Segoe UI" panose="020B0502040204020203" pitchFamily="34" charset="0"/>
              </a:rPr>
              <a:t>podmínek:</a:t>
            </a:r>
            <a:endParaRPr lang="cs-CZ" sz="2200" b="1" dirty="0">
              <a:latin typeface="Segoe UI" panose="020B0502040204020203" pitchFamily="34" charset="0"/>
              <a:cs typeface="Segoe UI" panose="020B0502040204020203" pitchFamily="34" charset="0"/>
            </a:endParaRPr>
          </a:p>
          <a:p>
            <a:pPr>
              <a:lnSpc>
                <a:spcPct val="100000"/>
              </a:lnSpc>
              <a:spcAft>
                <a:spcPts val="1200"/>
              </a:spcAft>
            </a:pPr>
            <a:r>
              <a:rPr lang="cs-CZ" sz="2200" b="1" dirty="0" smtClean="0">
                <a:latin typeface="Segoe UI" panose="020B0502040204020203" pitchFamily="34" charset="0"/>
                <a:cs typeface="Segoe UI" panose="020B0502040204020203" pitchFamily="34" charset="0"/>
              </a:rPr>
              <a:t>Finanční </a:t>
            </a:r>
            <a:r>
              <a:rPr lang="cs-CZ" sz="2200" b="1" dirty="0">
                <a:latin typeface="Segoe UI" panose="020B0502040204020203" pitchFamily="34" charset="0"/>
                <a:cs typeface="Segoe UI" panose="020B0502040204020203" pitchFamily="34" charset="0"/>
              </a:rPr>
              <a:t>a provozní pravidla UNI zůstávají </a:t>
            </a:r>
            <a:r>
              <a:rPr lang="cs-CZ" sz="2200" b="1" dirty="0" smtClean="0">
                <a:latin typeface="Segoe UI" panose="020B0502040204020203" pitchFamily="34" charset="0"/>
                <a:cs typeface="Segoe UI" panose="020B0502040204020203" pitchFamily="34" charset="0"/>
              </a:rPr>
              <a:t/>
            </a:r>
            <a:br>
              <a:rPr lang="cs-CZ" sz="2200" b="1" dirty="0" smtClean="0">
                <a:latin typeface="Segoe UI" panose="020B0502040204020203" pitchFamily="34" charset="0"/>
                <a:cs typeface="Segoe UI" panose="020B0502040204020203" pitchFamily="34" charset="0"/>
              </a:rPr>
            </a:br>
            <a:r>
              <a:rPr lang="cs-CZ" sz="2200" b="1" dirty="0" smtClean="0">
                <a:latin typeface="Segoe UI" panose="020B0502040204020203" pitchFamily="34" charset="0"/>
                <a:cs typeface="Segoe UI" panose="020B0502040204020203" pitchFamily="34" charset="0"/>
              </a:rPr>
              <a:t>beze </a:t>
            </a:r>
            <a:r>
              <a:rPr lang="cs-CZ" sz="2200" b="1" dirty="0" smtClean="0">
                <a:latin typeface="Segoe UI" panose="020B0502040204020203" pitchFamily="34" charset="0"/>
                <a:cs typeface="Segoe UI" panose="020B0502040204020203" pitchFamily="34" charset="0"/>
              </a:rPr>
              <a:t>změn.</a:t>
            </a:r>
            <a:endParaRPr lang="cs-CZ" sz="2200" b="1" dirty="0">
              <a:latin typeface="Segoe UI" panose="020B0502040204020203" pitchFamily="34" charset="0"/>
              <a:cs typeface="Segoe UI" panose="020B0502040204020203" pitchFamily="34" charset="0"/>
            </a:endParaRPr>
          </a:p>
          <a:p>
            <a:pPr>
              <a:lnSpc>
                <a:spcPct val="100000"/>
              </a:lnSpc>
              <a:spcAft>
                <a:spcPts val="1200"/>
              </a:spcAft>
            </a:pPr>
            <a:r>
              <a:rPr lang="cs-CZ" sz="2200" b="1" dirty="0" smtClean="0">
                <a:latin typeface="Segoe UI" panose="020B0502040204020203" pitchFamily="34" charset="0"/>
                <a:cs typeface="Segoe UI" panose="020B0502040204020203" pitchFamily="34" charset="0"/>
              </a:rPr>
              <a:t>Dislokační </a:t>
            </a:r>
            <a:r>
              <a:rPr lang="cs-CZ" sz="2200" b="1" dirty="0">
                <a:latin typeface="Segoe UI" panose="020B0502040204020203" pitchFamily="34" charset="0"/>
                <a:cs typeface="Segoe UI" panose="020B0502040204020203" pitchFamily="34" charset="0"/>
              </a:rPr>
              <a:t>uspořádání UNI se do uvolnění prostor </a:t>
            </a:r>
            <a:r>
              <a:rPr lang="cs-CZ" sz="2200" b="1" dirty="0" smtClean="0">
                <a:latin typeface="Segoe UI" panose="020B0502040204020203" pitchFamily="34" charset="0"/>
                <a:cs typeface="Segoe UI" panose="020B0502040204020203" pitchFamily="34" charset="0"/>
              </a:rPr>
              <a:t/>
            </a:r>
            <a:br>
              <a:rPr lang="cs-CZ" sz="2200" b="1" dirty="0" smtClean="0">
                <a:latin typeface="Segoe UI" panose="020B0502040204020203" pitchFamily="34" charset="0"/>
                <a:cs typeface="Segoe UI" panose="020B0502040204020203" pitchFamily="34" charset="0"/>
              </a:rPr>
            </a:br>
            <a:r>
              <a:rPr lang="cs-CZ" sz="2200" b="1" dirty="0" smtClean="0">
                <a:latin typeface="Segoe UI" panose="020B0502040204020203" pitchFamily="34" charset="0"/>
                <a:cs typeface="Segoe UI" panose="020B0502040204020203" pitchFamily="34" charset="0"/>
              </a:rPr>
              <a:t>na </a:t>
            </a:r>
            <a:r>
              <a:rPr lang="cs-CZ" sz="2200" b="1" dirty="0">
                <a:latin typeface="Segoe UI" panose="020B0502040204020203" pitchFamily="34" charset="0"/>
                <a:cs typeface="Segoe UI" panose="020B0502040204020203" pitchFamily="34" charset="0"/>
              </a:rPr>
              <a:t>U11 </a:t>
            </a:r>
            <a:r>
              <a:rPr lang="cs-CZ" sz="2200" b="1" dirty="0" smtClean="0">
                <a:latin typeface="Segoe UI" panose="020B0502040204020203" pitchFamily="34" charset="0"/>
                <a:cs typeface="Segoe UI" panose="020B0502040204020203" pitchFamily="34" charset="0"/>
              </a:rPr>
              <a:t>nemění</a:t>
            </a:r>
            <a:r>
              <a:rPr lang="cs-CZ" sz="2200" b="1" dirty="0">
                <a:latin typeface="Segoe UI" panose="020B0502040204020203" pitchFamily="34" charset="0"/>
                <a:cs typeface="Segoe UI" panose="020B0502040204020203" pitchFamily="34" charset="0"/>
              </a:rPr>
              <a:t>. </a:t>
            </a:r>
          </a:p>
          <a:p>
            <a:pPr>
              <a:lnSpc>
                <a:spcPct val="100000"/>
              </a:lnSpc>
              <a:spcAft>
                <a:spcPts val="1200"/>
              </a:spcAft>
            </a:pPr>
            <a:r>
              <a:rPr lang="cs-CZ" sz="2200" b="1" dirty="0" smtClean="0">
                <a:latin typeface="Segoe UI" panose="020B0502040204020203" pitchFamily="34" charset="0"/>
                <a:cs typeface="Segoe UI" panose="020B0502040204020203" pitchFamily="34" charset="0"/>
              </a:rPr>
              <a:t>Vznik </a:t>
            </a:r>
            <a:r>
              <a:rPr lang="cs-CZ" sz="2200" b="1" dirty="0">
                <a:latin typeface="Segoe UI" panose="020B0502040204020203" pitchFamily="34" charset="0"/>
                <a:cs typeface="Segoe UI" panose="020B0502040204020203" pitchFamily="34" charset="0"/>
              </a:rPr>
              <a:t>CEMAZ podpoří rozvoj energetického výzkumu </a:t>
            </a:r>
            <a:r>
              <a:rPr lang="cs-CZ" sz="2200" b="1" dirty="0" smtClean="0">
                <a:latin typeface="Segoe UI" panose="020B0502040204020203" pitchFamily="34" charset="0"/>
                <a:cs typeface="Segoe UI" panose="020B0502040204020203" pitchFamily="34" charset="0"/>
              </a:rPr>
              <a:t>na </a:t>
            </a:r>
            <a:r>
              <a:rPr lang="cs-CZ" sz="2200" b="1" dirty="0" smtClean="0">
                <a:latin typeface="Segoe UI" panose="020B0502040204020203" pitchFamily="34" charset="0"/>
                <a:cs typeface="Segoe UI" panose="020B0502040204020203" pitchFamily="34" charset="0"/>
              </a:rPr>
              <a:t>UTB</a:t>
            </a:r>
            <a:r>
              <a:rPr lang="cs-CZ" sz="2200" b="1" dirty="0" smtClean="0">
                <a:latin typeface="Segoe UI" panose="020B0502040204020203" pitchFamily="34" charset="0"/>
                <a:cs typeface="Segoe UI" panose="020B0502040204020203" pitchFamily="34" charset="0"/>
              </a:rPr>
              <a:t>.</a:t>
            </a:r>
            <a:endParaRPr lang="cs-CZ" sz="2200" b="1" dirty="0">
              <a:latin typeface="Segoe UI" panose="020B0502040204020203" pitchFamily="34" charset="0"/>
              <a:cs typeface="Segoe UI" panose="020B0502040204020203" pitchFamily="34" charset="0"/>
            </a:endParaRPr>
          </a:p>
        </p:txBody>
      </p:sp>
      <p:pic>
        <p:nvPicPr>
          <p:cNvPr id="2" name="Obrázek 1"/>
          <p:cNvPicPr>
            <a:picLocks noChangeAspect="1"/>
          </p:cNvPicPr>
          <p:nvPr/>
        </p:nvPicPr>
        <p:blipFill rotWithShape="1">
          <a:blip r:embed="rId3"/>
          <a:srcRect l="30899"/>
          <a:stretch/>
        </p:blipFill>
        <p:spPr>
          <a:xfrm>
            <a:off x="8076566" y="1939800"/>
            <a:ext cx="3506120" cy="3380520"/>
          </a:xfrm>
          <a:prstGeom prst="rect">
            <a:avLst/>
          </a:prstGeom>
        </p:spPr>
      </p:pic>
    </p:spTree>
    <p:extLst>
      <p:ext uri="{BB962C8B-B14F-4D97-AF65-F5344CB8AC3E}">
        <p14:creationId xmlns:p14="http://schemas.microsoft.com/office/powerpoint/2010/main" val="249945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900" b="0" dirty="0" smtClean="0">
                <a:solidFill>
                  <a:srgbClr val="34B232"/>
                </a:solidFill>
                <a:latin typeface="Segoe UI Black" panose="020B0A02040204020203" pitchFamily="34" charset="0"/>
                <a:ea typeface="Segoe UI Black" panose="020B0A02040204020203" pitchFamily="34" charset="0"/>
              </a:rPr>
              <a:t>Předpokládaná budoucí struktura CEMAZ</a:t>
            </a:r>
            <a:endParaRPr lang="cs-CZ" sz="3900" b="0" dirty="0">
              <a:solidFill>
                <a:srgbClr val="34B232"/>
              </a:solidFill>
              <a:latin typeface="Segoe UI Black" panose="020B0A02040204020203" pitchFamily="34" charset="0"/>
              <a:ea typeface="Segoe UI Black" panose="020B0A02040204020203" pitchFamily="34" charset="0"/>
            </a:endParaRP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sp>
        <p:nvSpPr>
          <p:cNvPr id="7" name="Zástupný symbol pro obsah 1"/>
          <p:cNvSpPr>
            <a:spLocks noGrp="1"/>
          </p:cNvSpPr>
          <p:nvPr>
            <p:ph sz="half" idx="1"/>
          </p:nvPr>
        </p:nvSpPr>
        <p:spPr>
          <a:xfrm>
            <a:off x="1014484" y="1699192"/>
            <a:ext cx="7746562" cy="4060374"/>
          </a:xfrm>
        </p:spPr>
        <p:txBody>
          <a:bodyPr>
            <a:normAutofit/>
          </a:bodyPr>
          <a:lstStyle/>
          <a:p>
            <a:pPr marL="0" indent="0">
              <a:spcAft>
                <a:spcPts val="2400"/>
              </a:spcAft>
              <a:buNone/>
            </a:pPr>
            <a:r>
              <a:rPr lang="cs-CZ" sz="2200" b="1" dirty="0" smtClean="0">
                <a:latin typeface="Segoe UI" panose="020B0502040204020203" pitchFamily="34" charset="0"/>
                <a:cs typeface="Segoe UI" panose="020B0502040204020203" pitchFamily="34" charset="0"/>
              </a:rPr>
              <a:t>5 výzkumných skupin:</a:t>
            </a:r>
          </a:p>
          <a:p>
            <a:pPr>
              <a:spcAft>
                <a:spcPts val="1800"/>
              </a:spcAft>
            </a:pPr>
            <a:r>
              <a:rPr lang="cs-CZ" sz="2200" b="1" dirty="0" smtClean="0">
                <a:latin typeface="Segoe UI" panose="020B0502040204020203" pitchFamily="34" charset="0"/>
                <a:cs typeface="Segoe UI" panose="020B0502040204020203" pitchFamily="34" charset="0"/>
              </a:rPr>
              <a:t>Skupina </a:t>
            </a:r>
            <a:r>
              <a:rPr lang="cs-CZ" sz="2200" b="1" dirty="0">
                <a:latin typeface="Segoe UI" panose="020B0502040204020203" pitchFamily="34" charset="0"/>
                <a:cs typeface="Segoe UI" panose="020B0502040204020203" pitchFamily="34" charset="0"/>
              </a:rPr>
              <a:t>elektrochemie a </a:t>
            </a:r>
            <a:r>
              <a:rPr lang="cs-CZ" sz="2200" b="1" dirty="0" smtClean="0">
                <a:latin typeface="Segoe UI" panose="020B0502040204020203" pitchFamily="34" charset="0"/>
                <a:cs typeface="Segoe UI" panose="020B0502040204020203" pitchFamily="34" charset="0"/>
              </a:rPr>
              <a:t>bioenergií.</a:t>
            </a:r>
            <a:endParaRPr lang="cs-CZ" sz="2200" dirty="0">
              <a:latin typeface="Segoe UI" panose="020B0502040204020203" pitchFamily="34" charset="0"/>
              <a:cs typeface="Segoe UI" panose="020B0502040204020203" pitchFamily="34" charset="0"/>
            </a:endParaRPr>
          </a:p>
          <a:p>
            <a:pPr>
              <a:spcAft>
                <a:spcPts val="1800"/>
              </a:spcAft>
            </a:pPr>
            <a:r>
              <a:rPr lang="cs-CZ" sz="2200" b="1" dirty="0" smtClean="0">
                <a:latin typeface="Segoe UI" panose="020B0502040204020203" pitchFamily="34" charset="0"/>
                <a:cs typeface="Segoe UI" panose="020B0502040204020203" pitchFamily="34" charset="0"/>
              </a:rPr>
              <a:t>Skupina </a:t>
            </a:r>
            <a:r>
              <a:rPr lang="cs-CZ" sz="2200" b="1" dirty="0">
                <a:latin typeface="Segoe UI" panose="020B0502040204020203" pitchFamily="34" charset="0"/>
                <a:cs typeface="Segoe UI" panose="020B0502040204020203" pitchFamily="34" charset="0"/>
              </a:rPr>
              <a:t>obnovitelných zdrojů </a:t>
            </a:r>
            <a:r>
              <a:rPr lang="cs-CZ" sz="2200" b="1" dirty="0" smtClean="0">
                <a:latin typeface="Segoe UI" panose="020B0502040204020203" pitchFamily="34" charset="0"/>
                <a:cs typeface="Segoe UI" panose="020B0502040204020203" pitchFamily="34" charset="0"/>
              </a:rPr>
              <a:t>energie</a:t>
            </a:r>
            <a:r>
              <a:rPr lang="cs-CZ" sz="2200" b="1" dirty="0">
                <a:latin typeface="Segoe UI" panose="020B0502040204020203" pitchFamily="34" charset="0"/>
                <a:cs typeface="Segoe UI" panose="020B0502040204020203" pitchFamily="34" charset="0"/>
              </a:rPr>
              <a:t>.</a:t>
            </a:r>
            <a:endParaRPr lang="cs-CZ" sz="2200" dirty="0">
              <a:latin typeface="Segoe UI" panose="020B0502040204020203" pitchFamily="34" charset="0"/>
              <a:cs typeface="Segoe UI" panose="020B0502040204020203" pitchFamily="34" charset="0"/>
            </a:endParaRPr>
          </a:p>
          <a:p>
            <a:pPr>
              <a:spcAft>
                <a:spcPts val="1800"/>
              </a:spcAft>
            </a:pPr>
            <a:r>
              <a:rPr lang="cs-CZ" sz="2200" b="1" dirty="0" smtClean="0">
                <a:latin typeface="Segoe UI" panose="020B0502040204020203" pitchFamily="34" charset="0"/>
                <a:cs typeface="Segoe UI" panose="020B0502040204020203" pitchFamily="34" charset="0"/>
              </a:rPr>
              <a:t>Skupina </a:t>
            </a:r>
            <a:r>
              <a:rPr lang="cs-CZ" sz="2200" b="1" dirty="0">
                <a:latin typeface="Segoe UI" panose="020B0502040204020203" pitchFamily="34" charset="0"/>
                <a:cs typeface="Segoe UI" panose="020B0502040204020203" pitchFamily="34" charset="0"/>
              </a:rPr>
              <a:t>energetických </a:t>
            </a:r>
            <a:r>
              <a:rPr lang="cs-CZ" sz="2200" b="1" dirty="0">
                <a:latin typeface="Segoe UI" panose="020B0502040204020203" pitchFamily="34" charset="0"/>
                <a:cs typeface="Segoe UI" panose="020B0502040204020203" pitchFamily="34" charset="0"/>
              </a:rPr>
              <a:t>ú</a:t>
            </a:r>
            <a:r>
              <a:rPr lang="cs-CZ" sz="2200" b="1" dirty="0" smtClean="0">
                <a:latin typeface="Segoe UI" panose="020B0502040204020203" pitchFamily="34" charset="0"/>
                <a:cs typeface="Segoe UI" panose="020B0502040204020203" pitchFamily="34" charset="0"/>
              </a:rPr>
              <a:t>ložišť.</a:t>
            </a:r>
            <a:endParaRPr lang="cs-CZ" sz="2200" dirty="0">
              <a:latin typeface="Segoe UI" panose="020B0502040204020203" pitchFamily="34" charset="0"/>
              <a:cs typeface="Segoe UI" panose="020B0502040204020203" pitchFamily="34" charset="0"/>
            </a:endParaRPr>
          </a:p>
          <a:p>
            <a:pPr>
              <a:spcAft>
                <a:spcPts val="1800"/>
              </a:spcAft>
            </a:pPr>
            <a:r>
              <a:rPr lang="cs-CZ" sz="2200" b="1" dirty="0" smtClean="0">
                <a:latin typeface="Segoe UI" panose="020B0502040204020203" pitchFamily="34" charset="0"/>
                <a:cs typeface="Segoe UI" panose="020B0502040204020203" pitchFamily="34" charset="0"/>
              </a:rPr>
              <a:t>Skupina </a:t>
            </a:r>
            <a:r>
              <a:rPr lang="cs-CZ" sz="2200" b="1" dirty="0" smtClean="0">
                <a:latin typeface="Segoe UI" panose="020B0502040204020203" pitchFamily="34" charset="0"/>
                <a:cs typeface="Segoe UI" panose="020B0502040204020203" pitchFamily="34" charset="0"/>
              </a:rPr>
              <a:t>LCA.</a:t>
            </a:r>
            <a:endParaRPr lang="cs-CZ" sz="2200" dirty="0">
              <a:latin typeface="Segoe UI" panose="020B0502040204020203" pitchFamily="34" charset="0"/>
              <a:cs typeface="Segoe UI" panose="020B0502040204020203" pitchFamily="34" charset="0"/>
            </a:endParaRPr>
          </a:p>
          <a:p>
            <a:pPr>
              <a:spcAft>
                <a:spcPts val="1800"/>
              </a:spcAft>
            </a:pPr>
            <a:r>
              <a:rPr lang="cs-CZ" sz="2200" b="1" dirty="0" smtClean="0">
                <a:latin typeface="Segoe UI" panose="020B0502040204020203" pitchFamily="34" charset="0"/>
                <a:cs typeface="Segoe UI" panose="020B0502040204020203" pitchFamily="34" charset="0"/>
              </a:rPr>
              <a:t>Skupina recyklace </a:t>
            </a:r>
            <a:r>
              <a:rPr lang="cs-CZ" sz="2200" b="1" dirty="0">
                <a:latin typeface="Segoe UI" panose="020B0502040204020203" pitchFamily="34" charset="0"/>
                <a:cs typeface="Segoe UI" panose="020B0502040204020203" pitchFamily="34" charset="0"/>
              </a:rPr>
              <a:t>energetických </a:t>
            </a:r>
            <a:r>
              <a:rPr lang="cs-CZ" sz="2200" b="1" dirty="0" smtClean="0">
                <a:latin typeface="Segoe UI" panose="020B0502040204020203" pitchFamily="34" charset="0"/>
                <a:cs typeface="Segoe UI" panose="020B0502040204020203" pitchFamily="34" charset="0"/>
              </a:rPr>
              <a:t>materiálů a zařízení</a:t>
            </a:r>
            <a:r>
              <a:rPr lang="cs-CZ" sz="2200" b="1" dirty="0" smtClean="0">
                <a:latin typeface="Segoe UI" panose="020B0502040204020203" pitchFamily="34" charset="0"/>
                <a:cs typeface="Segoe UI" panose="020B0502040204020203" pitchFamily="34" charset="0"/>
              </a:rPr>
              <a:t>.</a:t>
            </a:r>
            <a:endParaRPr lang="cs-CZ" sz="2200" dirty="0">
              <a:latin typeface="Segoe UI" panose="020B0502040204020203" pitchFamily="34" charset="0"/>
              <a:cs typeface="Segoe UI" panose="020B0502040204020203" pitchFamily="34" charset="0"/>
            </a:endParaRPr>
          </a:p>
          <a:p>
            <a:endParaRPr lang="cs-CZ"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6252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4B23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014480" y="1846906"/>
            <a:ext cx="10163033" cy="2607425"/>
          </a:xfrm>
          <a:solidFill>
            <a:srgbClr val="34B232"/>
          </a:solidFill>
        </p:spPr>
        <p:txBody>
          <a:bodyPr anchor="ctr">
            <a:noAutofit/>
          </a:bodyPr>
          <a:lstStyle/>
          <a:p>
            <a:r>
              <a:rPr lang="cs-CZ" b="1" dirty="0">
                <a:solidFill>
                  <a:schemeClr val="bg1"/>
                </a:solidFill>
                <a:latin typeface="Segoe UI Black" panose="020B0A02040204020203" pitchFamily="34" charset="0"/>
                <a:ea typeface="Segoe UI Black" panose="020B0A02040204020203" pitchFamily="34" charset="0"/>
              </a:rPr>
              <a:t>Děkuji za pozornost.</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22" y="244632"/>
            <a:ext cx="2914809" cy="434006"/>
          </a:xfrm>
          <a:prstGeom prst="rect">
            <a:avLst/>
          </a:prstGeom>
        </p:spPr>
      </p:pic>
    </p:spTree>
    <p:extLst>
      <p:ext uri="{BB962C8B-B14F-4D97-AF65-F5344CB8AC3E}">
        <p14:creationId xmlns:p14="http://schemas.microsoft.com/office/powerpoint/2010/main" val="55144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1014483" y="1599873"/>
            <a:ext cx="9817639" cy="4582096"/>
          </a:xfrm>
        </p:spPr>
        <p:txBody>
          <a:bodyPr>
            <a:noAutofit/>
          </a:bodyPr>
          <a:lstStyle/>
          <a:p>
            <a:pPr>
              <a:lnSpc>
                <a:spcPct val="110000"/>
              </a:lnSpc>
              <a:spcBef>
                <a:spcPts val="600"/>
              </a:spcBef>
              <a:spcAft>
                <a:spcPts val="1200"/>
              </a:spcAft>
            </a:pPr>
            <a:r>
              <a:rPr lang="cs-CZ" sz="2200" dirty="0">
                <a:latin typeface="Segoe UI" panose="020B0502040204020203" pitchFamily="34" charset="0"/>
                <a:cs typeface="Segoe UI" panose="020B0502040204020203" pitchFamily="34" charset="0"/>
              </a:rPr>
              <a:t>Výzkumný směr má </a:t>
            </a:r>
            <a:r>
              <a:rPr lang="cs-CZ" sz="2200" b="1" dirty="0">
                <a:latin typeface="Segoe UI" panose="020B0502040204020203" pitchFamily="34" charset="0"/>
                <a:cs typeface="Segoe UI" panose="020B0502040204020203" pitchFamily="34" charset="0"/>
              </a:rPr>
              <a:t>mezinárodně uznávanou personální strukturu</a:t>
            </a:r>
            <a:r>
              <a:rPr lang="cs-CZ" sz="2200" dirty="0">
                <a:latin typeface="Segoe UI" panose="020B0502040204020203" pitchFamily="34" charset="0"/>
                <a:cs typeface="Segoe UI" panose="020B0502040204020203" pitchFamily="34" charset="0"/>
              </a:rPr>
              <a:t>, </a:t>
            </a:r>
            <a:br>
              <a:rPr lang="cs-CZ" sz="2200" dirty="0">
                <a:latin typeface="Segoe UI" panose="020B0502040204020203" pitchFamily="34" charset="0"/>
                <a:cs typeface="Segoe UI" panose="020B0502040204020203" pitchFamily="34" charset="0"/>
              </a:rPr>
            </a:br>
            <a:r>
              <a:rPr lang="cs-CZ" sz="2200" dirty="0">
                <a:latin typeface="Segoe UI" panose="020B0502040204020203" pitchFamily="34" charset="0"/>
                <a:cs typeface="Segoe UI" panose="020B0502040204020203" pitchFamily="34" charset="0"/>
              </a:rPr>
              <a:t>která zahrnuje </a:t>
            </a:r>
            <a:r>
              <a:rPr lang="cs-CZ" sz="2200" dirty="0" smtClean="0">
                <a:latin typeface="Segoe UI" panose="020B0502040204020203" pitchFamily="34" charset="0"/>
                <a:cs typeface="Segoe UI" panose="020B0502040204020203" pitchFamily="34" charset="0"/>
              </a:rPr>
              <a:t> </a:t>
            </a:r>
            <a:r>
              <a:rPr lang="cs-CZ" sz="2200" b="1" dirty="0">
                <a:latin typeface="Segoe UI" panose="020B0502040204020203" pitchFamily="34" charset="0"/>
                <a:cs typeface="Segoe UI" panose="020B0502040204020203" pitchFamily="34" charset="0"/>
              </a:rPr>
              <a:t>2</a:t>
            </a:r>
            <a:r>
              <a:rPr lang="cs-CZ" sz="2200" dirty="0">
                <a:latin typeface="Segoe UI" panose="020B0502040204020203" pitchFamily="34" charset="0"/>
                <a:cs typeface="Segoe UI" panose="020B0502040204020203" pitchFamily="34" charset="0"/>
              </a:rPr>
              <a:t> publikující </a:t>
            </a:r>
            <a:r>
              <a:rPr lang="cs-CZ" sz="2200" b="1" dirty="0">
                <a:latin typeface="Segoe UI" panose="020B0502040204020203" pitchFamily="34" charset="0"/>
                <a:cs typeface="Segoe UI" panose="020B0502040204020203" pitchFamily="34" charset="0"/>
              </a:rPr>
              <a:t>autory s H-indexem vyšším než </a:t>
            </a:r>
            <a:r>
              <a:rPr lang="cs-CZ" sz="2200" b="1" dirty="0" smtClean="0">
                <a:latin typeface="Segoe UI" panose="020B0502040204020203" pitchFamily="34" charset="0"/>
                <a:cs typeface="Segoe UI" panose="020B0502040204020203" pitchFamily="34" charset="0"/>
              </a:rPr>
              <a:t>50</a:t>
            </a:r>
            <a:r>
              <a:rPr lang="cs-CZ" sz="2200" dirty="0">
                <a:latin typeface="Segoe UI" panose="020B0502040204020203" pitchFamily="34" charset="0"/>
                <a:cs typeface="Segoe UI" panose="020B0502040204020203" pitchFamily="34" charset="0"/>
              </a:rPr>
              <a:t> </a:t>
            </a:r>
            <a:r>
              <a:rPr lang="cs-CZ" sz="2200" dirty="0" smtClean="0">
                <a:latin typeface="Segoe UI" panose="020B0502040204020203" pitchFamily="34" charset="0"/>
                <a:cs typeface="Segoe UI" panose="020B0502040204020203" pitchFamily="34" charset="0"/>
              </a:rPr>
              <a:t>evidovaných ve světové databázi </a:t>
            </a:r>
            <a:r>
              <a:rPr lang="cs-CZ" sz="2200" b="1" dirty="0" smtClean="0">
                <a:latin typeface="Segoe UI" panose="020B0502040204020203" pitchFamily="34" charset="0"/>
                <a:cs typeface="Segoe UI" panose="020B0502040204020203" pitchFamily="34" charset="0"/>
                <a:hlinkClick r:id="rId2"/>
              </a:rPr>
              <a:t>research.com</a:t>
            </a:r>
            <a:endParaRPr lang="cs-CZ" sz="2200" b="1" dirty="0" smtClean="0">
              <a:latin typeface="Segoe UI" panose="020B0502040204020203" pitchFamily="34" charset="0"/>
              <a:cs typeface="Segoe UI" panose="020B0502040204020203" pitchFamily="34" charset="0"/>
            </a:endParaRPr>
          </a:p>
          <a:p>
            <a:pPr>
              <a:lnSpc>
                <a:spcPct val="110000"/>
              </a:lnSpc>
              <a:spcBef>
                <a:spcPts val="600"/>
              </a:spcBef>
              <a:spcAft>
                <a:spcPts val="1200"/>
              </a:spcAft>
            </a:pPr>
            <a:r>
              <a:rPr lang="cs-CZ" sz="2200" dirty="0" smtClean="0">
                <a:latin typeface="Segoe UI" panose="020B0502040204020203" pitchFamily="34" charset="0"/>
                <a:cs typeface="Segoe UI" panose="020B0502040204020203" pitchFamily="34" charset="0"/>
              </a:rPr>
              <a:t>Výzkumný </a:t>
            </a:r>
            <a:r>
              <a:rPr lang="cs-CZ" sz="2200" dirty="0">
                <a:latin typeface="Segoe UI" panose="020B0502040204020203" pitchFamily="34" charset="0"/>
                <a:cs typeface="Segoe UI" panose="020B0502040204020203" pitchFamily="34" charset="0"/>
              </a:rPr>
              <a:t>směr provozuje </a:t>
            </a:r>
            <a:r>
              <a:rPr lang="cs-CZ" sz="2200" b="1" dirty="0">
                <a:latin typeface="Segoe UI" panose="020B0502040204020203" pitchFamily="34" charset="0"/>
                <a:cs typeface="Segoe UI" panose="020B0502040204020203" pitchFamily="34" charset="0"/>
              </a:rPr>
              <a:t>unikátní technickou infrastrukturu </a:t>
            </a:r>
            <a:r>
              <a:rPr lang="cs-CZ" sz="2200" dirty="0">
                <a:latin typeface="Segoe UI" panose="020B0502040204020203" pitchFamily="34" charset="0"/>
                <a:cs typeface="Segoe UI" panose="020B0502040204020203" pitchFamily="34" charset="0"/>
              </a:rPr>
              <a:t>zahrnující </a:t>
            </a:r>
            <a:r>
              <a:rPr lang="cs-CZ" sz="2200" b="1" dirty="0">
                <a:latin typeface="Segoe UI" panose="020B0502040204020203" pitchFamily="34" charset="0"/>
                <a:cs typeface="Segoe UI" panose="020B0502040204020203" pitchFamily="34" charset="0"/>
              </a:rPr>
              <a:t>prototypovou výrobní linku baterií </a:t>
            </a:r>
            <a:r>
              <a:rPr lang="cs-CZ" sz="2200" dirty="0">
                <a:latin typeface="Segoe UI" panose="020B0502040204020203" pitchFamily="34" charset="0"/>
                <a:cs typeface="Segoe UI" panose="020B0502040204020203" pitchFamily="34" charset="0"/>
              </a:rPr>
              <a:t>umístěnou v certifikovaných čistých prostorech.</a:t>
            </a:r>
          </a:p>
          <a:p>
            <a:pPr>
              <a:lnSpc>
                <a:spcPct val="110000"/>
              </a:lnSpc>
              <a:spcBef>
                <a:spcPts val="600"/>
              </a:spcBef>
              <a:spcAft>
                <a:spcPts val="1200"/>
              </a:spcAft>
            </a:pPr>
            <a:r>
              <a:rPr lang="cs-CZ" sz="2200" dirty="0">
                <a:latin typeface="Segoe UI" panose="020B0502040204020203" pitchFamily="34" charset="0"/>
                <a:cs typeface="Segoe UI" panose="020B0502040204020203" pitchFamily="34" charset="0"/>
              </a:rPr>
              <a:t>Vznik CEMAZ je </a:t>
            </a:r>
            <a:r>
              <a:rPr lang="cs-CZ" sz="2200" dirty="0" smtClean="0">
                <a:latin typeface="Segoe UI" panose="020B0502040204020203" pitchFamily="34" charset="0"/>
                <a:cs typeface="Segoe UI" panose="020B0502040204020203" pitchFamily="34" charset="0"/>
              </a:rPr>
              <a:t>vázán zejména  </a:t>
            </a:r>
            <a:r>
              <a:rPr lang="cs-CZ" sz="2200" dirty="0">
                <a:latin typeface="Segoe UI" panose="020B0502040204020203" pitchFamily="34" charset="0"/>
                <a:cs typeface="Segoe UI" panose="020B0502040204020203" pitchFamily="34" charset="0"/>
              </a:rPr>
              <a:t>na </a:t>
            </a:r>
            <a:r>
              <a:rPr lang="cs-CZ" sz="2200" b="1" dirty="0">
                <a:latin typeface="Segoe UI" panose="020B0502040204020203" pitchFamily="34" charset="0"/>
                <a:cs typeface="Segoe UI" panose="020B0502040204020203" pitchFamily="34" charset="0"/>
              </a:rPr>
              <a:t>projekty </a:t>
            </a:r>
            <a:r>
              <a:rPr lang="cs-CZ" sz="2200" b="1" dirty="0" smtClean="0">
                <a:latin typeface="Segoe UI" panose="020B0502040204020203" pitchFamily="34" charset="0"/>
                <a:cs typeface="Segoe UI" panose="020B0502040204020203" pitchFamily="34" charset="0"/>
              </a:rPr>
              <a:t>Horizont</a:t>
            </a:r>
            <a:r>
              <a:rPr lang="cs-CZ" sz="2200" dirty="0" smtClean="0">
                <a:latin typeface="Segoe UI" panose="020B0502040204020203" pitchFamily="34" charset="0"/>
                <a:cs typeface="Segoe UI" panose="020B0502040204020203" pitchFamily="34" charset="0"/>
              </a:rPr>
              <a:t>.</a:t>
            </a:r>
            <a:endParaRPr lang="cs-CZ" sz="2200" dirty="0">
              <a:latin typeface="Segoe UI" panose="020B0502040204020203" pitchFamily="34" charset="0"/>
              <a:cs typeface="Segoe UI" panose="020B0502040204020203" pitchFamily="34" charset="0"/>
            </a:endParaRPr>
          </a:p>
          <a:p>
            <a:pPr>
              <a:lnSpc>
                <a:spcPct val="110000"/>
              </a:lnSpc>
              <a:spcBef>
                <a:spcPts val="600"/>
              </a:spcBef>
              <a:spcAft>
                <a:spcPts val="1200"/>
              </a:spcAft>
            </a:pPr>
            <a:r>
              <a:rPr lang="cs-CZ" sz="2200" dirty="0">
                <a:latin typeface="Segoe UI" panose="020B0502040204020203" pitchFamily="34" charset="0"/>
                <a:cs typeface="Segoe UI" panose="020B0502040204020203" pitchFamily="34" charset="0"/>
              </a:rPr>
              <a:t>Vznik CEMAZ </a:t>
            </a:r>
            <a:r>
              <a:rPr lang="cs-CZ" sz="2200" b="1" dirty="0">
                <a:latin typeface="Segoe UI" panose="020B0502040204020203" pitchFamily="34" charset="0"/>
                <a:cs typeface="Segoe UI" panose="020B0502040204020203" pitchFamily="34" charset="0"/>
              </a:rPr>
              <a:t>nevyžaduje dodatečné náklady </a:t>
            </a:r>
            <a:r>
              <a:rPr lang="cs-CZ" sz="2200" dirty="0">
                <a:latin typeface="Segoe UI" panose="020B0502040204020203" pitchFamily="34" charset="0"/>
                <a:cs typeface="Segoe UI" panose="020B0502040204020203" pitchFamily="34" charset="0"/>
              </a:rPr>
              <a:t>ze strany UTB.</a:t>
            </a:r>
          </a:p>
          <a:p>
            <a:pPr>
              <a:lnSpc>
                <a:spcPct val="110000"/>
              </a:lnSpc>
              <a:spcBef>
                <a:spcPts val="600"/>
              </a:spcBef>
              <a:spcAft>
                <a:spcPts val="1200"/>
              </a:spcAft>
            </a:pPr>
            <a:r>
              <a:rPr lang="cs-CZ" sz="2200" dirty="0" smtClean="0">
                <a:latin typeface="Segoe UI" panose="020B0502040204020203" pitchFamily="34" charset="0"/>
                <a:cs typeface="Segoe UI" panose="020B0502040204020203" pitchFamily="34" charset="0"/>
              </a:rPr>
              <a:t>Vytvořením </a:t>
            </a:r>
            <a:r>
              <a:rPr lang="cs-CZ" sz="2200" dirty="0">
                <a:latin typeface="Segoe UI" panose="020B0502040204020203" pitchFamily="34" charset="0"/>
                <a:cs typeface="Segoe UI" panose="020B0502040204020203" pitchFamily="34" charset="0"/>
              </a:rPr>
              <a:t>CEMAZ </a:t>
            </a:r>
            <a:r>
              <a:rPr lang="cs-CZ" sz="2200" dirty="0" smtClean="0">
                <a:latin typeface="Segoe UI" panose="020B0502040204020203" pitchFamily="34" charset="0"/>
                <a:cs typeface="Segoe UI" panose="020B0502040204020203" pitchFamily="34" charset="0"/>
              </a:rPr>
              <a:t>bude založeno </a:t>
            </a:r>
            <a:r>
              <a:rPr lang="cs-CZ" sz="2200" b="1" dirty="0">
                <a:latin typeface="Segoe UI" panose="020B0502040204020203" pitchFamily="34" charset="0"/>
                <a:cs typeface="Segoe UI" panose="020B0502040204020203" pitchFamily="34" charset="0"/>
              </a:rPr>
              <a:t>perspektivní </a:t>
            </a:r>
            <a:r>
              <a:rPr lang="cs-CZ" sz="2200" b="1" dirty="0" smtClean="0">
                <a:latin typeface="Segoe UI" panose="020B0502040204020203" pitchFamily="34" charset="0"/>
                <a:cs typeface="Segoe UI" panose="020B0502040204020203" pitchFamily="34" charset="0"/>
              </a:rPr>
              <a:t>odvětví energetického </a:t>
            </a:r>
            <a:r>
              <a:rPr lang="cs-CZ" sz="2200" b="1" dirty="0">
                <a:latin typeface="Segoe UI" panose="020B0502040204020203" pitchFamily="34" charset="0"/>
                <a:cs typeface="Segoe UI" panose="020B0502040204020203" pitchFamily="34" charset="0"/>
              </a:rPr>
              <a:t>výzkumu</a:t>
            </a:r>
            <a:r>
              <a:rPr lang="cs-CZ" sz="2200" dirty="0">
                <a:latin typeface="Segoe UI" panose="020B0502040204020203" pitchFamily="34" charset="0"/>
                <a:cs typeface="Segoe UI" panose="020B0502040204020203" pitchFamily="34" charset="0"/>
              </a:rPr>
              <a:t>, které přispěje </a:t>
            </a:r>
            <a:r>
              <a:rPr lang="cs-CZ" sz="2200" b="1" dirty="0">
                <a:latin typeface="Segoe UI" panose="020B0502040204020203" pitchFamily="34" charset="0"/>
                <a:cs typeface="Segoe UI" panose="020B0502040204020203" pitchFamily="34" charset="0"/>
              </a:rPr>
              <a:t>k rozvoji UTB, města i našeho regionu</a:t>
            </a:r>
            <a:r>
              <a:rPr lang="cs-CZ" sz="2200" dirty="0">
                <a:latin typeface="Segoe UI" panose="020B0502040204020203" pitchFamily="34" charset="0"/>
                <a:cs typeface="Segoe UI" panose="020B0502040204020203" pitchFamily="34" charset="0"/>
              </a:rPr>
              <a:t>.</a:t>
            </a:r>
          </a:p>
        </p:txBody>
      </p:sp>
      <p:sp>
        <p:nvSpPr>
          <p:cNvPr id="3" name="Nadpis 4"/>
          <p:cNvSpPr>
            <a:spLocks noGrp="1"/>
          </p:cNvSpPr>
          <p:nvPr>
            <p:ph type="title"/>
          </p:nvPr>
        </p:nvSpPr>
        <p:spPr>
          <a:xfrm>
            <a:off x="1014484" y="274311"/>
            <a:ext cx="10638540" cy="1325563"/>
          </a:xfrm>
        </p:spPr>
        <p:txBody>
          <a:bodyPr>
            <a:normAutofit/>
          </a:bodyPr>
          <a:lstStyle/>
          <a:p>
            <a:r>
              <a:rPr lang="cs-CZ" sz="3600" dirty="0">
                <a:solidFill>
                  <a:srgbClr val="34B232"/>
                </a:solidFill>
                <a:latin typeface="Segoe UI Black" panose="020B0A02040204020203" pitchFamily="34" charset="0"/>
                <a:ea typeface="Segoe UI Black" panose="020B0A02040204020203" pitchFamily="34" charset="0"/>
                <a:cs typeface="Segoe UI" panose="020B0502040204020203" pitchFamily="34" charset="0"/>
              </a:rPr>
              <a:t>Důvody podporující vznik CEMAZ</a:t>
            </a:r>
            <a:endParaRPr lang="en-US" sz="3600" dirty="0">
              <a:solidFill>
                <a:srgbClr val="34B232"/>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4" name="Obrázek 3"/>
          <p:cNvPicPr>
            <a:picLocks noChangeAspect="1"/>
          </p:cNvPicPr>
          <p:nvPr/>
        </p:nvPicPr>
        <p:blipFill>
          <a:blip r:embed="rId3"/>
          <a:stretch>
            <a:fillRect/>
          </a:stretch>
        </p:blipFill>
        <p:spPr>
          <a:xfrm>
            <a:off x="469101" y="566832"/>
            <a:ext cx="545383" cy="740520"/>
          </a:xfrm>
          <a:prstGeom prst="rect">
            <a:avLst/>
          </a:prstGeom>
        </p:spPr>
      </p:pic>
    </p:spTree>
    <p:extLst>
      <p:ext uri="{BB962C8B-B14F-4D97-AF65-F5344CB8AC3E}">
        <p14:creationId xmlns:p14="http://schemas.microsoft.com/office/powerpoint/2010/main" val="137909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1014484" y="1681379"/>
            <a:ext cx="9723854" cy="4060374"/>
          </a:xfrm>
        </p:spPr>
        <p:txBody>
          <a:bodyPr>
            <a:normAutofit/>
          </a:bodyPr>
          <a:lstStyle/>
          <a:p>
            <a:pPr>
              <a:lnSpc>
                <a:spcPct val="100000"/>
              </a:lnSpc>
              <a:spcAft>
                <a:spcPts val="1200"/>
              </a:spcAft>
            </a:pPr>
            <a:r>
              <a:rPr lang="cs-CZ" sz="2200" b="1" dirty="0" smtClean="0">
                <a:latin typeface="Segoe UI" panose="020B0502040204020203" pitchFamily="34" charset="0"/>
                <a:cs typeface="Segoe UI" panose="020B0502040204020203" pitchFamily="34" charset="0"/>
              </a:rPr>
              <a:t>Základní </a:t>
            </a:r>
            <a:r>
              <a:rPr lang="cs-CZ" sz="2200" b="1" dirty="0">
                <a:latin typeface="Segoe UI" panose="020B0502040204020203" pitchFamily="34" charset="0"/>
                <a:cs typeface="Segoe UI" panose="020B0502040204020203" pitchFamily="34" charset="0"/>
              </a:rPr>
              <a:t>a aplikovaný výzkum </a:t>
            </a:r>
            <a:r>
              <a:rPr lang="cs-CZ" sz="2200" dirty="0">
                <a:latin typeface="Segoe UI" panose="020B0502040204020203" pitchFamily="34" charset="0"/>
                <a:cs typeface="Segoe UI" panose="020B0502040204020203" pitchFamily="34" charset="0"/>
              </a:rPr>
              <a:t>v </a:t>
            </a:r>
            <a:r>
              <a:rPr lang="cs-CZ" sz="2200" dirty="0" smtClean="0">
                <a:latin typeface="Segoe UI" panose="020B0502040204020203" pitchFamily="34" charset="0"/>
                <a:cs typeface="Segoe UI" panose="020B0502040204020203" pitchFamily="34" charset="0"/>
              </a:rPr>
              <a:t>oblasti obnovitelných zdrojů energií, elektrochemie, </a:t>
            </a:r>
            <a:r>
              <a:rPr lang="cs-CZ" sz="2200" dirty="0" smtClean="0">
                <a:latin typeface="Segoe UI" panose="020B0502040204020203" pitchFamily="34" charset="0"/>
                <a:cs typeface="Segoe UI" panose="020B0502040204020203" pitchFamily="34" charset="0"/>
              </a:rPr>
              <a:t>bioenergií.</a:t>
            </a:r>
            <a:endParaRPr lang="cs-CZ" sz="2200" dirty="0" smtClean="0">
              <a:latin typeface="Segoe UI" panose="020B0502040204020203" pitchFamily="34" charset="0"/>
              <a:cs typeface="Segoe UI" panose="020B0502040204020203" pitchFamily="34" charset="0"/>
            </a:endParaRPr>
          </a:p>
          <a:p>
            <a:pPr>
              <a:lnSpc>
                <a:spcPct val="100000"/>
              </a:lnSpc>
              <a:spcAft>
                <a:spcPts val="1200"/>
              </a:spcAft>
            </a:pPr>
            <a:r>
              <a:rPr lang="cs-CZ" sz="2200" b="1" dirty="0" smtClean="0">
                <a:solidFill>
                  <a:schemeClr val="bg2">
                    <a:lumMod val="10000"/>
                  </a:schemeClr>
                </a:solidFill>
                <a:latin typeface="Segoe UI" panose="020B0502040204020203" pitchFamily="34" charset="0"/>
                <a:cs typeface="Segoe UI" panose="020B0502040204020203" pitchFamily="34" charset="0"/>
              </a:rPr>
              <a:t>Analýzy </a:t>
            </a:r>
            <a:r>
              <a:rPr lang="cs-CZ" sz="2200" b="1" dirty="0">
                <a:solidFill>
                  <a:schemeClr val="bg2">
                    <a:lumMod val="10000"/>
                  </a:schemeClr>
                </a:solidFill>
                <a:latin typeface="Segoe UI" panose="020B0502040204020203" pitchFamily="34" charset="0"/>
                <a:cs typeface="Segoe UI" panose="020B0502040204020203" pitchFamily="34" charset="0"/>
              </a:rPr>
              <a:t>udržitelnosti a digitalizace </a:t>
            </a:r>
            <a:r>
              <a:rPr lang="cs-CZ" sz="2200" dirty="0">
                <a:latin typeface="Segoe UI" panose="020B0502040204020203" pitchFamily="34" charset="0"/>
                <a:cs typeface="Segoe UI" panose="020B0502040204020203" pitchFamily="34" charset="0"/>
              </a:rPr>
              <a:t>v oblastech </a:t>
            </a:r>
            <a:r>
              <a:rPr lang="cs-CZ" sz="2200" dirty="0" err="1">
                <a:latin typeface="Segoe UI" panose="020B0502040204020203" pitchFamily="34" charset="0"/>
                <a:cs typeface="Segoe UI" panose="020B0502040204020203" pitchFamily="34" charset="0"/>
              </a:rPr>
              <a:t>Life</a:t>
            </a:r>
            <a:r>
              <a:rPr lang="cs-CZ" sz="2200" dirty="0">
                <a:latin typeface="Segoe UI" panose="020B0502040204020203" pitchFamily="34" charset="0"/>
                <a:cs typeface="Segoe UI" panose="020B0502040204020203" pitchFamily="34" charset="0"/>
              </a:rPr>
              <a:t> </a:t>
            </a:r>
            <a:r>
              <a:rPr lang="cs-CZ" sz="2200" dirty="0" err="1">
                <a:latin typeface="Segoe UI" panose="020B0502040204020203" pitchFamily="34" charset="0"/>
                <a:cs typeface="Segoe UI" panose="020B0502040204020203" pitchFamily="34" charset="0"/>
              </a:rPr>
              <a:t>Cycle</a:t>
            </a:r>
            <a:r>
              <a:rPr lang="cs-CZ" sz="2200" dirty="0">
                <a:latin typeface="Segoe UI" panose="020B0502040204020203" pitchFamily="34" charset="0"/>
                <a:cs typeface="Segoe UI" panose="020B0502040204020203" pitchFamily="34" charset="0"/>
              </a:rPr>
              <a:t> </a:t>
            </a:r>
            <a:r>
              <a:rPr lang="cs-CZ" sz="2200" dirty="0" err="1" smtClean="0">
                <a:latin typeface="Segoe UI" panose="020B0502040204020203" pitchFamily="34" charset="0"/>
                <a:cs typeface="Segoe UI" panose="020B0502040204020203" pitchFamily="34" charset="0"/>
              </a:rPr>
              <a:t>Assessment</a:t>
            </a:r>
            <a:r>
              <a:rPr lang="cs-CZ" sz="2200" dirty="0" smtClean="0">
                <a:latin typeface="Segoe UI" panose="020B0502040204020203" pitchFamily="34" charset="0"/>
                <a:cs typeface="Segoe UI" panose="020B0502040204020203" pitchFamily="34" charset="0"/>
              </a:rPr>
              <a:t>, </a:t>
            </a:r>
            <a:r>
              <a:rPr lang="cs-CZ" sz="2200" dirty="0" err="1">
                <a:latin typeface="Segoe UI" panose="020B0502040204020203" pitchFamily="34" charset="0"/>
                <a:cs typeface="Segoe UI" panose="020B0502040204020203" pitchFamily="34" charset="0"/>
              </a:rPr>
              <a:t>Life</a:t>
            </a:r>
            <a:r>
              <a:rPr lang="cs-CZ" sz="2200" dirty="0">
                <a:latin typeface="Segoe UI" panose="020B0502040204020203" pitchFamily="34" charset="0"/>
                <a:cs typeface="Segoe UI" panose="020B0502040204020203" pitchFamily="34" charset="0"/>
              </a:rPr>
              <a:t> </a:t>
            </a:r>
            <a:r>
              <a:rPr lang="cs-CZ" sz="2200" dirty="0" err="1">
                <a:latin typeface="Segoe UI" panose="020B0502040204020203" pitchFamily="34" charset="0"/>
                <a:cs typeface="Segoe UI" panose="020B0502040204020203" pitchFamily="34" charset="0"/>
              </a:rPr>
              <a:t>Cycle</a:t>
            </a:r>
            <a:r>
              <a:rPr lang="cs-CZ" sz="2200" dirty="0">
                <a:latin typeface="Segoe UI" panose="020B0502040204020203" pitchFamily="34" charset="0"/>
                <a:cs typeface="Segoe UI" panose="020B0502040204020203" pitchFamily="34" charset="0"/>
              </a:rPr>
              <a:t> </a:t>
            </a:r>
            <a:r>
              <a:rPr lang="cs-CZ" sz="2200" dirty="0" err="1" smtClean="0">
                <a:latin typeface="Segoe UI" panose="020B0502040204020203" pitchFamily="34" charset="0"/>
                <a:cs typeface="Segoe UI" panose="020B0502040204020203" pitchFamily="34" charset="0"/>
              </a:rPr>
              <a:t>Costing</a:t>
            </a:r>
            <a:r>
              <a:rPr lang="cs-CZ" sz="2200" dirty="0">
                <a:latin typeface="Segoe UI" panose="020B0502040204020203" pitchFamily="34" charset="0"/>
                <a:cs typeface="Segoe UI" panose="020B0502040204020203" pitchFamily="34" charset="0"/>
              </a:rPr>
              <a:t> </a:t>
            </a:r>
            <a:r>
              <a:rPr lang="cs-CZ" sz="2200" dirty="0" smtClean="0">
                <a:latin typeface="Segoe UI" panose="020B0502040204020203" pitchFamily="34" charset="0"/>
                <a:cs typeface="Segoe UI" panose="020B0502040204020203" pitchFamily="34" charset="0"/>
              </a:rPr>
              <a:t>and </a:t>
            </a:r>
            <a:r>
              <a:rPr lang="cs-CZ" sz="2200" dirty="0" err="1" smtClean="0">
                <a:latin typeface="Segoe UI" panose="020B0502040204020203" pitchFamily="34" charset="0"/>
                <a:cs typeface="Segoe UI" panose="020B0502040204020203" pitchFamily="34" charset="0"/>
              </a:rPr>
              <a:t>Social</a:t>
            </a:r>
            <a:r>
              <a:rPr lang="cs-CZ" sz="2200" dirty="0" smtClean="0">
                <a:latin typeface="Segoe UI" panose="020B0502040204020203" pitchFamily="34" charset="0"/>
                <a:cs typeface="Segoe UI" panose="020B0502040204020203" pitchFamily="34" charset="0"/>
              </a:rPr>
              <a:t>, </a:t>
            </a:r>
            <a:r>
              <a:rPr lang="cs-CZ" sz="2200" dirty="0" err="1">
                <a:latin typeface="Segoe UI" panose="020B0502040204020203" pitchFamily="34" charset="0"/>
                <a:cs typeface="Segoe UI" panose="020B0502040204020203" pitchFamily="34" charset="0"/>
              </a:rPr>
              <a:t>Life</a:t>
            </a:r>
            <a:r>
              <a:rPr lang="cs-CZ" sz="2200" dirty="0">
                <a:latin typeface="Segoe UI" panose="020B0502040204020203" pitchFamily="34" charset="0"/>
                <a:cs typeface="Segoe UI" panose="020B0502040204020203" pitchFamily="34" charset="0"/>
              </a:rPr>
              <a:t> </a:t>
            </a:r>
            <a:r>
              <a:rPr lang="cs-CZ" sz="2200" dirty="0" err="1">
                <a:latin typeface="Segoe UI" panose="020B0502040204020203" pitchFamily="34" charset="0"/>
                <a:cs typeface="Segoe UI" panose="020B0502040204020203" pitchFamily="34" charset="0"/>
              </a:rPr>
              <a:t>Cycle</a:t>
            </a:r>
            <a:r>
              <a:rPr lang="cs-CZ" sz="2200" dirty="0">
                <a:latin typeface="Segoe UI" panose="020B0502040204020203" pitchFamily="34" charset="0"/>
                <a:cs typeface="Segoe UI" panose="020B0502040204020203" pitchFamily="34" charset="0"/>
              </a:rPr>
              <a:t> </a:t>
            </a:r>
            <a:r>
              <a:rPr lang="cs-CZ" sz="2200" dirty="0" err="1">
                <a:latin typeface="Segoe UI" panose="020B0502040204020203" pitchFamily="34" charset="0"/>
                <a:cs typeface="Segoe UI" panose="020B0502040204020203" pitchFamily="34" charset="0"/>
              </a:rPr>
              <a:t>Sustainability</a:t>
            </a:r>
            <a:r>
              <a:rPr lang="cs-CZ" sz="2200" dirty="0">
                <a:latin typeface="Segoe UI" panose="020B0502040204020203" pitchFamily="34" charset="0"/>
                <a:cs typeface="Segoe UI" panose="020B0502040204020203" pitchFamily="34" charset="0"/>
              </a:rPr>
              <a:t> </a:t>
            </a:r>
            <a:r>
              <a:rPr lang="cs-CZ" sz="2200" dirty="0" err="1" smtClean="0">
                <a:latin typeface="Segoe UI" panose="020B0502040204020203" pitchFamily="34" charset="0"/>
                <a:cs typeface="Segoe UI" panose="020B0502040204020203" pitchFamily="34" charset="0"/>
              </a:rPr>
              <a:t>Assessment</a:t>
            </a:r>
            <a:r>
              <a:rPr lang="cs-CZ" sz="2200" dirty="0" smtClean="0">
                <a:latin typeface="Segoe UI" panose="020B0502040204020203" pitchFamily="34" charset="0"/>
                <a:cs typeface="Segoe UI" panose="020B0502040204020203" pitchFamily="34" charset="0"/>
              </a:rPr>
              <a:t>.</a:t>
            </a:r>
            <a:r>
              <a:rPr lang="cs-CZ" sz="2200" dirty="0" smtClean="0">
                <a:solidFill>
                  <a:schemeClr val="bg2">
                    <a:lumMod val="10000"/>
                  </a:schemeClr>
                </a:solidFill>
                <a:latin typeface="Segoe UI" panose="020B0502040204020203" pitchFamily="34" charset="0"/>
                <a:cs typeface="Segoe UI" panose="020B0502040204020203" pitchFamily="34" charset="0"/>
              </a:rPr>
              <a:t> </a:t>
            </a:r>
            <a:endParaRPr lang="cs-CZ" sz="2200" b="1" dirty="0">
              <a:solidFill>
                <a:schemeClr val="bg2">
                  <a:lumMod val="10000"/>
                </a:schemeClr>
              </a:solidFill>
              <a:latin typeface="Segoe UI" panose="020B0502040204020203" pitchFamily="34" charset="0"/>
              <a:cs typeface="Segoe UI" panose="020B0502040204020203" pitchFamily="34" charset="0"/>
            </a:endParaRPr>
          </a:p>
          <a:p>
            <a:pPr>
              <a:lnSpc>
                <a:spcPct val="100000"/>
              </a:lnSpc>
              <a:spcAft>
                <a:spcPts val="1200"/>
              </a:spcAft>
            </a:pPr>
            <a:r>
              <a:rPr lang="cs-CZ" sz="2200" b="1" dirty="0">
                <a:latin typeface="Segoe UI" panose="020B0502040204020203" pitchFamily="34" charset="0"/>
                <a:cs typeface="Segoe UI" panose="020B0502040204020203" pitchFamily="34" charset="0"/>
              </a:rPr>
              <a:t>Zkušebnictví </a:t>
            </a:r>
            <a:r>
              <a:rPr lang="cs-CZ" sz="2200" dirty="0">
                <a:latin typeface="Segoe UI" panose="020B0502040204020203" pitchFamily="34" charset="0"/>
                <a:cs typeface="Segoe UI" panose="020B0502040204020203" pitchFamily="34" charset="0"/>
              </a:rPr>
              <a:t>energetických materiálů, výrobků a zařízení</a:t>
            </a:r>
            <a:r>
              <a:rPr lang="cs-CZ" sz="2200" dirty="0" smtClean="0">
                <a:latin typeface="Segoe UI" panose="020B0502040204020203" pitchFamily="34" charset="0"/>
                <a:cs typeface="Segoe UI" panose="020B0502040204020203" pitchFamily="34" charset="0"/>
              </a:rPr>
              <a:t>.</a:t>
            </a:r>
          </a:p>
          <a:p>
            <a:pPr>
              <a:spcAft>
                <a:spcPts val="1800"/>
              </a:spcAft>
            </a:pPr>
            <a:r>
              <a:rPr lang="cs-CZ" sz="2200" b="1" dirty="0" smtClean="0">
                <a:latin typeface="Segoe UI" panose="020B0502040204020203" pitchFamily="34" charset="0"/>
                <a:cs typeface="Segoe UI" panose="020B0502040204020203" pitchFamily="34" charset="0"/>
              </a:rPr>
              <a:t>Výzkum </a:t>
            </a:r>
            <a:r>
              <a:rPr lang="cs-CZ" sz="2200" b="1" dirty="0" smtClean="0">
                <a:latin typeface="Segoe UI" panose="020B0502040204020203" pitchFamily="34" charset="0"/>
                <a:cs typeface="Segoe UI" panose="020B0502040204020203" pitchFamily="34" charset="0"/>
              </a:rPr>
              <a:t>energetických </a:t>
            </a:r>
            <a:r>
              <a:rPr lang="cs-CZ" sz="2200" b="1" dirty="0" smtClean="0">
                <a:latin typeface="Segoe UI" panose="020B0502040204020203" pitchFamily="34" charset="0"/>
                <a:cs typeface="Segoe UI" panose="020B0502040204020203" pitchFamily="34" charset="0"/>
              </a:rPr>
              <a:t>uložišť. </a:t>
            </a:r>
            <a:endParaRPr lang="cs-CZ" sz="2200" dirty="0">
              <a:latin typeface="Segoe UI" panose="020B0502040204020203" pitchFamily="34" charset="0"/>
              <a:cs typeface="Segoe UI" panose="020B0502040204020203" pitchFamily="34" charset="0"/>
            </a:endParaRPr>
          </a:p>
          <a:p>
            <a:pPr>
              <a:spcAft>
                <a:spcPts val="1800"/>
              </a:spcAft>
            </a:pPr>
            <a:r>
              <a:rPr lang="cs-CZ" sz="2200" b="1" dirty="0" smtClean="0">
                <a:latin typeface="Segoe UI" panose="020B0502040204020203" pitchFamily="34" charset="0"/>
                <a:cs typeface="Segoe UI" panose="020B0502040204020203" pitchFamily="34" charset="0"/>
              </a:rPr>
              <a:t>Výzkum recyklace energetických materiálů a </a:t>
            </a:r>
            <a:r>
              <a:rPr lang="cs-CZ" sz="2200" b="1" dirty="0">
                <a:latin typeface="Segoe UI" panose="020B0502040204020203" pitchFamily="34" charset="0"/>
                <a:cs typeface="Segoe UI" panose="020B0502040204020203" pitchFamily="34" charset="0"/>
              </a:rPr>
              <a:t>zařízení.</a:t>
            </a:r>
            <a:endParaRPr lang="cs-CZ" sz="2200" dirty="0">
              <a:latin typeface="Segoe UI" panose="020B0502040204020203" pitchFamily="34" charset="0"/>
              <a:cs typeface="Segoe UI" panose="020B0502040204020203" pitchFamily="34" charset="0"/>
            </a:endParaRPr>
          </a:p>
          <a:p>
            <a:endParaRPr lang="cs-CZ" sz="1800" dirty="0">
              <a:latin typeface="Segoe UI" panose="020B0502040204020203" pitchFamily="34" charset="0"/>
              <a:cs typeface="Segoe UI" panose="020B0502040204020203" pitchFamily="34" charset="0"/>
            </a:endParaRPr>
          </a:p>
          <a:p>
            <a:pPr>
              <a:lnSpc>
                <a:spcPct val="100000"/>
              </a:lnSpc>
              <a:spcAft>
                <a:spcPts val="1200"/>
              </a:spcAft>
            </a:pPr>
            <a:endParaRPr lang="cs-CZ" sz="2200" dirty="0">
              <a:latin typeface="Segoe UI" panose="020B0502040204020203" pitchFamily="34" charset="0"/>
              <a:cs typeface="Segoe UI" panose="020B0502040204020203" pitchFamily="34" charset="0"/>
            </a:endParaRPr>
          </a:p>
        </p:txBody>
      </p:sp>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600" b="0" dirty="0">
                <a:solidFill>
                  <a:srgbClr val="34B232"/>
                </a:solidFill>
                <a:latin typeface="Segoe UI Black" panose="020B0A02040204020203" pitchFamily="34" charset="0"/>
                <a:ea typeface="Segoe UI Black" panose="020B0A02040204020203" pitchFamily="34" charset="0"/>
              </a:rPr>
              <a:t>Co bude CEMAZ dělat v nejbližším období</a:t>
            </a: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spTree>
    <p:extLst>
      <p:ext uri="{BB962C8B-B14F-4D97-AF65-F5344CB8AC3E}">
        <p14:creationId xmlns:p14="http://schemas.microsoft.com/office/powerpoint/2010/main" val="99089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741792" y="1446918"/>
            <a:ext cx="10339316" cy="1601082"/>
          </a:xfrm>
        </p:spPr>
        <p:txBody>
          <a:bodyPr>
            <a:normAutofit/>
          </a:bodyPr>
          <a:lstStyle/>
          <a:p>
            <a:pPr marL="0" indent="0">
              <a:buNone/>
            </a:pPr>
            <a:endParaRPr lang="cs-CZ" dirty="0"/>
          </a:p>
          <a:p>
            <a:pPr marL="0" indent="0">
              <a:buNone/>
            </a:pPr>
            <a:endParaRPr lang="cs-CZ" dirty="0"/>
          </a:p>
          <a:p>
            <a:pPr marL="0" indent="0">
              <a:buNone/>
            </a:pPr>
            <a:endParaRPr lang="cs-CZ" sz="1800" dirty="0">
              <a:latin typeface="Segoe UI" panose="020B0502040204020203" pitchFamily="34" charset="0"/>
              <a:cs typeface="Segoe UI" panose="020B0502040204020203" pitchFamily="34" charset="0"/>
            </a:endParaRPr>
          </a:p>
        </p:txBody>
      </p:sp>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600" b="0" dirty="0">
                <a:solidFill>
                  <a:srgbClr val="34B232"/>
                </a:solidFill>
                <a:latin typeface="Segoe UI Black" panose="020B0A02040204020203" pitchFamily="34" charset="0"/>
                <a:ea typeface="Segoe UI Black" panose="020B0A02040204020203" pitchFamily="34" charset="0"/>
              </a:rPr>
              <a:t>Kdo bude na CEMAZ </a:t>
            </a:r>
            <a:r>
              <a:rPr lang="cs-CZ" sz="3600" b="0" dirty="0" smtClean="0">
                <a:solidFill>
                  <a:srgbClr val="34B232"/>
                </a:solidFill>
                <a:latin typeface="Segoe UI Black" panose="020B0A02040204020203" pitchFamily="34" charset="0"/>
                <a:ea typeface="Segoe UI Black" panose="020B0A02040204020203" pitchFamily="34" charset="0"/>
              </a:rPr>
              <a:t>pracovat</a:t>
            </a:r>
            <a:endParaRPr lang="cs-CZ" sz="3600" b="0" dirty="0">
              <a:solidFill>
                <a:srgbClr val="34B232"/>
              </a:solidFill>
              <a:latin typeface="Segoe UI Black" panose="020B0A02040204020203" pitchFamily="34" charset="0"/>
              <a:ea typeface="Segoe UI Black" panose="020B0A02040204020203" pitchFamily="34" charset="0"/>
            </a:endParaRP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graphicFrame>
        <p:nvGraphicFramePr>
          <p:cNvPr id="7" name="Tabulka 6"/>
          <p:cNvGraphicFramePr>
            <a:graphicFrameLocks noGrp="1"/>
          </p:cNvGraphicFramePr>
          <p:nvPr>
            <p:extLst>
              <p:ext uri="{D42A27DB-BD31-4B8C-83A1-F6EECF244321}">
                <p14:modId xmlns:p14="http://schemas.microsoft.com/office/powerpoint/2010/main" val="657128683"/>
              </p:ext>
            </p:extLst>
          </p:nvPr>
        </p:nvGraphicFramePr>
        <p:xfrm>
          <a:off x="1181626" y="2111590"/>
          <a:ext cx="4792347" cy="3024000"/>
        </p:xfrm>
        <a:graphic>
          <a:graphicData uri="http://schemas.openxmlformats.org/drawingml/2006/table">
            <a:tbl>
              <a:tblPr/>
              <a:tblGrid>
                <a:gridCol w="3298137">
                  <a:extLst>
                    <a:ext uri="{9D8B030D-6E8A-4147-A177-3AD203B41FA5}">
                      <a16:colId xmlns:a16="http://schemas.microsoft.com/office/drawing/2014/main" val="3601849212"/>
                    </a:ext>
                  </a:extLst>
                </a:gridCol>
                <a:gridCol w="1494210">
                  <a:extLst>
                    <a:ext uri="{9D8B030D-6E8A-4147-A177-3AD203B41FA5}">
                      <a16:colId xmlns:a16="http://schemas.microsoft.com/office/drawing/2014/main" val="1094254301"/>
                    </a:ext>
                  </a:extLst>
                </a:gridCol>
              </a:tblGrid>
              <a:tr h="432000">
                <a:tc>
                  <a:txBody>
                    <a:bodyPr/>
                    <a:lstStyle/>
                    <a:p>
                      <a:pPr fontAlgn="b">
                        <a:lnSpc>
                          <a:spcPct val="107000"/>
                        </a:lnSpc>
                        <a:spcAft>
                          <a:spcPts val="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tc>
                  <a:txBody>
                    <a:bodyPr/>
                    <a:lstStyle/>
                    <a:p>
                      <a:pPr algn="ctr" fontAlgn="ctr">
                        <a:lnSpc>
                          <a:spcPct val="107000"/>
                        </a:lnSpc>
                        <a:spcAft>
                          <a:spcPts val="0"/>
                        </a:spcAft>
                      </a:pPr>
                      <a:r>
                        <a:rPr lang="cs-CZ" sz="1800" b="1" kern="120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Počet osob</a:t>
                      </a:r>
                      <a:endParaRPr lang="cs-CZ"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extLst>
                  <a:ext uri="{0D108BD9-81ED-4DB2-BD59-A6C34878D82A}">
                    <a16:rowId xmlns:a16="http://schemas.microsoft.com/office/drawing/2014/main" val="1028002820"/>
                  </a:ext>
                </a:extLst>
              </a:tr>
              <a:tr h="432000">
                <a:tc>
                  <a:txBody>
                    <a:bodyPr/>
                    <a:lstStyle/>
                    <a:p>
                      <a:pPr marL="0" lvl="0" indent="0" algn="l" fontAlgn="b">
                        <a:lnSpc>
                          <a:spcPct val="107000"/>
                        </a:lnSpc>
                        <a:spcAft>
                          <a:spcPts val="0"/>
                        </a:spcAft>
                        <a:buFont typeface="Arial" panose="020B0604020202020204" pitchFamily="34" charset="0"/>
                        <a:buNone/>
                        <a:tabLst>
                          <a:tab pos="457200" algn="l"/>
                        </a:tabLst>
                      </a:pPr>
                      <a:r>
                        <a:rPr lang="cs-CZ" sz="1800" b="1" kern="120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  Prof.</a:t>
                      </a:r>
                      <a:endParaRPr lang="cs-CZ" sz="1800" b="1" dirty="0">
                        <a:effectLst/>
                        <a:latin typeface="Calibri" panose="020F0502020204030204" pitchFamily="34" charset="0"/>
                        <a:cs typeface="Times New Roman" panose="02020603050405020304" pitchFamily="18" charset="0"/>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tc>
                  <a:txBody>
                    <a:bodyPr/>
                    <a:lstStyle/>
                    <a:p>
                      <a:pPr algn="ctr" fontAlgn="ctr">
                        <a:lnSpc>
                          <a:spcPct val="107000"/>
                        </a:lnSpc>
                        <a:spcAft>
                          <a:spcPts val="0"/>
                        </a:spcAft>
                      </a:pPr>
                      <a:r>
                        <a:rPr lang="cs-CZ"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B232"/>
                    </a:solidFill>
                  </a:tcPr>
                </a:tc>
                <a:extLst>
                  <a:ext uri="{0D108BD9-81ED-4DB2-BD59-A6C34878D82A}">
                    <a16:rowId xmlns:a16="http://schemas.microsoft.com/office/drawing/2014/main" val="179490089"/>
                  </a:ext>
                </a:extLst>
              </a:tr>
              <a:tr h="432000">
                <a:tc>
                  <a:txBody>
                    <a:bodyPr/>
                    <a:lstStyle/>
                    <a:p>
                      <a:pPr marL="0" lvl="0" indent="0" algn="l" fontAlgn="b">
                        <a:lnSpc>
                          <a:spcPct val="107000"/>
                        </a:lnSpc>
                        <a:spcAft>
                          <a:spcPts val="0"/>
                        </a:spcAft>
                        <a:buFont typeface="Arial" panose="020B0604020202020204" pitchFamily="34" charset="0"/>
                        <a:buNone/>
                        <a:tabLst>
                          <a:tab pos="457200" algn="l"/>
                        </a:tabLst>
                      </a:pPr>
                      <a:r>
                        <a:rPr lang="cs-CZ" sz="1800" b="1" kern="120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  Doc.</a:t>
                      </a:r>
                      <a:endParaRPr lang="cs-CZ" sz="1800" b="1" dirty="0">
                        <a:effectLst/>
                        <a:latin typeface="Calibri" panose="020F0502020204030204" pitchFamily="34" charset="0"/>
                        <a:cs typeface="Times New Roman" panose="02020603050405020304" pitchFamily="18"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tc>
                  <a:txBody>
                    <a:bodyPr/>
                    <a:lstStyle/>
                    <a:p>
                      <a:pPr algn="ctr" fontAlgn="ctr">
                        <a:lnSpc>
                          <a:spcPct val="107000"/>
                        </a:lnSpc>
                        <a:spcAft>
                          <a:spcPts val="0"/>
                        </a:spcAft>
                      </a:pPr>
                      <a:r>
                        <a:rPr lang="cs-CZ"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B232"/>
                    </a:solidFill>
                  </a:tcPr>
                </a:tc>
                <a:extLst>
                  <a:ext uri="{0D108BD9-81ED-4DB2-BD59-A6C34878D82A}">
                    <a16:rowId xmlns:a16="http://schemas.microsoft.com/office/drawing/2014/main" val="3511073155"/>
                  </a:ext>
                </a:extLst>
              </a:tr>
              <a:tr h="432000">
                <a:tc>
                  <a:txBody>
                    <a:bodyPr/>
                    <a:lstStyle/>
                    <a:p>
                      <a:pPr marL="0" lvl="0" indent="0" algn="l" fontAlgn="b">
                        <a:lnSpc>
                          <a:spcPct val="107000"/>
                        </a:lnSpc>
                        <a:spcAft>
                          <a:spcPts val="0"/>
                        </a:spcAft>
                        <a:buFont typeface="Arial" panose="020B0604020202020204" pitchFamily="34" charset="0"/>
                        <a:buNone/>
                        <a:tabLst>
                          <a:tab pos="457200" algn="l"/>
                        </a:tabLst>
                      </a:pPr>
                      <a:r>
                        <a:rPr lang="cs-CZ" sz="1800" b="1" kern="1200" dirty="0">
                          <a:solidFill>
                            <a:srgbClr val="FFFFFF"/>
                          </a:solidFill>
                          <a:effectLst/>
                          <a:latin typeface="Segoe UI" panose="020B0502040204020203" pitchFamily="34" charset="0"/>
                          <a:cs typeface="Times New Roman" panose="02020603050405020304" pitchFamily="18" charset="0"/>
                        </a:rPr>
                        <a:t>  Ph.D.</a:t>
                      </a:r>
                      <a:endParaRPr lang="cs-CZ" sz="1800" b="1" dirty="0">
                        <a:effectLst/>
                        <a:latin typeface="Calibri" panose="020F0502020204030204" pitchFamily="34" charset="0"/>
                        <a:cs typeface="Times New Roman" panose="02020603050405020304" pitchFamily="18"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tc>
                  <a:txBody>
                    <a:bodyPr/>
                    <a:lstStyle/>
                    <a:p>
                      <a:pPr algn="ctr" fontAlgn="ctr">
                        <a:lnSpc>
                          <a:spcPct val="107000"/>
                        </a:lnSpc>
                        <a:spcAft>
                          <a:spcPts val="0"/>
                        </a:spcAft>
                      </a:pPr>
                      <a:r>
                        <a:rPr lang="cs-CZ"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B232"/>
                    </a:solidFill>
                  </a:tcPr>
                </a:tc>
                <a:extLst>
                  <a:ext uri="{0D108BD9-81ED-4DB2-BD59-A6C34878D82A}">
                    <a16:rowId xmlns:a16="http://schemas.microsoft.com/office/drawing/2014/main" val="2240374766"/>
                  </a:ext>
                </a:extLst>
              </a:tr>
              <a:tr h="432000">
                <a:tc>
                  <a:txBody>
                    <a:bodyPr/>
                    <a:lstStyle/>
                    <a:p>
                      <a:pPr marL="0" marR="0" lvl="0" indent="0" algn="l" defTabSz="914400" rtl="0" eaLnBrk="1" fontAlgn="b" latinLnBrk="0" hangingPunct="1">
                        <a:lnSpc>
                          <a:spcPct val="107000"/>
                        </a:lnSpc>
                        <a:spcBef>
                          <a:spcPts val="0"/>
                        </a:spcBef>
                        <a:spcAft>
                          <a:spcPts val="0"/>
                        </a:spcAft>
                        <a:buClrTx/>
                        <a:buSzTx/>
                        <a:buFont typeface="Arial" panose="020B0604020202020204" pitchFamily="34" charset="0"/>
                        <a:buNone/>
                        <a:tabLst/>
                        <a:defRPr/>
                      </a:pPr>
                      <a:r>
                        <a:rPr lang="cs-CZ"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Technici ve výzkumu</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tc>
                  <a:txBody>
                    <a:bodyPr/>
                    <a:lstStyle/>
                    <a:p>
                      <a:pPr algn="ctr" fontAlgn="ctr">
                        <a:lnSpc>
                          <a:spcPct val="107000"/>
                        </a:lnSpc>
                        <a:spcAft>
                          <a:spcPts val="0"/>
                        </a:spcAft>
                      </a:pPr>
                      <a:r>
                        <a:rPr lang="cs-CZ"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B232"/>
                    </a:solidFill>
                  </a:tcPr>
                </a:tc>
                <a:extLst>
                  <a:ext uri="{0D108BD9-81ED-4DB2-BD59-A6C34878D82A}">
                    <a16:rowId xmlns:a16="http://schemas.microsoft.com/office/drawing/2014/main" val="2027526018"/>
                  </a:ext>
                </a:extLst>
              </a:tr>
              <a:tr h="432000">
                <a:tc>
                  <a:txBody>
                    <a:bodyPr/>
                    <a:lstStyle/>
                    <a:p>
                      <a:pPr marL="0" marR="0" lvl="0" indent="0" algn="l" defTabSz="914400" rtl="0" eaLnBrk="1" fontAlgn="b" latinLnBrk="0" hangingPunct="1">
                        <a:lnSpc>
                          <a:spcPct val="107000"/>
                        </a:lnSpc>
                        <a:spcBef>
                          <a:spcPts val="0"/>
                        </a:spcBef>
                        <a:spcAft>
                          <a:spcPts val="0"/>
                        </a:spcAft>
                        <a:buClrTx/>
                        <a:buSzTx/>
                        <a:buFont typeface="Arial" panose="020B0604020202020204" pitchFamily="34" charset="0"/>
                        <a:buNone/>
                        <a:tabLst/>
                        <a:defRPr/>
                      </a:pPr>
                      <a:r>
                        <a:rPr lang="cs-CZ"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Doktorandi</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tc>
                  <a:txBody>
                    <a:bodyPr/>
                    <a:lstStyle/>
                    <a:p>
                      <a:pPr algn="ctr" fontAlgn="ctr">
                        <a:lnSpc>
                          <a:spcPct val="107000"/>
                        </a:lnSpc>
                        <a:spcAft>
                          <a:spcPts val="0"/>
                        </a:spcAft>
                      </a:pPr>
                      <a:r>
                        <a:rPr lang="cs-CZ"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B232"/>
                    </a:solidFill>
                  </a:tcPr>
                </a:tc>
                <a:extLst>
                  <a:ext uri="{0D108BD9-81ED-4DB2-BD59-A6C34878D82A}">
                    <a16:rowId xmlns:a16="http://schemas.microsoft.com/office/drawing/2014/main" val="1984693657"/>
                  </a:ext>
                </a:extLst>
              </a:tr>
              <a:tr h="432000">
                <a:tc>
                  <a:txBody>
                    <a:bodyPr/>
                    <a:lstStyle/>
                    <a:p>
                      <a:pPr algn="l" fontAlgn="b">
                        <a:lnSpc>
                          <a:spcPct val="107000"/>
                        </a:lnSpc>
                        <a:spcAft>
                          <a:spcPts val="0"/>
                        </a:spcAft>
                      </a:pPr>
                      <a:r>
                        <a:rPr lang="cs-CZ" sz="2000" b="1" kern="120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  CELKEM</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6505A"/>
                    </a:solidFill>
                  </a:tcPr>
                </a:tc>
                <a:tc>
                  <a:txBody>
                    <a:bodyPr/>
                    <a:lstStyle/>
                    <a:p>
                      <a:pPr algn="ctr" fontAlgn="ctr">
                        <a:lnSpc>
                          <a:spcPct val="107000"/>
                        </a:lnSpc>
                        <a:spcAft>
                          <a:spcPts val="0"/>
                        </a:spcAft>
                      </a:pPr>
                      <a:r>
                        <a:rPr lang="cs-CZ"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B232"/>
                    </a:solidFill>
                  </a:tcPr>
                </a:tc>
                <a:extLst>
                  <a:ext uri="{0D108BD9-81ED-4DB2-BD59-A6C34878D82A}">
                    <a16:rowId xmlns:a16="http://schemas.microsoft.com/office/drawing/2014/main" val="792151225"/>
                  </a:ext>
                </a:extLst>
              </a:tr>
            </a:tbl>
          </a:graphicData>
        </a:graphic>
      </p:graphicFrame>
      <p:pic>
        <p:nvPicPr>
          <p:cNvPr id="8" name="Obrázek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74897" y="1816043"/>
            <a:ext cx="4206211" cy="3615095"/>
          </a:xfrm>
          <a:prstGeom prst="rect">
            <a:avLst/>
          </a:prstGeom>
        </p:spPr>
      </p:pic>
    </p:spTree>
    <p:extLst>
      <p:ext uri="{BB962C8B-B14F-4D97-AF65-F5344CB8AC3E}">
        <p14:creationId xmlns:p14="http://schemas.microsoft.com/office/powerpoint/2010/main" val="327773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1014484" y="1892395"/>
            <a:ext cx="10339316" cy="4060374"/>
          </a:xfrm>
        </p:spPr>
        <p:txBody>
          <a:bodyPr>
            <a:normAutofit/>
          </a:bodyPr>
          <a:lstStyle/>
          <a:p>
            <a:pPr>
              <a:spcAft>
                <a:spcPts val="1200"/>
              </a:spcAft>
            </a:pPr>
            <a:r>
              <a:rPr lang="cs-CZ" sz="2200" b="1" dirty="0" smtClean="0">
                <a:latin typeface="Segoe UI" panose="020B0502040204020203" pitchFamily="34" charset="0"/>
                <a:cs typeface="Segoe UI" panose="020B0502040204020203" pitchFamily="34" charset="0"/>
              </a:rPr>
              <a:t>Projektové </a:t>
            </a:r>
            <a:r>
              <a:rPr lang="cs-CZ" sz="2200" b="1" dirty="0">
                <a:latin typeface="Segoe UI" panose="020B0502040204020203" pitchFamily="34" charset="0"/>
                <a:cs typeface="Segoe UI" panose="020B0502040204020203" pitchFamily="34" charset="0"/>
              </a:rPr>
              <a:t>zdroje: 12,9 mil. CZK </a:t>
            </a:r>
          </a:p>
          <a:p>
            <a:pPr>
              <a:spcAft>
                <a:spcPts val="1200"/>
              </a:spcAft>
            </a:pPr>
            <a:r>
              <a:rPr lang="cs-CZ" sz="2200" b="1" dirty="0">
                <a:latin typeface="Segoe UI" panose="020B0502040204020203" pitchFamily="34" charset="0"/>
                <a:cs typeface="Segoe UI" panose="020B0502040204020203" pitchFamily="34" charset="0"/>
              </a:rPr>
              <a:t>Institucionální zdroje: 8,4 mil. CZK</a:t>
            </a:r>
          </a:p>
          <a:p>
            <a:pPr>
              <a:spcAft>
                <a:spcPts val="1200"/>
              </a:spcAft>
            </a:pPr>
            <a:r>
              <a:rPr lang="cs-CZ" sz="2200" b="1" dirty="0">
                <a:latin typeface="Segoe UI" panose="020B0502040204020203" pitchFamily="34" charset="0"/>
                <a:cs typeface="Segoe UI" panose="020B0502040204020203" pitchFamily="34" charset="0"/>
              </a:rPr>
              <a:t>Poplatky za Ph.D. studenty: 0,3 mil. CZK</a:t>
            </a:r>
          </a:p>
          <a:p>
            <a:pPr>
              <a:spcAft>
                <a:spcPts val="1200"/>
              </a:spcAft>
            </a:pPr>
            <a:r>
              <a:rPr lang="cs-CZ" sz="2200" b="1" dirty="0">
                <a:latin typeface="Segoe UI" panose="020B0502040204020203" pitchFamily="34" charset="0"/>
                <a:cs typeface="Segoe UI" panose="020B0502040204020203" pitchFamily="34" charset="0"/>
              </a:rPr>
              <a:t>Celkem: 21,3 mil. </a:t>
            </a:r>
            <a:r>
              <a:rPr lang="cs-CZ" sz="2200" b="1" dirty="0" smtClean="0">
                <a:latin typeface="Segoe UI" panose="020B0502040204020203" pitchFamily="34" charset="0"/>
                <a:cs typeface="Segoe UI" panose="020B0502040204020203" pitchFamily="34" charset="0"/>
              </a:rPr>
              <a:t>CZK</a:t>
            </a:r>
            <a:endParaRPr lang="cs-CZ" sz="2200" b="1" dirty="0">
              <a:latin typeface="Segoe UI" panose="020B0502040204020203" pitchFamily="34" charset="0"/>
              <a:cs typeface="Segoe UI" panose="020B0502040204020203" pitchFamily="34" charset="0"/>
            </a:endParaRPr>
          </a:p>
          <a:p>
            <a:pPr marL="0" indent="0">
              <a:lnSpc>
                <a:spcPct val="100000"/>
              </a:lnSpc>
              <a:spcBef>
                <a:spcPts val="2400"/>
              </a:spcBef>
              <a:buNone/>
            </a:pPr>
            <a:r>
              <a:rPr lang="cs-CZ" sz="1800" dirty="0" smtClean="0">
                <a:latin typeface="Segoe UI" panose="020B0502040204020203" pitchFamily="34" charset="0"/>
                <a:cs typeface="Segoe UI" panose="020B0502040204020203" pitchFamily="34" charset="0"/>
              </a:rPr>
              <a:t>Poznámka: </a:t>
            </a:r>
            <a:r>
              <a:rPr lang="cs-CZ" sz="1800" dirty="0">
                <a:latin typeface="Segoe UI" panose="020B0502040204020203" pitchFamily="34" charset="0"/>
                <a:cs typeface="Segoe UI" panose="020B0502040204020203" pitchFamily="34" charset="0"/>
              </a:rPr>
              <a:t>Vzhledem k provázanosti výzkumných struktur není nutné řešit oddělený rozpočet.</a:t>
            </a:r>
          </a:p>
        </p:txBody>
      </p:sp>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600" b="0" dirty="0">
                <a:solidFill>
                  <a:srgbClr val="34B232"/>
                </a:solidFill>
                <a:latin typeface="Segoe UI Black" panose="020B0A02040204020203" pitchFamily="34" charset="0"/>
                <a:ea typeface="Segoe UI Black" panose="020B0A02040204020203" pitchFamily="34" charset="0"/>
              </a:rPr>
              <a:t>Předpokládaný rozpočet v relaci k </a:t>
            </a:r>
            <a:r>
              <a:rPr lang="cs-CZ" sz="3600" b="0" dirty="0" smtClean="0">
                <a:solidFill>
                  <a:srgbClr val="34B232"/>
                </a:solidFill>
                <a:latin typeface="Segoe UI Black" panose="020B0A02040204020203" pitchFamily="34" charset="0"/>
                <a:ea typeface="Segoe UI Black" panose="020B0A02040204020203" pitchFamily="34" charset="0"/>
              </a:rPr>
              <a:t>2023</a:t>
            </a:r>
            <a:endParaRPr lang="cs-CZ" sz="3600" b="0" dirty="0">
              <a:solidFill>
                <a:srgbClr val="34B232"/>
              </a:solidFill>
              <a:latin typeface="Segoe UI Black" panose="020B0A02040204020203" pitchFamily="34" charset="0"/>
              <a:ea typeface="Segoe UI Black" panose="020B0A02040204020203" pitchFamily="34" charset="0"/>
            </a:endParaRP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spTree>
    <p:extLst>
      <p:ext uri="{BB962C8B-B14F-4D97-AF65-F5344CB8AC3E}">
        <p14:creationId xmlns:p14="http://schemas.microsoft.com/office/powerpoint/2010/main" val="191599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1014484" y="1483263"/>
            <a:ext cx="10339316" cy="1747200"/>
          </a:xfrm>
        </p:spPr>
        <p:txBody>
          <a:bodyPr>
            <a:normAutofit/>
          </a:bodyPr>
          <a:lstStyle/>
          <a:p>
            <a:pPr marL="0" indent="0">
              <a:buNone/>
            </a:pPr>
            <a:r>
              <a:rPr lang="cs-CZ" sz="2200" dirty="0">
                <a:solidFill>
                  <a:schemeClr val="bg2">
                    <a:lumMod val="10000"/>
                  </a:schemeClr>
                </a:solidFill>
                <a:latin typeface="Segoe UI" panose="020B0502040204020203" pitchFamily="34" charset="0"/>
                <a:cs typeface="Segoe UI" panose="020B0502040204020203" pitchFamily="34" charset="0"/>
              </a:rPr>
              <a:t>Současná témata:</a:t>
            </a:r>
          </a:p>
          <a:p>
            <a:pPr>
              <a:lnSpc>
                <a:spcPct val="100000"/>
              </a:lnSpc>
            </a:pPr>
            <a:r>
              <a:rPr lang="cs-CZ" sz="2200" b="1" dirty="0">
                <a:solidFill>
                  <a:schemeClr val="bg2">
                    <a:lumMod val="10000"/>
                  </a:schemeClr>
                </a:solidFill>
                <a:latin typeface="Segoe UI" panose="020B0502040204020203" pitchFamily="34" charset="0"/>
                <a:cs typeface="Segoe UI" panose="020B0502040204020203" pitchFamily="34" charset="0"/>
              </a:rPr>
              <a:t>U11</a:t>
            </a:r>
            <a:r>
              <a:rPr lang="cs-CZ" sz="2200" dirty="0">
                <a:solidFill>
                  <a:schemeClr val="bg2">
                    <a:lumMod val="10000"/>
                  </a:schemeClr>
                </a:solidFill>
                <a:latin typeface="Segoe UI" panose="020B0502040204020203" pitchFamily="34" charset="0"/>
                <a:cs typeface="Segoe UI" panose="020B0502040204020203" pitchFamily="34" charset="0"/>
              </a:rPr>
              <a:t> </a:t>
            </a:r>
            <a:r>
              <a:rPr lang="cs-CZ" sz="2200" dirty="0" smtClean="0">
                <a:solidFill>
                  <a:schemeClr val="bg2">
                    <a:lumMod val="10000"/>
                  </a:schemeClr>
                </a:solidFill>
                <a:latin typeface="Segoe UI" panose="020B0502040204020203" pitchFamily="34" charset="0"/>
                <a:cs typeface="Segoe UI" panose="020B0502040204020203" pitchFamily="34" charset="0"/>
              </a:rPr>
              <a:t>– Kompletace </a:t>
            </a:r>
            <a:r>
              <a:rPr lang="cs-CZ" sz="2200" dirty="0">
                <a:solidFill>
                  <a:schemeClr val="bg2">
                    <a:lumMod val="10000"/>
                  </a:schemeClr>
                </a:solidFill>
                <a:latin typeface="Segoe UI" panose="020B0502040204020203" pitchFamily="34" charset="0"/>
                <a:cs typeface="Segoe UI" panose="020B0502040204020203" pitchFamily="34" charset="0"/>
              </a:rPr>
              <a:t>uložišť, testování uložišť a </a:t>
            </a:r>
            <a:r>
              <a:rPr lang="cs-CZ" sz="2200" dirty="0" smtClean="0">
                <a:solidFill>
                  <a:schemeClr val="bg2">
                    <a:lumMod val="10000"/>
                  </a:schemeClr>
                </a:solidFill>
                <a:latin typeface="Segoe UI" panose="020B0502040204020203" pitchFamily="34" charset="0"/>
                <a:cs typeface="Segoe UI" panose="020B0502040204020203" pitchFamily="34" charset="0"/>
              </a:rPr>
              <a:t>FVE, </a:t>
            </a:r>
            <a:br>
              <a:rPr lang="cs-CZ" sz="2200" dirty="0" smtClean="0">
                <a:solidFill>
                  <a:schemeClr val="bg2">
                    <a:lumMod val="10000"/>
                  </a:schemeClr>
                </a:solidFill>
                <a:latin typeface="Segoe UI" panose="020B0502040204020203" pitchFamily="34" charset="0"/>
                <a:cs typeface="Segoe UI" panose="020B0502040204020203" pitchFamily="34" charset="0"/>
              </a:rPr>
            </a:br>
            <a:r>
              <a:rPr lang="cs-CZ" sz="2200" dirty="0" smtClean="0">
                <a:solidFill>
                  <a:schemeClr val="bg2">
                    <a:lumMod val="10000"/>
                  </a:schemeClr>
                </a:solidFill>
                <a:latin typeface="Segoe UI" panose="020B0502040204020203" pitchFamily="34" charset="0"/>
                <a:cs typeface="Segoe UI" panose="020B0502040204020203" pitchFamily="34" charset="0"/>
              </a:rPr>
              <a:t>	</a:t>
            </a:r>
            <a:r>
              <a:rPr lang="cs-CZ" sz="1600" dirty="0" smtClean="0">
                <a:solidFill>
                  <a:schemeClr val="bg2">
                    <a:lumMod val="10000"/>
                  </a:schemeClr>
                </a:solidFill>
                <a:latin typeface="Segoe UI" panose="020B0502040204020203" pitchFamily="34" charset="0"/>
                <a:cs typeface="Segoe UI" panose="020B0502040204020203" pitchFamily="34" charset="0"/>
              </a:rPr>
              <a:t> </a:t>
            </a:r>
            <a:r>
              <a:rPr lang="cs-CZ" sz="2200" dirty="0" smtClean="0">
                <a:solidFill>
                  <a:schemeClr val="bg2">
                    <a:lumMod val="10000"/>
                  </a:schemeClr>
                </a:solidFill>
                <a:latin typeface="Segoe UI" panose="020B0502040204020203" pitchFamily="34" charset="0"/>
                <a:cs typeface="Segoe UI" panose="020B0502040204020203" pitchFamily="34" charset="0"/>
              </a:rPr>
              <a:t> Digitalizace </a:t>
            </a:r>
            <a:r>
              <a:rPr lang="cs-CZ" sz="2200" dirty="0">
                <a:solidFill>
                  <a:schemeClr val="bg2">
                    <a:lumMod val="10000"/>
                  </a:schemeClr>
                </a:solidFill>
                <a:latin typeface="Segoe UI" panose="020B0502040204020203" pitchFamily="34" charset="0"/>
                <a:cs typeface="Segoe UI" panose="020B0502040204020203" pitchFamily="34" charset="0"/>
              </a:rPr>
              <a:t>energetiky, LCA, LCC, </a:t>
            </a:r>
            <a:r>
              <a:rPr lang="cs-CZ" sz="2200" dirty="0" err="1">
                <a:solidFill>
                  <a:schemeClr val="bg2">
                    <a:lumMod val="10000"/>
                  </a:schemeClr>
                </a:solidFill>
                <a:latin typeface="Segoe UI" panose="020B0502040204020203" pitchFamily="34" charset="0"/>
                <a:cs typeface="Segoe UI" panose="020B0502040204020203" pitchFamily="34" charset="0"/>
              </a:rPr>
              <a:t>Social</a:t>
            </a:r>
            <a:r>
              <a:rPr lang="cs-CZ" sz="2200" dirty="0">
                <a:solidFill>
                  <a:schemeClr val="bg2">
                    <a:lumMod val="10000"/>
                  </a:schemeClr>
                </a:solidFill>
                <a:latin typeface="Segoe UI" panose="020B0502040204020203" pitchFamily="34" charset="0"/>
                <a:cs typeface="Segoe UI" panose="020B0502040204020203" pitchFamily="34" charset="0"/>
              </a:rPr>
              <a:t> LCA a LCSA.</a:t>
            </a:r>
          </a:p>
          <a:p>
            <a:pPr>
              <a:lnSpc>
                <a:spcPct val="100000"/>
              </a:lnSpc>
            </a:pPr>
            <a:r>
              <a:rPr lang="cs-CZ" sz="2200" b="1" dirty="0">
                <a:solidFill>
                  <a:schemeClr val="bg2">
                    <a:lumMod val="10000"/>
                  </a:schemeClr>
                </a:solidFill>
                <a:latin typeface="Segoe UI" panose="020B0502040204020203" pitchFamily="34" charset="0"/>
                <a:cs typeface="Segoe UI" panose="020B0502040204020203" pitchFamily="34" charset="0"/>
              </a:rPr>
              <a:t>U17 – Dočasně </a:t>
            </a:r>
            <a:r>
              <a:rPr lang="cs-CZ" sz="2200" dirty="0">
                <a:solidFill>
                  <a:schemeClr val="bg2">
                    <a:lumMod val="10000"/>
                  </a:schemeClr>
                </a:solidFill>
                <a:latin typeface="Segoe UI" panose="020B0502040204020203" pitchFamily="34" charset="0"/>
                <a:cs typeface="Segoe UI" panose="020B0502040204020203" pitchFamily="34" charset="0"/>
              </a:rPr>
              <a:t>- Elektrochemie a bioenergetika </a:t>
            </a:r>
            <a:r>
              <a:rPr lang="cs-CZ" sz="2200" dirty="0" smtClean="0">
                <a:solidFill>
                  <a:schemeClr val="bg2">
                    <a:lumMod val="10000"/>
                  </a:schemeClr>
                </a:solidFill>
                <a:latin typeface="Segoe UI" panose="020B0502040204020203" pitchFamily="34" charset="0"/>
                <a:cs typeface="Segoe UI" panose="020B0502040204020203" pitchFamily="34" charset="0"/>
              </a:rPr>
              <a:t>(do </a:t>
            </a:r>
            <a:r>
              <a:rPr lang="cs-CZ" sz="2200" dirty="0">
                <a:solidFill>
                  <a:schemeClr val="bg2">
                    <a:lumMod val="10000"/>
                  </a:schemeClr>
                </a:solidFill>
                <a:latin typeface="Segoe UI" panose="020B0502040204020203" pitchFamily="34" charset="0"/>
                <a:cs typeface="Segoe UI" panose="020B0502040204020203" pitchFamily="34" charset="0"/>
              </a:rPr>
              <a:t>uvolnění prostor na </a:t>
            </a:r>
            <a:r>
              <a:rPr lang="cs-CZ" sz="2200" dirty="0" smtClean="0">
                <a:solidFill>
                  <a:schemeClr val="bg2">
                    <a:lumMod val="10000"/>
                  </a:schemeClr>
                </a:solidFill>
                <a:latin typeface="Segoe UI" panose="020B0502040204020203" pitchFamily="34" charset="0"/>
                <a:cs typeface="Segoe UI" panose="020B0502040204020203" pitchFamily="34" charset="0"/>
              </a:rPr>
              <a:t>U11</a:t>
            </a:r>
            <a:r>
              <a:rPr lang="cs-CZ" sz="2200" dirty="0">
                <a:solidFill>
                  <a:schemeClr val="bg2">
                    <a:lumMod val="10000"/>
                  </a:schemeClr>
                </a:solidFill>
                <a:latin typeface="Segoe UI" panose="020B0502040204020203" pitchFamily="34" charset="0"/>
                <a:cs typeface="Segoe UI" panose="020B0502040204020203" pitchFamily="34" charset="0"/>
              </a:rPr>
              <a:t>) </a:t>
            </a:r>
          </a:p>
        </p:txBody>
      </p:sp>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600" b="0" dirty="0">
                <a:solidFill>
                  <a:srgbClr val="34B232"/>
                </a:solidFill>
                <a:latin typeface="Segoe UI Black" panose="020B0A02040204020203" pitchFamily="34" charset="0"/>
                <a:ea typeface="Segoe UI Black" panose="020B0A02040204020203" pitchFamily="34" charset="0"/>
              </a:rPr>
              <a:t>Dislokace CEMAZ</a:t>
            </a: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pic>
        <p:nvPicPr>
          <p:cNvPr id="7" name="Obrázek 25">
            <a:extLst>
              <a:ext uri="{FF2B5EF4-FFF2-40B4-BE49-F238E27FC236}">
                <a16:creationId xmlns:a16="http://schemas.microsoft.com/office/drawing/2014/main" id="{3A4FA254-6C5B-4C16-9792-7F85DE24EB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14484" y="3522985"/>
            <a:ext cx="4873553" cy="2741373"/>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095" y="3513450"/>
            <a:ext cx="4907451" cy="2760442"/>
          </a:xfrm>
          <a:prstGeom prst="rect">
            <a:avLst/>
          </a:prstGeom>
        </p:spPr>
      </p:pic>
    </p:spTree>
    <p:extLst>
      <p:ext uri="{BB962C8B-B14F-4D97-AF65-F5344CB8AC3E}">
        <p14:creationId xmlns:p14="http://schemas.microsoft.com/office/powerpoint/2010/main" val="266549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txBox="1">
            <a:spLocks/>
          </p:cNvSpPr>
          <p:nvPr/>
        </p:nvSpPr>
        <p:spPr>
          <a:xfrm>
            <a:off x="1014484" y="274311"/>
            <a:ext cx="10638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E65014"/>
                </a:solidFill>
                <a:latin typeface="+mj-lt"/>
                <a:ea typeface="+mj-ea"/>
                <a:cs typeface="+mj-cs"/>
              </a:defRPr>
            </a:lvl1pPr>
          </a:lstStyle>
          <a:p>
            <a:r>
              <a:rPr lang="cs-CZ" sz="3600" b="0" dirty="0">
                <a:solidFill>
                  <a:srgbClr val="34B232"/>
                </a:solidFill>
                <a:latin typeface="Segoe UI Black" panose="020B0A02040204020203" pitchFamily="34" charset="0"/>
                <a:ea typeface="Segoe UI Black" panose="020B0A02040204020203" pitchFamily="34" charset="0"/>
              </a:rPr>
              <a:t>Vazba na vzdělávání </a:t>
            </a:r>
          </a:p>
        </p:txBody>
      </p:sp>
      <p:pic>
        <p:nvPicPr>
          <p:cNvPr id="6" name="Obrázek 5"/>
          <p:cNvPicPr>
            <a:picLocks noChangeAspect="1"/>
          </p:cNvPicPr>
          <p:nvPr/>
        </p:nvPicPr>
        <p:blipFill>
          <a:blip r:embed="rId2"/>
          <a:stretch>
            <a:fillRect/>
          </a:stretch>
        </p:blipFill>
        <p:spPr>
          <a:xfrm>
            <a:off x="469101" y="566832"/>
            <a:ext cx="545383" cy="740520"/>
          </a:xfrm>
          <a:prstGeom prst="rect">
            <a:avLst/>
          </a:prstGeom>
        </p:spPr>
      </p:pic>
      <p:sp>
        <p:nvSpPr>
          <p:cNvPr id="7" name="Zástupný symbol pro obsah 1"/>
          <p:cNvSpPr>
            <a:spLocks noGrp="1"/>
          </p:cNvSpPr>
          <p:nvPr>
            <p:ph sz="half" idx="1"/>
          </p:nvPr>
        </p:nvSpPr>
        <p:spPr>
          <a:xfrm>
            <a:off x="469101" y="1756181"/>
            <a:ext cx="7361914" cy="4408792"/>
          </a:xfrm>
        </p:spPr>
        <p:txBody>
          <a:bodyPr>
            <a:normAutofit fontScale="77500" lnSpcReduction="20000"/>
          </a:bodyPr>
          <a:lstStyle/>
          <a:p>
            <a:pPr>
              <a:lnSpc>
                <a:spcPct val="120000"/>
              </a:lnSpc>
            </a:pPr>
            <a:r>
              <a:rPr lang="cs-CZ" dirty="0" smtClean="0">
                <a:latin typeface="Segoe UI" panose="020B0502040204020203" pitchFamily="34" charset="0"/>
                <a:cs typeface="Segoe UI" panose="020B0502040204020203" pitchFamily="34" charset="0"/>
              </a:rPr>
              <a:t>CEMAZ </a:t>
            </a:r>
            <a:r>
              <a:rPr lang="cs-CZ" dirty="0">
                <a:latin typeface="Segoe UI" panose="020B0502040204020203" pitchFamily="34" charset="0"/>
                <a:cs typeface="Segoe UI" panose="020B0502040204020203" pitchFamily="34" charset="0"/>
              </a:rPr>
              <a:t>bude napojen na </a:t>
            </a:r>
            <a:r>
              <a:rPr lang="cs-CZ" dirty="0" smtClean="0">
                <a:latin typeface="Segoe UI" panose="020B0502040204020203" pitchFamily="34" charset="0"/>
                <a:cs typeface="Segoe UI" panose="020B0502040204020203" pitchFamily="34" charset="0"/>
              </a:rPr>
              <a:t>dva </a:t>
            </a:r>
            <a:r>
              <a:rPr lang="cs-CZ" dirty="0">
                <a:latin typeface="Segoe UI" panose="020B0502040204020203" pitchFamily="34" charset="0"/>
                <a:cs typeface="Segoe UI" panose="020B0502040204020203" pitchFamily="34" charset="0"/>
              </a:rPr>
              <a:t>doktorské studijní programy UTB: </a:t>
            </a:r>
            <a:endParaRPr lang="cs-CZ" dirty="0" smtClean="0">
              <a:latin typeface="Segoe UI" panose="020B0502040204020203" pitchFamily="34" charset="0"/>
              <a:cs typeface="Segoe UI" panose="020B0502040204020203" pitchFamily="34" charset="0"/>
            </a:endParaRPr>
          </a:p>
          <a:p>
            <a:pPr lvl="1">
              <a:lnSpc>
                <a:spcPct val="120000"/>
              </a:lnSpc>
              <a:spcBef>
                <a:spcPts val="1200"/>
              </a:spcBef>
            </a:pPr>
            <a:r>
              <a:rPr lang="cs-CZ" b="1" dirty="0" err="1" smtClean="0">
                <a:latin typeface="Segoe UI" panose="020B0502040204020203" pitchFamily="34" charset="0"/>
                <a:cs typeface="Segoe UI" panose="020B0502040204020203" pitchFamily="34" charset="0"/>
              </a:rPr>
              <a:t>Biomateriály</a:t>
            </a:r>
            <a:r>
              <a:rPr lang="cs-CZ" b="1" dirty="0" smtClean="0">
                <a:latin typeface="Segoe UI" panose="020B0502040204020203" pitchFamily="34" charset="0"/>
                <a:cs typeface="Segoe UI" panose="020B0502040204020203" pitchFamily="34" charset="0"/>
              </a:rPr>
              <a:t> </a:t>
            </a:r>
            <a:r>
              <a:rPr lang="cs-CZ" b="1" dirty="0">
                <a:latin typeface="Segoe UI" panose="020B0502040204020203" pitchFamily="34" charset="0"/>
                <a:cs typeface="Segoe UI" panose="020B0502040204020203" pitchFamily="34" charset="0"/>
              </a:rPr>
              <a:t>a </a:t>
            </a:r>
            <a:r>
              <a:rPr lang="cs-CZ" b="1" dirty="0" err="1">
                <a:latin typeface="Segoe UI" panose="020B0502040204020203" pitchFamily="34" charset="0"/>
                <a:cs typeface="Segoe UI" panose="020B0502040204020203" pitchFamily="34" charset="0"/>
              </a:rPr>
              <a:t>biokompozity</a:t>
            </a:r>
            <a:r>
              <a:rPr lang="cs-CZ" b="1" dirty="0">
                <a:latin typeface="Segoe UI" panose="020B0502040204020203" pitchFamily="34" charset="0"/>
                <a:cs typeface="Segoe UI" panose="020B0502040204020203" pitchFamily="34" charset="0"/>
              </a:rPr>
              <a:t> </a:t>
            </a:r>
            <a:r>
              <a:rPr lang="cs-CZ" b="1" dirty="0" smtClean="0">
                <a:latin typeface="Segoe UI" panose="020B0502040204020203" pitchFamily="34" charset="0"/>
                <a:cs typeface="Segoe UI" panose="020B0502040204020203" pitchFamily="34" charset="0"/>
              </a:rPr>
              <a:t>P0711D130023</a:t>
            </a:r>
          </a:p>
          <a:p>
            <a:pPr lvl="1">
              <a:lnSpc>
                <a:spcPct val="120000"/>
              </a:lnSpc>
            </a:pPr>
            <a:r>
              <a:rPr lang="cs-CZ" b="1" dirty="0" smtClean="0">
                <a:latin typeface="Segoe UI" panose="020B0502040204020203" pitchFamily="34" charset="0"/>
                <a:cs typeface="Segoe UI" panose="020B0502040204020203" pitchFamily="34" charset="0"/>
              </a:rPr>
              <a:t>Nanotechnologie </a:t>
            </a:r>
            <a:r>
              <a:rPr lang="cs-CZ" b="1" dirty="0">
                <a:latin typeface="Segoe UI" panose="020B0502040204020203" pitchFamily="34" charset="0"/>
                <a:cs typeface="Segoe UI" panose="020B0502040204020203" pitchFamily="34" charset="0"/>
              </a:rPr>
              <a:t>a pokročilé materiály </a:t>
            </a:r>
            <a:r>
              <a:rPr lang="cs-CZ" b="1" dirty="0" smtClean="0">
                <a:latin typeface="Segoe UI" panose="020B0502040204020203" pitchFamily="34" charset="0"/>
                <a:cs typeface="Segoe UI" panose="020B0502040204020203" pitchFamily="34" charset="0"/>
              </a:rPr>
              <a:t>P0719D130001</a:t>
            </a:r>
            <a:endParaRPr lang="cs-CZ" dirty="0">
              <a:solidFill>
                <a:schemeClr val="tx1"/>
              </a:solidFill>
              <a:latin typeface="Segoe UI" panose="020B0502040204020203" pitchFamily="34" charset="0"/>
              <a:cs typeface="Segoe UI" panose="020B0502040204020203" pitchFamily="34" charset="0"/>
            </a:endParaRPr>
          </a:p>
          <a:p>
            <a:pPr algn="just">
              <a:lnSpc>
                <a:spcPct val="120000"/>
              </a:lnSpc>
              <a:spcBef>
                <a:spcPts val="1800"/>
              </a:spcBef>
            </a:pPr>
            <a:r>
              <a:rPr lang="cs-CZ" dirty="0">
                <a:latin typeface="Segoe UI" panose="020B0502040204020203" pitchFamily="34" charset="0"/>
                <a:cs typeface="Segoe UI" panose="020B0502040204020203" pitchFamily="34" charset="0"/>
              </a:rPr>
              <a:t>V </a:t>
            </a:r>
            <a:r>
              <a:rPr lang="cs-CZ" dirty="0" smtClean="0">
                <a:latin typeface="Segoe UI" panose="020B0502040204020203" pitchFamily="34" charset="0"/>
                <a:cs typeface="Segoe UI" panose="020B0502040204020203" pitchFamily="34" charset="0"/>
              </a:rPr>
              <a:t>přípravě:</a:t>
            </a:r>
          </a:p>
          <a:p>
            <a:pPr lvl="1" algn="just">
              <a:lnSpc>
                <a:spcPct val="120000"/>
              </a:lnSpc>
              <a:spcBef>
                <a:spcPts val="1200"/>
              </a:spcBef>
            </a:pPr>
            <a:r>
              <a:rPr lang="cs-CZ" b="1" dirty="0" smtClean="0">
                <a:latin typeface="Segoe UI" panose="020B0502040204020203" pitchFamily="34" charset="0"/>
                <a:cs typeface="Segoe UI" panose="020B0502040204020203" pitchFamily="34" charset="0"/>
              </a:rPr>
              <a:t>Doktorský </a:t>
            </a:r>
            <a:r>
              <a:rPr lang="cs-CZ" b="1" dirty="0">
                <a:latin typeface="Segoe UI" panose="020B0502040204020203" pitchFamily="34" charset="0"/>
                <a:cs typeface="Segoe UI" panose="020B0502040204020203" pitchFamily="34" charset="0"/>
              </a:rPr>
              <a:t>program zaměřený na Energetické materiály </a:t>
            </a:r>
            <a:r>
              <a:rPr lang="cs-CZ" b="1" dirty="0" smtClean="0">
                <a:latin typeface="Segoe UI" panose="020B0502040204020203" pitchFamily="34" charset="0"/>
                <a:cs typeface="Segoe UI" panose="020B0502040204020203" pitchFamily="34" charset="0"/>
              </a:rPr>
              <a:t/>
            </a:r>
            <a:br>
              <a:rPr lang="cs-CZ" b="1" dirty="0" smtClean="0">
                <a:latin typeface="Segoe UI" panose="020B0502040204020203" pitchFamily="34" charset="0"/>
                <a:cs typeface="Segoe UI" panose="020B0502040204020203" pitchFamily="34" charset="0"/>
              </a:rPr>
            </a:br>
            <a:r>
              <a:rPr lang="cs-CZ" b="1" dirty="0" smtClean="0">
                <a:latin typeface="Segoe UI" panose="020B0502040204020203" pitchFamily="34" charset="0"/>
                <a:cs typeface="Segoe UI" panose="020B0502040204020203" pitchFamily="34" charset="0"/>
              </a:rPr>
              <a:t>a </a:t>
            </a:r>
            <a:r>
              <a:rPr lang="cs-CZ" b="1" dirty="0">
                <a:latin typeface="Segoe UI" panose="020B0502040204020203" pitchFamily="34" charset="0"/>
                <a:cs typeface="Segoe UI" panose="020B0502040204020203" pitchFamily="34" charset="0"/>
              </a:rPr>
              <a:t>zařízení</a:t>
            </a:r>
          </a:p>
          <a:p>
            <a:pPr marL="0" indent="0">
              <a:lnSpc>
                <a:spcPct val="120000"/>
              </a:lnSpc>
              <a:buNone/>
            </a:pPr>
            <a:endParaRPr lang="cs-CZ" b="1" dirty="0">
              <a:latin typeface="Segoe UI" panose="020B0502040204020203" pitchFamily="34" charset="0"/>
              <a:cs typeface="Segoe UI" panose="020B0502040204020203" pitchFamily="34" charset="0"/>
            </a:endParaRPr>
          </a:p>
          <a:p>
            <a:pPr marL="0" indent="0">
              <a:lnSpc>
                <a:spcPct val="120000"/>
              </a:lnSpc>
              <a:buNone/>
            </a:pPr>
            <a:r>
              <a:rPr lang="cs-CZ" sz="2300" dirty="0">
                <a:latin typeface="Segoe UI" panose="020B0502040204020203" pitchFamily="34" charset="0"/>
                <a:cs typeface="Segoe UI" panose="020B0502040204020203" pitchFamily="34" charset="0"/>
              </a:rPr>
              <a:t>Poznámka: Předpokládá se spolupráce s </a:t>
            </a:r>
            <a:r>
              <a:rPr lang="cs-CZ" sz="2300" b="1" dirty="0">
                <a:latin typeface="Segoe UI" panose="020B0502040204020203" pitchFamily="34" charset="0"/>
                <a:cs typeface="Segoe UI" panose="020B0502040204020203" pitchFamily="34" charset="0"/>
              </a:rPr>
              <a:t>FAME a </a:t>
            </a:r>
            <a:r>
              <a:rPr lang="cs-CZ" sz="2300" b="1" dirty="0" smtClean="0">
                <a:latin typeface="Segoe UI" panose="020B0502040204020203" pitchFamily="34" charset="0"/>
                <a:cs typeface="Segoe UI" panose="020B0502040204020203" pitchFamily="34" charset="0"/>
              </a:rPr>
              <a:t>FAI. </a:t>
            </a:r>
            <a:endParaRPr lang="cs-CZ" sz="2300" b="1" dirty="0">
              <a:latin typeface="Segoe UI" panose="020B0502040204020203" pitchFamily="34" charset="0"/>
              <a:cs typeface="Segoe UI" panose="020B0502040204020203" pitchFamily="34" charset="0"/>
            </a:endParaRPr>
          </a:p>
        </p:txBody>
      </p:sp>
      <p:pic>
        <p:nvPicPr>
          <p:cNvPr id="8" name="Obrázek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98272" y="1427633"/>
            <a:ext cx="3754752" cy="4346871"/>
          </a:xfrm>
          <a:prstGeom prst="rect">
            <a:avLst/>
          </a:prstGeom>
        </p:spPr>
      </p:pic>
    </p:spTree>
    <p:extLst>
      <p:ext uri="{BB962C8B-B14F-4D97-AF65-F5344CB8AC3E}">
        <p14:creationId xmlns:p14="http://schemas.microsoft.com/office/powerpoint/2010/main" val="302947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B23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014480" y="1846906"/>
            <a:ext cx="10163033" cy="2607425"/>
          </a:xfrm>
          <a:solidFill>
            <a:srgbClr val="34B232"/>
          </a:solidFill>
        </p:spPr>
        <p:txBody>
          <a:bodyPr anchor="ctr">
            <a:noAutofit/>
          </a:bodyPr>
          <a:lstStyle/>
          <a:p>
            <a:r>
              <a:rPr lang="cs-CZ" b="1" dirty="0">
                <a:solidFill>
                  <a:schemeClr val="bg1"/>
                </a:solidFill>
                <a:latin typeface="Segoe UI Black" panose="020B0A02040204020203" pitchFamily="34" charset="0"/>
                <a:ea typeface="Segoe UI Black" panose="020B0A02040204020203" pitchFamily="34" charset="0"/>
              </a:rPr>
              <a:t>Unikátní vybavenost</a:t>
            </a:r>
          </a:p>
        </p:txBody>
      </p:sp>
      <p:sp>
        <p:nvSpPr>
          <p:cNvPr id="5" name="Podnadpis 2">
            <a:extLst>
              <a:ext uri="{FF2B5EF4-FFF2-40B4-BE49-F238E27FC236}">
                <a16:creationId xmlns:a16="http://schemas.microsoft.com/office/drawing/2014/main" id="{B8C6D42B-D2BB-4CC2-9A4C-5BAFB4729271}"/>
              </a:ext>
            </a:extLst>
          </p:cNvPr>
          <p:cNvSpPr>
            <a:spLocks noGrp="1"/>
          </p:cNvSpPr>
          <p:nvPr>
            <p:ph type="subTitle" idx="1"/>
          </p:nvPr>
        </p:nvSpPr>
        <p:spPr>
          <a:xfrm>
            <a:off x="1523996" y="5135104"/>
            <a:ext cx="9144000" cy="606022"/>
          </a:xfrm>
        </p:spPr>
        <p:txBody>
          <a:bodyPr>
            <a:normAutofit/>
          </a:bodyPr>
          <a:lstStyle/>
          <a:p>
            <a:r>
              <a:rPr lang="cs-CZ" sz="3600" b="1" dirty="0">
                <a:solidFill>
                  <a:schemeClr val="bg1"/>
                </a:solidFill>
                <a:latin typeface="Segoe UI" panose="020B0502040204020203" pitchFamily="34" charset="0"/>
                <a:cs typeface="Segoe UI" panose="020B0502040204020203" pitchFamily="34" charset="0"/>
              </a:rPr>
              <a:t>Budova U11</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22" y="244632"/>
            <a:ext cx="2914809" cy="434006"/>
          </a:xfrm>
          <a:prstGeom prst="rect">
            <a:avLst/>
          </a:prstGeom>
        </p:spPr>
      </p:pic>
    </p:spTree>
    <p:extLst>
      <p:ext uri="{BB962C8B-B14F-4D97-AF65-F5344CB8AC3E}">
        <p14:creationId xmlns:p14="http://schemas.microsoft.com/office/powerpoint/2010/main" val="2310834354"/>
      </p:ext>
    </p:extLst>
  </p:cSld>
  <p:clrMapOvr>
    <a:masterClrMapping/>
  </p:clrMapOvr>
</p:sld>
</file>

<file path=ppt/theme/theme1.xml><?xml version="1.0" encoding="utf-8"?>
<a:theme xmlns:a="http://schemas.openxmlformats.org/drawingml/2006/main" name="Motiv Office">
  <a:themeElements>
    <a:clrScheme name="Vlastní 1">
      <a:dk1>
        <a:srgbClr val="46505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7800"/>
      </a:hlink>
      <a:folHlink>
        <a:srgbClr val="E65014"/>
      </a:folHlink>
    </a:clrScheme>
    <a:fontScheme name="UTB prezentace">
      <a:majorFont>
        <a:latin typeface="Arial Narrow"/>
        <a:ea typeface=""/>
        <a:cs typeface=""/>
      </a:majorFont>
      <a:minorFont>
        <a:latin typeface="Arial Narrow"/>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6372</TotalTime>
  <Words>1107</Words>
  <Application>Microsoft Office PowerPoint</Application>
  <PresentationFormat>Širokoúhlá obrazovka</PresentationFormat>
  <Paragraphs>145</Paragraphs>
  <Slides>22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22</vt:i4>
      </vt:variant>
    </vt:vector>
  </HeadingPairs>
  <TitlesOfParts>
    <vt:vector size="29" baseType="lpstr">
      <vt:lpstr>Arial</vt:lpstr>
      <vt:lpstr>Arial Narrow</vt:lpstr>
      <vt:lpstr>Calibri</vt:lpstr>
      <vt:lpstr>Segoe UI</vt:lpstr>
      <vt:lpstr>Segoe UI Black</vt:lpstr>
      <vt:lpstr>Times New Roman</vt:lpstr>
      <vt:lpstr>Motiv Office</vt:lpstr>
      <vt:lpstr>Úprava statutu UNI umožňující vznik Centra energetických materiálů a zařízení </vt:lpstr>
      <vt:lpstr>Prezentace aplikace PowerPoint</vt:lpstr>
      <vt:lpstr>Důvody podporující vznik CEMAZ</vt:lpstr>
      <vt:lpstr>Prezentace aplikace PowerPoint</vt:lpstr>
      <vt:lpstr>Prezentace aplikace PowerPoint</vt:lpstr>
      <vt:lpstr>Prezentace aplikace PowerPoint</vt:lpstr>
      <vt:lpstr>Prezentace aplikace PowerPoint</vt:lpstr>
      <vt:lpstr>Prezentace aplikace PowerPoint</vt:lpstr>
      <vt:lpstr>Unikátní vybavenost</vt:lpstr>
      <vt:lpstr>Certifikované čisté prostory (U11)</vt:lpstr>
      <vt:lpstr>Pilotní linka pro výrobu Li-ion baterií (U11)</vt:lpstr>
      <vt:lpstr>Testování FVE (U11)</vt:lpstr>
      <vt:lpstr>Členství v mezinárodních organizacích zabývajících se ENERGETIKOU</vt:lpstr>
      <vt:lpstr>Projekt  m-era.net „li-based“  </vt:lpstr>
      <vt:lpstr>Projekt H2020 „StoRIES“</vt:lpstr>
      <vt:lpstr>Projekt horizon europe „Solid“</vt:lpstr>
      <vt:lpstr>Projekt horizon europe „Twinvector“ </vt:lpstr>
      <vt:lpstr>Využití obuvnického odpadu  pro výrobu energetických materiálů</vt:lpstr>
      <vt:lpstr>Příklad energetického bioprojektu:  Bezodpadová palírna slivovice</vt:lpstr>
      <vt:lpstr>Prezentace aplikace PowerPoint</vt:lpstr>
      <vt:lpstr>Prezentace aplikace PowerPoint</vt:lpstr>
      <vt:lpstr>Děkuji za pozornost.</vt:lpstr>
    </vt:vector>
  </TitlesOfParts>
  <Company>UTB Zlín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UNIVERZITA TOMÁŠE BATI VE ZLÍNĚ</dc:title>
  <dc:creator>Světlana Hrabinová</dc:creator>
  <cp:lastModifiedBy>Kamila Fabiánová</cp:lastModifiedBy>
  <cp:revision>315</cp:revision>
  <cp:lastPrinted>2023-04-17T13:08:43Z</cp:lastPrinted>
  <dcterms:created xsi:type="dcterms:W3CDTF">2019-02-07T16:33:11Z</dcterms:created>
  <dcterms:modified xsi:type="dcterms:W3CDTF">2023-05-15T13:27:29Z</dcterms:modified>
</cp:coreProperties>
</file>