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44" r:id="rId6"/>
  </p:sldMasterIdLst>
  <p:notesMasterIdLst>
    <p:notesMasterId r:id="rId34"/>
  </p:notesMasterIdLst>
  <p:sldIdLst>
    <p:sldId id="264" r:id="rId7"/>
    <p:sldId id="274" r:id="rId8"/>
    <p:sldId id="305" r:id="rId9"/>
    <p:sldId id="291" r:id="rId10"/>
    <p:sldId id="306" r:id="rId11"/>
    <p:sldId id="277" r:id="rId12"/>
    <p:sldId id="278" r:id="rId13"/>
    <p:sldId id="281" r:id="rId14"/>
    <p:sldId id="275" r:id="rId15"/>
    <p:sldId id="276" r:id="rId16"/>
    <p:sldId id="309" r:id="rId17"/>
    <p:sldId id="310" r:id="rId18"/>
    <p:sldId id="315" r:id="rId19"/>
    <p:sldId id="314" r:id="rId20"/>
    <p:sldId id="280" r:id="rId21"/>
    <p:sldId id="279" r:id="rId22"/>
    <p:sldId id="311" r:id="rId23"/>
    <p:sldId id="312" r:id="rId24"/>
    <p:sldId id="273" r:id="rId25"/>
    <p:sldId id="272" r:id="rId26"/>
    <p:sldId id="284" r:id="rId27"/>
    <p:sldId id="285" r:id="rId28"/>
    <p:sldId id="286" r:id="rId29"/>
    <p:sldId id="287" r:id="rId30"/>
    <p:sldId id="288" r:id="rId31"/>
    <p:sldId id="316" r:id="rId32"/>
    <p:sldId id="283" r:id="rId33"/>
  </p:sldIdLst>
  <p:sldSz cx="9144000" cy="6858000" type="screen4x3"/>
  <p:notesSz cx="67976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PODKLADY_skrouhnut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Work2\prezentace&#167;\2016_04_25%20SR%20UTB\!!\2014_statistiky%20-%20upraveno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List1!$D$92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elete val="1"/>
          </c:dLbls>
          <c:cat>
            <c:strRef>
              <c:f>List1!$A$93:$A$109</c:f>
              <c:strCache>
                <c:ptCount val="17"/>
                <c:pt idx="0">
                  <c:v>1995/96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2004/05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</c:strCache>
            </c:strRef>
          </c:cat>
          <c:val>
            <c:numRef>
              <c:f>List1!$D$93:$D$109</c:f>
              <c:numCache>
                <c:formatCode>#,##0</c:formatCode>
                <c:ptCount val="17"/>
                <c:pt idx="0">
                  <c:v>1086</c:v>
                </c:pt>
                <c:pt idx="1">
                  <c:v>2610</c:v>
                </c:pt>
                <c:pt idx="2">
                  <c:v>3458</c:v>
                </c:pt>
                <c:pt idx="3">
                  <c:v>4201</c:v>
                </c:pt>
                <c:pt idx="4">
                  <c:v>5759</c:v>
                </c:pt>
                <c:pt idx="5">
                  <c:v>7388</c:v>
                </c:pt>
                <c:pt idx="6">
                  <c:v>8544</c:v>
                </c:pt>
                <c:pt idx="7">
                  <c:v>9974</c:v>
                </c:pt>
                <c:pt idx="8">
                  <c:v>11320</c:v>
                </c:pt>
                <c:pt idx="9">
                  <c:v>12655</c:v>
                </c:pt>
                <c:pt idx="10">
                  <c:v>13921</c:v>
                </c:pt>
                <c:pt idx="11">
                  <c:v>13536</c:v>
                </c:pt>
                <c:pt idx="12">
                  <c:v>12922</c:v>
                </c:pt>
                <c:pt idx="13">
                  <c:v>12580</c:v>
                </c:pt>
                <c:pt idx="14">
                  <c:v>11324</c:v>
                </c:pt>
                <c:pt idx="15">
                  <c:v>10319</c:v>
                </c:pt>
                <c:pt idx="16">
                  <c:v>9643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075752"/>
        <c:axId val="127918352"/>
      </c:barChart>
      <c:catAx>
        <c:axId val="13007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918352"/>
        <c:crosses val="autoZero"/>
        <c:auto val="1"/>
        <c:lblAlgn val="ctr"/>
        <c:lblOffset val="100"/>
        <c:noMultiLvlLbl val="0"/>
      </c:catAx>
      <c:valAx>
        <c:axId val="127918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0075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dLbl>
              <c:idx val="2"/>
              <c:layout>
                <c:manualLayout>
                  <c:x val="-3.3277224962425557E-3"/>
                  <c:y val="1.628629101271029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List1!$A$112:$A$114</c:f>
              <c:strCache>
                <c:ptCount val="3"/>
                <c:pt idx="0">
                  <c:v>Bakalářské studium</c:v>
                </c:pt>
                <c:pt idx="1">
                  <c:v>Magisterské studium</c:v>
                </c:pt>
                <c:pt idx="2">
                  <c:v>Doktorské studium</c:v>
                </c:pt>
              </c:strCache>
            </c:strRef>
          </c:cat>
          <c:val>
            <c:numRef>
              <c:f>List1!$B$112:$B$114</c:f>
              <c:numCache>
                <c:formatCode>#,##0</c:formatCode>
                <c:ptCount val="3"/>
                <c:pt idx="0">
                  <c:v>1791</c:v>
                </c:pt>
                <c:pt idx="1">
                  <c:v>1169</c:v>
                </c:pt>
                <c:pt idx="2" formatCode="General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53720"/>
        <c:axId val="214654112"/>
      </c:barChart>
      <c:catAx>
        <c:axId val="214653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54112"/>
        <c:crosses val="autoZero"/>
        <c:auto val="1"/>
        <c:lblAlgn val="ctr"/>
        <c:lblOffset val="100"/>
        <c:noMultiLvlLbl val="0"/>
      </c:catAx>
      <c:valAx>
        <c:axId val="214654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4653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0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b="1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List1!$AD$405:$AD$430</c:f>
              <c:strCache>
                <c:ptCount val="26"/>
                <c:pt idx="0">
                  <c:v>MU</c:v>
                </c:pt>
                <c:pt idx="1">
                  <c:v>UK </c:v>
                </c:pt>
                <c:pt idx="2">
                  <c:v>ČZU v Praze</c:v>
                </c:pt>
                <c:pt idx="3">
                  <c:v>VUT v Brně</c:v>
                </c:pt>
                <c:pt idx="4">
                  <c:v>ČVUT</c:v>
                </c:pt>
                <c:pt idx="5">
                  <c:v>VŠE</c:v>
                </c:pt>
                <c:pt idx="6">
                  <c:v>UP</c:v>
                </c:pt>
                <c:pt idx="7">
                  <c:v>VŠB-TUO</c:v>
                </c:pt>
                <c:pt idx="8">
                  <c:v>ZČU</c:v>
                </c:pt>
                <c:pt idx="9">
                  <c:v>JU</c:v>
                </c:pt>
                <c:pt idx="10">
                  <c:v>UTB ve Zlíně</c:v>
                </c:pt>
                <c:pt idx="11">
                  <c:v>MENDELU</c:v>
                </c:pt>
                <c:pt idx="12">
                  <c:v>OU</c:v>
                </c:pt>
                <c:pt idx="13">
                  <c:v>UPa</c:v>
                </c:pt>
                <c:pt idx="14">
                  <c:v>UHK</c:v>
                </c:pt>
                <c:pt idx="15">
                  <c:v>UJEP </c:v>
                </c:pt>
                <c:pt idx="16">
                  <c:v>SU</c:v>
                </c:pt>
                <c:pt idx="17">
                  <c:v>TUL</c:v>
                </c:pt>
                <c:pt idx="18">
                  <c:v>VŠCHT Praha</c:v>
                </c:pt>
                <c:pt idx="19">
                  <c:v>VŠTE</c:v>
                </c:pt>
                <c:pt idx="20">
                  <c:v>VFU Brno</c:v>
                </c:pt>
                <c:pt idx="21">
                  <c:v>VŠP Jihlava</c:v>
                </c:pt>
                <c:pt idx="22">
                  <c:v>AMU v Praze</c:v>
                </c:pt>
                <c:pt idx="23">
                  <c:v>JAMU</c:v>
                </c:pt>
                <c:pt idx="24">
                  <c:v>VŠUP v Praze</c:v>
                </c:pt>
                <c:pt idx="25">
                  <c:v>AVU v Praze</c:v>
                </c:pt>
              </c:strCache>
            </c:strRef>
          </c:cat>
          <c:val>
            <c:numRef>
              <c:f>List1!$AE$405:$AE$430</c:f>
              <c:numCache>
                <c:formatCode>#,##0</c:formatCode>
                <c:ptCount val="26"/>
                <c:pt idx="0">
                  <c:v>8120</c:v>
                </c:pt>
                <c:pt idx="1">
                  <c:v>7594</c:v>
                </c:pt>
                <c:pt idx="2">
                  <c:v>5366</c:v>
                </c:pt>
                <c:pt idx="3">
                  <c:v>5289</c:v>
                </c:pt>
                <c:pt idx="4">
                  <c:v>4327</c:v>
                </c:pt>
                <c:pt idx="5">
                  <c:v>4212</c:v>
                </c:pt>
                <c:pt idx="6">
                  <c:v>4121</c:v>
                </c:pt>
                <c:pt idx="7">
                  <c:v>4065</c:v>
                </c:pt>
                <c:pt idx="8">
                  <c:v>2832</c:v>
                </c:pt>
                <c:pt idx="9">
                  <c:v>2729</c:v>
                </c:pt>
                <c:pt idx="10">
                  <c:v>2694</c:v>
                </c:pt>
                <c:pt idx="11">
                  <c:v>2499</c:v>
                </c:pt>
                <c:pt idx="12">
                  <c:v>2321</c:v>
                </c:pt>
                <c:pt idx="13">
                  <c:v>1918</c:v>
                </c:pt>
                <c:pt idx="14">
                  <c:v>1896</c:v>
                </c:pt>
                <c:pt idx="15">
                  <c:v>1762</c:v>
                </c:pt>
                <c:pt idx="16">
                  <c:v>1566</c:v>
                </c:pt>
                <c:pt idx="17">
                  <c:v>1502</c:v>
                </c:pt>
                <c:pt idx="18" formatCode="General">
                  <c:v>800</c:v>
                </c:pt>
                <c:pt idx="19" formatCode="General">
                  <c:v>505</c:v>
                </c:pt>
                <c:pt idx="20" formatCode="General">
                  <c:v>458</c:v>
                </c:pt>
                <c:pt idx="21" formatCode="General">
                  <c:v>447</c:v>
                </c:pt>
                <c:pt idx="22" formatCode="General">
                  <c:v>314</c:v>
                </c:pt>
                <c:pt idx="23" formatCode="General">
                  <c:v>181</c:v>
                </c:pt>
                <c:pt idx="24" formatCode="General">
                  <c:v>118</c:v>
                </c:pt>
                <c:pt idx="25" formatCode="General">
                  <c:v>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68296"/>
        <c:axId val="130568688"/>
      </c:barChart>
      <c:catAx>
        <c:axId val="130568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568688"/>
        <c:crosses val="autoZero"/>
        <c:auto val="1"/>
        <c:lblAlgn val="ctr"/>
        <c:lblOffset val="100"/>
        <c:noMultiLvlLbl val="0"/>
      </c:catAx>
      <c:valAx>
        <c:axId val="130568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0568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List1!$A$41:$A$47</c:f>
              <c:strCache>
                <c:ptCount val="7"/>
                <c:pt idx="0">
                  <c:v>Profesoři</c:v>
                </c:pt>
                <c:pt idx="1">
                  <c:v>Docenti</c:v>
                </c:pt>
                <c:pt idx="2">
                  <c:v>Odborní asistenti</c:v>
                </c:pt>
                <c:pt idx="3">
                  <c:v>Asistenti</c:v>
                </c:pt>
                <c:pt idx="4">
                  <c:v>Lektoři</c:v>
                </c:pt>
                <c:pt idx="5">
                  <c:v>Vědečtí pracovníci s pedagogickou činností</c:v>
                </c:pt>
                <c:pt idx="6">
                  <c:v>Vědečtí pracovníci</c:v>
                </c:pt>
              </c:strCache>
            </c:strRef>
          </c:cat>
          <c:val>
            <c:numRef>
              <c:f>List1!$B$41:$B$47</c:f>
              <c:numCache>
                <c:formatCode>General</c:formatCode>
                <c:ptCount val="7"/>
                <c:pt idx="0">
                  <c:v>47</c:v>
                </c:pt>
                <c:pt idx="1">
                  <c:v>102</c:v>
                </c:pt>
                <c:pt idx="2">
                  <c:v>218</c:v>
                </c:pt>
                <c:pt idx="3">
                  <c:v>44</c:v>
                </c:pt>
                <c:pt idx="4">
                  <c:v>32</c:v>
                </c:pt>
                <c:pt idx="5">
                  <c:v>26</c:v>
                </c:pt>
                <c:pt idx="6">
                  <c:v>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69472"/>
        <c:axId val="130569864"/>
      </c:barChart>
      <c:catAx>
        <c:axId val="13056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30569864"/>
        <c:crosses val="autoZero"/>
        <c:auto val="1"/>
        <c:lblAlgn val="ctr"/>
        <c:lblOffset val="100"/>
        <c:noMultiLvlLbl val="0"/>
      </c:catAx>
      <c:valAx>
        <c:axId val="130569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List1!$A$57:$A$60</c:f>
              <c:strCache>
                <c:ptCount val="4"/>
                <c:pt idx="0">
                  <c:v>Počet vyslaných studentů</c:v>
                </c:pt>
                <c:pt idx="1">
                  <c:v>Počet přijatých studentů</c:v>
                </c:pt>
                <c:pt idx="2">
                  <c:v>Počet vyslaných akademických pracovníků</c:v>
                </c:pt>
                <c:pt idx="3">
                  <c:v>Počet přijatých akademických pracovníků</c:v>
                </c:pt>
              </c:strCache>
            </c:strRef>
          </c:cat>
          <c:val>
            <c:numRef>
              <c:f>List1!$B$57:$B$60</c:f>
              <c:numCache>
                <c:formatCode>General</c:formatCode>
                <c:ptCount val="4"/>
                <c:pt idx="0">
                  <c:v>375</c:v>
                </c:pt>
                <c:pt idx="1">
                  <c:v>414</c:v>
                </c:pt>
                <c:pt idx="2">
                  <c:v>242</c:v>
                </c:pt>
                <c:pt idx="3">
                  <c:v>152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70648"/>
        <c:axId val="130571040"/>
      </c:barChart>
      <c:catAx>
        <c:axId val="13057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30571040"/>
        <c:crosses val="autoZero"/>
        <c:auto val="1"/>
        <c:lblAlgn val="ctr"/>
        <c:lblOffset val="100"/>
        <c:noMultiLvlLbl val="0"/>
      </c:catAx>
      <c:valAx>
        <c:axId val="13057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70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7396085214894943E-2"/>
                  <c:y val="4.8761870827884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b="1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List1!$AD$171:$AD$196</c:f>
              <c:strCache>
                <c:ptCount val="26"/>
                <c:pt idx="0">
                  <c:v>UK </c:v>
                </c:pt>
                <c:pt idx="1">
                  <c:v>MU</c:v>
                </c:pt>
                <c:pt idx="2">
                  <c:v>ČVUT</c:v>
                </c:pt>
                <c:pt idx="3">
                  <c:v>ČZU v Praze</c:v>
                </c:pt>
                <c:pt idx="4">
                  <c:v>VŠE</c:v>
                </c:pt>
                <c:pt idx="5">
                  <c:v>VUT v Brně</c:v>
                </c:pt>
                <c:pt idx="6">
                  <c:v>VŠB-TUO</c:v>
                </c:pt>
                <c:pt idx="7">
                  <c:v>UP</c:v>
                </c:pt>
                <c:pt idx="8">
                  <c:v>MENDELU</c:v>
                </c:pt>
                <c:pt idx="9">
                  <c:v>ZČU</c:v>
                </c:pt>
                <c:pt idx="10">
                  <c:v>VŠCHT Praha</c:v>
                </c:pt>
                <c:pt idx="11">
                  <c:v>UTB ve Zlíně</c:v>
                </c:pt>
                <c:pt idx="12">
                  <c:v>UPa</c:v>
                </c:pt>
                <c:pt idx="13">
                  <c:v>OU</c:v>
                </c:pt>
                <c:pt idx="14">
                  <c:v>TUL</c:v>
                </c:pt>
                <c:pt idx="15">
                  <c:v>UHK</c:v>
                </c:pt>
                <c:pt idx="16">
                  <c:v>JU</c:v>
                </c:pt>
                <c:pt idx="17">
                  <c:v>UJEP </c:v>
                </c:pt>
                <c:pt idx="18">
                  <c:v>VFU Brno</c:v>
                </c:pt>
                <c:pt idx="19">
                  <c:v>AMU v Praze</c:v>
                </c:pt>
                <c:pt idx="20">
                  <c:v>VŠUP v Praze</c:v>
                </c:pt>
                <c:pt idx="21">
                  <c:v>VŠTE</c:v>
                </c:pt>
                <c:pt idx="22">
                  <c:v>SU</c:v>
                </c:pt>
                <c:pt idx="23">
                  <c:v>AVU v Praze</c:v>
                </c:pt>
                <c:pt idx="24">
                  <c:v>JAMU</c:v>
                </c:pt>
                <c:pt idx="25">
                  <c:v>VŠP Jihlava</c:v>
                </c:pt>
              </c:strCache>
            </c:strRef>
          </c:cat>
          <c:val>
            <c:numRef>
              <c:f>List1!$AE$171:$AE$196</c:f>
              <c:numCache>
                <c:formatCode>#,##0</c:formatCode>
                <c:ptCount val="26"/>
                <c:pt idx="0">
                  <c:v>426645</c:v>
                </c:pt>
                <c:pt idx="1">
                  <c:v>280934</c:v>
                </c:pt>
                <c:pt idx="2">
                  <c:v>138035</c:v>
                </c:pt>
                <c:pt idx="3">
                  <c:v>122681</c:v>
                </c:pt>
                <c:pt idx="4">
                  <c:v>105472</c:v>
                </c:pt>
                <c:pt idx="5">
                  <c:v>85043</c:v>
                </c:pt>
                <c:pt idx="6">
                  <c:v>80649</c:v>
                </c:pt>
                <c:pt idx="7">
                  <c:v>68850</c:v>
                </c:pt>
                <c:pt idx="8">
                  <c:v>59078</c:v>
                </c:pt>
                <c:pt idx="9">
                  <c:v>39684</c:v>
                </c:pt>
                <c:pt idx="10">
                  <c:v>30112</c:v>
                </c:pt>
                <c:pt idx="11">
                  <c:v>29833</c:v>
                </c:pt>
                <c:pt idx="12">
                  <c:v>29517</c:v>
                </c:pt>
                <c:pt idx="13">
                  <c:v>25794</c:v>
                </c:pt>
                <c:pt idx="14">
                  <c:v>24900</c:v>
                </c:pt>
                <c:pt idx="15">
                  <c:v>23440</c:v>
                </c:pt>
                <c:pt idx="16">
                  <c:v>22707</c:v>
                </c:pt>
                <c:pt idx="17">
                  <c:v>19936</c:v>
                </c:pt>
                <c:pt idx="18">
                  <c:v>17902</c:v>
                </c:pt>
                <c:pt idx="19">
                  <c:v>14141</c:v>
                </c:pt>
                <c:pt idx="20">
                  <c:v>9983</c:v>
                </c:pt>
                <c:pt idx="21">
                  <c:v>9359</c:v>
                </c:pt>
                <c:pt idx="22">
                  <c:v>4691</c:v>
                </c:pt>
                <c:pt idx="23">
                  <c:v>4654</c:v>
                </c:pt>
                <c:pt idx="24">
                  <c:v>3208</c:v>
                </c:pt>
                <c:pt idx="25">
                  <c:v>2106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71824"/>
        <c:axId val="214767472"/>
      </c:barChart>
      <c:catAx>
        <c:axId val="13057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67472"/>
        <c:crosses val="autoZero"/>
        <c:auto val="1"/>
        <c:lblAlgn val="ctr"/>
        <c:lblOffset val="100"/>
        <c:noMultiLvlLbl val="0"/>
      </c:catAx>
      <c:valAx>
        <c:axId val="214767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057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6033572027350496E-3"/>
                  <c:y val="4.87618708278844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b="1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List1!$AD$204:$AD$229</c:f>
              <c:strCache>
                <c:ptCount val="26"/>
                <c:pt idx="0">
                  <c:v>UK </c:v>
                </c:pt>
                <c:pt idx="1">
                  <c:v>MU</c:v>
                </c:pt>
                <c:pt idx="2">
                  <c:v>UP</c:v>
                </c:pt>
                <c:pt idx="3">
                  <c:v>VŠE</c:v>
                </c:pt>
                <c:pt idx="4">
                  <c:v>ČVUT</c:v>
                </c:pt>
                <c:pt idx="5">
                  <c:v>VUT v Brně</c:v>
                </c:pt>
                <c:pt idx="6">
                  <c:v>ČZU v Praze</c:v>
                </c:pt>
                <c:pt idx="7">
                  <c:v>ZČU</c:v>
                </c:pt>
                <c:pt idx="8">
                  <c:v>MENDELU</c:v>
                </c:pt>
                <c:pt idx="9">
                  <c:v>UJEP </c:v>
                </c:pt>
                <c:pt idx="10">
                  <c:v>UHK</c:v>
                </c:pt>
                <c:pt idx="11">
                  <c:v>VŠB-TUO</c:v>
                </c:pt>
                <c:pt idx="12">
                  <c:v>TUL</c:v>
                </c:pt>
                <c:pt idx="13">
                  <c:v>UTB ve Zlíně</c:v>
                </c:pt>
                <c:pt idx="14">
                  <c:v>OU</c:v>
                </c:pt>
                <c:pt idx="15">
                  <c:v>UPa</c:v>
                </c:pt>
                <c:pt idx="16">
                  <c:v>JU</c:v>
                </c:pt>
                <c:pt idx="17">
                  <c:v>SU</c:v>
                </c:pt>
                <c:pt idx="18">
                  <c:v>AMU v Praze</c:v>
                </c:pt>
                <c:pt idx="19">
                  <c:v>VŠCHT Praha</c:v>
                </c:pt>
                <c:pt idx="20">
                  <c:v>VŠTE</c:v>
                </c:pt>
                <c:pt idx="21">
                  <c:v>JAMU</c:v>
                </c:pt>
                <c:pt idx="22">
                  <c:v>VŠUP v Praze</c:v>
                </c:pt>
                <c:pt idx="23">
                  <c:v>VŠP Jihlava</c:v>
                </c:pt>
                <c:pt idx="24">
                  <c:v>VFU Brno</c:v>
                </c:pt>
                <c:pt idx="25">
                  <c:v>AVU v Praze</c:v>
                </c:pt>
              </c:strCache>
            </c:strRef>
          </c:cat>
          <c:val>
            <c:numRef>
              <c:f>List1!$AE$204:$AE$229</c:f>
              <c:numCache>
                <c:formatCode>#,##0</c:formatCode>
                <c:ptCount val="26"/>
                <c:pt idx="0">
                  <c:v>263033</c:v>
                </c:pt>
                <c:pt idx="1">
                  <c:v>243775</c:v>
                </c:pt>
                <c:pt idx="2">
                  <c:v>142319</c:v>
                </c:pt>
                <c:pt idx="3">
                  <c:v>115707</c:v>
                </c:pt>
                <c:pt idx="4">
                  <c:v>94242</c:v>
                </c:pt>
                <c:pt idx="5">
                  <c:v>92446</c:v>
                </c:pt>
                <c:pt idx="6">
                  <c:v>71092</c:v>
                </c:pt>
                <c:pt idx="7">
                  <c:v>57203</c:v>
                </c:pt>
                <c:pt idx="8">
                  <c:v>45631</c:v>
                </c:pt>
                <c:pt idx="9">
                  <c:v>39411</c:v>
                </c:pt>
                <c:pt idx="10">
                  <c:v>39075</c:v>
                </c:pt>
                <c:pt idx="11">
                  <c:v>38647</c:v>
                </c:pt>
                <c:pt idx="12">
                  <c:v>35057</c:v>
                </c:pt>
                <c:pt idx="13">
                  <c:v>33521</c:v>
                </c:pt>
                <c:pt idx="14">
                  <c:v>29940</c:v>
                </c:pt>
                <c:pt idx="15">
                  <c:v>28894</c:v>
                </c:pt>
                <c:pt idx="16">
                  <c:v>27104</c:v>
                </c:pt>
                <c:pt idx="17">
                  <c:v>18183</c:v>
                </c:pt>
                <c:pt idx="18">
                  <c:v>14090</c:v>
                </c:pt>
                <c:pt idx="19">
                  <c:v>12165</c:v>
                </c:pt>
                <c:pt idx="20">
                  <c:v>8528</c:v>
                </c:pt>
                <c:pt idx="21">
                  <c:v>7985</c:v>
                </c:pt>
                <c:pt idx="22">
                  <c:v>7364</c:v>
                </c:pt>
                <c:pt idx="23">
                  <c:v>6909</c:v>
                </c:pt>
                <c:pt idx="24">
                  <c:v>4864</c:v>
                </c:pt>
                <c:pt idx="25">
                  <c:v>2362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768256"/>
        <c:axId val="214768648"/>
      </c:barChart>
      <c:catAx>
        <c:axId val="2147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68648"/>
        <c:crosses val="autoZero"/>
        <c:auto val="1"/>
        <c:lblAlgn val="ctr"/>
        <c:lblOffset val="100"/>
        <c:noMultiLvlLbl val="0"/>
      </c:catAx>
      <c:valAx>
        <c:axId val="214768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476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0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b="1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List1!$AC$7:$AC$32</c:f>
              <c:strCache>
                <c:ptCount val="26"/>
                <c:pt idx="0">
                  <c:v>UK </c:v>
                </c:pt>
                <c:pt idx="1">
                  <c:v>MU</c:v>
                </c:pt>
                <c:pt idx="2">
                  <c:v>UP</c:v>
                </c:pt>
                <c:pt idx="3">
                  <c:v>VUT v Brně</c:v>
                </c:pt>
                <c:pt idx="4">
                  <c:v>ČZU v Praze</c:v>
                </c:pt>
                <c:pt idx="5">
                  <c:v>ČVUT</c:v>
                </c:pt>
                <c:pt idx="6">
                  <c:v>VŠB-TUO</c:v>
                </c:pt>
                <c:pt idx="7">
                  <c:v>VŠE</c:v>
                </c:pt>
                <c:pt idx="8">
                  <c:v>ZČU</c:v>
                </c:pt>
                <c:pt idx="9">
                  <c:v>JU</c:v>
                </c:pt>
                <c:pt idx="10">
                  <c:v>UTB ve Zlíně</c:v>
                </c:pt>
                <c:pt idx="11">
                  <c:v>UJEP </c:v>
                </c:pt>
                <c:pt idx="12">
                  <c:v>MENDELU</c:v>
                </c:pt>
                <c:pt idx="13">
                  <c:v>OU</c:v>
                </c:pt>
                <c:pt idx="14">
                  <c:v>UPa</c:v>
                </c:pt>
                <c:pt idx="15">
                  <c:v>UHK</c:v>
                </c:pt>
                <c:pt idx="16">
                  <c:v>TUL</c:v>
                </c:pt>
                <c:pt idx="17">
                  <c:v>SU</c:v>
                </c:pt>
                <c:pt idx="18">
                  <c:v>VŠCHT Praha</c:v>
                </c:pt>
                <c:pt idx="19">
                  <c:v>VŠTE</c:v>
                </c:pt>
                <c:pt idx="20">
                  <c:v>VFU Brno</c:v>
                </c:pt>
                <c:pt idx="21">
                  <c:v>VŠP Jihlava</c:v>
                </c:pt>
                <c:pt idx="22">
                  <c:v>AMU v Praze</c:v>
                </c:pt>
                <c:pt idx="23">
                  <c:v>JAMU</c:v>
                </c:pt>
                <c:pt idx="24">
                  <c:v>VŠUP v Praze</c:v>
                </c:pt>
                <c:pt idx="25">
                  <c:v>AVU v Praze</c:v>
                </c:pt>
              </c:strCache>
            </c:strRef>
          </c:cat>
          <c:val>
            <c:numRef>
              <c:f>List1!$AD$7:$AD$32</c:f>
              <c:numCache>
                <c:formatCode>#,##0</c:formatCode>
                <c:ptCount val="26"/>
                <c:pt idx="0">
                  <c:v>47708</c:v>
                </c:pt>
                <c:pt idx="1">
                  <c:v>35183</c:v>
                </c:pt>
                <c:pt idx="2">
                  <c:v>21559</c:v>
                </c:pt>
                <c:pt idx="3">
                  <c:v>21391</c:v>
                </c:pt>
                <c:pt idx="4">
                  <c:v>20692</c:v>
                </c:pt>
                <c:pt idx="5">
                  <c:v>20276</c:v>
                </c:pt>
                <c:pt idx="6">
                  <c:v>16044</c:v>
                </c:pt>
                <c:pt idx="7">
                  <c:v>15561</c:v>
                </c:pt>
                <c:pt idx="8">
                  <c:v>12145</c:v>
                </c:pt>
                <c:pt idx="9">
                  <c:v>11002</c:v>
                </c:pt>
                <c:pt idx="10">
                  <c:v>9852</c:v>
                </c:pt>
                <c:pt idx="11">
                  <c:v>9688</c:v>
                </c:pt>
                <c:pt idx="12">
                  <c:v>9542</c:v>
                </c:pt>
                <c:pt idx="13">
                  <c:v>9347</c:v>
                </c:pt>
                <c:pt idx="14">
                  <c:v>8325</c:v>
                </c:pt>
                <c:pt idx="15">
                  <c:v>7338</c:v>
                </c:pt>
                <c:pt idx="16">
                  <c:v>7048</c:v>
                </c:pt>
                <c:pt idx="17">
                  <c:v>5594</c:v>
                </c:pt>
                <c:pt idx="18">
                  <c:v>4149</c:v>
                </c:pt>
                <c:pt idx="19">
                  <c:v>4087</c:v>
                </c:pt>
                <c:pt idx="20">
                  <c:v>2705</c:v>
                </c:pt>
                <c:pt idx="21">
                  <c:v>2331</c:v>
                </c:pt>
                <c:pt idx="22">
                  <c:v>1318</c:v>
                </c:pt>
                <c:pt idx="23">
                  <c:v>756</c:v>
                </c:pt>
                <c:pt idx="24">
                  <c:v>475</c:v>
                </c:pt>
                <c:pt idx="25">
                  <c:v>321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006320"/>
        <c:axId val="131008752"/>
      </c:barChart>
      <c:catAx>
        <c:axId val="13100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008752"/>
        <c:crosses val="autoZero"/>
        <c:auto val="1"/>
        <c:lblAlgn val="ctr"/>
        <c:lblOffset val="100"/>
        <c:noMultiLvlLbl val="0"/>
      </c:catAx>
      <c:valAx>
        <c:axId val="1310087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100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2 591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5285965181950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List1!$A$16:$A$18</c:f>
              <c:strCache>
                <c:ptCount val="3"/>
                <c:pt idx="0">
                  <c:v>Bakalářské studium</c:v>
                </c:pt>
                <c:pt idx="1">
                  <c:v>Magisterské studium</c:v>
                </c:pt>
                <c:pt idx="2">
                  <c:v>Doktorské studium</c:v>
                </c:pt>
              </c:strCache>
            </c:strRef>
          </c:cat>
          <c:val>
            <c:numRef>
              <c:f>List1!$H$16:$H$18</c:f>
              <c:numCache>
                <c:formatCode>General</c:formatCode>
                <c:ptCount val="3"/>
                <c:pt idx="0" formatCode="#,##0">
                  <c:v>6622</c:v>
                </c:pt>
                <c:pt idx="1">
                  <c:v>2591</c:v>
                </c:pt>
                <c:pt idx="2">
                  <c:v>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99760"/>
        <c:axId val="128900144"/>
      </c:barChart>
      <c:catAx>
        <c:axId val="12889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900144"/>
        <c:crosses val="autoZero"/>
        <c:auto val="1"/>
        <c:lblAlgn val="ctr"/>
        <c:lblOffset val="100"/>
        <c:noMultiLvlLbl val="0"/>
      </c:catAx>
      <c:valAx>
        <c:axId val="1289001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889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List1!$A$16</c:f>
              <c:strCache>
                <c:ptCount val="1"/>
                <c:pt idx="0">
                  <c:v>Bakalářské studium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List1!$B$15:$G$15</c:f>
              <c:strCache>
                <c:ptCount val="6"/>
                <c:pt idx="0">
                  <c:v>FT</c:v>
                </c:pt>
                <c:pt idx="1">
                  <c:v>FaME</c:v>
                </c:pt>
                <c:pt idx="2">
                  <c:v>FMK</c:v>
                </c:pt>
                <c:pt idx="3">
                  <c:v>FAI</c:v>
                </c:pt>
                <c:pt idx="4">
                  <c:v>FHS</c:v>
                </c:pt>
                <c:pt idx="5">
                  <c:v>FLKŘ</c:v>
                </c:pt>
              </c:strCache>
            </c:strRef>
          </c:cat>
          <c:val>
            <c:numRef>
              <c:f>List1!$B$16:$G$16</c:f>
              <c:numCache>
                <c:formatCode>#,##0</c:formatCode>
                <c:ptCount val="6"/>
                <c:pt idx="0">
                  <c:v>1311</c:v>
                </c:pt>
                <c:pt idx="1">
                  <c:v>1221</c:v>
                </c:pt>
                <c:pt idx="2" formatCode="General">
                  <c:v>682</c:v>
                </c:pt>
                <c:pt idx="3" formatCode="General">
                  <c:v>811</c:v>
                </c:pt>
                <c:pt idx="4">
                  <c:v>1853</c:v>
                </c:pt>
                <c:pt idx="5">
                  <c:v>744</c:v>
                </c:pt>
              </c:numCache>
            </c:numRef>
          </c:val>
        </c:ser>
        <c:ser>
          <c:idx val="1"/>
          <c:order val="1"/>
          <c:tx>
            <c:strRef>
              <c:f>List1!$A$17</c:f>
              <c:strCache>
                <c:ptCount val="1"/>
                <c:pt idx="0">
                  <c:v>Magisterské studium</c:v>
                </c:pt>
              </c:strCache>
            </c:strRef>
          </c:tx>
          <c:spPr>
            <a:solidFill>
              <a:srgbClr val="F36719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List1!$B$15:$G$15</c:f>
              <c:strCache>
                <c:ptCount val="6"/>
                <c:pt idx="0">
                  <c:v>FT</c:v>
                </c:pt>
                <c:pt idx="1">
                  <c:v>FaME</c:v>
                </c:pt>
                <c:pt idx="2">
                  <c:v>FMK</c:v>
                </c:pt>
                <c:pt idx="3">
                  <c:v>FAI</c:v>
                </c:pt>
                <c:pt idx="4">
                  <c:v>FHS</c:v>
                </c:pt>
                <c:pt idx="5">
                  <c:v>FLKŘ</c:v>
                </c:pt>
              </c:strCache>
            </c:strRef>
          </c:cat>
          <c:val>
            <c:numRef>
              <c:f>List1!$B$17:$G$17</c:f>
              <c:numCache>
                <c:formatCode>General</c:formatCode>
                <c:ptCount val="6"/>
                <c:pt idx="0">
                  <c:v>475</c:v>
                </c:pt>
                <c:pt idx="1">
                  <c:v>818</c:v>
                </c:pt>
                <c:pt idx="2">
                  <c:v>351</c:v>
                </c:pt>
                <c:pt idx="3">
                  <c:v>479</c:v>
                </c:pt>
                <c:pt idx="4">
                  <c:v>468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List1!$A$18</c:f>
              <c:strCache>
                <c:ptCount val="1"/>
                <c:pt idx="0">
                  <c:v>Doktorské studium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966222859972982E-3"/>
                  <c:y val="-6.3492945228307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449334289959476E-3"/>
                  <c:y val="-4.4680220716216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232863015220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483111429986491E-3"/>
                  <c:y val="-6.8196311520942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483111429986491E-3"/>
                  <c:y val="-3.52738584601710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List1!$B$15:$G$15</c:f>
              <c:strCache>
                <c:ptCount val="6"/>
                <c:pt idx="0">
                  <c:v>FT</c:v>
                </c:pt>
                <c:pt idx="1">
                  <c:v>FaME</c:v>
                </c:pt>
                <c:pt idx="2">
                  <c:v>FMK</c:v>
                </c:pt>
                <c:pt idx="3">
                  <c:v>FAI</c:v>
                </c:pt>
                <c:pt idx="4">
                  <c:v>FHS</c:v>
                </c:pt>
                <c:pt idx="5">
                  <c:v>FLKŘ</c:v>
                </c:pt>
              </c:strCache>
            </c:strRef>
          </c:cat>
          <c:val>
            <c:numRef>
              <c:f>List1!$B$18:$G$18</c:f>
              <c:numCache>
                <c:formatCode>General</c:formatCode>
                <c:ptCount val="6"/>
                <c:pt idx="0">
                  <c:v>152</c:v>
                </c:pt>
                <c:pt idx="1">
                  <c:v>98</c:v>
                </c:pt>
                <c:pt idx="2">
                  <c:v>48</c:v>
                </c:pt>
                <c:pt idx="3">
                  <c:v>124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383760"/>
        <c:axId val="131133888"/>
      </c:barChart>
      <c:catAx>
        <c:axId val="12838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133888"/>
        <c:crosses val="autoZero"/>
        <c:auto val="1"/>
        <c:lblAlgn val="ctr"/>
        <c:lblOffset val="100"/>
        <c:noMultiLvlLbl val="0"/>
      </c:catAx>
      <c:valAx>
        <c:axId val="131133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8383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List1!$A$33</c:f>
              <c:strCache>
                <c:ptCount val="1"/>
                <c:pt idx="0">
                  <c:v>Zapsaní studenti</c:v>
                </c:pt>
              </c:strCache>
            </c:strRef>
          </c:tx>
          <c:spPr>
            <a:solidFill>
              <a:srgbClr val="F3671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151</a:t>
                    </a:r>
                  </a:p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69 %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142</a:t>
                    </a:r>
                  </a:p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40 %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</a:rPr>
                      <a:t>384</a:t>
                    </a:r>
                  </a:p>
                  <a:p>
                    <a:r>
                      <a:rPr lang="en-US" sz="1200" b="1" smtClean="0">
                        <a:solidFill>
                          <a:schemeClr val="bg1"/>
                        </a:solidFill>
                      </a:rPr>
                      <a:t>22 %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708</a:t>
                    </a:r>
                  </a:p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60 %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936</a:t>
                    </a:r>
                  </a:p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35 %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</a:rPr>
                      <a:t>359</a:t>
                    </a:r>
                  </a:p>
                  <a:p>
                    <a:r>
                      <a:rPr lang="en-US" sz="1200" b="1" smtClean="0">
                        <a:solidFill>
                          <a:schemeClr val="bg1"/>
                        </a:solidFill>
                      </a:rPr>
                      <a:t>59 %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List1!$B$32:$G$32</c:f>
              <c:strCache>
                <c:ptCount val="6"/>
                <c:pt idx="0">
                  <c:v>FT</c:v>
                </c:pt>
                <c:pt idx="1">
                  <c:v>FaME</c:v>
                </c:pt>
                <c:pt idx="2">
                  <c:v>FMK</c:v>
                </c:pt>
                <c:pt idx="3">
                  <c:v>FAI</c:v>
                </c:pt>
                <c:pt idx="4">
                  <c:v>FHS</c:v>
                </c:pt>
                <c:pt idx="5">
                  <c:v>FLKŘ</c:v>
                </c:pt>
              </c:strCache>
            </c:strRef>
          </c:cat>
          <c:val>
            <c:numRef>
              <c:f>List1!$B$33:$G$33</c:f>
              <c:numCache>
                <c:formatCode>#,##0</c:formatCode>
                <c:ptCount val="6"/>
                <c:pt idx="0">
                  <c:v>1151</c:v>
                </c:pt>
                <c:pt idx="1">
                  <c:v>1142</c:v>
                </c:pt>
                <c:pt idx="2">
                  <c:v>384</c:v>
                </c:pt>
                <c:pt idx="3">
                  <c:v>708</c:v>
                </c:pt>
                <c:pt idx="4">
                  <c:v>936</c:v>
                </c:pt>
                <c:pt idx="5">
                  <c:v>359</c:v>
                </c:pt>
              </c:numCache>
            </c:numRef>
          </c:val>
        </c:ser>
        <c:ser>
          <c:idx val="1"/>
          <c:order val="1"/>
          <c:tx>
            <c:strRef>
              <c:f>List1!$A$34</c:f>
              <c:strCache>
                <c:ptCount val="1"/>
                <c:pt idx="0">
                  <c:v>Nepřijatí uchazeči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List1!$B$32:$G$32</c:f>
              <c:strCache>
                <c:ptCount val="6"/>
                <c:pt idx="0">
                  <c:v>FT</c:v>
                </c:pt>
                <c:pt idx="1">
                  <c:v>FaME</c:v>
                </c:pt>
                <c:pt idx="2">
                  <c:v>FMK</c:v>
                </c:pt>
                <c:pt idx="3">
                  <c:v>FAI</c:v>
                </c:pt>
                <c:pt idx="4">
                  <c:v>FHS</c:v>
                </c:pt>
                <c:pt idx="5">
                  <c:v>FLKŘ</c:v>
                </c:pt>
              </c:strCache>
            </c:strRef>
          </c:cat>
          <c:val>
            <c:numRef>
              <c:f>List1!$B$34:$G$34</c:f>
              <c:numCache>
                <c:formatCode>#,##0</c:formatCode>
                <c:ptCount val="6"/>
                <c:pt idx="0">
                  <c:v>515</c:v>
                </c:pt>
                <c:pt idx="1">
                  <c:v>1743</c:v>
                </c:pt>
                <c:pt idx="2">
                  <c:v>1287</c:v>
                </c:pt>
                <c:pt idx="3">
                  <c:v>477</c:v>
                </c:pt>
                <c:pt idx="4">
                  <c:v>1763</c:v>
                </c:pt>
                <c:pt idx="5">
                  <c:v>252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134672"/>
        <c:axId val="131135064"/>
      </c:barChart>
      <c:catAx>
        <c:axId val="13113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135064"/>
        <c:crosses val="autoZero"/>
        <c:auto val="1"/>
        <c:lblAlgn val="ctr"/>
        <c:lblOffset val="100"/>
        <c:noMultiLvlLbl val="0"/>
      </c:catAx>
      <c:valAx>
        <c:axId val="131135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1134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List1!$A$4:$A$6</c:f>
              <c:strCache>
                <c:ptCount val="3"/>
                <c:pt idx="0">
                  <c:v>Bakalářské</c:v>
                </c:pt>
                <c:pt idx="1">
                  <c:v>Magisterské</c:v>
                </c:pt>
                <c:pt idx="2">
                  <c:v>Doktorské</c:v>
                </c:pt>
              </c:strCache>
            </c:strRef>
          </c:cat>
          <c:val>
            <c:numRef>
              <c:f>List1!$B$4:$B$6</c:f>
              <c:numCache>
                <c:formatCode>General</c:formatCode>
                <c:ptCount val="3"/>
                <c:pt idx="0">
                  <c:v>37</c:v>
                </c:pt>
                <c:pt idx="1">
                  <c:v>34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35848"/>
        <c:axId val="131136240"/>
      </c:barChart>
      <c:catAx>
        <c:axId val="13113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136240"/>
        <c:crosses val="autoZero"/>
        <c:auto val="1"/>
        <c:lblAlgn val="ctr"/>
        <c:lblOffset val="100"/>
        <c:noMultiLvlLbl val="0"/>
      </c:catAx>
      <c:valAx>
        <c:axId val="13113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135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671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</a:p>
                  <a:p>
                    <a:r>
                      <a:rPr lang="en-US" sz="1100" smtClean="0"/>
                      <a:t>Uskutečňováno:</a:t>
                    </a:r>
                  </a:p>
                  <a:p>
                    <a:r>
                      <a:rPr lang="en-US" sz="1100" smtClean="0"/>
                      <a:t>0</a:t>
                    </a:r>
                    <a:endParaRPr lang="en-US" sz="110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</a:p>
                  <a:p>
                    <a:r>
                      <a:rPr lang="en-US" sz="1100" b="1" i="0" baseline="0" dirty="0" smtClean="0">
                        <a:effectLst/>
                      </a:rPr>
                      <a:t>Uskutečňováno:</a:t>
                    </a:r>
                    <a:endParaRPr lang="en-US" sz="1100" dirty="0" smtClean="0">
                      <a:effectLst/>
                    </a:endParaRPr>
                  </a:p>
                  <a:p>
                    <a:r>
                      <a:rPr lang="en-US" sz="1100" b="1" i="0" baseline="0" dirty="0" smtClean="0">
                        <a:effectLst/>
                      </a:rPr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</a:p>
                  <a:p>
                    <a:r>
                      <a:rPr lang="en-US" sz="1100" dirty="0" smtClean="0"/>
                      <a:t>Uskutečňováno:</a:t>
                    </a:r>
                  </a:p>
                  <a:p>
                    <a:r>
                      <a:rPr lang="en-US" sz="1100" dirty="0" smtClean="0"/>
                      <a:t>8</a:t>
                    </a:r>
                    <a:endParaRPr lang="en-US" sz="11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List1!$A$10:$A$12</c:f>
              <c:strCache>
                <c:ptCount val="3"/>
                <c:pt idx="0">
                  <c:v>Bakalářské</c:v>
                </c:pt>
                <c:pt idx="1">
                  <c:v>Magisterské</c:v>
                </c:pt>
                <c:pt idx="2">
                  <c:v>Doktorské</c:v>
                </c:pt>
              </c:strCache>
            </c:strRef>
          </c:cat>
          <c:val>
            <c:numRef>
              <c:f>List1!$B$10:$B$12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137024"/>
        <c:axId val="131137416"/>
      </c:barChart>
      <c:catAx>
        <c:axId val="13113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137416"/>
        <c:crosses val="autoZero"/>
        <c:auto val="1"/>
        <c:lblAlgn val="ctr"/>
        <c:lblOffset val="100"/>
        <c:noMultiLvlLbl val="0"/>
      </c:catAx>
      <c:valAx>
        <c:axId val="131137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13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9"/>
              <c:spPr>
                <a:solidFill>
                  <a:schemeClr val="bg1"/>
                </a:solidFill>
              </c:spPr>
              <c:txPr>
                <a:bodyPr rot="-5400000" vert="horz"/>
                <a:lstStyle/>
                <a:p>
                  <a:pPr>
                    <a:defRPr b="1"/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List1!$AD$105:$AD$130</c:f>
              <c:strCache>
                <c:ptCount val="26"/>
                <c:pt idx="0">
                  <c:v>MU</c:v>
                </c:pt>
                <c:pt idx="1">
                  <c:v>UK </c:v>
                </c:pt>
                <c:pt idx="2">
                  <c:v>VUT v Brně</c:v>
                </c:pt>
                <c:pt idx="3">
                  <c:v>VŠE</c:v>
                </c:pt>
                <c:pt idx="4">
                  <c:v>ČVUT</c:v>
                </c:pt>
                <c:pt idx="5">
                  <c:v>ČZU v Praze</c:v>
                </c:pt>
                <c:pt idx="6">
                  <c:v>UP</c:v>
                </c:pt>
                <c:pt idx="7">
                  <c:v>MENDELU</c:v>
                </c:pt>
                <c:pt idx="8">
                  <c:v>VŠB-TUO</c:v>
                </c:pt>
                <c:pt idx="9">
                  <c:v>UTB ve Zlíně</c:v>
                </c:pt>
                <c:pt idx="10">
                  <c:v>VŠCHT Praha</c:v>
                </c:pt>
                <c:pt idx="11">
                  <c:v>OU</c:v>
                </c:pt>
                <c:pt idx="12">
                  <c:v>VFU Brno</c:v>
                </c:pt>
                <c:pt idx="13">
                  <c:v>ZČU</c:v>
                </c:pt>
                <c:pt idx="14">
                  <c:v>TUL</c:v>
                </c:pt>
                <c:pt idx="15">
                  <c:v>SU</c:v>
                </c:pt>
                <c:pt idx="16">
                  <c:v>JU</c:v>
                </c:pt>
                <c:pt idx="17">
                  <c:v>UPa</c:v>
                </c:pt>
                <c:pt idx="18">
                  <c:v>UJEP </c:v>
                </c:pt>
                <c:pt idx="19">
                  <c:v>AMU v Praze</c:v>
                </c:pt>
                <c:pt idx="20">
                  <c:v>JAMU</c:v>
                </c:pt>
                <c:pt idx="21">
                  <c:v>UHK</c:v>
                </c:pt>
                <c:pt idx="22">
                  <c:v>VŠTE</c:v>
                </c:pt>
                <c:pt idx="23">
                  <c:v>VŠUP v Praze</c:v>
                </c:pt>
                <c:pt idx="24">
                  <c:v>VŠP Jihlava</c:v>
                </c:pt>
                <c:pt idx="25">
                  <c:v>AVU v Praze</c:v>
                </c:pt>
              </c:strCache>
            </c:strRef>
          </c:cat>
          <c:val>
            <c:numRef>
              <c:f>List1!$AE$105:$AE$130</c:f>
              <c:numCache>
                <c:formatCode>#,##0</c:formatCode>
                <c:ptCount val="26"/>
                <c:pt idx="0">
                  <c:v>6307</c:v>
                </c:pt>
                <c:pt idx="1">
                  <c:v>5459</c:v>
                </c:pt>
                <c:pt idx="2">
                  <c:v>3832</c:v>
                </c:pt>
                <c:pt idx="3">
                  <c:v>2850</c:v>
                </c:pt>
                <c:pt idx="4">
                  <c:v>2539</c:v>
                </c:pt>
                <c:pt idx="5">
                  <c:v>2179</c:v>
                </c:pt>
                <c:pt idx="6">
                  <c:v>1441</c:v>
                </c:pt>
                <c:pt idx="7">
                  <c:v>1284</c:v>
                </c:pt>
                <c:pt idx="8" formatCode="General">
                  <c:v>932</c:v>
                </c:pt>
                <c:pt idx="9" formatCode="General">
                  <c:v>725</c:v>
                </c:pt>
                <c:pt idx="10" formatCode="General">
                  <c:v>670</c:v>
                </c:pt>
                <c:pt idx="11" formatCode="General">
                  <c:v>461</c:v>
                </c:pt>
                <c:pt idx="12" formatCode="General">
                  <c:v>452</c:v>
                </c:pt>
                <c:pt idx="13" formatCode="General">
                  <c:v>451</c:v>
                </c:pt>
                <c:pt idx="14" formatCode="General">
                  <c:v>438</c:v>
                </c:pt>
                <c:pt idx="15" formatCode="General">
                  <c:v>434</c:v>
                </c:pt>
                <c:pt idx="16" formatCode="General">
                  <c:v>395</c:v>
                </c:pt>
                <c:pt idx="17" formatCode="General">
                  <c:v>285</c:v>
                </c:pt>
                <c:pt idx="18" formatCode="General">
                  <c:v>208</c:v>
                </c:pt>
                <c:pt idx="19" formatCode="General">
                  <c:v>174</c:v>
                </c:pt>
                <c:pt idx="20" formatCode="General">
                  <c:v>142</c:v>
                </c:pt>
                <c:pt idx="21" formatCode="General">
                  <c:v>141</c:v>
                </c:pt>
                <c:pt idx="22" formatCode="General">
                  <c:v>77</c:v>
                </c:pt>
                <c:pt idx="23" formatCode="General">
                  <c:v>57</c:v>
                </c:pt>
                <c:pt idx="24" formatCode="General">
                  <c:v>40</c:v>
                </c:pt>
                <c:pt idx="25" formatCode="General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651368"/>
        <c:axId val="214651760"/>
      </c:barChart>
      <c:catAx>
        <c:axId val="21465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51760"/>
        <c:crosses val="autoZero"/>
        <c:auto val="1"/>
        <c:lblAlgn val="ctr"/>
        <c:lblOffset val="100"/>
        <c:noMultiLvlLbl val="0"/>
      </c:catAx>
      <c:valAx>
        <c:axId val="2146517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4651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27340141435291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List1!$AD$138:$AD$163</c:f>
              <c:strCache>
                <c:ptCount val="26"/>
                <c:pt idx="0">
                  <c:v>UK </c:v>
                </c:pt>
                <c:pt idx="1">
                  <c:v>MU</c:v>
                </c:pt>
                <c:pt idx="2">
                  <c:v>VŠE</c:v>
                </c:pt>
                <c:pt idx="3">
                  <c:v>UP</c:v>
                </c:pt>
                <c:pt idx="4">
                  <c:v>ČVUT</c:v>
                </c:pt>
                <c:pt idx="5">
                  <c:v>VFU Brno</c:v>
                </c:pt>
                <c:pt idx="6">
                  <c:v>VŠB-TUO</c:v>
                </c:pt>
                <c:pt idx="7">
                  <c:v>MENDELU</c:v>
                </c:pt>
                <c:pt idx="8">
                  <c:v>OU</c:v>
                </c:pt>
                <c:pt idx="9">
                  <c:v>UTB ve Zlíně</c:v>
                </c:pt>
                <c:pt idx="10">
                  <c:v>AMU v Praze</c:v>
                </c:pt>
                <c:pt idx="11">
                  <c:v>VŠCHT Praha</c:v>
                </c:pt>
                <c:pt idx="12">
                  <c:v>TUL</c:v>
                </c:pt>
                <c:pt idx="13">
                  <c:v>UPa</c:v>
                </c:pt>
                <c:pt idx="14">
                  <c:v>ČZU v Praze</c:v>
                </c:pt>
                <c:pt idx="15">
                  <c:v>VŠUP v Praze</c:v>
                </c:pt>
                <c:pt idx="16">
                  <c:v>VUT v Brně</c:v>
                </c:pt>
                <c:pt idx="17">
                  <c:v>UHK</c:v>
                </c:pt>
                <c:pt idx="18">
                  <c:v>UJEP </c:v>
                </c:pt>
                <c:pt idx="19">
                  <c:v>ZČU</c:v>
                </c:pt>
                <c:pt idx="20">
                  <c:v>JU</c:v>
                </c:pt>
                <c:pt idx="21">
                  <c:v>SU</c:v>
                </c:pt>
                <c:pt idx="22">
                  <c:v>AVU v Praze</c:v>
                </c:pt>
                <c:pt idx="23">
                  <c:v>JAMU</c:v>
                </c:pt>
                <c:pt idx="24">
                  <c:v>VŠP Jihlava</c:v>
                </c:pt>
                <c:pt idx="25">
                  <c:v>VŠTE</c:v>
                </c:pt>
              </c:strCache>
            </c:strRef>
          </c:cat>
          <c:val>
            <c:numRef>
              <c:f>List1!$AE$138:$AE$163</c:f>
              <c:numCache>
                <c:formatCode>General</c:formatCode>
                <c:ptCount val="26"/>
                <c:pt idx="0" formatCode="#,##0">
                  <c:v>2653</c:v>
                </c:pt>
                <c:pt idx="1">
                  <c:v>809</c:v>
                </c:pt>
                <c:pt idx="2">
                  <c:v>418</c:v>
                </c:pt>
                <c:pt idx="3">
                  <c:v>379</c:v>
                </c:pt>
                <c:pt idx="4">
                  <c:v>355</c:v>
                </c:pt>
                <c:pt idx="5">
                  <c:v>284</c:v>
                </c:pt>
                <c:pt idx="6">
                  <c:v>178</c:v>
                </c:pt>
                <c:pt idx="7">
                  <c:v>154</c:v>
                </c:pt>
                <c:pt idx="8">
                  <c:v>148</c:v>
                </c:pt>
                <c:pt idx="9">
                  <c:v>79</c:v>
                </c:pt>
                <c:pt idx="10">
                  <c:v>74</c:v>
                </c:pt>
                <c:pt idx="11">
                  <c:v>44</c:v>
                </c:pt>
                <c:pt idx="12">
                  <c:v>25</c:v>
                </c:pt>
                <c:pt idx="13">
                  <c:v>16</c:v>
                </c:pt>
                <c:pt idx="14">
                  <c:v>14</c:v>
                </c:pt>
                <c:pt idx="15">
                  <c:v>14</c:v>
                </c:pt>
                <c:pt idx="16">
                  <c:v>12</c:v>
                </c:pt>
                <c:pt idx="17">
                  <c:v>11</c:v>
                </c:pt>
                <c:pt idx="18">
                  <c:v>10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652544"/>
        <c:axId val="214652936"/>
      </c:barChart>
      <c:catAx>
        <c:axId val="21465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52936"/>
        <c:crosses val="autoZero"/>
        <c:auto val="1"/>
        <c:lblAlgn val="ctr"/>
        <c:lblOffset val="100"/>
        <c:noMultiLvlLbl val="0"/>
      </c:catAx>
      <c:valAx>
        <c:axId val="214652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465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32A0-020B-4221-99C1-63B6A01F05B7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4" y="4681542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36149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92" y="9361492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E38C-1BFC-4958-8D71-A4A371F2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6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8852F-176A-4CE0-976D-B9BA808E76F3}" type="slidenum">
              <a:rPr lang="cs-CZ" smtClean="0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8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6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9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0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4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3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0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3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0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0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5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1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5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8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15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04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09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34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3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02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7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071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40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89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2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4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87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86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2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5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5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5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34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1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64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3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38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8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6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7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424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0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2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2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60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17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34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4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6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38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41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2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A4D5-D288-41B6-897C-32E516CAF6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AAA0-D575-4D1D-8D1D-1C334881D9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58941"/>
            <a:ext cx="6714974" cy="641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Projednání </a:t>
            </a:r>
          </a:p>
          <a:p>
            <a:r>
              <a:rPr lang="cs-CZ" sz="88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Výroční zprávy</a:t>
            </a:r>
          </a:p>
          <a:p>
            <a:r>
              <a:rPr lang="cs-CZ" sz="8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cs-CZ" sz="88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činnosti UTB</a:t>
            </a:r>
          </a:p>
          <a:p>
            <a:r>
              <a:rPr lang="cs-CZ" sz="88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za rok 2015</a:t>
            </a:r>
          </a:p>
          <a:p>
            <a:endParaRPr lang="cs-CZ" sz="88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cs-CZ" sz="8800" b="1" baseline="30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sz="88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20272" y="5013174"/>
            <a:ext cx="1542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 Narrow" panose="020B0606020202030204" pitchFamily="34" charset="0"/>
              </a:rPr>
              <a:t>Petr </a:t>
            </a:r>
            <a:r>
              <a:rPr lang="cs-CZ" sz="2800" b="1" dirty="0" err="1" smtClean="0">
                <a:latin typeface="Arial Narrow" panose="020B0606020202030204" pitchFamily="34" charset="0"/>
              </a:rPr>
              <a:t>Sáha</a:t>
            </a:r>
            <a:endParaRPr lang="cs-CZ" sz="2800" b="1" dirty="0" smtClean="0">
              <a:latin typeface="Arial Narrow" panose="020B0606020202030204" pitchFamily="34" charset="0"/>
            </a:endParaRPr>
          </a:p>
          <a:p>
            <a:r>
              <a:rPr lang="cs-CZ" sz="1600" b="1" smtClean="0">
                <a:latin typeface="Arial Narrow" panose="020B0606020202030204" pitchFamily="34" charset="0"/>
              </a:rPr>
              <a:t>3. května </a:t>
            </a:r>
            <a:r>
              <a:rPr lang="cs-CZ" sz="1600" b="1" dirty="0" smtClean="0">
                <a:latin typeface="Arial Narrow" panose="020B0606020202030204" pitchFamily="34" charset="0"/>
              </a:rPr>
              <a:t>2016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165304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560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Akreditované studijní programy v cizím jazyce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30467"/>
              </p:ext>
            </p:extLst>
          </p:nvPr>
        </p:nvGraphicFramePr>
        <p:xfrm>
          <a:off x="1018256" y="1124744"/>
          <a:ext cx="76581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296025" y="1412777"/>
            <a:ext cx="943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1412776"/>
            <a:ext cx="1194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994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99592" y="297811"/>
            <a:ext cx="641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studentů-cizinců na veřejných vysokých školách v roce 2015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640574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251170"/>
              </p:ext>
            </p:extLst>
          </p:nvPr>
        </p:nvGraphicFramePr>
        <p:xfrm>
          <a:off x="899592" y="1052736"/>
          <a:ext cx="7920880" cy="535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4180144" y="3928699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635896" y="3559367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10.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99592" y="297811"/>
            <a:ext cx="6841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studentů-samoplátců na veřejných vysokých školách v roce 2015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640574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223600"/>
              </p:ext>
            </p:extLst>
          </p:nvPr>
        </p:nvGraphicFramePr>
        <p:xfrm>
          <a:off x="913848" y="908720"/>
          <a:ext cx="7978631" cy="549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>
            <a:off x="4180144" y="4302388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635896" y="3933056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10.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absolventů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89343"/>
              </p:ext>
            </p:extLst>
          </p:nvPr>
        </p:nvGraphicFramePr>
        <p:xfrm>
          <a:off x="971600" y="1052736"/>
          <a:ext cx="7632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96025" y="1412777"/>
            <a:ext cx="943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1412776"/>
            <a:ext cx="1194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3 013</a:t>
            </a:r>
          </a:p>
        </p:txBody>
      </p:sp>
    </p:spTree>
    <p:extLst>
      <p:ext uri="{BB962C8B-B14F-4D97-AF65-F5344CB8AC3E}">
        <p14:creationId xmlns:p14="http://schemas.microsoft.com/office/powerpoint/2010/main" val="7308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4807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absolventů na veřejných vysokých školách </a:t>
            </a:r>
          </a:p>
          <a:p>
            <a:r>
              <a:rPr lang="pl-PL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za </a:t>
            </a:r>
            <a:r>
              <a:rPr lang="pl-PL" sz="20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období od </a:t>
            </a:r>
            <a:r>
              <a:rPr lang="pl-PL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1. 11. 2014 </a:t>
            </a:r>
            <a:r>
              <a:rPr lang="pl-PL" sz="20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do </a:t>
            </a:r>
            <a:r>
              <a:rPr lang="pl-PL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31. 10. 2015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38698" y="641068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881912"/>
              </p:ext>
            </p:extLst>
          </p:nvPr>
        </p:nvGraphicFramePr>
        <p:xfrm>
          <a:off x="899592" y="1196752"/>
          <a:ext cx="7848872" cy="521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4391980" y="3046844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47732" y="2677512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11.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6070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akademických a vědeckých pracovníků UTB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17991"/>
              </p:ext>
            </p:extLst>
          </p:nvPr>
        </p:nvGraphicFramePr>
        <p:xfrm>
          <a:off x="899592" y="1196752"/>
          <a:ext cx="77768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540909" y="2276872"/>
            <a:ext cx="309418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z toho s cizím státním občanstvím:</a:t>
            </a:r>
          </a:p>
          <a:p>
            <a:pPr algn="r"/>
            <a:endParaRPr lang="cs-CZ" dirty="0" smtClean="0">
              <a:latin typeface="Arial Narrow" panose="020B0606020202030204" pitchFamily="34" charset="0"/>
            </a:endParaRP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Nově jmenovaní profesoři:</a:t>
            </a: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Nově jmenovaní docenti: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15866" y="2276871"/>
            <a:ext cx="10780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508</a:t>
            </a:r>
          </a:p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54</a:t>
            </a:r>
          </a:p>
          <a:p>
            <a:endParaRPr lang="cs-CZ" b="1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4</a:t>
            </a:r>
          </a:p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4</a:t>
            </a:r>
            <a:endParaRPr lang="cs-CZ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660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Zapojení UTB do mezinárodních vzdělávacích programů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883588"/>
              </p:ext>
            </p:extLst>
          </p:nvPr>
        </p:nvGraphicFramePr>
        <p:xfrm>
          <a:off x="971600" y="1124744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794753" y="1318400"/>
            <a:ext cx="2890600" cy="20005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Počet mezinárodních projektů</a:t>
            </a:r>
          </a:p>
          <a:p>
            <a:pPr algn="r"/>
            <a:endParaRPr lang="cs-CZ" sz="800" dirty="0" smtClean="0">
              <a:latin typeface="Arial Narrow" panose="020B0606020202030204" pitchFamily="34" charset="0"/>
            </a:endParaRPr>
          </a:p>
          <a:p>
            <a:pPr algn="r"/>
            <a:r>
              <a:rPr lang="cs-CZ" sz="1400" dirty="0" smtClean="0">
                <a:latin typeface="Arial Narrow" panose="020B0606020202030204" pitchFamily="34" charset="0"/>
              </a:rPr>
              <a:t>Erasmus:</a:t>
            </a:r>
          </a:p>
          <a:p>
            <a:pPr algn="r"/>
            <a:r>
              <a:rPr lang="cs-CZ" sz="1400" dirty="0" smtClean="0">
                <a:latin typeface="Arial Narrow" panose="020B0606020202030204" pitchFamily="34" charset="0"/>
              </a:rPr>
              <a:t>Erasmus </a:t>
            </a:r>
            <a:r>
              <a:rPr lang="cs-CZ" sz="1400" dirty="0" err="1" smtClean="0">
                <a:latin typeface="Arial Narrow" panose="020B0606020202030204" pitchFamily="34" charset="0"/>
              </a:rPr>
              <a:t>Mundus</a:t>
            </a:r>
            <a:r>
              <a:rPr lang="cs-CZ" sz="1400" dirty="0" smtClean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cs-CZ" sz="1400" dirty="0" err="1" smtClean="0">
                <a:latin typeface="Arial Narrow" panose="020B0606020202030204" pitchFamily="34" charset="0"/>
              </a:rPr>
              <a:t>Tempus</a:t>
            </a:r>
            <a:r>
              <a:rPr lang="cs-CZ" sz="1400" dirty="0" smtClean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cs-CZ" sz="1400" dirty="0" err="1" smtClean="0">
                <a:latin typeface="Arial Narrow" panose="020B0606020202030204" pitchFamily="34" charset="0"/>
              </a:rPr>
              <a:t>Ceepus</a:t>
            </a:r>
            <a:r>
              <a:rPr lang="cs-CZ" sz="1400" dirty="0" smtClean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cs-CZ" sz="1400" dirty="0" err="1" smtClean="0">
                <a:latin typeface="Arial Narrow" panose="020B0606020202030204" pitchFamily="34" charset="0"/>
              </a:rPr>
              <a:t>Aktion</a:t>
            </a:r>
            <a:r>
              <a:rPr lang="cs-CZ" sz="1400" dirty="0" smtClean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cs-CZ" sz="1400" dirty="0" smtClean="0">
                <a:latin typeface="Arial Narrow" panose="020B0606020202030204" pitchFamily="34" charset="0"/>
              </a:rPr>
              <a:t>Rozvojové programy MŠMT:</a:t>
            </a:r>
          </a:p>
          <a:p>
            <a:pPr algn="r"/>
            <a:r>
              <a:rPr lang="cs-CZ" sz="1400" dirty="0" smtClean="0">
                <a:latin typeface="Arial Narrow" panose="020B0606020202030204" pitchFamily="34" charset="0"/>
              </a:rPr>
              <a:t>Ostatní:</a:t>
            </a:r>
            <a:endParaRPr lang="cs-CZ" sz="1400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666128" y="1318399"/>
            <a:ext cx="1078099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17</a:t>
            </a:r>
          </a:p>
          <a:p>
            <a:endParaRPr lang="cs-CZ" sz="800" b="1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5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2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6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</a:t>
            </a:r>
            <a:endParaRPr lang="cs-CZ" sz="1400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99592" y="297811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Mobility – přijatí studenti na veřejných vysokých školách v roce 2015</a:t>
            </a:r>
          </a:p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(počet </a:t>
            </a:r>
            <a:r>
              <a:rPr lang="cs-CZ" sz="20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studentodní</a:t>
            </a:r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640574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71612"/>
              </p:ext>
            </p:extLst>
          </p:nvPr>
        </p:nvGraphicFramePr>
        <p:xfrm>
          <a:off x="939784" y="1196752"/>
          <a:ext cx="7880688" cy="520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4828216" y="3825044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83968" y="3455712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12.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99592" y="297811"/>
            <a:ext cx="6686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Mobility – vyslaní studenti na veřejných vysokých školách v roce 2015</a:t>
            </a:r>
          </a:p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(počet </a:t>
            </a:r>
            <a:r>
              <a:rPr lang="cs-CZ" sz="20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studentodní</a:t>
            </a:r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640574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423159"/>
              </p:ext>
            </p:extLst>
          </p:nvPr>
        </p:nvGraphicFramePr>
        <p:xfrm>
          <a:off x="899592" y="1196752"/>
          <a:ext cx="7920880" cy="520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>
            <a:off x="5294296" y="3726324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750048" y="3356992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14.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Národní a mezinárodní ocenění UTB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02296" y="1124744"/>
            <a:ext cx="7486128" cy="5131387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Ocenění instituce a pracovníků:</a:t>
            </a:r>
          </a:p>
          <a:p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b="1" dirty="0">
                <a:latin typeface="Arial Narrow" panose="020B0606020202030204" pitchFamily="34" charset="0"/>
              </a:rPr>
              <a:t>Fakulta </a:t>
            </a:r>
            <a:r>
              <a:rPr lang="cs-CZ" b="1" dirty="0" smtClean="0">
                <a:latin typeface="Arial Narrow" panose="020B0606020202030204" pitchFamily="34" charset="0"/>
              </a:rPr>
              <a:t>managementu a ekonomiky </a:t>
            </a:r>
            <a:r>
              <a:rPr lang="cs-CZ" dirty="0" smtClean="0">
                <a:latin typeface="Arial Narrow" panose="020B0606020202030204" pitchFamily="34" charset="0"/>
              </a:rPr>
              <a:t>zvítězila </a:t>
            </a:r>
            <a:r>
              <a:rPr lang="cs-CZ" dirty="0">
                <a:latin typeface="Arial Narrow" panose="020B0606020202030204" pitchFamily="34" charset="0"/>
              </a:rPr>
              <a:t>v 5. ročníku Ankety společenské odpovědnosti, kterou pořádá Institut společenské odpovědnosti o.p.s. </a:t>
            </a:r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b="1" dirty="0">
                <a:latin typeface="Arial Narrow" panose="020B0606020202030204" pitchFamily="34" charset="0"/>
              </a:rPr>
              <a:t>Fakulta </a:t>
            </a:r>
            <a:r>
              <a:rPr lang="cs-CZ" b="1" dirty="0" smtClean="0">
                <a:latin typeface="Arial Narrow" panose="020B0606020202030204" pitchFamily="34" charset="0"/>
              </a:rPr>
              <a:t>multimediálních komunikací </a:t>
            </a:r>
            <a:r>
              <a:rPr lang="cs-CZ" dirty="0" smtClean="0">
                <a:latin typeface="Arial Narrow" panose="020B0606020202030204" pitchFamily="34" charset="0"/>
              </a:rPr>
              <a:t>obsadila </a:t>
            </a:r>
            <a:r>
              <a:rPr lang="cs-CZ" dirty="0">
                <a:latin typeface="Arial Narrow" panose="020B0606020202030204" pitchFamily="34" charset="0"/>
              </a:rPr>
              <a:t>11. místo mezi vysokými školami v Americe a v Evropě v hodnocení </a:t>
            </a:r>
            <a:r>
              <a:rPr lang="cs-CZ" dirty="0" err="1">
                <a:latin typeface="Arial Narrow" panose="020B0606020202030204" pitchFamily="34" charset="0"/>
              </a:rPr>
              <a:t>Red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Dot</a:t>
            </a:r>
            <a:r>
              <a:rPr lang="cs-CZ" dirty="0">
                <a:latin typeface="Arial Narrow" panose="020B0606020202030204" pitchFamily="34" charset="0"/>
              </a:rPr>
              <a:t> Design </a:t>
            </a:r>
            <a:r>
              <a:rPr lang="cs-CZ" dirty="0" err="1">
                <a:latin typeface="Arial Narrow" panose="020B0606020202030204" pitchFamily="34" charset="0"/>
              </a:rPr>
              <a:t>Ranking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Fakulta managementu a ekonomiky 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je </a:t>
            </a:r>
            <a:r>
              <a:rPr lang="cs-CZ" dirty="0">
                <a:solidFill>
                  <a:prstClr val="black"/>
                </a:solidFill>
                <a:latin typeface="Arial Narrow" panose="020B0606020202030204" pitchFamily="34" charset="0"/>
              </a:rPr>
              <a:t>zařazena ve světové síti </a:t>
            </a:r>
            <a:r>
              <a:rPr lang="cs-CZ" dirty="0" err="1">
                <a:solidFill>
                  <a:prstClr val="black"/>
                </a:solidFill>
                <a:latin typeface="Arial Narrow" panose="020B0606020202030204" pitchFamily="34" charset="0"/>
              </a:rPr>
              <a:t>Microeconomics</a:t>
            </a:r>
            <a:r>
              <a:rPr lang="cs-CZ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 Narrow" panose="020B060602020203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 Narrow" panose="020B0606020202030204" pitchFamily="34" charset="0"/>
              </a:rPr>
              <a:t>Competitiveness</a:t>
            </a:r>
            <a:r>
              <a:rPr lang="cs-CZ" dirty="0">
                <a:solidFill>
                  <a:prstClr val="black"/>
                </a:solidFill>
                <a:latin typeface="Arial Narrow" panose="020B0606020202030204" pitchFamily="34" charset="0"/>
              </a:rPr>
              <a:t> organizované Harvard Business </a:t>
            </a:r>
            <a:r>
              <a:rPr lang="cs-CZ" dirty="0" err="1">
                <a:solidFill>
                  <a:prstClr val="black"/>
                </a:solidFill>
                <a:latin typeface="Arial Narrow" panose="020B0606020202030204" pitchFamily="34" charset="0"/>
              </a:rPr>
              <a:t>School</a:t>
            </a:r>
            <a:r>
              <a:rPr lang="cs-CZ" dirty="0">
                <a:solidFill>
                  <a:prstClr val="black"/>
                </a:solidFill>
                <a:latin typeface="Arial Narrow" panose="020B0606020202030204" pitchFamily="34" charset="0"/>
              </a:rPr>
              <a:t> mezi 100 elitních ekonomických fakult z celého světa.</a:t>
            </a:r>
          </a:p>
          <a:p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b="1" dirty="0">
                <a:latin typeface="Arial Narrow" panose="020B0606020202030204" pitchFamily="34" charset="0"/>
              </a:rPr>
              <a:t>Mgr. Magda Zálešáková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(FHS) obdržela </a:t>
            </a:r>
            <a:r>
              <a:rPr lang="cs-CZ" dirty="0">
                <a:latin typeface="Arial Narrow" panose="020B0606020202030204" pitchFamily="34" charset="0"/>
              </a:rPr>
              <a:t>Řád akademických palem – francouzské vyznamenání za zásluhy ve vzdělávání, vědě a kultuře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b="1" dirty="0" smtClean="0">
                <a:latin typeface="Arial Narrow" panose="020B0606020202030204" pitchFamily="34" charset="0"/>
              </a:rPr>
              <a:t>Mgr. Jan Vícha, Ph.D. </a:t>
            </a:r>
            <a:r>
              <a:rPr lang="cs-CZ" dirty="0" smtClean="0">
                <a:latin typeface="Arial Narrow" panose="020B0606020202030204" pitchFamily="34" charset="0"/>
              </a:rPr>
              <a:t>obsadil 2</a:t>
            </a:r>
            <a:r>
              <a:rPr lang="cs-CZ" dirty="0">
                <a:latin typeface="Arial Narrow" panose="020B0606020202030204" pitchFamily="34" charset="0"/>
              </a:rPr>
              <a:t>. místo </a:t>
            </a:r>
            <a:r>
              <a:rPr lang="cs-CZ" dirty="0" smtClean="0">
                <a:latin typeface="Arial Narrow" panose="020B0606020202030204" pitchFamily="34" charset="0"/>
              </a:rPr>
              <a:t>v</a:t>
            </a:r>
            <a:r>
              <a:rPr lang="cs-CZ" dirty="0">
                <a:latin typeface="Arial Narrow" panose="020B0606020202030204" pitchFamily="34" charset="0"/>
              </a:rPr>
              <a:t> soutěži České spektroskopické společnosti Jana Marka Marci v kategorii vědců do 35 </a:t>
            </a:r>
            <a:r>
              <a:rPr lang="cs-CZ" dirty="0" smtClean="0">
                <a:latin typeface="Arial Narrow" panose="020B0606020202030204" pitchFamily="34" charset="0"/>
              </a:rPr>
              <a:t>let.</a:t>
            </a:r>
            <a:endParaRPr lang="cs-CZ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4" y="0"/>
            <a:ext cx="9157403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Strategická vize</a:t>
            </a:r>
            <a:endParaRPr lang="cs-CZ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2" y="268158"/>
            <a:ext cx="506882" cy="506882"/>
          </a:xfrm>
          <a:prstGeom prst="rect">
            <a:avLst/>
          </a:prstGeom>
        </p:spPr>
      </p:pic>
      <p:sp>
        <p:nvSpPr>
          <p:cNvPr id="6" name="TextovéPole 5"/>
          <p:cNvSpPr txBox="1">
            <a:spLocks/>
          </p:cNvSpPr>
          <p:nvPr/>
        </p:nvSpPr>
        <p:spPr>
          <a:xfrm>
            <a:off x="3275856" y="5596387"/>
            <a:ext cx="586814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00" dirty="0" smtClean="0">
                <a:latin typeface="Arial Narrow" panose="020B0606020202030204" pitchFamily="34" charset="0"/>
              </a:rPr>
              <a:t>  </a:t>
            </a:r>
          </a:p>
          <a:p>
            <a:r>
              <a:rPr lang="cs-CZ" sz="2400" dirty="0" smtClean="0">
                <a:latin typeface="Arial Narrow" panose="020B0606020202030204" pitchFamily="34" charset="0"/>
              </a:rPr>
              <a:t>  Univerzita Tomáše Bati je moderní podnikatelská</a:t>
            </a:r>
          </a:p>
          <a:p>
            <a:r>
              <a:rPr lang="cs-CZ" sz="2400" dirty="0">
                <a:latin typeface="Arial Narrow" panose="020B0606020202030204" pitchFamily="34" charset="0"/>
              </a:rPr>
              <a:t> </a:t>
            </a:r>
            <a:r>
              <a:rPr lang="cs-CZ" sz="2400" dirty="0" smtClean="0">
                <a:latin typeface="Arial Narrow" panose="020B0606020202030204" pitchFamily="34" charset="0"/>
              </a:rPr>
              <a:t> univerzita</a:t>
            </a:r>
            <a:r>
              <a:rPr lang="cs-CZ" sz="2400" dirty="0">
                <a:latin typeface="Arial Narrow" panose="020B0606020202030204" pitchFamily="34" charset="0"/>
              </a:rPr>
              <a:t> </a:t>
            </a:r>
            <a:r>
              <a:rPr lang="cs-CZ" sz="2400" dirty="0" smtClean="0">
                <a:latin typeface="Arial Narrow" panose="020B0606020202030204" pitchFamily="34" charset="0"/>
              </a:rPr>
              <a:t>usilující o mezinárodní respekt.</a:t>
            </a:r>
          </a:p>
          <a:p>
            <a:endParaRPr lang="cs-CZ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Národní a mezinárodní ocenění UTB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02296" y="1124744"/>
            <a:ext cx="7990184" cy="5346830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Ocenění studentů:</a:t>
            </a:r>
          </a:p>
          <a:p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tým studentek </a:t>
            </a:r>
            <a:r>
              <a:rPr lang="cs-CZ" sz="1600" dirty="0" err="1" smtClean="0">
                <a:latin typeface="Arial Narrow" panose="020B0606020202030204" pitchFamily="34" charset="0"/>
              </a:rPr>
              <a:t>FaME</a:t>
            </a:r>
            <a:r>
              <a:rPr lang="cs-CZ" sz="1600" dirty="0" smtClean="0">
                <a:latin typeface="Arial Narrow" panose="020B0606020202030204" pitchFamily="34" charset="0"/>
              </a:rPr>
              <a:t> (Pavla </a:t>
            </a:r>
            <a:r>
              <a:rPr lang="cs-CZ" sz="1600" dirty="0">
                <a:latin typeface="Arial Narrow" panose="020B0606020202030204" pitchFamily="34" charset="0"/>
              </a:rPr>
              <a:t>Přidalová, Martina </a:t>
            </a:r>
            <a:r>
              <a:rPr lang="cs-CZ" sz="1600" dirty="0" err="1">
                <a:latin typeface="Arial Narrow" panose="020B0606020202030204" pitchFamily="34" charset="0"/>
              </a:rPr>
              <a:t>Duráková</a:t>
            </a:r>
            <a:r>
              <a:rPr lang="cs-CZ" sz="1600" dirty="0">
                <a:latin typeface="Arial Narrow" panose="020B0606020202030204" pitchFamily="34" charset="0"/>
              </a:rPr>
              <a:t> a Gabriela </a:t>
            </a:r>
            <a:r>
              <a:rPr lang="cs-CZ" sz="1600" dirty="0" err="1" smtClean="0">
                <a:latin typeface="Arial Narrow" panose="020B0606020202030204" pitchFamily="34" charset="0"/>
              </a:rPr>
              <a:t>Rošlapilová</a:t>
            </a:r>
            <a:r>
              <a:rPr lang="cs-CZ" sz="1600" dirty="0" smtClean="0">
                <a:latin typeface="Arial Narrow" panose="020B0606020202030204" pitchFamily="34" charset="0"/>
              </a:rPr>
              <a:t>) </a:t>
            </a:r>
            <a:br>
              <a:rPr lang="cs-CZ" sz="1600" dirty="0" smtClean="0">
                <a:latin typeface="Arial Narrow" panose="020B0606020202030204" pitchFamily="34" charset="0"/>
              </a:rPr>
            </a:br>
            <a:r>
              <a:rPr lang="cs-CZ" sz="1600" dirty="0" smtClean="0">
                <a:latin typeface="Arial Narrow" panose="020B0606020202030204" pitchFamily="34" charset="0"/>
              </a:rPr>
              <a:t>z </a:t>
            </a:r>
            <a:r>
              <a:rPr lang="cs-CZ" sz="1600" dirty="0">
                <a:latin typeface="Arial Narrow" panose="020B0606020202030204" pitchFamily="34" charset="0"/>
              </a:rPr>
              <a:t>Ústavu podnikové </a:t>
            </a:r>
            <a:r>
              <a:rPr lang="cs-CZ" sz="1600" dirty="0" smtClean="0">
                <a:latin typeface="Arial Narrow" panose="020B0606020202030204" pitchFamily="34" charset="0"/>
              </a:rPr>
              <a:t>ekonomiky </a:t>
            </a:r>
            <a:r>
              <a:rPr lang="cs-CZ" sz="1600" b="1" dirty="0" smtClean="0">
                <a:latin typeface="Arial Narrow" panose="020B0606020202030204" pitchFamily="34" charset="0"/>
              </a:rPr>
              <a:t>ve </a:t>
            </a:r>
            <a:r>
              <a:rPr lang="cs-CZ" sz="1600" b="1" dirty="0">
                <a:latin typeface="Arial Narrow" panose="020B0606020202030204" pitchFamily="34" charset="0"/>
              </a:rPr>
              <a:t>studentské sekci konference </a:t>
            </a:r>
            <a:r>
              <a:rPr lang="cs-CZ" sz="1600" b="1" dirty="0" err="1" smtClean="0">
                <a:latin typeface="Arial Narrow" panose="020B0606020202030204" pitchFamily="34" charset="0"/>
              </a:rPr>
              <a:t>AdCamp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2. místo </a:t>
            </a:r>
            <a:r>
              <a:rPr lang="cs-CZ" sz="1600" dirty="0">
                <a:latin typeface="Arial Narrow" panose="020B0606020202030204" pitchFamily="34" charset="0"/>
              </a:rPr>
              <a:t>pro tým studentů </a:t>
            </a:r>
            <a:r>
              <a:rPr lang="cs-CZ" sz="1600" dirty="0" err="1" smtClean="0">
                <a:latin typeface="Arial Narrow" panose="020B0606020202030204" pitchFamily="34" charset="0"/>
              </a:rPr>
              <a:t>FaME</a:t>
            </a:r>
            <a:r>
              <a:rPr lang="cs-CZ" sz="1600" dirty="0" smtClean="0">
                <a:latin typeface="Arial Narrow" panose="020B0606020202030204" pitchFamily="34" charset="0"/>
              </a:rPr>
              <a:t> oborů </a:t>
            </a:r>
            <a:r>
              <a:rPr lang="cs-CZ" sz="1600" dirty="0">
                <a:latin typeface="Arial Narrow" panose="020B0606020202030204" pitchFamily="34" charset="0"/>
              </a:rPr>
              <a:t>Průmyslové inženýrství a Podniková ekonomika </a:t>
            </a:r>
            <a:r>
              <a:rPr lang="cs-CZ" sz="1600" b="1" dirty="0" smtClean="0">
                <a:latin typeface="Arial Narrow" panose="020B0606020202030204" pitchFamily="34" charset="0"/>
              </a:rPr>
              <a:t>v</a:t>
            </a:r>
            <a:r>
              <a:rPr lang="cs-CZ" sz="1600" b="1" dirty="0">
                <a:latin typeface="Arial Narrow" panose="020B0606020202030204" pitchFamily="34" charset="0"/>
              </a:rPr>
              <a:t> mezinárodní soutěži Study Case </a:t>
            </a:r>
            <a:r>
              <a:rPr lang="cs-CZ" sz="1600" b="1" dirty="0" err="1">
                <a:latin typeface="Arial Narrow" panose="020B0606020202030204" pitchFamily="34" charset="0"/>
              </a:rPr>
              <a:t>Competivity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Dayes</a:t>
            </a:r>
            <a:r>
              <a:rPr lang="cs-CZ" sz="1600" dirty="0">
                <a:latin typeface="Arial Narrow" panose="020B0606020202030204" pitchFamily="34" charset="0"/>
              </a:rPr>
              <a:t> na University </a:t>
            </a:r>
            <a:r>
              <a:rPr lang="cs-CZ" sz="1600" dirty="0" err="1">
                <a:latin typeface="Arial Narrow" panose="020B0606020202030204" pitchFamily="34" charset="0"/>
              </a:rPr>
              <a:t>of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West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Hungary</a:t>
            </a:r>
            <a:r>
              <a:rPr lang="cs-CZ" sz="1600" dirty="0">
                <a:latin typeface="Arial Narrow" panose="020B0606020202030204" pitchFamily="34" charset="0"/>
              </a:rPr>
              <a:t> v </a:t>
            </a:r>
            <a:r>
              <a:rPr lang="cs-CZ" sz="1600" dirty="0" smtClean="0">
                <a:latin typeface="Arial Narrow" panose="020B0606020202030204" pitchFamily="34" charset="0"/>
              </a:rPr>
              <a:t>Šoproni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Gabrielu Lhotákovou </a:t>
            </a:r>
            <a:r>
              <a:rPr lang="cs-CZ" sz="1600" dirty="0" smtClean="0">
                <a:latin typeface="Arial Narrow" panose="020B0606020202030204" pitchFamily="34" charset="0"/>
              </a:rPr>
              <a:t>(FMK) </a:t>
            </a:r>
            <a:r>
              <a:rPr lang="cs-CZ" sz="1600" b="1" dirty="0" smtClean="0">
                <a:latin typeface="Arial Narrow" panose="020B0606020202030204" pitchFamily="34" charset="0"/>
              </a:rPr>
              <a:t>v</a:t>
            </a:r>
            <a:r>
              <a:rPr lang="cs-CZ" sz="1600" b="1" dirty="0">
                <a:latin typeface="Arial Narrow" panose="020B0606020202030204" pitchFamily="34" charset="0"/>
              </a:rPr>
              <a:t> soutěži Sanssouci Junior </a:t>
            </a:r>
            <a:r>
              <a:rPr lang="cs-CZ" sz="1600" b="1" dirty="0" err="1">
                <a:latin typeface="Arial Narrow" panose="020B0606020202030204" pitchFamily="34" charset="0"/>
              </a:rPr>
              <a:t>Glass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Match</a:t>
            </a:r>
            <a:r>
              <a:rPr lang="cs-CZ" sz="1600" b="1" dirty="0">
                <a:latin typeface="Arial Narrow" panose="020B0606020202030204" pitchFamily="34" charset="0"/>
              </a:rPr>
              <a:t> 2015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sz="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Pawla </a:t>
            </a:r>
            <a:r>
              <a:rPr lang="cs-CZ" sz="1600" dirty="0" err="1">
                <a:latin typeface="Arial Narrow" panose="020B0606020202030204" pitchFamily="34" charset="0"/>
              </a:rPr>
              <a:t>Ratajczyka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smtClean="0">
                <a:latin typeface="Arial Narrow" panose="020B0606020202030204" pitchFamily="34" charset="0"/>
              </a:rPr>
              <a:t>(FMK) </a:t>
            </a:r>
            <a:r>
              <a:rPr lang="cs-CZ" sz="1600" b="1" dirty="0" smtClean="0">
                <a:latin typeface="Arial Narrow" panose="020B0606020202030204" pitchFamily="34" charset="0"/>
              </a:rPr>
              <a:t>v </a:t>
            </a:r>
            <a:r>
              <a:rPr lang="cs-CZ" sz="1600" b="1" dirty="0">
                <a:latin typeface="Arial Narrow" panose="020B0606020202030204" pitchFamily="34" charset="0"/>
              </a:rPr>
              <a:t>mezinárodní studentské soutěže ve </a:t>
            </a:r>
            <a:r>
              <a:rPr lang="cs-CZ" sz="1600" b="1" dirty="0" err="1">
                <a:latin typeface="Arial Narrow" panose="020B0606020202030204" pitchFamily="34" charset="0"/>
              </a:rPr>
              <a:t>videomappingu</a:t>
            </a:r>
            <a:r>
              <a:rPr lang="cs-CZ" sz="1600" b="1" dirty="0">
                <a:latin typeface="Arial Narrow" panose="020B0606020202030204" pitchFamily="34" charset="0"/>
              </a:rPr>
              <a:t>, Faro, Portugalsko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sz="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Jitku Andrýskovou </a:t>
            </a:r>
            <a:r>
              <a:rPr lang="cs-CZ" sz="1600" dirty="0" smtClean="0">
                <a:latin typeface="Arial Narrow" panose="020B0606020202030204" pitchFamily="34" charset="0"/>
              </a:rPr>
              <a:t>(FMK) </a:t>
            </a:r>
            <a:r>
              <a:rPr lang="cs-CZ" sz="1600" b="1" dirty="0" smtClean="0">
                <a:latin typeface="Arial Narrow" panose="020B0606020202030204" pitchFamily="34" charset="0"/>
              </a:rPr>
              <a:t>v</a:t>
            </a:r>
            <a:r>
              <a:rPr lang="cs-CZ" sz="1600" b="1" dirty="0">
                <a:latin typeface="Arial Narrow" panose="020B0606020202030204" pitchFamily="34" charset="0"/>
              </a:rPr>
              <a:t> soutěži Grand Prix </a:t>
            </a:r>
            <a:r>
              <a:rPr lang="cs-CZ" sz="1600" b="1" dirty="0" err="1">
                <a:latin typeface="Arial Narrow" panose="020B0606020202030204" pitchFamily="34" charset="0"/>
              </a:rPr>
              <a:t>Mobitex</a:t>
            </a:r>
            <a:r>
              <a:rPr lang="cs-CZ" sz="1600" b="1" dirty="0">
                <a:latin typeface="Arial Narrow" panose="020B0606020202030204" pitchFamily="34" charset="0"/>
              </a:rPr>
              <a:t> 2015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sz="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Jana Černého </a:t>
            </a:r>
            <a:r>
              <a:rPr lang="cs-CZ" sz="1600" dirty="0" smtClean="0">
                <a:latin typeface="Arial Narrow" panose="020B0606020202030204" pitchFamily="34" charset="0"/>
              </a:rPr>
              <a:t>(FMK) </a:t>
            </a:r>
            <a:r>
              <a:rPr lang="cs-CZ" sz="1600" b="1" dirty="0" smtClean="0">
                <a:latin typeface="Arial Narrow" panose="020B0606020202030204" pitchFamily="34" charset="0"/>
              </a:rPr>
              <a:t>v</a:t>
            </a:r>
            <a:r>
              <a:rPr lang="cs-CZ" sz="1600" b="1" dirty="0">
                <a:latin typeface="Arial Narrow" panose="020B0606020202030204" pitchFamily="34" charset="0"/>
              </a:rPr>
              <a:t> soutěži </a:t>
            </a:r>
            <a:r>
              <a:rPr lang="cs-CZ" sz="1600" b="1" dirty="0" err="1">
                <a:latin typeface="Arial Narrow" panose="020B0606020202030204" pitchFamily="34" charset="0"/>
              </a:rPr>
              <a:t>Signal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Fresh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Fashion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Contest</a:t>
            </a:r>
            <a:r>
              <a:rPr lang="cs-CZ" sz="1600" b="1" dirty="0">
                <a:latin typeface="Arial Narrow" panose="020B0606020202030204" pitchFamily="34" charset="0"/>
              </a:rPr>
              <a:t>, Bratislava</a:t>
            </a:r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cs-CZ" sz="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1. místo </a:t>
            </a:r>
            <a:r>
              <a:rPr lang="cs-CZ" sz="1600" dirty="0">
                <a:latin typeface="Arial Narrow" panose="020B0606020202030204" pitchFamily="34" charset="0"/>
              </a:rPr>
              <a:t>pro Veroniku </a:t>
            </a:r>
            <a:r>
              <a:rPr lang="cs-CZ" sz="1600" dirty="0" err="1">
                <a:latin typeface="Arial Narrow" panose="020B0606020202030204" pitchFamily="34" charset="0"/>
              </a:rPr>
              <a:t>Tomačovičovou</a:t>
            </a:r>
            <a:r>
              <a:rPr lang="cs-CZ" sz="1600" dirty="0">
                <a:latin typeface="Arial Narrow" panose="020B0606020202030204" pitchFamily="34" charset="0"/>
              </a:rPr>
              <a:t>, Lucii Kubišovou a Branislava </a:t>
            </a:r>
            <a:r>
              <a:rPr lang="cs-CZ" sz="1600" dirty="0" err="1">
                <a:latin typeface="Arial Narrow" panose="020B0606020202030204" pitchFamily="34" charset="0"/>
              </a:rPr>
              <a:t>Glejtka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smtClean="0">
                <a:latin typeface="Arial Narrow" panose="020B0606020202030204" pitchFamily="34" charset="0"/>
              </a:rPr>
              <a:t>(FMK) v</a:t>
            </a:r>
            <a:r>
              <a:rPr lang="cs-CZ" sz="1600" dirty="0">
                <a:latin typeface="Arial Narrow" panose="020B0606020202030204" pitchFamily="34" charset="0"/>
              </a:rPr>
              <a:t> kategorii </a:t>
            </a:r>
            <a:r>
              <a:rPr lang="cs-CZ" sz="1600" b="1" dirty="0">
                <a:latin typeface="Arial Narrow" panose="020B0606020202030204" pitchFamily="34" charset="0"/>
              </a:rPr>
              <a:t>POPAI STUDENT </a:t>
            </a:r>
            <a:r>
              <a:rPr lang="cs-CZ" sz="1600" b="1" dirty="0" smtClean="0">
                <a:latin typeface="Arial Narrow" panose="020B0606020202030204" pitchFamily="34" charset="0"/>
              </a:rPr>
              <a:t>AWARD</a:t>
            </a:r>
            <a:r>
              <a:rPr lang="cs-CZ" sz="1600" dirty="0" smtClean="0">
                <a:latin typeface="Arial Narrow" panose="020B0606020202030204" pitchFamily="34" charset="0"/>
              </a:rPr>
              <a:t>.</a:t>
            </a:r>
          </a:p>
          <a:p>
            <a:endParaRPr lang="cs-CZ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Grand Prix University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Award</a:t>
            </a:r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for</a:t>
            </a:r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Overseas</a:t>
            </a:r>
            <a:r>
              <a:rPr lang="cs-CZ" sz="1600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dirty="0">
                <a:latin typeface="Arial Narrow" panose="020B0606020202030204" pitchFamily="34" charset="0"/>
              </a:rPr>
              <a:t>a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Seiskuki</a:t>
            </a:r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Corporate</a:t>
            </a:r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Arial Narrow" panose="020B0606020202030204" pitchFamily="34" charset="0"/>
              </a:rPr>
              <a:t>Award</a:t>
            </a:r>
            <a:r>
              <a:rPr lang="cs-CZ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cs-CZ" sz="1600" dirty="0">
                <a:latin typeface="Arial Narrow" panose="020B0606020202030204" pitchFamily="34" charset="0"/>
              </a:rPr>
              <a:t>pro výstavu </a:t>
            </a:r>
            <a:r>
              <a:rPr lang="cs-CZ" sz="1600" dirty="0" err="1">
                <a:latin typeface="Arial Narrow" panose="020B0606020202030204" pitchFamily="34" charset="0"/>
              </a:rPr>
              <a:t>Pairs</a:t>
            </a:r>
            <a:r>
              <a:rPr lang="cs-CZ" sz="1600" dirty="0">
                <a:latin typeface="Arial Narrow" panose="020B0606020202030204" pitchFamily="34" charset="0"/>
              </a:rPr>
              <a:t> in </a:t>
            </a:r>
            <a:r>
              <a:rPr lang="cs-CZ" sz="1600" dirty="0" err="1">
                <a:latin typeface="Arial Narrow" panose="020B0606020202030204" pitchFamily="34" charset="0"/>
              </a:rPr>
              <a:t>Squares</a:t>
            </a:r>
            <a:r>
              <a:rPr lang="cs-CZ" sz="1600" dirty="0">
                <a:latin typeface="Arial Narrow" panose="020B0606020202030204" pitchFamily="34" charset="0"/>
              </a:rPr>
              <a:t>, kterou uspořádali studenti ateliéru Průmyslový design </a:t>
            </a:r>
            <a:r>
              <a:rPr lang="cs-CZ" sz="1600" b="1" dirty="0">
                <a:latin typeface="Arial Narrow" panose="020B0606020202030204" pitchFamily="34" charset="0"/>
              </a:rPr>
              <a:t>v Tokiu</a:t>
            </a:r>
            <a:r>
              <a:rPr lang="cs-CZ" sz="1600" dirty="0" smtClean="0">
                <a:latin typeface="Arial Narrow" panose="020B0606020202030204" pitchFamily="34" charset="0"/>
              </a:rPr>
              <a:t>.</a:t>
            </a:r>
          </a:p>
          <a:p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cs-CZ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… a řada dalších (viz text Výroční zprávy o činnosti UTB).</a:t>
            </a:r>
            <a:endParaRPr lang="cs-CZ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58941"/>
            <a:ext cx="6526146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800" b="1" baseline="30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Mezinárodní </a:t>
            </a:r>
            <a:r>
              <a:rPr lang="cs-CZ" sz="8800" b="1" baseline="300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rankingy</a:t>
            </a:r>
            <a:endParaRPr lang="en-GB" sz="8800" b="1" baseline="30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165304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576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Hodnocení veřejných vysokých škol – mezinárodní </a:t>
            </a:r>
            <a:r>
              <a:rPr lang="cs-CZ" sz="20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rankingy</a:t>
            </a:r>
            <a:endParaRPr lang="cs-CZ" sz="2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96219"/>
              </p:ext>
            </p:extLst>
          </p:nvPr>
        </p:nvGraphicFramePr>
        <p:xfrm>
          <a:off x="940008" y="2729646"/>
          <a:ext cx="56798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968"/>
                <a:gridCol w="1051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 Narrow" panose="020B0606020202030204" pitchFamily="34" charset="0"/>
                        </a:rPr>
                        <a:t>Název instituce</a:t>
                      </a:r>
                      <a:endParaRPr lang="cs-CZ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 Narrow" panose="020B0606020202030204" pitchFamily="34" charset="0"/>
                        </a:rPr>
                        <a:t>Pořadí v žebříčku</a:t>
                      </a:r>
                      <a:endParaRPr lang="cs-CZ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Univerzita Karlova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279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České vysoké učení technické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451-460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Masarykova univerzita v Brně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551-600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Vysoké učení technické v Brně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601-650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07521" y="1793542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QS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World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University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Rankings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2015/16</a:t>
            </a:r>
          </a:p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(top 800 univerzit z celého světa, umístily se 4 české VVŠ) 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8384" y="640574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QS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576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Hodnocení veřejných vysokých škol – mezinárodní </a:t>
            </a:r>
            <a:r>
              <a:rPr lang="cs-CZ" sz="20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rankingy</a:t>
            </a:r>
            <a:endParaRPr lang="cs-CZ" sz="2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13104"/>
              </p:ext>
            </p:extLst>
          </p:nvPr>
        </p:nvGraphicFramePr>
        <p:xfrm>
          <a:off x="971600" y="1772816"/>
          <a:ext cx="67684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50"/>
                <a:gridCol w="1057617"/>
                <a:gridCol w="1057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 Narrow" panose="020B0606020202030204" pitchFamily="34" charset="0"/>
                        </a:rPr>
                        <a:t>Název instituce</a:t>
                      </a:r>
                      <a:endParaRPr lang="cs-CZ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 Narrow" panose="020B0606020202030204" pitchFamily="34" charset="0"/>
                        </a:rPr>
                        <a:t>Pořadí v žebříčku</a:t>
                      </a:r>
                      <a:endParaRPr lang="cs-CZ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 Narrow" panose="020B0606020202030204" pitchFamily="34" charset="0"/>
                        </a:rPr>
                        <a:t>Body</a:t>
                      </a:r>
                      <a:endParaRPr lang="cs-CZ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Univerzita Karlova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92,3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České vysoké učení technické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86,6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Masarykova univerzita v Brně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85,3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Vysoké učení technické v Brně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19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79,1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Univerzita Palackého v Olomouci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64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51,1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Vysoká škola chemicko-technologická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76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46,0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 Narrow" panose="020B0606020202030204" pitchFamily="34" charset="0"/>
                        </a:rPr>
                        <a:t>Univerzita Tomáše Bati ve Zlíně</a:t>
                      </a:r>
                      <a:endParaRPr lang="cs-CZ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 Narrow" panose="020B0606020202030204" pitchFamily="34" charset="0"/>
                        </a:rPr>
                        <a:t>92</a:t>
                      </a:r>
                      <a:endParaRPr lang="cs-CZ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 Narrow" panose="020B0606020202030204" pitchFamily="34" charset="0"/>
                        </a:rPr>
                        <a:t>39,9</a:t>
                      </a:r>
                      <a:endParaRPr lang="cs-CZ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Západočeská univerzita v Plzni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96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37,9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Ostravská univerzita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101-110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Vysoká škola ekonomická v Praze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111-120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cs-CZ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04148" y="980728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QS University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Rankings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EECA 2015 (top 150 – umístilo se 10 českých VVŠ)</a:t>
            </a:r>
          </a:p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ranking of the top universities in Emerging Europe and Central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Asia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8384" y="640574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QS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576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Hodnocení veřejných vysokých škol – mezinárodní </a:t>
            </a:r>
            <a:r>
              <a:rPr lang="cs-CZ" sz="20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rankingy</a:t>
            </a:r>
            <a:endParaRPr lang="cs-CZ" sz="2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06388"/>
              </p:ext>
            </p:extLst>
          </p:nvPr>
        </p:nvGraphicFramePr>
        <p:xfrm>
          <a:off x="971600" y="1392315"/>
          <a:ext cx="676848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50"/>
                <a:gridCol w="1057617"/>
                <a:gridCol w="1057617"/>
              </a:tblGrid>
              <a:tr h="26369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Název instituce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Pořadí v žebříčku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Body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Univerzita Karlova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272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4.29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České vysoké učení technické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618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1.41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Univerzita Palackého v Olomouci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630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1.37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Masarykova univerzita v Brně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732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1.07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Vysoká škola chemicko-technologická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835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0.83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Vysoké učení technické v Brně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857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0.78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Univerzita Pardubice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1307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0.34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Univerzita obrany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1396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0.29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Univerzita Tomáše Bati ve Zlíně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1480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0.24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Česká zemědělská univerzita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1528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0.20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Veterinární a farmaceutická univerzita Brno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1647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0.20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Západočeská</a:t>
                      </a:r>
                      <a:r>
                        <a:rPr lang="cs-CZ" sz="1600" b="0" baseline="0" dirty="0" smtClean="0">
                          <a:latin typeface="Arial Narrow" panose="020B0606020202030204" pitchFamily="34" charset="0"/>
                        </a:rPr>
                        <a:t> univerzita v Plzni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1648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0.20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Jihočeská univerzita v Českých Budějovicích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1816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0.15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Mendelova</a:t>
                      </a:r>
                      <a:r>
                        <a:rPr lang="cs-CZ" sz="1600" b="0" baseline="0" dirty="0" smtClean="0">
                          <a:latin typeface="Arial Narrow" panose="020B0606020202030204" pitchFamily="34" charset="0"/>
                        </a:rPr>
                        <a:t> univerzita v Brně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2178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0.05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Vysoká škola</a:t>
                      </a:r>
                      <a:r>
                        <a:rPr lang="cs-CZ" sz="1600" b="0" baseline="0" dirty="0" smtClean="0">
                          <a:latin typeface="Arial Narrow" panose="020B0606020202030204" pitchFamily="34" charset="0"/>
                        </a:rPr>
                        <a:t> ekonomická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2308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0.05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VŠB-Technická univerzita Ostrava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2345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0.05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Technická univerzita v Liberci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2588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Ostravská univerzita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2673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04148" y="980728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SCIMAGO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Institutions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Ranking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–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Innovative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Knowledge</a:t>
            </a:r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(2014)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8384" y="640574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SCIMAGO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639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Hodnocení veřejných vysokých škol – hodnocení časopisu TÝDEN</a:t>
            </a:r>
          </a:p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„Kam jít studovat na vysokou školu v roce 2016?“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64"/>
              </p:ext>
            </p:extLst>
          </p:nvPr>
        </p:nvGraphicFramePr>
        <p:xfrm>
          <a:off x="956487" y="1782637"/>
          <a:ext cx="671185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923"/>
                <a:gridCol w="5240015"/>
                <a:gridCol w="684920"/>
              </a:tblGrid>
              <a:tr h="26369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Pořadí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Název fakulty / školy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Počet bodů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Ekonomická fakulta Technické univerzity v Liberci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14,64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2.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Národohospodářská fakulta VŠE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14,60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3.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Fakulta managementu a ekonomiky UTB ve Zlíně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14,59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4.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Fakulta</a:t>
                      </a:r>
                      <a:r>
                        <a:rPr lang="cs-CZ" sz="1600" b="0" baseline="0" dirty="0" smtClean="0">
                          <a:latin typeface="Arial Narrow" panose="020B0606020202030204" pitchFamily="34" charset="0"/>
                        </a:rPr>
                        <a:t> ekonomická VŠB-TU Ostrava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14,42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Ekonomicko-správní fakulta Masarykovy univerzity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14,35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89035" y="137105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Ekonomie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56309"/>
              </p:ext>
            </p:extLst>
          </p:nvPr>
        </p:nvGraphicFramePr>
        <p:xfrm>
          <a:off x="935736" y="4350345"/>
          <a:ext cx="673260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56"/>
                <a:gridCol w="5256215"/>
                <a:gridCol w="687037"/>
              </a:tblGrid>
              <a:tr h="26369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Pořadí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Název fakulty / školy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Počet bodů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Divadelní fakulta Akademie múzických umění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19,12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2.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Fakulta multimediálních komunikací UTB ve Zlíně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14,56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C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3.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Vysoká škola uměleckoprůmyslová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13,95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4.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Fakulta architektury ČVUT v Praze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13,44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Fakulta designu a umění Ladislava </a:t>
                      </a:r>
                      <a:r>
                        <a:rPr lang="cs-CZ" sz="1600" b="0" dirty="0" err="1" smtClean="0">
                          <a:latin typeface="Arial Narrow" panose="020B0606020202030204" pitchFamily="34" charset="0"/>
                        </a:rPr>
                        <a:t>Sutnara</a:t>
                      </a:r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 ZČU</a:t>
                      </a:r>
                      <a:r>
                        <a:rPr lang="cs-CZ" sz="1600" b="0" baseline="0" dirty="0" smtClean="0">
                          <a:latin typeface="Arial Narrow" panose="020B0606020202030204" pitchFamily="34" charset="0"/>
                        </a:rPr>
                        <a:t> v Plzni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13,19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68284" y="393875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Umění, uměnovědy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6405740"/>
            <a:ext cx="96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TÝDEN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7577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Hodnocení vědeckých center zbudovaných z peněz EU dle publikační činnosti</a:t>
            </a:r>
          </a:p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Lidové noviny, 22. února 2016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5041"/>
              </p:ext>
            </p:extLst>
          </p:nvPr>
        </p:nvGraphicFramePr>
        <p:xfrm>
          <a:off x="972480" y="2348880"/>
          <a:ext cx="743193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22"/>
                <a:gridCol w="6021338"/>
                <a:gridCol w="660878"/>
              </a:tblGrid>
              <a:tr h="26369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Pořadí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Název centra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 Narrow" panose="020B0606020202030204" pitchFamily="34" charset="0"/>
                        </a:rPr>
                        <a:t>Počet studií</a:t>
                      </a:r>
                      <a:endParaRPr lang="cs-CZ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Středoevropský technologický institut (CEITEC, Brno)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2 454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2.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Regionální centrum pokročilých technologií a materiálů (RCPTM, Olomouc)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1 343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3.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Mezinárodní centrum klinického výzkumu (FNUSA-ICRC, Brno)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970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4.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Biomedicína pro regionální rozvoj a lidské zdroje (ÚMTM, Olomouc)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502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Jihočeské výzkumné centrum akvakultury a biodiverzity (CENAKVA, Vodňany)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477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6.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Centrum regionu Haná pro biotechnologický a zemědělský výzkum (Olomouc)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472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Centrum </a:t>
                      </a:r>
                      <a:r>
                        <a:rPr lang="en-US" sz="1600" b="0" dirty="0" err="1" smtClean="0">
                          <a:latin typeface="Arial Narrow" panose="020B0606020202030204" pitchFamily="34" charset="0"/>
                        </a:rPr>
                        <a:t>excelence</a:t>
                      </a:r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 IT4</a:t>
                      </a:r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Innovations (IT4I, Ostrava)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422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Centrum polymerních systémů (CPS, Zlín)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366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rgbClr val="FFC000"/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9.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Nové technologie pro informační společnost (NTIS, Plzeň)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335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10.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 Narrow" panose="020B0606020202030204" pitchFamily="34" charset="0"/>
                        </a:rPr>
                        <a:t>Biotechnologické a biomedicínské centrum Pramen (BIOCEV, Vestec)</a:t>
                      </a:r>
                      <a:endParaRPr lang="cs-CZ" sz="1600" b="0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 Narrow" panose="020B0606020202030204" pitchFamily="34" charset="0"/>
                        </a:rPr>
                        <a:t>   273</a:t>
                      </a:r>
                      <a:endParaRPr lang="cs-CZ" sz="1600" b="1" dirty="0">
                        <a:latin typeface="Arial Narrow" panose="020B0606020202030204" pitchFamily="34" charset="0"/>
                      </a:endParaRPr>
                    </a:p>
                  </a:txBody>
                  <a:tcPr marL="108000" marR="1080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596336" y="6405740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Lidové noviny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05029" y="1937293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Nejlepších 10 center z celkových 48 hodnocených</a:t>
            </a:r>
            <a:endParaRPr lang="cs-CZ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3145968" y="188640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Děkuji za pozornost.</a:t>
            </a:r>
            <a:endParaRPr lang="cs-CZ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737"/>
            <a:ext cx="9144000" cy="49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457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Vývoj počtu studentů UTB v letech 2001 - 2015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7" name="Graf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82632"/>
              </p:ext>
            </p:extLst>
          </p:nvPr>
        </p:nvGraphicFramePr>
        <p:xfrm>
          <a:off x="906088" y="1124744"/>
          <a:ext cx="777036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ovéPole 47"/>
          <p:cNvSpPr txBox="1"/>
          <p:nvPr/>
        </p:nvSpPr>
        <p:spPr>
          <a:xfrm>
            <a:off x="1640839" y="4941767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1 086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011478" y="461389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2 610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430521" y="4394721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3 458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2780438" y="4111223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4 201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175374" y="378904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5 759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3607665" y="3272494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7 388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3991770" y="2964092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8 544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397254" y="2602997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9 974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170" y="2183595"/>
            <a:ext cx="6386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11 320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150594" y="1816740"/>
            <a:ext cx="6551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12 655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5595350" y="1517224"/>
            <a:ext cx="6295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13 921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6146891" y="1554957"/>
            <a:ext cx="656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13 536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479261" y="1787919"/>
            <a:ext cx="654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12 922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6967229" y="193052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12 580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7382456" y="2183595"/>
            <a:ext cx="6329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11 324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7690714" y="2449109"/>
            <a:ext cx="649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10 319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8082467" y="266266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 Narrow" panose="020B0606020202030204" pitchFamily="34" charset="0"/>
              </a:rPr>
              <a:t>9 643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7335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Univerzitní města v České republice s počtem studentů v akad. roce 2014/15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www.zaskolou.cz/app/mSlepeMapy/data/images/CR_kraj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7" y="1518219"/>
            <a:ext cx="762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782934" y="4470547"/>
            <a:ext cx="13896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Zlín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10 192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64320" y="3606451"/>
            <a:ext cx="13896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Ostrava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univerzity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25 617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66910" y="2927401"/>
            <a:ext cx="1298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Opava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5 962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18838" y="3822475"/>
            <a:ext cx="13896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Olomouc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19 382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10402" y="4758579"/>
            <a:ext cx="13896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Brno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univerzit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67 576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93509" y="4006560"/>
            <a:ext cx="1298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Jihlava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VVŠ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2 527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78354" y="3190963"/>
            <a:ext cx="1298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Pardubice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9 132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58194" y="2217060"/>
            <a:ext cx="16247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Hradec Králové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7 190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93626" y="2022275"/>
            <a:ext cx="1298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Liberec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6 987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17772" y="3038518"/>
            <a:ext cx="14810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univerzit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101 893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18438" y="4650856"/>
            <a:ext cx="1836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Budějovice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VVŠ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14 660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623343" y="3428784"/>
            <a:ext cx="13896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11 934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18438" y="2238299"/>
            <a:ext cx="16648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Ústí nad Labem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univerzita</a:t>
            </a:r>
          </a:p>
          <a:p>
            <a:r>
              <a:rPr lang="cs-CZ" sz="1400" b="1" dirty="0" smtClean="0"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8 977 studentů</a:t>
            </a:r>
            <a:endParaRPr lang="cs-CZ" sz="1400" b="1" dirty="0"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36141" y="1006612"/>
            <a:ext cx="244650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cs-CZ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niverzitních měst</a:t>
            </a:r>
          </a:p>
          <a:p>
            <a:r>
              <a:rPr lang="cs-CZ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veřejných vysokých škol</a:t>
            </a:r>
          </a:p>
          <a:p>
            <a:r>
              <a:rPr lang="cs-CZ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fakult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81136" y="1006612"/>
            <a:ext cx="85500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13</a:t>
            </a:r>
          </a:p>
          <a:p>
            <a:pPr algn="r"/>
            <a:r>
              <a:rPr lang="cs-CZ" sz="2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26</a:t>
            </a:r>
          </a:p>
          <a:p>
            <a:pPr algn="r"/>
            <a:r>
              <a:rPr lang="cs-CZ" sz="2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150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78278" y="6093340"/>
            <a:ext cx="669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Pozn. 1: je uveden přepočtený počet studentů (zaokrouhleno na celé) v akademickém roce 2014/15</a:t>
            </a:r>
          </a:p>
          <a:p>
            <a:r>
              <a:rPr lang="cs-CZ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Pozn. 2: v počtu studentů a fakult nejsou zahrnuty státní a soukromé vysoké školy</a:t>
            </a:r>
            <a:endParaRPr lang="cs-CZ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703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studií na veřejných vysokých školách v akademickém roce 2015/16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38698" y="641068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Zdroj: MŠMT</a:t>
            </a:r>
            <a:endParaRPr lang="cs-CZ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34980"/>
              </p:ext>
            </p:extLst>
          </p:nvPr>
        </p:nvGraphicFramePr>
        <p:xfrm>
          <a:off x="926644" y="980728"/>
          <a:ext cx="7893828" cy="542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H="1">
            <a:off x="4499992" y="3573016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55744" y="3203684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UTB: 11. pozice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studentů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83713"/>
              </p:ext>
            </p:extLst>
          </p:nvPr>
        </p:nvGraphicFramePr>
        <p:xfrm>
          <a:off x="971600" y="1196752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364182" y="1844824"/>
            <a:ext cx="26773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Počet studentů - samoplátců:</a:t>
            </a: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Počet neúspěšných studentů: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22293" y="1844823"/>
            <a:ext cx="762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9 643</a:t>
            </a:r>
          </a:p>
          <a:p>
            <a:pPr algn="r"/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     79 2 471</a:t>
            </a:r>
            <a:endParaRPr lang="cs-CZ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Počet studentů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57687"/>
              </p:ext>
            </p:extLst>
          </p:nvPr>
        </p:nvGraphicFramePr>
        <p:xfrm>
          <a:off x="971600" y="1052736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317249" y="1440741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20072" y="1440740"/>
            <a:ext cx="700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9 643</a:t>
            </a:r>
          </a:p>
        </p:txBody>
      </p:sp>
    </p:spTree>
    <p:extLst>
      <p:ext uri="{BB962C8B-B14F-4D97-AF65-F5344CB8AC3E}">
        <p14:creationId xmlns:p14="http://schemas.microsoft.com/office/powerpoint/2010/main" val="32491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36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Zájem o studium na UTB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01179"/>
              </p:ext>
            </p:extLst>
          </p:nvPr>
        </p:nvGraphicFramePr>
        <p:xfrm>
          <a:off x="971600" y="1196752"/>
          <a:ext cx="7488831" cy="137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576064"/>
                <a:gridCol w="576064"/>
                <a:gridCol w="576064"/>
                <a:gridCol w="504056"/>
                <a:gridCol w="504056"/>
                <a:gridCol w="504056"/>
                <a:gridCol w="504056"/>
                <a:gridCol w="576064"/>
                <a:gridCol w="504056"/>
                <a:gridCol w="576064"/>
                <a:gridCol w="504056"/>
                <a:gridCol w="576063"/>
              </a:tblGrid>
              <a:tr h="155471">
                <a:tc rowSpan="2">
                  <a:txBody>
                    <a:bodyPr/>
                    <a:lstStyle/>
                    <a:p>
                      <a:pPr algn="l" fontAlgn="b"/>
                      <a:endParaRPr lang="cs-CZ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FT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FaME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FMK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FAI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FHS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FLKŘ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</a:tr>
              <a:tr h="155471">
                <a:tc vMerge="1">
                  <a:txBody>
                    <a:bodyPr/>
                    <a:lstStyle/>
                    <a:p>
                      <a:pPr algn="l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Berlin CE" panose="02000503040000020004" pitchFamily="2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Přihlášky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Zapsáno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</a:tr>
              <a:tr h="1554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Bakalářské studium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166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1 286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</a:tr>
              <a:tr h="1554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>
                          <a:effectLst/>
                          <a:latin typeface="Arial Narrow" panose="020B0606020202030204" pitchFamily="34" charset="0"/>
                        </a:rPr>
                        <a:t>Magisterské studium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1 371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</a:tr>
              <a:tr h="1554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Doktorské</a:t>
                      </a:r>
                    </a:p>
                    <a:p>
                      <a:pPr algn="ctr" fontAlgn="b"/>
                      <a:r>
                        <a:rPr lang="cs-CZ" sz="105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studium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774" marR="7774" marT="7774" marB="0" anchor="ctr"/>
                </a:tc>
              </a:tr>
            </a:tbl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06639"/>
              </p:ext>
            </p:extLst>
          </p:nvPr>
        </p:nvGraphicFramePr>
        <p:xfrm>
          <a:off x="916028" y="2780928"/>
          <a:ext cx="761641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666111" y="2979770"/>
            <a:ext cx="18085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 přihlášek:</a:t>
            </a:r>
          </a:p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 zapsáno: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55458" y="2979769"/>
            <a:ext cx="8253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10 717</a:t>
            </a:r>
          </a:p>
          <a:p>
            <a:pPr algn="r"/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4 680</a:t>
            </a:r>
          </a:p>
        </p:txBody>
      </p:sp>
    </p:spTree>
    <p:extLst>
      <p:ext uri="{BB962C8B-B14F-4D97-AF65-F5344CB8AC3E}">
        <p14:creationId xmlns:p14="http://schemas.microsoft.com/office/powerpoint/2010/main" val="40005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24"/>
            <a:ext cx="504056" cy="5040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97811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Akreditované studijní programy v roce 2015</a:t>
            </a:r>
            <a:endParaRPr lang="cs-CZ" sz="20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765105"/>
              </p:ext>
            </p:extLst>
          </p:nvPr>
        </p:nvGraphicFramePr>
        <p:xfrm>
          <a:off x="1018256" y="1196752"/>
          <a:ext cx="765819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493386" y="1196750"/>
            <a:ext cx="29466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latin typeface="Arial Narrow" panose="020B0606020202030204" pitchFamily="34" charset="0"/>
              </a:rPr>
              <a:t>Celkem:</a:t>
            </a:r>
          </a:p>
          <a:p>
            <a:pPr algn="r"/>
            <a:r>
              <a:rPr lang="cs-CZ" dirty="0" smtClean="0">
                <a:latin typeface="Arial Narrow" panose="020B0606020202030204" pitchFamily="34" charset="0"/>
              </a:rPr>
              <a:t>z toho vyučované v cizím jazyce: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20801" y="1196749"/>
            <a:ext cx="1194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101</a:t>
            </a:r>
          </a:p>
          <a:p>
            <a:r>
              <a:rPr lang="cs-CZ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 27</a:t>
            </a:r>
            <a:endParaRPr lang="cs-CZ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1290</Words>
  <Application>Microsoft Office PowerPoint</Application>
  <PresentationFormat>Předvádění na obrazovce (4:3)</PresentationFormat>
  <Paragraphs>481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Motiv systému Office</vt:lpstr>
      <vt:lpstr>1_Motiv systému Office</vt:lpstr>
      <vt:lpstr>3_Motiv systému Office</vt:lpstr>
      <vt:lpstr>4_Motiv systému Office</vt:lpstr>
      <vt:lpstr>5_Motiv systému Office</vt:lpstr>
      <vt:lpstr>8_Motiv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Tomáše Bati ve Zlíně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tichacek</dc:creator>
  <cp:lastModifiedBy>Uzivatel</cp:lastModifiedBy>
  <cp:revision>107</cp:revision>
  <cp:lastPrinted>2016-04-25T07:21:36Z</cp:lastPrinted>
  <dcterms:created xsi:type="dcterms:W3CDTF">2014-04-23T08:02:35Z</dcterms:created>
  <dcterms:modified xsi:type="dcterms:W3CDTF">2016-05-09T13:54:52Z</dcterms:modified>
</cp:coreProperties>
</file>