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4"/>
  </p:sldMasterIdLst>
  <p:notesMasterIdLst>
    <p:notesMasterId r:id="rId65"/>
  </p:notesMasterIdLst>
  <p:handoutMasterIdLst>
    <p:handoutMasterId r:id="rId66"/>
  </p:handoutMasterIdLst>
  <p:sldIdLst>
    <p:sldId id="256" r:id="rId5"/>
    <p:sldId id="257" r:id="rId6"/>
    <p:sldId id="261" r:id="rId7"/>
    <p:sldId id="267" r:id="rId8"/>
    <p:sldId id="268" r:id="rId9"/>
    <p:sldId id="269" r:id="rId10"/>
    <p:sldId id="270" r:id="rId11"/>
    <p:sldId id="288" r:id="rId12"/>
    <p:sldId id="262" r:id="rId13"/>
    <p:sldId id="258" r:id="rId14"/>
    <p:sldId id="271" r:id="rId15"/>
    <p:sldId id="273" r:id="rId16"/>
    <p:sldId id="272" r:id="rId17"/>
    <p:sldId id="274" r:id="rId18"/>
    <p:sldId id="289" r:id="rId19"/>
    <p:sldId id="275" r:id="rId20"/>
    <p:sldId id="290" r:id="rId21"/>
    <p:sldId id="279" r:id="rId22"/>
    <p:sldId id="280" r:id="rId23"/>
    <p:sldId id="291" r:id="rId24"/>
    <p:sldId id="281" r:id="rId25"/>
    <p:sldId id="277" r:id="rId26"/>
    <p:sldId id="282" r:id="rId27"/>
    <p:sldId id="278" r:id="rId28"/>
    <p:sldId id="292" r:id="rId29"/>
    <p:sldId id="293" r:id="rId30"/>
    <p:sldId id="294" r:id="rId31"/>
    <p:sldId id="295" r:id="rId32"/>
    <p:sldId id="296" r:id="rId33"/>
    <p:sldId id="297" r:id="rId34"/>
    <p:sldId id="263" r:id="rId35"/>
    <p:sldId id="283" r:id="rId36"/>
    <p:sldId id="299" r:id="rId37"/>
    <p:sldId id="300" r:id="rId38"/>
    <p:sldId id="298" r:id="rId39"/>
    <p:sldId id="284" r:id="rId40"/>
    <p:sldId id="301" r:id="rId41"/>
    <p:sldId id="285" r:id="rId42"/>
    <p:sldId id="302" r:id="rId43"/>
    <p:sldId id="264" r:id="rId44"/>
    <p:sldId id="265" r:id="rId45"/>
    <p:sldId id="286" r:id="rId46"/>
    <p:sldId id="287" r:id="rId47"/>
    <p:sldId id="310" r:id="rId48"/>
    <p:sldId id="304" r:id="rId49"/>
    <p:sldId id="266" r:id="rId50"/>
    <p:sldId id="305" r:id="rId51"/>
    <p:sldId id="308" r:id="rId52"/>
    <p:sldId id="309" r:id="rId53"/>
    <p:sldId id="335" r:id="rId54"/>
    <p:sldId id="336" r:id="rId55"/>
    <p:sldId id="337" r:id="rId56"/>
    <p:sldId id="306" r:id="rId57"/>
    <p:sldId id="307" r:id="rId58"/>
    <p:sldId id="338" r:id="rId59"/>
    <p:sldId id="339" r:id="rId60"/>
    <p:sldId id="340" r:id="rId61"/>
    <p:sldId id="341" r:id="rId62"/>
    <p:sldId id="342" r:id="rId63"/>
    <p:sldId id="343" r:id="rId64"/>
  </p:sldIdLst>
  <p:sldSz cx="9144000" cy="6858000" type="screen4x3"/>
  <p:notesSz cx="6858000" cy="9144000"/>
  <p:embeddedFontLst>
    <p:embeddedFont>
      <p:font typeface="Berlin CE" panose="020B0604020202020204"/>
      <p:regular r:id="rId67"/>
      <p:bold r:id="rId68"/>
    </p:embeddedFont>
    <p:embeddedFont>
      <p:font typeface="Calibri" panose="020F0502020204030204" pitchFamily="34" charset="0"/>
      <p:regular r:id="rId69"/>
      <p:bold r:id="rId70"/>
      <p:italic r:id="rId71"/>
      <p:boldItalic r:id="rId72"/>
    </p:embeddedFont>
    <p:embeddedFont>
      <p:font typeface="Cambria Math" panose="02040503050406030204" pitchFamily="18" charset="0"/>
      <p:regular r:id="rId73"/>
    </p:embeddedFont>
    <p:embeddedFont>
      <p:font typeface="Source sans Pro" panose="020B0503030403020204" pitchFamily="34" charset="0"/>
      <p:regular r:id="rId74"/>
      <p:bold r:id="rId75"/>
      <p:italic r:id="rId76"/>
      <p:boldItalic r:id="rId77"/>
    </p:embeddedFont>
    <p:embeddedFont>
      <p:font typeface="Source Sans Pro Bold" panose="020B0703030403020204" pitchFamily="34" charset="0"/>
      <p:bold r:id="rId78"/>
    </p:embeddedFont>
    <p:embeddedFont>
      <p:font typeface="Source Sans Pro Semibold" panose="020B0603030403020204" pitchFamily="34" charset="0"/>
      <p:bold r:id="rId79"/>
      <p:boldItalic r:id="rId80"/>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5C28"/>
    <a:srgbClr val="6427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25" autoAdjust="0"/>
    <p:restoredTop sz="94660"/>
  </p:normalViewPr>
  <p:slideViewPr>
    <p:cSldViewPr snapToGrid="0">
      <p:cViewPr varScale="1">
        <p:scale>
          <a:sx n="42" d="100"/>
          <a:sy n="42" d="100"/>
        </p:scale>
        <p:origin x="22" y="49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font" Target="fonts/font2.fntdata"/><Relationship Id="rId76" Type="http://schemas.openxmlformats.org/officeDocument/2006/relationships/font" Target="fonts/font10.fntdata"/><Relationship Id="rId8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6.fntdata"/><Relationship Id="rId80" Type="http://schemas.openxmlformats.org/officeDocument/2006/relationships/font" Target="fonts/font14.fntdata"/><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1.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sa Hrušecká" userId="1003BFFD978C8133@LIVE.COM" providerId="AD" clId="Web-{2DAFE1CD-6380-4141-988D-DEBEF7AC0BC9}"/>
    <pc:docChg chg="modSld">
      <pc:chgData name="Denisa Hrušecká" userId="1003BFFD978C8133@LIVE.COM" providerId="AD" clId="Web-{2DAFE1CD-6380-4141-988D-DEBEF7AC0BC9}" dt="2018-01-11T13:38:29.976" v="3"/>
      <pc:docMkLst>
        <pc:docMk/>
      </pc:docMkLst>
      <pc:sldChg chg="modSp">
        <pc:chgData name="Denisa Hrušecká" userId="1003BFFD978C8133@LIVE.COM" providerId="AD" clId="Web-{2DAFE1CD-6380-4141-988D-DEBEF7AC0BC9}" dt="2018-01-11T13:38:29.976" v="3"/>
        <pc:sldMkLst>
          <pc:docMk/>
          <pc:sldMk cId="2148507867" sldId="256"/>
        </pc:sldMkLst>
        <pc:spChg chg="mod">
          <ac:chgData name="Denisa Hrušecká" userId="1003BFFD978C8133@LIVE.COM" providerId="AD" clId="Web-{2DAFE1CD-6380-4141-988D-DEBEF7AC0BC9}" dt="2018-01-11T13:38:29.976" v="3"/>
          <ac:spMkLst>
            <pc:docMk/>
            <pc:sldMk cId="2148507867" sldId="256"/>
            <ac:spMk id="1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8D9B9CC-48FD-46F0-BE95-57B0AFA539FB}" type="datetimeFigureOut">
              <a:rPr lang="cs-CZ" smtClean="0"/>
              <a:t>14.02.2019</a:t>
            </a:fld>
            <a:endParaRPr lang="cs-C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3BCD96-B447-4F8F-BF20-EC3D773D7213}" type="slidenum">
              <a:rPr lang="cs-CZ" smtClean="0"/>
              <a:t>‹#›</a:t>
            </a:fld>
            <a:endParaRPr lang="cs-CZ"/>
          </a:p>
        </p:txBody>
      </p:sp>
    </p:spTree>
    <p:extLst>
      <p:ext uri="{BB962C8B-B14F-4D97-AF65-F5344CB8AC3E}">
        <p14:creationId xmlns:p14="http://schemas.microsoft.com/office/powerpoint/2010/main" val="74211921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B19B4E-FAE7-4854-9018-49E74BACA333}" type="datetimeFigureOut">
              <a:rPr lang="cs-CZ" smtClean="0"/>
              <a:t>14.02.2019</a:t>
            </a:fld>
            <a:endParaRPr lang="cs-C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F94D59-967E-455B-94A7-AB61284CF9E1}" type="slidenum">
              <a:rPr lang="cs-CZ" smtClean="0"/>
              <a:t>‹#›</a:t>
            </a:fld>
            <a:endParaRPr lang="cs-CZ"/>
          </a:p>
        </p:txBody>
      </p:sp>
    </p:spTree>
    <p:extLst>
      <p:ext uri="{BB962C8B-B14F-4D97-AF65-F5344CB8AC3E}">
        <p14:creationId xmlns:p14="http://schemas.microsoft.com/office/powerpoint/2010/main" val="70375134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756238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63458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50552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257215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150861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54381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077843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20338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323459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461221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115504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50094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26134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924782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1947224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985952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348597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7928419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9004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028971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85068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378860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76763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6310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7032143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23182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50776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7387506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245099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69955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1856715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3844752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8758292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10196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605085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796959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044537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965990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796812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5150692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00880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5250379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6182179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2232579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42569597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1107179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91743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293344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59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Tree>
    <p:extLst>
      <p:ext uri="{BB962C8B-B14F-4D97-AF65-F5344CB8AC3E}">
        <p14:creationId xmlns:p14="http://schemas.microsoft.com/office/powerpoint/2010/main" val="3896253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cs-C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cs-CZ"/>
          </a:p>
        </p:txBody>
      </p:sp>
      <p:sp>
        <p:nvSpPr>
          <p:cNvPr id="4" name="Date Placeholder 3"/>
          <p:cNvSpPr>
            <a:spLocks noGrp="1"/>
          </p:cNvSpPr>
          <p:nvPr>
            <p:ph type="dt" sz="half" idx="10"/>
          </p:nvPr>
        </p:nvSpPr>
        <p:spPr/>
        <p:txBody>
          <a:bodyPr/>
          <a:lstStyle/>
          <a:p>
            <a:fld id="{2A00D43F-1BD7-40AF-BDDD-E07D0899E91B}"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790348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031414FA-42EF-40A4-8A89-50638B7D11A5}"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051861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cs-C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D600A421-0954-421A-BA49-D9588F09156A}"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63225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10"/>
          </p:nvPr>
        </p:nvSpPr>
        <p:spPr/>
        <p:txBody>
          <a:bodyPr/>
          <a:lstStyle/>
          <a:p>
            <a:fld id="{C8CFF63A-F393-47F6-B534-43E800AB7445}"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894198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cs-C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E0D1-8410-4A3F-84E8-26742A190F02}" type="datetime1">
              <a:rPr lang="cs-CZ" smtClean="0"/>
              <a:t>14.02.2019</a:t>
            </a:fld>
            <a:endParaRPr lang="cs-CZ"/>
          </a:p>
        </p:txBody>
      </p:sp>
      <p:sp>
        <p:nvSpPr>
          <p:cNvPr id="5" name="Footer Placeholder 4"/>
          <p:cNvSpPr>
            <a:spLocks noGrp="1"/>
          </p:cNvSpPr>
          <p:nvPr>
            <p:ph type="ftr" sz="quarter" idx="11"/>
          </p:nvPr>
        </p:nvSpPr>
        <p:spPr/>
        <p:txBody>
          <a:bodyPr/>
          <a:lstStyle/>
          <a:p>
            <a:r>
              <a:rPr lang="cs-CZ"/>
              <a:t>Jméno Afiliace</a:t>
            </a:r>
          </a:p>
        </p:txBody>
      </p:sp>
      <p:sp>
        <p:nvSpPr>
          <p:cNvPr id="6" name="Slide Number Placeholder 5"/>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73359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Date Placeholder 4"/>
          <p:cNvSpPr>
            <a:spLocks noGrp="1"/>
          </p:cNvSpPr>
          <p:nvPr>
            <p:ph type="dt" sz="half" idx="10"/>
          </p:nvPr>
        </p:nvSpPr>
        <p:spPr/>
        <p:txBody>
          <a:bodyPr/>
          <a:lstStyle/>
          <a:p>
            <a:fld id="{75EC03C0-EDEF-418C-841F-64E45E8364A7}"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4044592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cs-C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7" name="Date Placeholder 6"/>
          <p:cNvSpPr>
            <a:spLocks noGrp="1"/>
          </p:cNvSpPr>
          <p:nvPr>
            <p:ph type="dt" sz="half" idx="10"/>
          </p:nvPr>
        </p:nvSpPr>
        <p:spPr/>
        <p:txBody>
          <a:bodyPr/>
          <a:lstStyle/>
          <a:p>
            <a:fld id="{38711C53-9D0F-452E-AF59-9817645EC6BC}" type="datetime1">
              <a:rPr lang="cs-CZ" smtClean="0"/>
              <a:t>14.02.2019</a:t>
            </a:fld>
            <a:endParaRPr lang="cs-CZ"/>
          </a:p>
        </p:txBody>
      </p:sp>
      <p:sp>
        <p:nvSpPr>
          <p:cNvPr id="8" name="Footer Placeholder 7"/>
          <p:cNvSpPr>
            <a:spLocks noGrp="1"/>
          </p:cNvSpPr>
          <p:nvPr>
            <p:ph type="ftr" sz="quarter" idx="11"/>
          </p:nvPr>
        </p:nvSpPr>
        <p:spPr/>
        <p:txBody>
          <a:bodyPr/>
          <a:lstStyle/>
          <a:p>
            <a:r>
              <a:rPr lang="cs-CZ"/>
              <a:t>Jméno Afiliace</a:t>
            </a:r>
          </a:p>
        </p:txBody>
      </p:sp>
      <p:sp>
        <p:nvSpPr>
          <p:cNvPr id="9" name="Slide Number Placeholder 8"/>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769947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cs-CZ"/>
          </a:p>
        </p:txBody>
      </p:sp>
      <p:sp>
        <p:nvSpPr>
          <p:cNvPr id="3" name="Date Placeholder 2"/>
          <p:cNvSpPr>
            <a:spLocks noGrp="1"/>
          </p:cNvSpPr>
          <p:nvPr>
            <p:ph type="dt" sz="half" idx="10"/>
          </p:nvPr>
        </p:nvSpPr>
        <p:spPr/>
        <p:txBody>
          <a:bodyPr/>
          <a:lstStyle/>
          <a:p>
            <a:fld id="{50C35472-8FE8-49A1-A52D-ACC4CFDAC287}" type="datetime1">
              <a:rPr lang="cs-CZ" smtClean="0"/>
              <a:t>14.02.2019</a:t>
            </a:fld>
            <a:endParaRPr lang="cs-CZ"/>
          </a:p>
        </p:txBody>
      </p:sp>
      <p:sp>
        <p:nvSpPr>
          <p:cNvPr id="4" name="Footer Placeholder 3"/>
          <p:cNvSpPr>
            <a:spLocks noGrp="1"/>
          </p:cNvSpPr>
          <p:nvPr>
            <p:ph type="ftr" sz="quarter" idx="11"/>
          </p:nvPr>
        </p:nvSpPr>
        <p:spPr/>
        <p:txBody>
          <a:bodyPr/>
          <a:lstStyle/>
          <a:p>
            <a:r>
              <a:rPr lang="cs-CZ"/>
              <a:t>Jméno Afiliace</a:t>
            </a:r>
          </a:p>
        </p:txBody>
      </p:sp>
      <p:sp>
        <p:nvSpPr>
          <p:cNvPr id="5" name="Slide Number Placeholder 4"/>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029724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2F93C-1D3C-4D9D-B0F9-303D9E71AD6A}" type="datetime1">
              <a:rPr lang="cs-CZ" smtClean="0"/>
              <a:t>14.02.2019</a:t>
            </a:fld>
            <a:endParaRPr lang="cs-CZ"/>
          </a:p>
        </p:txBody>
      </p:sp>
      <p:sp>
        <p:nvSpPr>
          <p:cNvPr id="3" name="Footer Placeholder 2"/>
          <p:cNvSpPr>
            <a:spLocks noGrp="1"/>
          </p:cNvSpPr>
          <p:nvPr>
            <p:ph type="ftr" sz="quarter" idx="11"/>
          </p:nvPr>
        </p:nvSpPr>
        <p:spPr/>
        <p:txBody>
          <a:bodyPr/>
          <a:lstStyle/>
          <a:p>
            <a:r>
              <a:rPr lang="cs-CZ"/>
              <a:t>Jméno Afiliace</a:t>
            </a:r>
          </a:p>
        </p:txBody>
      </p:sp>
      <p:sp>
        <p:nvSpPr>
          <p:cNvPr id="4" name="Slide Number Placeholder 3"/>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2087976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cs-C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DFFE23-292A-4263-9249-03AA30401FF7}"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537677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cs-C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4C4637-49AD-4C7F-BCB6-1899E8047122}" type="datetime1">
              <a:rPr lang="cs-CZ" smtClean="0"/>
              <a:t>14.02.2019</a:t>
            </a:fld>
            <a:endParaRPr lang="cs-CZ"/>
          </a:p>
        </p:txBody>
      </p:sp>
      <p:sp>
        <p:nvSpPr>
          <p:cNvPr id="6" name="Footer Placeholder 5"/>
          <p:cNvSpPr>
            <a:spLocks noGrp="1"/>
          </p:cNvSpPr>
          <p:nvPr>
            <p:ph type="ftr" sz="quarter" idx="11"/>
          </p:nvPr>
        </p:nvSpPr>
        <p:spPr/>
        <p:txBody>
          <a:bodyPr/>
          <a:lstStyle/>
          <a:p>
            <a:r>
              <a:rPr lang="cs-CZ"/>
              <a:t>Jméno Afiliace</a:t>
            </a:r>
          </a:p>
        </p:txBody>
      </p:sp>
      <p:sp>
        <p:nvSpPr>
          <p:cNvPr id="7" name="Slide Number Placeholder 6"/>
          <p:cNvSpPr>
            <a:spLocks noGrp="1"/>
          </p:cNvSpPr>
          <p:nvPr>
            <p:ph type="sldNum" sz="quarter" idx="12"/>
          </p:nvPr>
        </p:nvSpPr>
        <p:spPr/>
        <p:txBody>
          <a:bodyPr/>
          <a:lstStyle/>
          <a:p>
            <a:fld id="{58ACF089-6BD9-4FF9-8F05-3BF27D933551}" type="slidenum">
              <a:rPr lang="cs-CZ" smtClean="0"/>
              <a:t>‹#›</a:t>
            </a:fld>
            <a:endParaRPr lang="cs-CZ"/>
          </a:p>
        </p:txBody>
      </p:sp>
    </p:spTree>
    <p:extLst>
      <p:ext uri="{BB962C8B-B14F-4D97-AF65-F5344CB8AC3E}">
        <p14:creationId xmlns:p14="http://schemas.microsoft.com/office/powerpoint/2010/main" val="3186815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cs-C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C2FF82-2179-44E3-B1C8-B30BE6AFE56F}" type="datetime1">
              <a:rPr lang="cs-CZ" smtClean="0"/>
              <a:t>14.02.2019</a:t>
            </a:fld>
            <a:endParaRPr lang="cs-C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cs-CZ"/>
              <a:t>Jméno Afiliace</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CF089-6BD9-4FF9-8F05-3BF27D933551}" type="slidenum">
              <a:rPr lang="cs-CZ" smtClean="0"/>
              <a:t>‹#›</a:t>
            </a:fld>
            <a:endParaRPr lang="cs-CZ"/>
          </a:p>
        </p:txBody>
      </p:sp>
    </p:spTree>
    <p:extLst>
      <p:ext uri="{BB962C8B-B14F-4D97-AF65-F5344CB8AC3E}">
        <p14:creationId xmlns:p14="http://schemas.microsoft.com/office/powerpoint/2010/main" val="9194057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microsoft.com/office/2007/relationships/hdphoto" Target="../media/hdphoto2.wdp"/><Relationship Id="rId10"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9.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5.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7.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36.png"/></Relationships>
</file>

<file path=ppt/slides/_rels/slide3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 Id="rId9" Type="http://schemas.openxmlformats.org/officeDocument/2006/relationships/image" Target="../media/image39.png"/></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280.png"/><Relationship Id="rId7"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41.png"/></Relationships>
</file>

<file path=ppt/slides/_rels/slide4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300.png"/><Relationship Id="rId7"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8.jpeg"/><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png"/><Relationship Id="rId7"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48.jpe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51.png"/></Relationships>
</file>

<file path=ppt/slides/_rels/slide5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png"/><Relationship Id="rId7"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8.jpe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jpe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2783787" y="1463669"/>
            <a:ext cx="3456384" cy="3456384"/>
          </a:xfrm>
          <a:prstGeom prst="rect">
            <a:avLst/>
          </a:prstGeom>
        </p:spPr>
      </p:pic>
      <p:sp>
        <p:nvSpPr>
          <p:cNvPr id="2" name="Title 1"/>
          <p:cNvSpPr>
            <a:spLocks noGrp="1"/>
          </p:cNvSpPr>
          <p:nvPr>
            <p:ph type="ctrTitle"/>
          </p:nvPr>
        </p:nvSpPr>
        <p:spPr>
          <a:xfrm>
            <a:off x="685800" y="2276872"/>
            <a:ext cx="7772400" cy="1470025"/>
          </a:xfrm>
        </p:spPr>
        <p:txBody>
          <a:bodyPr/>
          <a:lstStyle/>
          <a:p>
            <a:r>
              <a:rPr lang="cs-CZ" dirty="0"/>
              <a:t>Metodologie vědecké práce</a:t>
            </a:r>
          </a:p>
        </p:txBody>
      </p:sp>
      <p:sp>
        <p:nvSpPr>
          <p:cNvPr id="3" name="Subtitle 2"/>
          <p:cNvSpPr>
            <a:spLocks noGrp="1"/>
          </p:cNvSpPr>
          <p:nvPr>
            <p:ph type="subTitle" idx="1"/>
          </p:nvPr>
        </p:nvSpPr>
        <p:spPr>
          <a:xfrm>
            <a:off x="1331640" y="3356992"/>
            <a:ext cx="6400800" cy="1752600"/>
          </a:xfrm>
        </p:spPr>
        <p:txBody>
          <a:bodyPr>
            <a:normAutofit/>
          </a:bodyPr>
          <a:lstStyle/>
          <a:p>
            <a:r>
              <a:rPr lang="cs-CZ" sz="2800" i="1" dirty="0">
                <a:solidFill>
                  <a:schemeClr val="tx1"/>
                </a:solidFill>
              </a:rPr>
              <a:t>Matematicko-statistická metodologie</a:t>
            </a:r>
          </a:p>
        </p:txBody>
      </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13" name="Obrázek 12"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5" name="Zástupný symbol pro číslo snímku 4"/>
          <p:cNvSpPr>
            <a:spLocks noGrp="1"/>
          </p:cNvSpPr>
          <p:nvPr>
            <p:ph type="sldNum" sz="quarter" idx="12"/>
          </p:nvPr>
        </p:nvSpPr>
        <p:spPr/>
        <p:txBody>
          <a:bodyPr/>
          <a:lstStyle/>
          <a:p>
            <a:fld id="{58ACF089-6BD9-4FF9-8F05-3BF27D933551}" type="slidenum">
              <a:rPr lang="cs-CZ" smtClean="0"/>
              <a:t>1</a:t>
            </a:fld>
            <a:endParaRPr lang="cs-CZ"/>
          </a:p>
        </p:txBody>
      </p:sp>
      <p:sp>
        <p:nvSpPr>
          <p:cNvPr id="14" name="TextovéPole 13"/>
          <p:cNvSpPr txBox="1"/>
          <p:nvPr/>
        </p:nvSpPr>
        <p:spPr>
          <a:xfrm>
            <a:off x="1632254" y="5013176"/>
            <a:ext cx="5759450" cy="523220"/>
          </a:xfrm>
          <a:prstGeom prst="rect">
            <a:avLst/>
          </a:prstGeom>
          <a:noFill/>
        </p:spPr>
        <p:txBody>
          <a:bodyPr wrap="square" rtlCol="0" anchor="t">
            <a:spAutoFit/>
          </a:bodyPr>
          <a:lstStyle/>
          <a:p>
            <a:pPr algn="ctr"/>
            <a:r>
              <a:rPr lang="cs-CZ" sz="1400" dirty="0"/>
              <a:t>Zavedení doktorského studijního programu Průmyslové inženýrství</a:t>
            </a:r>
          </a:p>
          <a:p>
            <a:pPr algn="ctr"/>
            <a:r>
              <a:rPr lang="cs-CZ" sz="1400" dirty="0" err="1"/>
              <a:t>reg</a:t>
            </a:r>
            <a:r>
              <a:rPr lang="cs-CZ" sz="1400" dirty="0"/>
              <a:t>. č. CZ.02.2.69/0.0/0.0/16_018/0002459</a:t>
            </a:r>
          </a:p>
        </p:txBody>
      </p:sp>
      <p:sp>
        <p:nvSpPr>
          <p:cNvPr id="10" name="Footer Placeholder 3">
            <a:extLst>
              <a:ext uri="{FF2B5EF4-FFF2-40B4-BE49-F238E27FC236}">
                <a16:creationId xmlns:a16="http://schemas.microsoft.com/office/drawing/2014/main" id="{19D02C71-3D38-4B2B-9BFC-0E7E6892607A}"/>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148507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1.1 Definice náhodné veličiny</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Množina přípustných hodnot daného jevu obsahuje hodnoty </a:t>
                </a:r>
                <a14:m>
                  <m:oMath xmlns:m="http://schemas.openxmlformats.org/officeDocument/2006/math">
                    <m:r>
                      <a:rPr lang="cs-CZ" sz="1500" b="0" i="1" smtClean="0">
                        <a:solidFill>
                          <a:schemeClr val="tx1"/>
                        </a:solidFill>
                        <a:latin typeface="Cambria Math" panose="02040503050406030204" pitchFamily="18" charset="0"/>
                      </a:rPr>
                      <m:t>𝑆</m:t>
                    </m:r>
                    <m:r>
                      <a:rPr lang="cs-CZ" sz="1500" b="0" i="1" smtClean="0">
                        <a:solidFill>
                          <a:schemeClr val="tx1"/>
                        </a:solidFill>
                        <a:latin typeface="Cambria Math" panose="02040503050406030204" pitchFamily="18" charset="0"/>
                      </a:rPr>
                      <m:t>=</m:t>
                    </m:r>
                    <m:d>
                      <m:dPr>
                        <m:begChr m:val="{"/>
                        <m:endChr m:val="}"/>
                        <m:ctrlPr>
                          <a:rPr lang="cs-CZ" sz="1500" b="0" i="1" smtClean="0">
                            <a:solidFill>
                              <a:schemeClr val="tx1"/>
                            </a:solidFill>
                            <a:latin typeface="Cambria Math" panose="02040503050406030204" pitchFamily="18" charset="0"/>
                          </a:rPr>
                        </m:ctrlPr>
                      </m:dPr>
                      <m:e>
                        <m:sSub>
                          <m:sSubPr>
                            <m:ctrlPr>
                              <a:rPr lang="cs-CZ" sz="1500" b="0" i="1" smtClean="0">
                                <a:solidFill>
                                  <a:schemeClr val="tx1"/>
                                </a:solidFill>
                                <a:latin typeface="Cambria Math" panose="02040503050406030204" pitchFamily="18" charset="0"/>
                              </a:rPr>
                            </m:ctrlPr>
                          </m:sSubPr>
                          <m:e>
                            <m:r>
                              <a:rPr lang="cs-CZ" sz="1500" b="0" i="1" smtClean="0">
                                <a:solidFill>
                                  <a:schemeClr val="tx1"/>
                                </a:solidFill>
                                <a:latin typeface="Cambria Math" panose="02040503050406030204" pitchFamily="18" charset="0"/>
                              </a:rPr>
                              <m:t>𝑠</m:t>
                            </m:r>
                          </m:e>
                          <m:sub>
                            <m:r>
                              <a:rPr lang="cs-CZ" sz="1500" b="0" i="1" smtClean="0">
                                <a:solidFill>
                                  <a:schemeClr val="tx1"/>
                                </a:solidFill>
                                <a:latin typeface="Cambria Math" panose="02040503050406030204" pitchFamily="18" charset="0"/>
                              </a:rPr>
                              <m:t>1</m:t>
                            </m:r>
                          </m:sub>
                        </m:sSub>
                        <m:r>
                          <a:rPr lang="cs-CZ" sz="1500" b="0" i="1" smtClean="0">
                            <a:solidFill>
                              <a:schemeClr val="tx1"/>
                            </a:solidFill>
                            <a:latin typeface="Cambria Math" panose="02040503050406030204" pitchFamily="18" charset="0"/>
                          </a:rPr>
                          <m:t>,</m:t>
                        </m:r>
                        <m:sSub>
                          <m:sSubPr>
                            <m:ctrlPr>
                              <a:rPr lang="cs-CZ" sz="1500" i="1">
                                <a:solidFill>
                                  <a:schemeClr val="tx1"/>
                                </a:solidFill>
                                <a:latin typeface="Cambria Math" panose="02040503050406030204" pitchFamily="18" charset="0"/>
                              </a:rPr>
                            </m:ctrlPr>
                          </m:sSubPr>
                          <m:e>
                            <m:r>
                              <a:rPr lang="cs-CZ" sz="1500" b="0" i="1" smtClean="0">
                                <a:solidFill>
                                  <a:schemeClr val="tx1"/>
                                </a:solidFill>
                                <a:latin typeface="Cambria Math" panose="02040503050406030204" pitchFamily="18" charset="0"/>
                              </a:rPr>
                              <m:t> </m:t>
                            </m:r>
                            <m:r>
                              <a:rPr lang="cs-CZ" sz="1500" i="1">
                                <a:solidFill>
                                  <a:schemeClr val="tx1"/>
                                </a:solidFill>
                                <a:latin typeface="Cambria Math" panose="02040503050406030204" pitchFamily="18" charset="0"/>
                              </a:rPr>
                              <m:t>𝑠</m:t>
                            </m:r>
                          </m:e>
                          <m:sub>
                            <m:r>
                              <a:rPr lang="cs-CZ" sz="1500" b="0" i="1" smtClean="0">
                                <a:solidFill>
                                  <a:schemeClr val="tx1"/>
                                </a:solidFill>
                                <a:latin typeface="Cambria Math" panose="02040503050406030204" pitchFamily="18" charset="0"/>
                              </a:rPr>
                              <m:t>2</m:t>
                            </m:r>
                          </m:sub>
                        </m:sSub>
                        <m:r>
                          <a:rPr lang="cs-CZ" sz="1500" b="0" i="1" smtClean="0">
                            <a:solidFill>
                              <a:schemeClr val="tx1"/>
                            </a:solidFill>
                            <a:latin typeface="Cambria Math" panose="02040503050406030204" pitchFamily="18" charset="0"/>
                          </a:rPr>
                          <m:t>,…</m:t>
                        </m:r>
                      </m:e>
                    </m:d>
                    <m:r>
                      <a:rPr lang="cs-CZ" sz="1500" b="0" i="1" smtClean="0">
                        <a:solidFill>
                          <a:schemeClr val="tx1"/>
                        </a:solidFill>
                        <a:latin typeface="Cambria Math" panose="02040503050406030204" pitchFamily="18" charset="0"/>
                      </a:rPr>
                      <m:t> </m:t>
                    </m:r>
                  </m:oMath>
                </a14:m>
                <a:endParaRPr lang="cs-CZ" sz="1500" b="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Náhodná veličina je reálnou funkcí hodnot v S, obecně zapisovanou jako X,Y,Z</a:t>
                </a:r>
              </a:p>
              <a:p>
                <a:pPr algn="l"/>
                <a:endParaRPr lang="cs-CZ" sz="1500" dirty="0">
                  <a:solidFill>
                    <a:schemeClr val="tx1"/>
                  </a:solidFill>
                  <a:latin typeface="Source Sans Pro Semibold" pitchFamily="34" charset="-18"/>
                </a:endParaRPr>
              </a:p>
              <a:p>
                <a:pPr algn="l"/>
                <a14:m>
                  <m:oMathPara xmlns:m="http://schemas.openxmlformats.org/officeDocument/2006/math">
                    <m:oMathParaPr>
                      <m:jc m:val="centerGroup"/>
                    </m:oMathParaPr>
                    <m:oMath xmlns:m="http://schemas.openxmlformats.org/officeDocument/2006/math">
                      <m:d>
                        <m:dPr>
                          <m:begChr m:val="{"/>
                          <m:endChr m:val="}"/>
                          <m:ctrlPr>
                            <a:rPr lang="cs-CZ" sz="150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𝑆</m:t>
                          </m:r>
                          <m:r>
                            <a:rPr lang="cs-CZ" sz="1500" b="0" i="1" smtClean="0">
                              <a:solidFill>
                                <a:schemeClr val="tx1"/>
                              </a:solidFill>
                              <a:latin typeface="Cambria Math" panose="02040503050406030204" pitchFamily="18" charset="0"/>
                            </a:rPr>
                            <m:t>:</m:t>
                          </m:r>
                          <m:r>
                            <a:rPr lang="cs-CZ" sz="1500" b="0" i="1" smtClean="0">
                              <a:solidFill>
                                <a:schemeClr val="tx1"/>
                              </a:solidFill>
                              <a:latin typeface="Cambria Math" panose="02040503050406030204" pitchFamily="18" charset="0"/>
                            </a:rPr>
                            <m:t>𝑋</m:t>
                          </m:r>
                          <m:d>
                            <m:dPr>
                              <m:ctrlPr>
                                <a:rPr lang="cs-CZ" sz="1500" b="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𝑠</m:t>
                              </m:r>
                            </m:e>
                          </m:d>
                          <m:r>
                            <a:rPr lang="cs-CZ" sz="1500" b="0" i="1" smtClean="0">
                              <a:solidFill>
                                <a:schemeClr val="tx1"/>
                              </a:solidFill>
                              <a:latin typeface="Cambria Math" panose="02040503050406030204" pitchFamily="18" charset="0"/>
                            </a:rPr>
                            <m:t>=</m:t>
                          </m:r>
                          <m:r>
                            <a:rPr lang="cs-CZ" sz="1500" b="0" i="1" smtClean="0">
                              <a:solidFill>
                                <a:schemeClr val="tx1"/>
                              </a:solidFill>
                              <a:latin typeface="Cambria Math" panose="02040503050406030204" pitchFamily="18" charset="0"/>
                            </a:rPr>
                            <m:t>𝑥</m:t>
                          </m:r>
                        </m:e>
                      </m:d>
                    </m:oMath>
                  </m:oMathPara>
                </a14:m>
                <a:endParaRPr lang="cs-CZ" sz="1500" dirty="0">
                  <a:solidFill>
                    <a:schemeClr val="tx1"/>
                  </a:solidFill>
                  <a:latin typeface="Source Sans Pro Semibold" pitchFamily="34" charset="-18"/>
                </a:endParaRPr>
              </a:p>
              <a:p>
                <a:pPr algn="l"/>
                <a:endParaRPr lang="cs-CZ" sz="1500" dirty="0">
                  <a:solidFill>
                    <a:srgbClr val="642721"/>
                  </a:solidFill>
                  <a:latin typeface="Source Sans Pro Semibold" pitchFamily="34" charset="-18"/>
                </a:endParaRPr>
              </a:p>
              <a:p>
                <a:pPr algn="l"/>
                <a:r>
                  <a:rPr lang="cs-CZ" sz="1500" dirty="0">
                    <a:solidFill>
                      <a:schemeClr val="tx1"/>
                    </a:solidFill>
                    <a:latin typeface="Source Sans Pro Semibold" pitchFamily="34" charset="-18"/>
                  </a:rPr>
                  <a:t>Nebo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Kde x je realizací náhodné veličiny.</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Funkcí </a:t>
                </a:r>
                <a:r>
                  <a:rPr lang="cs-CZ" sz="1500" i="1" dirty="0">
                    <a:solidFill>
                      <a:schemeClr val="tx1"/>
                    </a:solidFill>
                    <a:latin typeface="Source Sans Pro Semibold" pitchFamily="34" charset="-18"/>
                  </a:rPr>
                  <a:t>f</a:t>
                </a:r>
                <a:r>
                  <a:rPr lang="cs-CZ" sz="1500" dirty="0">
                    <a:solidFill>
                      <a:schemeClr val="tx1"/>
                    </a:solidFill>
                    <a:latin typeface="Source Sans Pro Semibold" pitchFamily="34" charset="-18"/>
                  </a:rPr>
                  <a:t> může být jednoduchá suma nebo počet určitých hodnot. Obvykle je ale složitější a nemá přímou interpretaci. Typicky statistické testy (například </a:t>
                </a:r>
                <a:r>
                  <a:rPr lang="cs-CZ" sz="1500" i="1" dirty="0">
                    <a:solidFill>
                      <a:schemeClr val="tx1"/>
                    </a:solidFill>
                    <a:latin typeface="Source Sans Pro Semibold" pitchFamily="34" charset="-18"/>
                  </a:rPr>
                  <a:t>t-test</a:t>
                </a:r>
                <a:r>
                  <a:rPr lang="cs-CZ" sz="1500" dirty="0">
                    <a:solidFill>
                      <a:schemeClr val="tx1"/>
                    </a:solidFill>
                    <a:latin typeface="Source Sans Pro Semibold" pitchFamily="34" charset="-18"/>
                  </a:rPr>
                  <a:t>) jsou také náhodnou veličinou.</a:t>
                </a: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10</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5" name="Obrázek 4">
            <a:extLst>
              <a:ext uri="{FF2B5EF4-FFF2-40B4-BE49-F238E27FC236}">
                <a16:creationId xmlns:a16="http://schemas.microsoft.com/office/drawing/2014/main" id="{13001E71-C15C-47D7-BEB7-03431184DE47}"/>
              </a:ext>
            </a:extLst>
          </p:cNvPr>
          <p:cNvPicPr>
            <a:picLocks noChangeAspect="1"/>
          </p:cNvPicPr>
          <p:nvPr/>
        </p:nvPicPr>
        <p:blipFill>
          <a:blip r:embed="rId9"/>
          <a:stretch>
            <a:fillRect/>
          </a:stretch>
        </p:blipFill>
        <p:spPr>
          <a:xfrm>
            <a:off x="1183209" y="3688400"/>
            <a:ext cx="2452687" cy="247330"/>
          </a:xfrm>
          <a:prstGeom prst="rect">
            <a:avLst/>
          </a:prstGeom>
        </p:spPr>
      </p:pic>
      <p:sp>
        <p:nvSpPr>
          <p:cNvPr id="12" name="Footer Placeholder 3">
            <a:extLst>
              <a:ext uri="{FF2B5EF4-FFF2-40B4-BE49-F238E27FC236}">
                <a16:creationId xmlns:a16="http://schemas.microsoft.com/office/drawing/2014/main" id="{7779E421-ABFF-4ACA-B6E0-F44A43A13FAA}"/>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61169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Náhodné veličiny</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Podle výstupu náhodné veličiny rozlišujeme:</a:t>
            </a:r>
          </a:p>
          <a:p>
            <a:pPr algn="l"/>
            <a:endParaRPr lang="cs-CZ" sz="1500" dirty="0">
              <a:solidFill>
                <a:srgbClr val="64272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Diskrétní veličina – veličina s konečným počtem možností realizace</a:t>
            </a:r>
          </a:p>
          <a:p>
            <a:pPr marL="285750" indent="-285750" algn="l">
              <a:buFont typeface="Courier New" pitchFamily="49" charset="0"/>
              <a:buChar char="o"/>
            </a:pPr>
            <a:r>
              <a:rPr lang="cs-CZ" sz="1500" dirty="0">
                <a:solidFill>
                  <a:schemeClr val="tx1"/>
                </a:solidFill>
                <a:latin typeface="Source Sans Pro Semibold" pitchFamily="34" charset="-18"/>
              </a:rPr>
              <a:t>Spojitá veličina – realizace náhodné veličiny je intervalu hodnot </a:t>
            </a:r>
          </a:p>
          <a:p>
            <a:pPr marL="285750" indent="-285750" algn="l">
              <a:buFont typeface="Courier New" pitchFamily="49" charset="0"/>
              <a:buChar char="o"/>
            </a:pPr>
            <a:r>
              <a:rPr lang="cs-CZ" sz="1500" dirty="0">
                <a:solidFill>
                  <a:schemeClr val="tx1"/>
                </a:solidFill>
                <a:latin typeface="Source Sans Pro Semibold" pitchFamily="34" charset="-18"/>
              </a:rPr>
              <a:t>V případech, kdy je počet tříd dostatečně velký, je možné usuzovat o diskrétní náhodné veličině jako o spojité veličině. To může být výhodné například z výpočetních důvodů. V tom případě hovoříme o aproximaci diskrétního rozdělení spojitým rozdělením.</a:t>
            </a: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Náhodnou veličinu popisujeme ve vztahu k pravděpodobnosti realizace konkrétní hodnoty, nebo intervalu hodnot.</a:t>
            </a:r>
          </a:p>
          <a:p>
            <a:pPr marL="285750" indent="-285750" algn="l">
              <a:buFont typeface="Courier New" pitchFamily="49" charset="0"/>
              <a:buChar char="o"/>
            </a:pPr>
            <a:r>
              <a:rPr lang="cs-CZ" sz="1500" dirty="0">
                <a:solidFill>
                  <a:schemeClr val="tx1"/>
                </a:solidFill>
                <a:latin typeface="Source Sans Pro Semibold" pitchFamily="34" charset="-18"/>
              </a:rPr>
              <a:t>K tomuto popis slouží pravděpodobnostní funkce (diskrétní), funkce hustoty pravděpodobnosti (spojitá) a distribuční funkce (diskrétní i spojitá)</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11</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4F64367-C176-4C95-83AC-4DA64C582C3A}"/>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736451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Data generující proces / model</a:t>
            </a:r>
          </a:p>
        </p:txBody>
      </p:sp>
      <p:sp>
        <p:nvSpPr>
          <p:cNvPr id="3" name="Subtitle 2"/>
          <p:cNvSpPr>
            <a:spLocks noGrp="1"/>
          </p:cNvSpPr>
          <p:nvPr>
            <p:ph type="subTitle" idx="1"/>
          </p:nvPr>
        </p:nvSpPr>
        <p:spPr>
          <a:xfrm>
            <a:off x="539552" y="2209800"/>
            <a:ext cx="7981078" cy="3667472"/>
          </a:xfrm>
        </p:spPr>
        <p:txBody>
          <a:bodyPr>
            <a:noAutofit/>
          </a:bodyPr>
          <a:lstStyle/>
          <a:p>
            <a:pPr algn="l"/>
            <a:r>
              <a:rPr lang="cs-CZ" sz="1500" dirty="0">
                <a:solidFill>
                  <a:schemeClr val="tx1"/>
                </a:solidFill>
                <a:latin typeface="Source Sans Pro Semibold" pitchFamily="34" charset="-18"/>
              </a:rPr>
              <a:t>Podstatou empirického výzkumu je pochopení reality skrze pozorování. Tato pozorování vznikají například experimentem. Úlohou</a:t>
            </a:r>
            <a:r>
              <a:rPr lang="en-US" sz="1500" dirty="0">
                <a:solidFill>
                  <a:schemeClr val="tx1"/>
                </a:solidFill>
                <a:latin typeface="Source Sans Pro Semibold" pitchFamily="34" charset="-18"/>
              </a:rPr>
              <a:t> </a:t>
            </a:r>
            <a:r>
              <a:rPr lang="cs-CZ" sz="1500" dirty="0">
                <a:solidFill>
                  <a:schemeClr val="tx1"/>
                </a:solidFill>
                <a:latin typeface="Source Sans Pro Semibold" pitchFamily="34" charset="-18"/>
              </a:rPr>
              <a:t>výzkumníka je popsat proces, jak data vznikají. Tento proces je popsán na základě data generujícího modelu, který je parametrizován (například střední hodnot) </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12</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4895361F-4945-45C0-8D93-554F7C4CA5F6}"/>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9242832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Bernoulliho</a:t>
            </a:r>
            <a:r>
              <a:rPr lang="cs-CZ" sz="3200" dirty="0"/>
              <a:t> rozdělení</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marL="285750" indent="-285750" algn="l">
                  <a:buFont typeface="Courier New" pitchFamily="49" charset="0"/>
                  <a:buChar char="o"/>
                </a:pPr>
                <a:r>
                  <a:rPr lang="cs-CZ" sz="1500" dirty="0">
                    <a:solidFill>
                      <a:schemeClr val="tx1"/>
                    </a:solidFill>
                    <a:latin typeface="Source Sans Pro Semibold" pitchFamily="34" charset="-18"/>
                  </a:rPr>
                  <a:t>Hodnota náhodné veličiny je binární.</a:t>
                </a: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Pravděpodobnost realizace daného výstupu je </a:t>
                </a:r>
                <a14:m>
                  <m:oMath xmlns:m="http://schemas.openxmlformats.org/officeDocument/2006/math">
                    <m:r>
                      <a:rPr lang="cs-CZ" sz="1500">
                        <a:solidFill>
                          <a:schemeClr val="tx1"/>
                        </a:solidFill>
                        <a:latin typeface="Cambria Math" panose="02040503050406030204" pitchFamily="18" charset="0"/>
                      </a:rPr>
                      <m:t>𝜋</m:t>
                    </m:r>
                    <m:r>
                      <a:rPr lang="cs-CZ" sz="1500">
                        <a:solidFill>
                          <a:schemeClr val="tx1"/>
                        </a:solidFill>
                        <a:latin typeface="Cambria Math" panose="02040503050406030204" pitchFamily="18" charset="0"/>
                      </a:rPr>
                      <m:t>.</m:t>
                    </m:r>
                  </m:oMath>
                </a14:m>
                <a:endParaRPr lang="cs-CZ" sz="1500" dirty="0">
                  <a:solidFill>
                    <a:schemeClr val="tx1"/>
                  </a:solidFill>
                  <a:latin typeface="Source Sans Pro Semibold" pitchFamily="34" charset="-18"/>
                </a:endParaRP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Nejlepším odhadem </a:t>
                </a:r>
                <a14:m>
                  <m:oMath xmlns:m="http://schemas.openxmlformats.org/officeDocument/2006/math">
                    <m:r>
                      <a:rPr lang="cs-CZ" sz="1500">
                        <a:solidFill>
                          <a:schemeClr val="tx1"/>
                        </a:solidFill>
                        <a:latin typeface="Cambria Math" panose="02040503050406030204" pitchFamily="18" charset="0"/>
                      </a:rPr>
                      <m:t>𝜋</m:t>
                    </m:r>
                  </m:oMath>
                </a14:m>
                <a:r>
                  <a:rPr lang="cs-CZ" sz="1500" dirty="0">
                    <a:solidFill>
                      <a:schemeClr val="tx1"/>
                    </a:solidFill>
                    <a:latin typeface="Source Sans Pro Semibold" pitchFamily="34" charset="-18"/>
                  </a:rPr>
                  <a:t> je relativní četnost </a:t>
                </a:r>
                <a:r>
                  <a:rPr lang="cs-CZ" sz="1500" i="1" dirty="0">
                    <a:solidFill>
                      <a:schemeClr val="tx1"/>
                    </a:solidFill>
                    <a:latin typeface="Source Sans Pro Semibold" pitchFamily="34" charset="-18"/>
                  </a:rPr>
                  <a:t>p</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Zapisujeme jako </a:t>
                </a:r>
                <a14:m>
                  <m:oMath xmlns:m="http://schemas.openxmlformats.org/officeDocument/2006/math">
                    <m:r>
                      <a:rPr lang="cs-CZ" sz="1500" b="0" i="1" smtClean="0">
                        <a:solidFill>
                          <a:schemeClr val="tx1"/>
                        </a:solidFill>
                        <a:latin typeface="Cambria Math" panose="02040503050406030204" pitchFamily="18" charset="0"/>
                      </a:rPr>
                      <m:t>𝑃</m:t>
                    </m:r>
                    <m:d>
                      <m:dPr>
                        <m:ctrlPr>
                          <a:rPr lang="cs-CZ" sz="1500" b="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𝑍</m:t>
                        </m:r>
                        <m:r>
                          <a:rPr lang="cs-CZ" sz="1500" b="0" i="1" smtClean="0">
                            <a:solidFill>
                              <a:schemeClr val="tx1"/>
                            </a:solidFill>
                            <a:latin typeface="Cambria Math" panose="02040503050406030204" pitchFamily="18" charset="0"/>
                          </a:rPr>
                          <m:t>=1</m:t>
                        </m:r>
                      </m:e>
                    </m:d>
                    <m:r>
                      <a:rPr lang="cs-CZ" sz="1500" b="0" i="1" smtClean="0">
                        <a:solidFill>
                          <a:schemeClr val="tx1"/>
                        </a:solidFill>
                        <a:latin typeface="Cambria Math" panose="02040503050406030204" pitchFamily="18" charset="0"/>
                      </a:rPr>
                      <m:t> </m:t>
                    </m:r>
                    <m:r>
                      <a:rPr lang="cs-CZ" sz="1500" b="0" i="1" smtClean="0">
                        <a:solidFill>
                          <a:schemeClr val="tx1"/>
                        </a:solidFill>
                        <a:latin typeface="Cambria Math" panose="02040503050406030204" pitchFamily="18" charset="0"/>
                        <a:ea typeface="Cambria Math" panose="02040503050406030204" pitchFamily="18" charset="0"/>
                      </a:rPr>
                      <m:t>~ </m:t>
                    </m:r>
                    <m:r>
                      <a:rPr lang="cs-CZ" sz="1500" b="0" i="1" smtClean="0">
                        <a:solidFill>
                          <a:schemeClr val="tx1"/>
                        </a:solidFill>
                        <a:latin typeface="Cambria Math" panose="02040503050406030204" pitchFamily="18" charset="0"/>
                        <a:ea typeface="Cambria Math" panose="02040503050406030204" pitchFamily="18" charset="0"/>
                      </a:rPr>
                      <m:t>𝐵𝑒𝑟</m:t>
                    </m:r>
                    <m:r>
                      <a:rPr lang="cs-CZ" sz="1500" b="0" i="1" smtClean="0">
                        <a:solidFill>
                          <a:schemeClr val="tx1"/>
                        </a:solidFill>
                        <a:latin typeface="Cambria Math" panose="02040503050406030204" pitchFamily="18" charset="0"/>
                        <a:ea typeface="Cambria Math" panose="02040503050406030204" pitchFamily="18" charset="0"/>
                      </a:rPr>
                      <m:t>(</m:t>
                    </m:r>
                    <m:r>
                      <a:rPr lang="cs-CZ" sz="1500" b="0" i="1" smtClean="0">
                        <a:solidFill>
                          <a:schemeClr val="tx1"/>
                        </a:solidFill>
                        <a:latin typeface="Cambria Math" panose="02040503050406030204" pitchFamily="18" charset="0"/>
                        <a:ea typeface="Cambria Math" panose="02040503050406030204" pitchFamily="18" charset="0"/>
                      </a:rPr>
                      <m:t>𝜋</m:t>
                    </m:r>
                    <m:r>
                      <a:rPr lang="cs-CZ" sz="1500" b="0" i="1" smtClean="0">
                        <a:solidFill>
                          <a:schemeClr val="tx1"/>
                        </a:solidFill>
                        <a:latin typeface="Cambria Math" panose="02040503050406030204" pitchFamily="18" charset="0"/>
                        <a:ea typeface="Cambria Math" panose="02040503050406030204" pitchFamily="18" charset="0"/>
                      </a:rPr>
                      <m:t>)</m:t>
                    </m:r>
                  </m:oMath>
                </a14:m>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13</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91ED58B-8B1E-4490-AE5D-C59D0DCF79E0}"/>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408499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Binomické rozdělení</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8048636" cy="4007470"/>
              </a:xfrm>
            </p:spPr>
            <p:txBody>
              <a:bodyPr>
                <a:noAutofit/>
              </a:bodyPr>
              <a:lstStyle/>
              <a:p>
                <a:pPr algn="l"/>
                <a:r>
                  <a:rPr lang="cs-CZ" sz="1500" dirty="0">
                    <a:solidFill>
                      <a:schemeClr val="tx1"/>
                    </a:solidFill>
                    <a:latin typeface="Source Sans Pro Semibold" pitchFamily="34" charset="-18"/>
                  </a:rPr>
                  <a:t>Suma n nezávislých realizací sledující </a:t>
                </a:r>
                <a:r>
                  <a:rPr lang="cs-CZ" sz="1500" dirty="0" err="1">
                    <a:solidFill>
                      <a:schemeClr val="tx1"/>
                    </a:solidFill>
                    <a:latin typeface="Source Sans Pro Semibold" pitchFamily="34" charset="-18"/>
                  </a:rPr>
                  <a:t>Bernouliho</a:t>
                </a:r>
                <a:r>
                  <a:rPr lang="cs-CZ" sz="1500" dirty="0">
                    <a:solidFill>
                      <a:schemeClr val="tx1"/>
                    </a:solidFill>
                    <a:latin typeface="Source Sans Pro Semibold" pitchFamily="34" charset="-18"/>
                  </a:rPr>
                  <a:t> rozdělení s  určitým znakem (pozitivní/negativní realizace), které je určené parametrem </a:t>
                </a:r>
                <a14:m>
                  <m:oMath xmlns:m="http://schemas.openxmlformats.org/officeDocument/2006/math">
                    <m:r>
                      <a:rPr lang="cs-CZ" sz="1500" i="1">
                        <a:solidFill>
                          <a:schemeClr val="tx1"/>
                        </a:solidFill>
                        <a:latin typeface="Cambria Math" panose="02040503050406030204" pitchFamily="18" charset="0"/>
                        <a:ea typeface="Cambria Math" panose="02040503050406030204" pitchFamily="18" charset="0"/>
                      </a:rPr>
                      <m:t>𝜋</m:t>
                    </m:r>
                  </m:oMath>
                </a14:m>
                <a:r>
                  <a:rPr lang="cs-CZ" sz="1500" dirty="0">
                    <a:solidFill>
                      <a:schemeClr val="tx1"/>
                    </a:solidFill>
                    <a:latin typeface="Source Sans Pro Semibold" pitchFamily="34" charset="-18"/>
                  </a:rPr>
                  <a:t> je náhodnou veličinou </a:t>
                </a:r>
                <a:r>
                  <a:rPr lang="cs-CZ" sz="1500" i="1" dirty="0">
                    <a:solidFill>
                      <a:schemeClr val="tx1"/>
                    </a:solidFill>
                    <a:latin typeface="Source Sans Pro Semibold" pitchFamily="34" charset="-18"/>
                  </a:rPr>
                  <a:t>X</a:t>
                </a:r>
              </a:p>
              <a:p>
                <a:pPr algn="l"/>
                <a:endParaRPr lang="cs-CZ" sz="1500" i="1" dirty="0">
                  <a:solidFill>
                    <a:schemeClr val="tx1"/>
                  </a:solidFill>
                  <a:latin typeface="Source Sans Pro Semibold" pitchFamily="34" charset="-18"/>
                </a:endParaRPr>
              </a:p>
              <a:p>
                <a:pPr algn="l"/>
                <a:endParaRPr lang="cs-CZ" sz="1500" i="1"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Náhodná veličina </a:t>
                </a:r>
                <a:r>
                  <a:rPr lang="cs-CZ" sz="1500" i="1" dirty="0">
                    <a:solidFill>
                      <a:schemeClr val="tx1"/>
                    </a:solidFill>
                    <a:latin typeface="Source Sans Pro Semibold" pitchFamily="34" charset="-18"/>
                  </a:rPr>
                  <a:t>X</a:t>
                </a:r>
                <a:r>
                  <a:rPr lang="cs-CZ" sz="1500" dirty="0">
                    <a:solidFill>
                      <a:schemeClr val="tx1"/>
                    </a:solidFill>
                    <a:latin typeface="Source Sans Pro Semibold" pitchFamily="34" charset="-18"/>
                  </a:rPr>
                  <a:t> se </a:t>
                </a:r>
                <a:r>
                  <a:rPr lang="cs-CZ" sz="1500" dirty="0" err="1">
                    <a:solidFill>
                      <a:schemeClr val="tx1"/>
                    </a:solidFill>
                    <a:latin typeface="Source Sans Pro Semibold" pitchFamily="34" charset="-18"/>
                  </a:rPr>
                  <a:t>říd</a:t>
                </a:r>
                <a:r>
                  <a:rPr lang="cs-CZ" sz="1500" dirty="0">
                    <a:solidFill>
                      <a:schemeClr val="tx1"/>
                    </a:solidFill>
                    <a:latin typeface="Source Sans Pro Semibold" pitchFamily="34" charset="-18"/>
                  </a:rPr>
                  <a:t> Binomickým rozdělením </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Pravděpodobnostní funkce je možné stanovit dle:</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Je možné stanovit pravděpodobnost výsledku v závislosti na hodnotě </a:t>
                </a:r>
                <a14:m>
                  <m:oMath xmlns:m="http://schemas.openxmlformats.org/officeDocument/2006/math">
                    <m:r>
                      <a:rPr lang="cs-CZ" sz="1500" i="1">
                        <a:solidFill>
                          <a:schemeClr val="tx1"/>
                        </a:solidFill>
                        <a:latin typeface="Cambria Math" panose="02040503050406030204" pitchFamily="18" charset="0"/>
                        <a:ea typeface="Cambria Math" panose="02040503050406030204" pitchFamily="18" charset="0"/>
                      </a:rPr>
                      <m:t>𝜋</m:t>
                    </m:r>
                  </m:oMath>
                </a14:m>
                <a:r>
                  <a:rPr lang="cs-CZ" sz="1500" dirty="0">
                    <a:solidFill>
                      <a:schemeClr val="tx1"/>
                    </a:solidFill>
                    <a:latin typeface="Source Sans Pro Semibold" pitchFamily="34" charset="-18"/>
                  </a:rPr>
                  <a:t> – důležité pro NHST.</a:t>
                </a:r>
              </a:p>
              <a:p>
                <a:pPr algn="l"/>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8048636" cy="4007470"/>
              </a:xfrm>
              <a:blipFill>
                <a:blip r:embed="rId3"/>
                <a:stretch>
                  <a:fillRect l="-303" t="-304"/>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14</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5" name="Obrázek 4">
            <a:extLst>
              <a:ext uri="{FF2B5EF4-FFF2-40B4-BE49-F238E27FC236}">
                <a16:creationId xmlns:a16="http://schemas.microsoft.com/office/drawing/2014/main" id="{557B916A-FA08-415A-A5F0-F94E06E93756}"/>
              </a:ext>
            </a:extLst>
          </p:cNvPr>
          <p:cNvPicPr>
            <a:picLocks noChangeAspect="1"/>
          </p:cNvPicPr>
          <p:nvPr/>
        </p:nvPicPr>
        <p:blipFill>
          <a:blip r:embed="rId9"/>
          <a:stretch>
            <a:fillRect/>
          </a:stretch>
        </p:blipFill>
        <p:spPr>
          <a:xfrm>
            <a:off x="2577737" y="3073193"/>
            <a:ext cx="3319054" cy="482997"/>
          </a:xfrm>
          <a:prstGeom prst="rect">
            <a:avLst/>
          </a:prstGeom>
        </p:spPr>
      </p:pic>
      <p:pic>
        <p:nvPicPr>
          <p:cNvPr id="11" name="Obrázek 10">
            <a:extLst>
              <a:ext uri="{FF2B5EF4-FFF2-40B4-BE49-F238E27FC236}">
                <a16:creationId xmlns:a16="http://schemas.microsoft.com/office/drawing/2014/main" id="{FE59C78A-1285-446B-9583-1FC854FAA07C}"/>
              </a:ext>
            </a:extLst>
          </p:cNvPr>
          <p:cNvPicPr>
            <a:picLocks noChangeAspect="1"/>
          </p:cNvPicPr>
          <p:nvPr/>
        </p:nvPicPr>
        <p:blipFill>
          <a:blip r:embed="rId10"/>
          <a:stretch>
            <a:fillRect/>
          </a:stretch>
        </p:blipFill>
        <p:spPr>
          <a:xfrm>
            <a:off x="3021874" y="4113076"/>
            <a:ext cx="2084750" cy="430479"/>
          </a:xfrm>
          <a:prstGeom prst="rect">
            <a:avLst/>
          </a:prstGeom>
        </p:spPr>
      </p:pic>
      <p:pic>
        <p:nvPicPr>
          <p:cNvPr id="12" name="Obrázek 11">
            <a:extLst>
              <a:ext uri="{FF2B5EF4-FFF2-40B4-BE49-F238E27FC236}">
                <a16:creationId xmlns:a16="http://schemas.microsoft.com/office/drawing/2014/main" id="{6AE0CD49-3DA5-4A0C-A689-E55A2F4BE630}"/>
              </a:ext>
            </a:extLst>
          </p:cNvPr>
          <p:cNvPicPr>
            <a:picLocks noChangeAspect="1"/>
          </p:cNvPicPr>
          <p:nvPr/>
        </p:nvPicPr>
        <p:blipFill>
          <a:blip r:embed="rId11"/>
          <a:stretch>
            <a:fillRect/>
          </a:stretch>
        </p:blipFill>
        <p:spPr>
          <a:xfrm>
            <a:off x="2483968" y="4840913"/>
            <a:ext cx="4176064" cy="980568"/>
          </a:xfrm>
          <a:prstGeom prst="rect">
            <a:avLst/>
          </a:prstGeom>
        </p:spPr>
      </p:pic>
      <p:sp>
        <p:nvSpPr>
          <p:cNvPr id="15" name="Footer Placeholder 3">
            <a:extLst>
              <a:ext uri="{FF2B5EF4-FFF2-40B4-BE49-F238E27FC236}">
                <a16:creationId xmlns:a16="http://schemas.microsoft.com/office/drawing/2014/main" id="{300ACB4B-95F1-41F2-9310-ED72C6B4ACE7}"/>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938573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Příklad – Binomické rozdělení</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Jaká je pravděpodobnost, že z 10 zákazníků se zúčastní dotazníkového šetření 8 spokojených, když</a:t>
            </a:r>
          </a:p>
          <a:p>
            <a:pPr algn="l"/>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Skutečný podíl nespokojených je 50 </a:t>
            </a:r>
            <a:r>
              <a:rPr lang="en-US" sz="1500" dirty="0">
                <a:solidFill>
                  <a:schemeClr val="tx1"/>
                </a:solidFill>
                <a:latin typeface="Source Sans Pro Semibold" pitchFamily="34" charset="-18"/>
              </a:rPr>
              <a:t>% </a:t>
            </a:r>
            <a:r>
              <a:rPr lang="cs-CZ" sz="1500" dirty="0">
                <a:solidFill>
                  <a:schemeClr val="tx1"/>
                </a:solidFill>
                <a:latin typeface="Source Sans Pro Semibold" pitchFamily="34" charset="-18"/>
              </a:rPr>
              <a:t>klientů</a:t>
            </a:r>
          </a:p>
          <a:p>
            <a:pPr marL="285750" indent="-285750" algn="l">
              <a:buFont typeface="Courier New" pitchFamily="49" charset="0"/>
              <a:buChar char="o"/>
            </a:pPr>
            <a:r>
              <a:rPr lang="cs-CZ" sz="1500" dirty="0">
                <a:solidFill>
                  <a:schemeClr val="tx1"/>
                </a:solidFill>
                <a:latin typeface="Source Sans Pro Semibold" pitchFamily="34" charset="-18"/>
              </a:rPr>
              <a:t>Skutečný podíl nespokojených je 70 </a:t>
            </a:r>
            <a:r>
              <a:rPr lang="en-US" sz="1500" dirty="0">
                <a:solidFill>
                  <a:schemeClr val="tx1"/>
                </a:solidFill>
                <a:latin typeface="Source Sans Pro Semibold" pitchFamily="34" charset="-18"/>
              </a:rPr>
              <a:t>% </a:t>
            </a:r>
            <a:r>
              <a:rPr lang="cs-CZ" sz="1500" dirty="0">
                <a:solidFill>
                  <a:schemeClr val="tx1"/>
                </a:solidFill>
                <a:latin typeface="Source Sans Pro Semibold" pitchFamily="34" charset="-18"/>
              </a:rPr>
              <a:t>klientů</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Graficky znázorněte pravděpodobnost všech možností.</a:t>
            </a:r>
          </a:p>
          <a:p>
            <a:pPr algn="l"/>
            <a:r>
              <a:rPr lang="cs-CZ" sz="1500" dirty="0">
                <a:solidFill>
                  <a:schemeClr val="tx1"/>
                </a:solidFill>
                <a:latin typeface="Source Sans Pro Semibold" pitchFamily="34" charset="-18"/>
              </a:rPr>
              <a:t>Jak se bude lišit graf pravděpodobnostní funkce v závislosti na parametru?</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15</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4F64367-C176-4C95-83AC-4DA64C582C3A}"/>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82629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6FFE7766-7BFF-4E74-B043-078B136FB59C}"/>
              </a:ext>
            </a:extLst>
          </p:cNvPr>
          <p:cNvPicPr>
            <a:picLocks noChangeAspect="1"/>
          </p:cNvPicPr>
          <p:nvPr/>
        </p:nvPicPr>
        <p:blipFill>
          <a:blip r:embed="rId3"/>
          <a:stretch>
            <a:fillRect/>
          </a:stretch>
        </p:blipFill>
        <p:spPr>
          <a:xfrm>
            <a:off x="1608322" y="1402314"/>
            <a:ext cx="5411949" cy="5065836"/>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16</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5" name="Footer Placeholder 3">
            <a:extLst>
              <a:ext uri="{FF2B5EF4-FFF2-40B4-BE49-F238E27FC236}">
                <a16:creationId xmlns:a16="http://schemas.microsoft.com/office/drawing/2014/main" id="{518931FB-7D76-472D-810F-12A2DB4DCCB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3107630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17</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5" name="Footer Placeholder 3">
            <a:extLst>
              <a:ext uri="{FF2B5EF4-FFF2-40B4-BE49-F238E27FC236}">
                <a16:creationId xmlns:a16="http://schemas.microsoft.com/office/drawing/2014/main" id="{518931FB-7D76-472D-810F-12A2DB4DCCB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2" name="Obrázek 1">
            <a:extLst>
              <a:ext uri="{FF2B5EF4-FFF2-40B4-BE49-F238E27FC236}">
                <a16:creationId xmlns:a16="http://schemas.microsoft.com/office/drawing/2014/main" id="{33515BBB-44AF-4892-950A-E789B1211228}"/>
              </a:ext>
            </a:extLst>
          </p:cNvPr>
          <p:cNvPicPr>
            <a:picLocks noChangeAspect="1"/>
          </p:cNvPicPr>
          <p:nvPr/>
        </p:nvPicPr>
        <p:blipFill>
          <a:blip r:embed="rId8"/>
          <a:stretch>
            <a:fillRect/>
          </a:stretch>
        </p:blipFill>
        <p:spPr>
          <a:xfrm>
            <a:off x="1278964" y="1104324"/>
            <a:ext cx="5205506" cy="4910769"/>
          </a:xfrm>
          <a:prstGeom prst="rect">
            <a:avLst/>
          </a:prstGeom>
        </p:spPr>
      </p:pic>
    </p:spTree>
    <p:extLst>
      <p:ext uri="{BB962C8B-B14F-4D97-AF65-F5344CB8AC3E}">
        <p14:creationId xmlns:p14="http://schemas.microsoft.com/office/powerpoint/2010/main" val="3279661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Normální rozdělení</a:t>
            </a:r>
          </a:p>
        </p:txBody>
      </p:sp>
      <p:pic>
        <p:nvPicPr>
          <p:cNvPr id="13" name="Obrázek 12">
            <a:extLst>
              <a:ext uri="{FF2B5EF4-FFF2-40B4-BE49-F238E27FC236}">
                <a16:creationId xmlns:a16="http://schemas.microsoft.com/office/drawing/2014/main" id="{77C222A9-4DFD-4151-A4AC-844E8DD22B23}"/>
              </a:ext>
            </a:extLst>
          </p:cNvPr>
          <p:cNvPicPr>
            <a:picLocks noChangeAspect="1"/>
          </p:cNvPicPr>
          <p:nvPr/>
        </p:nvPicPr>
        <p:blipFill>
          <a:blip r:embed="rId3"/>
          <a:stretch>
            <a:fillRect/>
          </a:stretch>
        </p:blipFill>
        <p:spPr>
          <a:xfrm>
            <a:off x="1349829" y="2699656"/>
            <a:ext cx="5581926" cy="2971967"/>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18</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5" name="Footer Placeholder 3">
            <a:extLst>
              <a:ext uri="{FF2B5EF4-FFF2-40B4-BE49-F238E27FC236}">
                <a16:creationId xmlns:a16="http://schemas.microsoft.com/office/drawing/2014/main" id="{0D90549F-B70E-4351-B60E-49E5C7704D9B}"/>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593303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Standardní normální rozdělení N(0,1)</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Vzhledem k  tomu, že existuje nekonečně mnoho kombinací parametrů střední hodnoty a rozptylu, je nutné pro výpočet pravděpodobnosti (např. z funkce hustoty pravděpodobnosti) využít software. V MS Excel je možné využít funkce NORM.INV(pst, střední hodnota, </a:t>
            </a:r>
            <a:r>
              <a:rPr lang="cs-CZ" sz="1500" dirty="0" err="1">
                <a:solidFill>
                  <a:schemeClr val="tx1"/>
                </a:solidFill>
                <a:latin typeface="Source Sans Pro Semibold" pitchFamily="34" charset="-18"/>
              </a:rPr>
              <a:t>smodch</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Druhou možností je standardizovat data dle </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Na datový soubor s nulovou střední hodnotou a jednotkových rozptylem. Tento krok umožní pracovat s tabelovanými hodnotami a není nutné počítat integrál funkce hustoty pravděpodobnosti, nebo využít software.</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19</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5" name="Obrázek 4">
            <a:extLst>
              <a:ext uri="{FF2B5EF4-FFF2-40B4-BE49-F238E27FC236}">
                <a16:creationId xmlns:a16="http://schemas.microsoft.com/office/drawing/2014/main" id="{A1B58D6E-02C4-41E5-A7B7-6B05831CF70F}"/>
              </a:ext>
            </a:extLst>
          </p:cNvPr>
          <p:cNvPicPr>
            <a:picLocks noChangeAspect="1"/>
          </p:cNvPicPr>
          <p:nvPr/>
        </p:nvPicPr>
        <p:blipFill>
          <a:blip r:embed="rId8"/>
          <a:stretch>
            <a:fillRect/>
          </a:stretch>
        </p:blipFill>
        <p:spPr>
          <a:xfrm>
            <a:off x="3988526" y="3681899"/>
            <a:ext cx="1014412" cy="694430"/>
          </a:xfrm>
          <a:prstGeom prst="rect">
            <a:avLst/>
          </a:prstGeom>
        </p:spPr>
      </p:pic>
      <p:sp>
        <p:nvSpPr>
          <p:cNvPr id="12" name="Footer Placeholder 3">
            <a:extLst>
              <a:ext uri="{FF2B5EF4-FFF2-40B4-BE49-F238E27FC236}">
                <a16:creationId xmlns:a16="http://schemas.microsoft.com/office/drawing/2014/main" id="{90ADC7A3-2975-477B-8947-97505D1522E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3231126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1. Pravděpodobnost</a:t>
            </a:r>
          </a:p>
        </p:txBody>
      </p:sp>
      <p:sp>
        <p:nvSpPr>
          <p:cNvPr id="3" name="Subtitle 2"/>
          <p:cNvSpPr>
            <a:spLocks noGrp="1"/>
          </p:cNvSpPr>
          <p:nvPr>
            <p:ph type="subTitle" idx="1"/>
          </p:nvPr>
        </p:nvSpPr>
        <p:spPr>
          <a:xfrm>
            <a:off x="1331640" y="3356992"/>
            <a:ext cx="6400800" cy="1752600"/>
          </a:xfrm>
        </p:spPr>
        <p:txBody>
          <a:bodyPr>
            <a:normAutofit/>
          </a:bodyPr>
          <a:lstStyle/>
          <a:p>
            <a:r>
              <a:rPr lang="cs-CZ" sz="2800" i="1" dirty="0">
                <a:solidFill>
                  <a:schemeClr val="tx1"/>
                </a:solidFill>
              </a:rPr>
              <a:t>Definice, interpretace</a:t>
            </a:r>
          </a:p>
        </p:txBody>
      </p:sp>
      <p:sp>
        <p:nvSpPr>
          <p:cNvPr id="4" name="Footer Placeholder 3"/>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2</a:t>
            </a:fld>
            <a:endParaRPr lang="cs-CZ"/>
          </a:p>
        </p:txBody>
      </p:sp>
      <p:pic>
        <p:nvPicPr>
          <p:cNvPr id="13" name="Obrázek 12" descr="http://www.msmt.cz/uploads/OP_VVV/Pravidla_pro_publicitu/logolinky/Logolink_OP_VVV_hor_barva_cz.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Tree>
    <p:extLst>
      <p:ext uri="{BB962C8B-B14F-4D97-AF65-F5344CB8AC3E}">
        <p14:creationId xmlns:p14="http://schemas.microsoft.com/office/powerpoint/2010/main" val="2028158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Příklad – normální rozdělení</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20</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2" name="Footer Placeholder 3">
            <a:extLst>
              <a:ext uri="{FF2B5EF4-FFF2-40B4-BE49-F238E27FC236}">
                <a16:creationId xmlns:a16="http://schemas.microsoft.com/office/drawing/2014/main" id="{90ADC7A3-2975-477B-8947-97505D1522E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4" name="Obrázek 3">
            <a:extLst>
              <a:ext uri="{FF2B5EF4-FFF2-40B4-BE49-F238E27FC236}">
                <a16:creationId xmlns:a16="http://schemas.microsoft.com/office/drawing/2014/main" id="{C6C737BC-F67F-48F0-9557-C8F9B98D0D7C}"/>
              </a:ext>
            </a:extLst>
          </p:cNvPr>
          <p:cNvPicPr>
            <a:picLocks noChangeAspect="1"/>
          </p:cNvPicPr>
          <p:nvPr/>
        </p:nvPicPr>
        <p:blipFill>
          <a:blip r:embed="rId8"/>
          <a:stretch>
            <a:fillRect/>
          </a:stretch>
        </p:blipFill>
        <p:spPr>
          <a:xfrm>
            <a:off x="827584" y="1958430"/>
            <a:ext cx="7000938" cy="3957673"/>
          </a:xfrm>
          <a:prstGeom prst="rect">
            <a:avLst/>
          </a:prstGeom>
        </p:spPr>
      </p:pic>
    </p:spTree>
    <p:extLst>
      <p:ext uri="{BB962C8B-B14F-4D97-AF65-F5344CB8AC3E}">
        <p14:creationId xmlns:p14="http://schemas.microsoft.com/office/powerpoint/2010/main" val="1765971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21</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16" name="Obrázek 15">
            <a:extLst>
              <a:ext uri="{FF2B5EF4-FFF2-40B4-BE49-F238E27FC236}">
                <a16:creationId xmlns:a16="http://schemas.microsoft.com/office/drawing/2014/main" id="{633444F7-2CE6-4E8B-A720-B5D9016E346A}"/>
              </a:ext>
            </a:extLst>
          </p:cNvPr>
          <p:cNvPicPr>
            <a:picLocks noChangeAspect="1"/>
          </p:cNvPicPr>
          <p:nvPr/>
        </p:nvPicPr>
        <p:blipFill>
          <a:blip r:embed="rId8"/>
          <a:stretch>
            <a:fillRect/>
          </a:stretch>
        </p:blipFill>
        <p:spPr>
          <a:xfrm>
            <a:off x="511197" y="1251987"/>
            <a:ext cx="7733211" cy="4912780"/>
          </a:xfrm>
          <a:prstGeom prst="rect">
            <a:avLst/>
          </a:prstGeom>
        </p:spPr>
      </p:pic>
      <p:sp>
        <p:nvSpPr>
          <p:cNvPr id="17" name="Footer Placeholder 3">
            <a:extLst>
              <a:ext uri="{FF2B5EF4-FFF2-40B4-BE49-F238E27FC236}">
                <a16:creationId xmlns:a16="http://schemas.microsoft.com/office/drawing/2014/main" id="{5106AA05-1477-4492-AA4E-EB65942617E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36266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a:t>
            </a:r>
            <a:r>
              <a:rPr lang="cs-CZ" sz="3200" dirty="0" err="1"/>
              <a:t>value</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 –</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je hodnota, která vyjadřuje pravděpodobnost toho, že nastane hodnota náhodné veličiny, která byla zjištěna, a ještě extrémnější (ve smyslu alternativní hypotézy), pokud je nulové hypotéza pravdivá.</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Ještě extrémnější znamená, že ještě více rozporuje nulovou hypotéze. Pokud tedy nulová hypotéza tvrdí, že efekt je nulový, alternativní že efekt je pozitivní, potom Data znamená nalezený efekt a všechny možné pozitivní efekty.</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22</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11" name="Obrázek 10">
            <a:extLst>
              <a:ext uri="{FF2B5EF4-FFF2-40B4-BE49-F238E27FC236}">
                <a16:creationId xmlns:a16="http://schemas.microsoft.com/office/drawing/2014/main" id="{72ACD7A1-4D6F-4759-807D-23DCF0C6DF0A}"/>
              </a:ext>
            </a:extLst>
          </p:cNvPr>
          <p:cNvPicPr>
            <a:picLocks noChangeAspect="1"/>
          </p:cNvPicPr>
          <p:nvPr/>
        </p:nvPicPr>
        <p:blipFill>
          <a:blip r:embed="rId8"/>
          <a:stretch>
            <a:fillRect/>
          </a:stretch>
        </p:blipFill>
        <p:spPr>
          <a:xfrm>
            <a:off x="827584" y="3830786"/>
            <a:ext cx="3932815" cy="564580"/>
          </a:xfrm>
          <a:prstGeom prst="rect">
            <a:avLst/>
          </a:prstGeom>
        </p:spPr>
      </p:pic>
      <p:pic>
        <p:nvPicPr>
          <p:cNvPr id="5" name="Obrázek 4">
            <a:extLst>
              <a:ext uri="{FF2B5EF4-FFF2-40B4-BE49-F238E27FC236}">
                <a16:creationId xmlns:a16="http://schemas.microsoft.com/office/drawing/2014/main" id="{44654227-AA36-4ABE-9397-E0FC7CFF2875}"/>
              </a:ext>
            </a:extLst>
          </p:cNvPr>
          <p:cNvPicPr>
            <a:picLocks noChangeAspect="1"/>
          </p:cNvPicPr>
          <p:nvPr/>
        </p:nvPicPr>
        <p:blipFill>
          <a:blip r:embed="rId9"/>
          <a:stretch>
            <a:fillRect/>
          </a:stretch>
        </p:blipFill>
        <p:spPr>
          <a:xfrm>
            <a:off x="5826120" y="3574743"/>
            <a:ext cx="2388303" cy="1076665"/>
          </a:xfrm>
          <a:prstGeom prst="rect">
            <a:avLst/>
          </a:prstGeom>
        </p:spPr>
      </p:pic>
      <p:sp>
        <p:nvSpPr>
          <p:cNvPr id="13" name="Footer Placeholder 3">
            <a:extLst>
              <a:ext uri="{FF2B5EF4-FFF2-40B4-BE49-F238E27FC236}">
                <a16:creationId xmlns:a16="http://schemas.microsoft.com/office/drawing/2014/main" id="{736EF4EB-7C44-43FB-A7DA-D6345C93B7CC}"/>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573335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a:t>
            </a:r>
            <a:r>
              <a:rPr lang="cs-CZ" sz="3200" dirty="0" err="1"/>
              <a:t>value</a:t>
            </a:r>
            <a:endParaRPr lang="cs-CZ" sz="3200" dirty="0"/>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Hodnota testového kritéria t-testu je 1.8. Test byl proveden na vzorku 30 respondentů. Jaká je hodnota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pokud byla využita alternativní hypotéza tvrdící že rozdíl v průměrech je pozitivní?</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Interpretujte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 0.10. Nezapomeňte na </a:t>
                </a:r>
                <a:r>
                  <a:rPr lang="cs-CZ" sz="1500" dirty="0" err="1">
                    <a:solidFill>
                      <a:schemeClr val="tx1"/>
                    </a:solidFill>
                    <a:latin typeface="Source Sans Pro Semibold" pitchFamily="34" charset="-18"/>
                  </a:rPr>
                  <a:t>frekventictickou</a:t>
                </a:r>
                <a:r>
                  <a:rPr lang="cs-CZ" sz="1500" dirty="0">
                    <a:solidFill>
                      <a:schemeClr val="tx1"/>
                    </a:solidFill>
                    <a:latin typeface="Source Sans Pro Semibold" pitchFamily="34" charset="-18"/>
                  </a:rPr>
                  <a:t> interpretaci výsledků.</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Proč není možné stanovit pravděpodobnost hodnoty testového kritéria t-testu 1.8?</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Graficky znázorněte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 0.05 u následujících rozdělení:</a:t>
                </a:r>
              </a:p>
              <a:p>
                <a:pPr marL="285750" indent="-285750" algn="l">
                  <a:buFont typeface="Courier New" pitchFamily="49" charset="0"/>
                  <a:buChar char="o"/>
                </a:pPr>
                <a:r>
                  <a:rPr lang="cs-CZ" sz="1500" dirty="0" err="1">
                    <a:solidFill>
                      <a:schemeClr val="tx1"/>
                    </a:solidFill>
                    <a:latin typeface="Source Sans Pro Semibold" pitchFamily="34" charset="-18"/>
                  </a:rPr>
                  <a:t>Fisherovo</a:t>
                </a: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Studentovo a Normální normované</a:t>
                </a:r>
              </a:p>
              <a:p>
                <a:pPr marL="285750" indent="-285750" algn="l">
                  <a:buFont typeface="Courier New" pitchFamily="49" charset="0"/>
                  <a:buChar char="o"/>
                </a:pPr>
                <a14:m>
                  <m:oMath xmlns:m="http://schemas.openxmlformats.org/officeDocument/2006/math">
                    <m:sSup>
                      <m:sSupPr>
                        <m:ctrlPr>
                          <a:rPr lang="cs-CZ" sz="1500" i="1" smtClean="0">
                            <a:solidFill>
                              <a:schemeClr val="tx1"/>
                            </a:solidFill>
                            <a:latin typeface="Cambria Math" panose="02040503050406030204" pitchFamily="18" charset="0"/>
                          </a:rPr>
                        </m:ctrlPr>
                      </m:sSupPr>
                      <m:e>
                        <m:r>
                          <a:rPr lang="cs-CZ" sz="1500" b="0" i="1" smtClean="0">
                            <a:solidFill>
                              <a:schemeClr val="tx1"/>
                            </a:solidFill>
                            <a:latin typeface="Cambria Math" panose="02040503050406030204" pitchFamily="18" charset="0"/>
                          </a:rPr>
                          <m:t>𝜒</m:t>
                        </m:r>
                      </m:e>
                      <m:sup>
                        <m:r>
                          <a:rPr lang="cs-CZ" sz="1500" b="0" i="1" smtClean="0">
                            <a:solidFill>
                              <a:schemeClr val="tx1"/>
                            </a:solidFill>
                            <a:latin typeface="Cambria Math" panose="02040503050406030204" pitchFamily="18" charset="0"/>
                          </a:rPr>
                          <m:t>2</m:t>
                        </m:r>
                      </m:sup>
                    </m:sSup>
                  </m:oMath>
                </a14:m>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23</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2" name="Footer Placeholder 3">
            <a:extLst>
              <a:ext uri="{FF2B5EF4-FFF2-40B4-BE49-F238E27FC236}">
                <a16:creationId xmlns:a16="http://schemas.microsoft.com/office/drawing/2014/main" id="{0AEDD78B-651E-4909-A0F4-5D3ED3203C7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075855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137512"/>
            <a:ext cx="8182507" cy="1008112"/>
          </a:xfrm>
        </p:spPr>
        <p:txBody>
          <a:bodyPr>
            <a:normAutofit/>
          </a:bodyPr>
          <a:lstStyle/>
          <a:p>
            <a:pPr algn="l"/>
            <a:r>
              <a:rPr lang="en-US" sz="3200" dirty="0" err="1"/>
              <a:t>Centr</a:t>
            </a:r>
            <a:r>
              <a:rPr lang="cs-CZ" sz="3200" dirty="0" err="1"/>
              <a:t>ální</a:t>
            </a:r>
            <a:r>
              <a:rPr lang="cs-CZ" sz="3200" dirty="0"/>
              <a:t> limitní teorém</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24</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12" name="Obrázek 11">
            <a:extLst>
              <a:ext uri="{FF2B5EF4-FFF2-40B4-BE49-F238E27FC236}">
                <a16:creationId xmlns:a16="http://schemas.microsoft.com/office/drawing/2014/main" id="{F56F0667-54C4-4584-B1F1-4EBD4D29619E}"/>
              </a:ext>
            </a:extLst>
          </p:cNvPr>
          <p:cNvPicPr>
            <a:picLocks noChangeAspect="1"/>
          </p:cNvPicPr>
          <p:nvPr/>
        </p:nvPicPr>
        <p:blipFill>
          <a:blip r:embed="rId8"/>
          <a:stretch>
            <a:fillRect/>
          </a:stretch>
        </p:blipFill>
        <p:spPr>
          <a:xfrm>
            <a:off x="1269982" y="2005516"/>
            <a:ext cx="6811571" cy="4125317"/>
          </a:xfrm>
          <a:prstGeom prst="rect">
            <a:avLst/>
          </a:prstGeom>
        </p:spPr>
      </p:pic>
      <p:sp>
        <p:nvSpPr>
          <p:cNvPr id="15" name="Footer Placeholder 3">
            <a:extLst>
              <a:ext uri="{FF2B5EF4-FFF2-40B4-BE49-F238E27FC236}">
                <a16:creationId xmlns:a16="http://schemas.microsoft.com/office/drawing/2014/main" id="{148F6F99-7513-492B-ADE5-924E14079897}"/>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4439175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Implikace CLT</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Nezáleží na tom, jestli jsou data normálně rozdělená. Nicméně, </a:t>
            </a:r>
            <a:r>
              <a:rPr lang="cs-CZ" sz="1500" dirty="0" err="1">
                <a:solidFill>
                  <a:schemeClr val="tx1"/>
                </a:solidFill>
                <a:latin typeface="Source Sans Pro Semibold" pitchFamily="34" charset="-18"/>
              </a:rPr>
              <a:t>sampling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distribution</a:t>
            </a:r>
            <a:r>
              <a:rPr lang="cs-CZ" sz="1500" dirty="0">
                <a:solidFill>
                  <a:schemeClr val="tx1"/>
                </a:solidFill>
                <a:latin typeface="Source Sans Pro Semibold" pitchFamily="34" charset="-18"/>
              </a:rPr>
              <a:t> parametru střední hodnoty je normálně rozdělen.</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 Odhad parametrů tohoto normálního rozdělení je možné odhadnout na základě vzorku.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Je tedy možné odhadnou standardní chybu rozdělení </a:t>
            </a:r>
            <a:r>
              <a:rPr lang="cs-CZ" sz="1500" dirty="0" err="1">
                <a:solidFill>
                  <a:schemeClr val="tx1"/>
                </a:solidFill>
                <a:latin typeface="Source Sans Pro Semibold" pitchFamily="34" charset="-18"/>
              </a:rPr>
              <a:t>sampling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distribution</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Parametry </a:t>
            </a:r>
            <a:r>
              <a:rPr lang="cs-CZ" sz="1500" dirty="0" err="1">
                <a:solidFill>
                  <a:schemeClr val="tx1"/>
                </a:solidFill>
                <a:latin typeface="Source Sans Pro Semibold" pitchFamily="34" charset="-18"/>
              </a:rPr>
              <a:t>sampling</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distribution</a:t>
            </a:r>
            <a:r>
              <a:rPr lang="cs-CZ" sz="1500" dirty="0">
                <a:solidFill>
                  <a:schemeClr val="tx1"/>
                </a:solidFill>
                <a:latin typeface="Source Sans Pro Semibold" pitchFamily="34" charset="-18"/>
              </a:rPr>
              <a:t> je možné využít při testování hypotéz a při konstrukci intervalů spolehlivosti.</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25</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2" name="Footer Placeholder 3">
            <a:extLst>
              <a:ext uri="{FF2B5EF4-FFF2-40B4-BE49-F238E27FC236}">
                <a16:creationId xmlns:a16="http://schemas.microsoft.com/office/drawing/2014/main" id="{0AEDD78B-651E-4909-A0F4-5D3ED3203C7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40562825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6DA18818-27E8-4CEF-AA4C-894535BD4097}"/>
              </a:ext>
            </a:extLst>
          </p:cNvPr>
          <p:cNvPicPr>
            <a:picLocks noChangeAspect="1"/>
          </p:cNvPicPr>
          <p:nvPr/>
        </p:nvPicPr>
        <p:blipFill>
          <a:blip r:embed="rId3"/>
          <a:stretch>
            <a:fillRect/>
          </a:stretch>
        </p:blipFill>
        <p:spPr>
          <a:xfrm>
            <a:off x="563168" y="1411399"/>
            <a:ext cx="7974180" cy="4195342"/>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26</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2" name="Footer Placeholder 3">
            <a:extLst>
              <a:ext uri="{FF2B5EF4-FFF2-40B4-BE49-F238E27FC236}">
                <a16:creationId xmlns:a16="http://schemas.microsoft.com/office/drawing/2014/main" id="{0AEDD78B-651E-4909-A0F4-5D3ED3203C7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758995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27</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7" name="Footer Placeholder 3">
            <a:extLst>
              <a:ext uri="{FF2B5EF4-FFF2-40B4-BE49-F238E27FC236}">
                <a16:creationId xmlns:a16="http://schemas.microsoft.com/office/drawing/2014/main" id="{5106AA05-1477-4492-AA4E-EB65942617E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2" name="Obrázek 1">
            <a:extLst>
              <a:ext uri="{FF2B5EF4-FFF2-40B4-BE49-F238E27FC236}">
                <a16:creationId xmlns:a16="http://schemas.microsoft.com/office/drawing/2014/main" id="{BEFEC9A9-3B77-4E8E-AFAF-F79DCEB5C4E1}"/>
              </a:ext>
            </a:extLst>
          </p:cNvPr>
          <p:cNvPicPr>
            <a:picLocks noChangeAspect="1"/>
          </p:cNvPicPr>
          <p:nvPr/>
        </p:nvPicPr>
        <p:blipFill>
          <a:blip r:embed="rId8"/>
          <a:stretch>
            <a:fillRect/>
          </a:stretch>
        </p:blipFill>
        <p:spPr>
          <a:xfrm>
            <a:off x="978201" y="1027729"/>
            <a:ext cx="7278703" cy="4946025"/>
          </a:xfrm>
          <a:prstGeom prst="rect">
            <a:avLst/>
          </a:prstGeom>
        </p:spPr>
      </p:pic>
    </p:spTree>
    <p:extLst>
      <p:ext uri="{BB962C8B-B14F-4D97-AF65-F5344CB8AC3E}">
        <p14:creationId xmlns:p14="http://schemas.microsoft.com/office/powerpoint/2010/main" val="3130279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28</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7" name="Footer Placeholder 3">
            <a:extLst>
              <a:ext uri="{FF2B5EF4-FFF2-40B4-BE49-F238E27FC236}">
                <a16:creationId xmlns:a16="http://schemas.microsoft.com/office/drawing/2014/main" id="{5106AA05-1477-4492-AA4E-EB65942617E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3" name="Obrázek 2">
            <a:extLst>
              <a:ext uri="{FF2B5EF4-FFF2-40B4-BE49-F238E27FC236}">
                <a16:creationId xmlns:a16="http://schemas.microsoft.com/office/drawing/2014/main" id="{277AE404-C444-4680-A6BD-232EC94953A0}"/>
              </a:ext>
            </a:extLst>
          </p:cNvPr>
          <p:cNvPicPr>
            <a:picLocks noChangeAspect="1"/>
          </p:cNvPicPr>
          <p:nvPr/>
        </p:nvPicPr>
        <p:blipFill>
          <a:blip r:embed="rId8"/>
          <a:stretch>
            <a:fillRect/>
          </a:stretch>
        </p:blipFill>
        <p:spPr>
          <a:xfrm>
            <a:off x="1489254" y="1334006"/>
            <a:ext cx="6021282" cy="4722789"/>
          </a:xfrm>
          <a:prstGeom prst="rect">
            <a:avLst/>
          </a:prstGeom>
        </p:spPr>
      </p:pic>
    </p:spTree>
    <p:extLst>
      <p:ext uri="{BB962C8B-B14F-4D97-AF65-F5344CB8AC3E}">
        <p14:creationId xmlns:p14="http://schemas.microsoft.com/office/powerpoint/2010/main" val="2421674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29</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7" name="Footer Placeholder 3">
            <a:extLst>
              <a:ext uri="{FF2B5EF4-FFF2-40B4-BE49-F238E27FC236}">
                <a16:creationId xmlns:a16="http://schemas.microsoft.com/office/drawing/2014/main" id="{5106AA05-1477-4492-AA4E-EB65942617E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2" name="Obrázek 1">
            <a:extLst>
              <a:ext uri="{FF2B5EF4-FFF2-40B4-BE49-F238E27FC236}">
                <a16:creationId xmlns:a16="http://schemas.microsoft.com/office/drawing/2014/main" id="{3737AD58-B6FF-4F31-9321-19712CFFBF8A}"/>
              </a:ext>
            </a:extLst>
          </p:cNvPr>
          <p:cNvPicPr>
            <a:picLocks noChangeAspect="1"/>
          </p:cNvPicPr>
          <p:nvPr/>
        </p:nvPicPr>
        <p:blipFill>
          <a:blip r:embed="rId8"/>
          <a:stretch>
            <a:fillRect/>
          </a:stretch>
        </p:blipFill>
        <p:spPr>
          <a:xfrm>
            <a:off x="884312" y="938544"/>
            <a:ext cx="6859071" cy="5107024"/>
          </a:xfrm>
          <a:prstGeom prst="rect">
            <a:avLst/>
          </a:prstGeom>
        </p:spPr>
      </p:pic>
    </p:spTree>
    <p:extLst>
      <p:ext uri="{BB962C8B-B14F-4D97-AF65-F5344CB8AC3E}">
        <p14:creationId xmlns:p14="http://schemas.microsoft.com/office/powerpoint/2010/main" val="879074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Přístupy k pravděpodobnosti</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Pravděpodobnost je základním pojmem statistické analýzy. Existuje ale několik přístupů k jejímu využití. Zvolený přístup má přímý vliv na interpretaci výsledků.</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Rozlišujeme 3 typy pravděpodobnosti:</a:t>
                </a:r>
              </a:p>
              <a:p>
                <a:pPr algn="l"/>
                <a:endParaRPr lang="cs-CZ" sz="1500" dirty="0">
                  <a:solidFill>
                    <a:srgbClr val="64272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Klasická</a:t>
                </a:r>
              </a:p>
              <a:p>
                <a:pPr marL="285750" indent="-285750" algn="l">
                  <a:buFont typeface="Courier New" pitchFamily="49" charset="0"/>
                  <a:buChar char="o"/>
                </a:pPr>
                <a:r>
                  <a:rPr lang="cs-CZ" sz="1500" dirty="0">
                    <a:solidFill>
                      <a:schemeClr val="tx1"/>
                    </a:solidFill>
                    <a:latin typeface="Source Sans Pro Semibold" pitchFamily="34" charset="-18"/>
                  </a:rPr>
                  <a:t>Standardní (Frekventistická)</a:t>
                </a:r>
              </a:p>
              <a:p>
                <a:pPr marL="285750" indent="-285750" algn="l">
                  <a:buFont typeface="Courier New" pitchFamily="49" charset="0"/>
                  <a:buChar char="o"/>
                </a:pPr>
                <a:r>
                  <a:rPr lang="cs-CZ" sz="1500" dirty="0">
                    <a:solidFill>
                      <a:schemeClr val="tx1"/>
                    </a:solidFill>
                    <a:latin typeface="Source Sans Pro Semibold" pitchFamily="34" charset="-18"/>
                  </a:rPr>
                  <a:t>Subjektivní 	</a:t>
                </a:r>
              </a:p>
              <a:p>
                <a:pPr marL="285750" indent="-285750" algn="l">
                  <a:buFont typeface="Courier New" pitchFamily="49" charset="0"/>
                  <a:buChar char="o"/>
                </a:pPr>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Existuje též axiomatická definice pravděpodobnosti, která obecně vymezuje požadavky na míru pravděpodobnosti, např. že pravděpodobnost je v intervalu </a:t>
                </a:r>
                <a14:m>
                  <m:oMath xmlns:m="http://schemas.openxmlformats.org/officeDocument/2006/math">
                    <m:d>
                      <m:dPr>
                        <m:begChr m:val="⟨"/>
                        <m:endChr m:val="⟩"/>
                        <m:ctrlPr>
                          <a:rPr lang="cs-CZ" sz="150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0,1</m:t>
                        </m:r>
                      </m:e>
                    </m:d>
                    <m:r>
                      <a:rPr lang="cs-CZ" sz="1500" b="0" i="1" smtClean="0">
                        <a:solidFill>
                          <a:schemeClr val="tx1"/>
                        </a:solidFill>
                        <a:latin typeface="Cambria Math" panose="02040503050406030204" pitchFamily="18" charset="0"/>
                      </a:rPr>
                      <m:t>.</m:t>
                    </m:r>
                  </m:oMath>
                </a14:m>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735FCE8C-DBE3-49D8-BFD7-E8EF5AA43491}"/>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552659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Odhad standardní chyby</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30</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2" name="Footer Placeholder 3">
            <a:extLst>
              <a:ext uri="{FF2B5EF4-FFF2-40B4-BE49-F238E27FC236}">
                <a16:creationId xmlns:a16="http://schemas.microsoft.com/office/drawing/2014/main" id="{0AEDD78B-651E-4909-A0F4-5D3ED3203C79}"/>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11" name="Obrázek 10">
            <a:extLst>
              <a:ext uri="{FF2B5EF4-FFF2-40B4-BE49-F238E27FC236}">
                <a16:creationId xmlns:a16="http://schemas.microsoft.com/office/drawing/2014/main" id="{8B5EC40C-88C0-4EDB-A6B5-7C478EA2542F}"/>
              </a:ext>
            </a:extLst>
          </p:cNvPr>
          <p:cNvPicPr>
            <a:picLocks noChangeAspect="1"/>
          </p:cNvPicPr>
          <p:nvPr/>
        </p:nvPicPr>
        <p:blipFill>
          <a:blip r:embed="rId8"/>
          <a:stretch>
            <a:fillRect/>
          </a:stretch>
        </p:blipFill>
        <p:spPr>
          <a:xfrm>
            <a:off x="1792941" y="2127624"/>
            <a:ext cx="6047982" cy="3951423"/>
          </a:xfrm>
          <a:prstGeom prst="rect">
            <a:avLst/>
          </a:prstGeom>
        </p:spPr>
      </p:pic>
    </p:spTree>
    <p:extLst>
      <p:ext uri="{BB962C8B-B14F-4D97-AF65-F5344CB8AC3E}">
        <p14:creationId xmlns:p14="http://schemas.microsoft.com/office/powerpoint/2010/main" val="10778890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3. Analýza síly testu</a:t>
            </a:r>
          </a:p>
        </p:txBody>
      </p:sp>
      <p:sp>
        <p:nvSpPr>
          <p:cNvPr id="3" name="Subtitle 2"/>
          <p:cNvSpPr>
            <a:spLocks noGrp="1"/>
          </p:cNvSpPr>
          <p:nvPr>
            <p:ph type="subTitle" idx="1"/>
          </p:nvPr>
        </p:nvSpPr>
        <p:spPr>
          <a:xfrm>
            <a:off x="1331640" y="3356992"/>
            <a:ext cx="6400800" cy="1752600"/>
          </a:xfrm>
        </p:spPr>
        <p:txBody>
          <a:bodyPr>
            <a:normAutofit/>
          </a:bodyPr>
          <a:lstStyle/>
          <a:p>
            <a:r>
              <a:rPr lang="cs-CZ" sz="2800" i="1" dirty="0">
                <a:solidFill>
                  <a:schemeClr val="tx1"/>
                </a:solidFill>
              </a:rPr>
              <a:t>Design výzkumu</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31</a:t>
            </a:fld>
            <a:endParaRPr lang="cs-CZ"/>
          </a:p>
        </p:txBody>
      </p:sp>
      <p:pic>
        <p:nvPicPr>
          <p:cNvPr id="13" name="Obrázek 12" descr="http://www.msmt.cz/uploads/OP_VVV/Pravidla_pro_publicitu/logolinky/Logolink_OP_VVV_hor_barva_cz.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8" name="Footer Placeholder 3">
            <a:extLst>
              <a:ext uri="{FF2B5EF4-FFF2-40B4-BE49-F238E27FC236}">
                <a16:creationId xmlns:a16="http://schemas.microsoft.com/office/drawing/2014/main" id="{20027A51-20D9-4B90-8A7A-A7F939E027A3}"/>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109535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Motivační příklad</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32</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64F2D79-E5F1-4FE8-934E-CEF5D027759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12" name="Obrázek 11">
            <a:extLst>
              <a:ext uri="{FF2B5EF4-FFF2-40B4-BE49-F238E27FC236}">
                <a16:creationId xmlns:a16="http://schemas.microsoft.com/office/drawing/2014/main" id="{785DE110-0875-4C5A-9227-3B715D004888}"/>
              </a:ext>
            </a:extLst>
          </p:cNvPr>
          <p:cNvPicPr>
            <a:picLocks noChangeAspect="1"/>
          </p:cNvPicPr>
          <p:nvPr/>
        </p:nvPicPr>
        <p:blipFill>
          <a:blip r:embed="rId8"/>
          <a:stretch>
            <a:fillRect/>
          </a:stretch>
        </p:blipFill>
        <p:spPr>
          <a:xfrm>
            <a:off x="1284882" y="2042751"/>
            <a:ext cx="6258796" cy="3992779"/>
          </a:xfrm>
          <a:prstGeom prst="rect">
            <a:avLst/>
          </a:prstGeom>
        </p:spPr>
      </p:pic>
    </p:spTree>
    <p:extLst>
      <p:ext uri="{BB962C8B-B14F-4D97-AF65-F5344CB8AC3E}">
        <p14:creationId xmlns:p14="http://schemas.microsoft.com/office/powerpoint/2010/main" val="3599100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Motivační příklad – řešení v R, první realita</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33</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64F2D79-E5F1-4FE8-934E-CEF5D027759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3" name="Obrázek 2">
            <a:extLst>
              <a:ext uri="{FF2B5EF4-FFF2-40B4-BE49-F238E27FC236}">
                <a16:creationId xmlns:a16="http://schemas.microsoft.com/office/drawing/2014/main" id="{A28691F1-41CE-4BD1-9A5C-9C56EBDF65EB}"/>
              </a:ext>
            </a:extLst>
          </p:cNvPr>
          <p:cNvPicPr>
            <a:picLocks noChangeAspect="1"/>
          </p:cNvPicPr>
          <p:nvPr/>
        </p:nvPicPr>
        <p:blipFill>
          <a:blip r:embed="rId8"/>
          <a:stretch>
            <a:fillRect/>
          </a:stretch>
        </p:blipFill>
        <p:spPr>
          <a:xfrm>
            <a:off x="2061552" y="2151530"/>
            <a:ext cx="5384077" cy="3556252"/>
          </a:xfrm>
          <a:prstGeom prst="rect">
            <a:avLst/>
          </a:prstGeom>
        </p:spPr>
      </p:pic>
    </p:spTree>
    <p:extLst>
      <p:ext uri="{BB962C8B-B14F-4D97-AF65-F5344CB8AC3E}">
        <p14:creationId xmlns:p14="http://schemas.microsoft.com/office/powerpoint/2010/main" val="2633685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Motivační příklad – řešení v R, druhá realita</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34</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64F2D79-E5F1-4FE8-934E-CEF5D027759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5" name="Obrázek 4">
            <a:extLst>
              <a:ext uri="{FF2B5EF4-FFF2-40B4-BE49-F238E27FC236}">
                <a16:creationId xmlns:a16="http://schemas.microsoft.com/office/drawing/2014/main" id="{DFAAE91A-DE3B-4145-B2C2-63E12089B9D3}"/>
              </a:ext>
            </a:extLst>
          </p:cNvPr>
          <p:cNvPicPr>
            <a:picLocks noChangeAspect="1"/>
          </p:cNvPicPr>
          <p:nvPr/>
        </p:nvPicPr>
        <p:blipFill>
          <a:blip r:embed="rId8"/>
          <a:stretch>
            <a:fillRect/>
          </a:stretch>
        </p:blipFill>
        <p:spPr>
          <a:xfrm>
            <a:off x="1972252" y="2429731"/>
            <a:ext cx="5458299" cy="2861685"/>
          </a:xfrm>
          <a:prstGeom prst="rect">
            <a:avLst/>
          </a:prstGeom>
        </p:spPr>
      </p:pic>
    </p:spTree>
    <p:extLst>
      <p:ext uri="{BB962C8B-B14F-4D97-AF65-F5344CB8AC3E}">
        <p14:creationId xmlns:p14="http://schemas.microsoft.com/office/powerpoint/2010/main" val="15422443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Analýza síly testu</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err="1">
                <a:solidFill>
                  <a:schemeClr val="tx1"/>
                </a:solidFill>
                <a:latin typeface="Source Sans Pro Semibold" pitchFamily="34" charset="-18"/>
              </a:rPr>
              <a:t>Power</a:t>
            </a:r>
            <a:r>
              <a:rPr lang="cs-CZ" sz="1500" dirty="0">
                <a:solidFill>
                  <a:schemeClr val="tx1"/>
                </a:solidFill>
                <a:latin typeface="Source Sans Pro Semibold" pitchFamily="34" charset="-18"/>
              </a:rPr>
              <a:t> sample </a:t>
            </a:r>
            <a:r>
              <a:rPr lang="cs-CZ" sz="1500" dirty="0" err="1">
                <a:solidFill>
                  <a:schemeClr val="tx1"/>
                </a:solidFill>
                <a:latin typeface="Source Sans Pro Semibold" pitchFamily="34" charset="-18"/>
              </a:rPr>
              <a:t>analysis</a:t>
            </a:r>
            <a:r>
              <a:rPr lang="cs-CZ" sz="1500" dirty="0">
                <a:solidFill>
                  <a:schemeClr val="tx1"/>
                </a:solidFill>
                <a:latin typeface="Source Sans Pro Semibold" pitchFamily="34" charset="-18"/>
              </a:rPr>
              <a:t> slouží k vymezení designu výzkumu vzhledem k základním kvalitativním charakteristikám, mezi něž patří:</a:t>
            </a:r>
          </a:p>
          <a:p>
            <a:pPr algn="l"/>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Stanovení minimální hladiny významnost a výše chyby druhého řádu Beta</a:t>
            </a: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Velikosti hledaného efektu –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endParaRPr lang="cs-CZ" sz="1500" dirty="0">
              <a:solidFill>
                <a:schemeClr val="tx1"/>
              </a:solidFill>
              <a:latin typeface="Source Sans Pro Semibold" pitchFamily="34" charset="-18"/>
            </a:endParaRPr>
          </a:p>
          <a:p>
            <a:pPr marL="285750" indent="-285750" algn="l">
              <a:buFont typeface="Courier New" pitchFamily="49" charset="0"/>
              <a:buChar char="o"/>
            </a:pPr>
            <a:endParaRPr lang="cs-CZ" sz="1500" dirty="0">
              <a:solidFill>
                <a:schemeClr val="tx1"/>
              </a:solidFill>
              <a:latin typeface="Source Sans Pro Semibold" pitchFamily="34" charset="-18"/>
            </a:endParaRPr>
          </a:p>
          <a:p>
            <a:pPr marL="285750" indent="-285750" algn="l">
              <a:buFont typeface="Courier New" pitchFamily="49" charset="0"/>
              <a:buChar char="o"/>
            </a:pPr>
            <a:r>
              <a:rPr lang="cs-CZ" sz="1500" dirty="0">
                <a:solidFill>
                  <a:schemeClr val="tx1"/>
                </a:solidFill>
                <a:latin typeface="Source Sans Pro Semibold" pitchFamily="34" charset="-18"/>
              </a:rPr>
              <a:t>Minimální velikost vzorku</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Analýza síly testu se provádí pro každý test zvlášť. Některé testy jsou takzvaně více silné (naleznou efekt, když efekt existuje), než jiné. To je ovšem obvykle za cenu striktnějších podmínek aplikace, jako například minimální počet pozorování.</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35</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64F2D79-E5F1-4FE8-934E-CEF5D027759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734655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Effect</a:t>
            </a:r>
            <a:r>
              <a:rPr lang="cs-CZ" sz="3200" dirty="0"/>
              <a:t> </a:t>
            </a:r>
            <a:r>
              <a:rPr lang="cs-CZ" sz="3200" dirty="0" err="1"/>
              <a:t>Size</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Samotná absolutní výše efektu není dostatečným indikátorem.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Je nutné výši efektu vztáhnout k míře neurčitosti.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Výpočet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r>
              <a:rPr lang="cs-CZ" sz="1500" dirty="0">
                <a:solidFill>
                  <a:schemeClr val="tx1"/>
                </a:solidFill>
                <a:latin typeface="Source Sans Pro Semibold" pitchFamily="34" charset="-18"/>
              </a:rPr>
              <a:t> ES je standardizován na základě Cohenových škál.</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Pro výpočet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r>
              <a:rPr lang="cs-CZ" sz="1500" dirty="0">
                <a:solidFill>
                  <a:schemeClr val="tx1"/>
                </a:solidFill>
                <a:latin typeface="Source Sans Pro Semibold" pitchFamily="34" charset="-18"/>
              </a:rPr>
              <a:t> v testu 2 proporcí je odvozen ve dvou krocích. V prvním je přepočítána hodnota </a:t>
            </a:r>
            <a:r>
              <a:rPr lang="cs-CZ" sz="1500" dirty="0" err="1">
                <a:solidFill>
                  <a:schemeClr val="tx1"/>
                </a:solidFill>
                <a:latin typeface="Source Sans Pro Semibold" pitchFamily="34" charset="-18"/>
              </a:rPr>
              <a:t>prodílů</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A ve druhém kroku je dopočítán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r>
              <a:rPr lang="cs-CZ" sz="1500" dirty="0">
                <a:solidFill>
                  <a:schemeClr val="tx1"/>
                </a:solidFill>
                <a:latin typeface="Source Sans Pro Semibold" pitchFamily="34" charset="-18"/>
              </a:rPr>
              <a:t> </a:t>
            </a:r>
            <a:r>
              <a:rPr lang="cs-CZ" sz="1500" i="1" dirty="0">
                <a:solidFill>
                  <a:schemeClr val="tx1"/>
                </a:solidFill>
                <a:latin typeface="Source Sans Pro Semibold" pitchFamily="34" charset="-18"/>
              </a:rPr>
              <a:t>h: </a:t>
            </a:r>
            <a:r>
              <a:rPr lang="cs-CZ" sz="1500" dirty="0">
                <a:solidFill>
                  <a:schemeClr val="tx1"/>
                </a:solidFill>
                <a:latin typeface="Source Sans Pro Semibold" pitchFamily="34" charset="-18"/>
              </a:rPr>
              <a:t> </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36</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5" name="Obrázek 4">
            <a:extLst>
              <a:ext uri="{FF2B5EF4-FFF2-40B4-BE49-F238E27FC236}">
                <a16:creationId xmlns:a16="http://schemas.microsoft.com/office/drawing/2014/main" id="{E56DCD32-7E93-4645-B654-7ADEC3E7DC05}"/>
              </a:ext>
            </a:extLst>
          </p:cNvPr>
          <p:cNvPicPr>
            <a:picLocks noChangeAspect="1"/>
          </p:cNvPicPr>
          <p:nvPr/>
        </p:nvPicPr>
        <p:blipFill>
          <a:blip r:embed="rId8"/>
          <a:stretch>
            <a:fillRect/>
          </a:stretch>
        </p:blipFill>
        <p:spPr>
          <a:xfrm>
            <a:off x="2150694" y="4416991"/>
            <a:ext cx="2568001" cy="351609"/>
          </a:xfrm>
          <a:prstGeom prst="rect">
            <a:avLst/>
          </a:prstGeom>
        </p:spPr>
      </p:pic>
      <p:pic>
        <p:nvPicPr>
          <p:cNvPr id="11" name="Obrázek 10">
            <a:extLst>
              <a:ext uri="{FF2B5EF4-FFF2-40B4-BE49-F238E27FC236}">
                <a16:creationId xmlns:a16="http://schemas.microsoft.com/office/drawing/2014/main" id="{A39DEFA1-FE5B-4B33-9B01-BB7B9B7295EE}"/>
              </a:ext>
            </a:extLst>
          </p:cNvPr>
          <p:cNvPicPr>
            <a:picLocks noChangeAspect="1"/>
          </p:cNvPicPr>
          <p:nvPr/>
        </p:nvPicPr>
        <p:blipFill>
          <a:blip r:embed="rId9"/>
          <a:stretch>
            <a:fillRect/>
          </a:stretch>
        </p:blipFill>
        <p:spPr>
          <a:xfrm>
            <a:off x="4718695" y="5063906"/>
            <a:ext cx="2197074" cy="518060"/>
          </a:xfrm>
          <a:prstGeom prst="rect">
            <a:avLst/>
          </a:prstGeom>
        </p:spPr>
      </p:pic>
      <p:sp>
        <p:nvSpPr>
          <p:cNvPr id="13" name="Footer Placeholder 3">
            <a:extLst>
              <a:ext uri="{FF2B5EF4-FFF2-40B4-BE49-F238E27FC236}">
                <a16:creationId xmlns:a16="http://schemas.microsoft.com/office/drawing/2014/main" id="{60A7ACA2-3599-44EC-BBD6-0D3978C419D3}"/>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466668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Vypočítejte hodnotu </a:t>
            </a:r>
            <a:r>
              <a:rPr lang="cs-CZ" sz="3200" dirty="0" err="1"/>
              <a:t>effect</a:t>
            </a:r>
            <a:r>
              <a:rPr lang="cs-CZ" sz="3200" dirty="0"/>
              <a:t> </a:t>
            </a:r>
            <a:r>
              <a:rPr lang="cs-CZ" sz="3200" dirty="0" err="1"/>
              <a:t>size</a:t>
            </a:r>
            <a:r>
              <a:rPr lang="cs-CZ" sz="3200" dirty="0"/>
              <a:t> v R</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37</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3" name="Footer Placeholder 3">
            <a:extLst>
              <a:ext uri="{FF2B5EF4-FFF2-40B4-BE49-F238E27FC236}">
                <a16:creationId xmlns:a16="http://schemas.microsoft.com/office/drawing/2014/main" id="{60A7ACA2-3599-44EC-BBD6-0D3978C419D3}"/>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15" name="Obrázek 14">
            <a:extLst>
              <a:ext uri="{FF2B5EF4-FFF2-40B4-BE49-F238E27FC236}">
                <a16:creationId xmlns:a16="http://schemas.microsoft.com/office/drawing/2014/main" id="{B852AB20-4364-485A-AC5A-51677C291DFB}"/>
              </a:ext>
            </a:extLst>
          </p:cNvPr>
          <p:cNvPicPr>
            <a:picLocks noChangeAspect="1"/>
          </p:cNvPicPr>
          <p:nvPr/>
        </p:nvPicPr>
        <p:blipFill>
          <a:blip r:embed="rId8"/>
          <a:stretch>
            <a:fillRect/>
          </a:stretch>
        </p:blipFill>
        <p:spPr>
          <a:xfrm>
            <a:off x="2306598" y="2175435"/>
            <a:ext cx="6837401" cy="3783491"/>
          </a:xfrm>
          <a:prstGeom prst="rect">
            <a:avLst/>
          </a:prstGeom>
        </p:spPr>
      </p:pic>
    </p:spTree>
    <p:extLst>
      <p:ext uri="{BB962C8B-B14F-4D97-AF65-F5344CB8AC3E}">
        <p14:creationId xmlns:p14="http://schemas.microsoft.com/office/powerpoint/2010/main" val="25490559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Effect</a:t>
            </a:r>
            <a:r>
              <a:rPr lang="cs-CZ" sz="3200" dirty="0"/>
              <a:t> </a:t>
            </a:r>
            <a:r>
              <a:rPr lang="cs-CZ" sz="3200" dirty="0" err="1"/>
              <a:t>Size</a:t>
            </a:r>
            <a:r>
              <a:rPr lang="cs-CZ" sz="3200" dirty="0"/>
              <a:t>: t-test</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Srovnání dvou průměrů je výpočet jednoduchý:</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U mnoha testů je možné </a:t>
            </a:r>
            <a:r>
              <a:rPr lang="cs-CZ" sz="1500" dirty="0" err="1">
                <a:solidFill>
                  <a:schemeClr val="tx1"/>
                </a:solidFill>
                <a:latin typeface="Source Sans Pro Semibold" pitchFamily="34" charset="-18"/>
              </a:rPr>
              <a:t>effect</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size</a:t>
            </a:r>
            <a:r>
              <a:rPr lang="cs-CZ" sz="1500" dirty="0">
                <a:solidFill>
                  <a:schemeClr val="tx1"/>
                </a:solidFill>
                <a:latin typeface="Source Sans Pro Semibold" pitchFamily="34" charset="-18"/>
              </a:rPr>
              <a:t> dopočítat ručně, u některých je nutné využít software,  například G </a:t>
            </a:r>
            <a:r>
              <a:rPr lang="cs-CZ" sz="1500" dirty="0" err="1">
                <a:solidFill>
                  <a:schemeClr val="tx1"/>
                </a:solidFill>
                <a:latin typeface="Source Sans Pro Semibold" pitchFamily="34" charset="-18"/>
              </a:rPr>
              <a:t>Power</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U komplexnějších modelů, jako je například SEM, není výpočet  v současné době dostupný za pomoci analytických přístupů. Je využíván Monte Carlo přístup.</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38</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12" name="Obrázek 11">
            <a:extLst>
              <a:ext uri="{FF2B5EF4-FFF2-40B4-BE49-F238E27FC236}">
                <a16:creationId xmlns:a16="http://schemas.microsoft.com/office/drawing/2014/main" id="{9219653B-ACC3-40AB-91BD-637C8069E68F}"/>
              </a:ext>
            </a:extLst>
          </p:cNvPr>
          <p:cNvPicPr>
            <a:picLocks noChangeAspect="1"/>
          </p:cNvPicPr>
          <p:nvPr/>
        </p:nvPicPr>
        <p:blipFill>
          <a:blip r:embed="rId8"/>
          <a:stretch>
            <a:fillRect/>
          </a:stretch>
        </p:blipFill>
        <p:spPr>
          <a:xfrm>
            <a:off x="1550125" y="2819550"/>
            <a:ext cx="1855198" cy="907579"/>
          </a:xfrm>
          <a:prstGeom prst="rect">
            <a:avLst/>
          </a:prstGeom>
        </p:spPr>
      </p:pic>
      <p:pic>
        <p:nvPicPr>
          <p:cNvPr id="13" name="Obrázek 12">
            <a:extLst>
              <a:ext uri="{FF2B5EF4-FFF2-40B4-BE49-F238E27FC236}">
                <a16:creationId xmlns:a16="http://schemas.microsoft.com/office/drawing/2014/main" id="{244FB121-970F-404E-B67B-937AC64CBC8D}"/>
              </a:ext>
            </a:extLst>
          </p:cNvPr>
          <p:cNvPicPr>
            <a:picLocks noChangeAspect="1"/>
          </p:cNvPicPr>
          <p:nvPr/>
        </p:nvPicPr>
        <p:blipFill>
          <a:blip r:embed="rId9"/>
          <a:stretch>
            <a:fillRect/>
          </a:stretch>
        </p:blipFill>
        <p:spPr>
          <a:xfrm>
            <a:off x="4262258" y="2672200"/>
            <a:ext cx="2875625" cy="1202278"/>
          </a:xfrm>
          <a:prstGeom prst="rect">
            <a:avLst/>
          </a:prstGeom>
        </p:spPr>
      </p:pic>
      <p:sp>
        <p:nvSpPr>
          <p:cNvPr id="15" name="Footer Placeholder 3">
            <a:extLst>
              <a:ext uri="{FF2B5EF4-FFF2-40B4-BE49-F238E27FC236}">
                <a16:creationId xmlns:a16="http://schemas.microsoft.com/office/drawing/2014/main" id="{98E11B83-8D8F-42AC-AA9E-2CA2527B600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35103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fontScale="90000"/>
          </a:bodyPr>
          <a:lstStyle/>
          <a:p>
            <a:pPr algn="l"/>
            <a:r>
              <a:rPr lang="cs-CZ" sz="3200" dirty="0"/>
              <a:t>V software </a:t>
            </a:r>
            <a:r>
              <a:rPr lang="cs-CZ" sz="3200" dirty="0" err="1"/>
              <a:t>Power</a:t>
            </a:r>
            <a:r>
              <a:rPr lang="cs-CZ" sz="3200" dirty="0"/>
              <a:t> G proveďte citlivostní analýzu, např. beta – </a:t>
            </a:r>
            <a:r>
              <a:rPr lang="cs-CZ" sz="3200" dirty="0" err="1"/>
              <a:t>effect</a:t>
            </a:r>
            <a:r>
              <a:rPr lang="cs-CZ" sz="3200" dirty="0"/>
              <a:t> </a:t>
            </a:r>
            <a:r>
              <a:rPr lang="cs-CZ" sz="3200" dirty="0" err="1"/>
              <a:t>size</a:t>
            </a:r>
            <a:r>
              <a:rPr lang="cs-CZ" sz="3200" dirty="0"/>
              <a:t> </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39</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3" name="Footer Placeholder 3">
            <a:extLst>
              <a:ext uri="{FF2B5EF4-FFF2-40B4-BE49-F238E27FC236}">
                <a16:creationId xmlns:a16="http://schemas.microsoft.com/office/drawing/2014/main" id="{60A7ACA2-3599-44EC-BBD6-0D3978C419D3}"/>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3" name="Obrázek 2">
            <a:extLst>
              <a:ext uri="{FF2B5EF4-FFF2-40B4-BE49-F238E27FC236}">
                <a16:creationId xmlns:a16="http://schemas.microsoft.com/office/drawing/2014/main" id="{F066EF4F-8A61-4969-BED9-EE45EEDCE7B0}"/>
              </a:ext>
            </a:extLst>
          </p:cNvPr>
          <p:cNvPicPr>
            <a:picLocks noChangeAspect="1"/>
          </p:cNvPicPr>
          <p:nvPr/>
        </p:nvPicPr>
        <p:blipFill>
          <a:blip r:embed="rId8"/>
          <a:stretch>
            <a:fillRect/>
          </a:stretch>
        </p:blipFill>
        <p:spPr>
          <a:xfrm>
            <a:off x="1248826" y="2233290"/>
            <a:ext cx="6526306" cy="3926115"/>
          </a:xfrm>
          <a:prstGeom prst="rect">
            <a:avLst/>
          </a:prstGeom>
        </p:spPr>
      </p:pic>
    </p:spTree>
    <p:extLst>
      <p:ext uri="{BB962C8B-B14F-4D97-AF65-F5344CB8AC3E}">
        <p14:creationId xmlns:p14="http://schemas.microsoft.com/office/powerpoint/2010/main" val="192382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Klasická pravděpodobnost</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Pravděpodobnost je možné použít pouze u jevů, které mají konečný počet možností a každá z možností má stejnou pravděpodobnost realizace.</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Tento typ pravděpodobnosti může být využit v teoretických modelech. Není nutné provádět empirické šetření ke zjištění pravděpodobnosti jevu.</a:t>
                </a:r>
              </a:p>
              <a:p>
                <a:pPr algn="l"/>
                <a:endParaRPr lang="cs-CZ" sz="1500" dirty="0">
                  <a:solidFill>
                    <a:schemeClr val="tx1"/>
                  </a:solidFill>
                  <a:latin typeface="Source Sans Pro Semibold" pitchFamily="34" charset="-18"/>
                </a:endParaRPr>
              </a:p>
              <a:p>
                <a:pPr algn="l"/>
                <a14:m>
                  <m:oMathPara xmlns:m="http://schemas.openxmlformats.org/officeDocument/2006/math">
                    <m:oMathParaPr>
                      <m:jc m:val="centerGroup"/>
                    </m:oMathParaPr>
                    <m:oMath xmlns:m="http://schemas.openxmlformats.org/officeDocument/2006/math">
                      <m:r>
                        <a:rPr lang="cs-CZ" sz="1500" b="0" i="1" smtClean="0">
                          <a:solidFill>
                            <a:schemeClr val="tx1"/>
                          </a:solidFill>
                          <a:latin typeface="Cambria Math" panose="02040503050406030204" pitchFamily="18" charset="0"/>
                        </a:rPr>
                        <m:t>𝑃</m:t>
                      </m:r>
                      <m:d>
                        <m:dPr>
                          <m:ctrlPr>
                            <a:rPr lang="cs-CZ" sz="1500" b="0" i="1" smtClean="0">
                              <a:solidFill>
                                <a:schemeClr val="tx1"/>
                              </a:solidFill>
                              <a:latin typeface="Cambria Math" panose="02040503050406030204" pitchFamily="18" charset="0"/>
                            </a:rPr>
                          </m:ctrlPr>
                        </m:dPr>
                        <m:e>
                          <m:r>
                            <m:rPr>
                              <m:nor/>
                            </m:rPr>
                            <a:rPr lang="cs-CZ" sz="1500" b="0" i="0" smtClean="0">
                              <a:solidFill>
                                <a:schemeClr val="tx1"/>
                              </a:solidFill>
                              <a:latin typeface="Cambria Math" panose="02040503050406030204" pitchFamily="18" charset="0"/>
                            </a:rPr>
                            <m:t>hodnota</m:t>
                          </m:r>
                        </m:e>
                      </m:d>
                      <m:r>
                        <a:rPr lang="cs-CZ" sz="1500" b="0" i="1" smtClean="0">
                          <a:solidFill>
                            <a:schemeClr val="tx1"/>
                          </a:solidFill>
                          <a:latin typeface="Cambria Math" panose="02040503050406030204" pitchFamily="18" charset="0"/>
                        </a:rPr>
                        <m:t>=</m:t>
                      </m:r>
                      <m:f>
                        <m:fPr>
                          <m:ctrlPr>
                            <a:rPr lang="cs-CZ" sz="1500" b="0" i="1" smtClean="0">
                              <a:solidFill>
                                <a:schemeClr val="tx1"/>
                              </a:solidFill>
                              <a:latin typeface="Cambria Math" panose="02040503050406030204" pitchFamily="18" charset="0"/>
                            </a:rPr>
                          </m:ctrlPr>
                        </m:fPr>
                        <m:num>
                          <m:r>
                            <a:rPr lang="cs-CZ" sz="1500" b="0" i="1" smtClean="0">
                              <a:solidFill>
                                <a:schemeClr val="tx1"/>
                              </a:solidFill>
                              <a:latin typeface="Cambria Math" panose="02040503050406030204" pitchFamily="18" charset="0"/>
                            </a:rPr>
                            <m:t>1</m:t>
                          </m:r>
                        </m:num>
                        <m:den>
                          <m:r>
                            <m:rPr>
                              <m:nor/>
                            </m:rPr>
                            <a:rPr lang="cs-CZ" sz="1500" b="0" i="0" smtClean="0">
                              <a:solidFill>
                                <a:schemeClr val="tx1"/>
                              </a:solidFill>
                              <a:latin typeface="Cambria Math" panose="02040503050406030204" pitchFamily="18" charset="0"/>
                            </a:rPr>
                            <m:t>v</m:t>
                          </m:r>
                          <m:r>
                            <m:rPr>
                              <m:nor/>
                            </m:rPr>
                            <a:rPr lang="cs-CZ" sz="1500" b="0" i="0" smtClean="0">
                              <a:solidFill>
                                <a:schemeClr val="tx1"/>
                              </a:solidFill>
                              <a:latin typeface="Cambria Math" panose="02040503050406030204" pitchFamily="18" charset="0"/>
                            </a:rPr>
                            <m:t>š</m:t>
                          </m:r>
                          <m:r>
                            <m:rPr>
                              <m:nor/>
                            </m:rPr>
                            <a:rPr lang="cs-CZ" sz="1500" b="0" i="0" smtClean="0">
                              <a:solidFill>
                                <a:schemeClr val="tx1"/>
                              </a:solidFill>
                              <a:latin typeface="Cambria Math" panose="02040503050406030204" pitchFamily="18" charset="0"/>
                            </a:rPr>
                            <m:t>echny</m:t>
                          </m:r>
                          <m:r>
                            <m:rPr>
                              <m:nor/>
                            </m:rPr>
                            <a:rPr lang="cs-CZ" sz="1500" b="0" i="0" smtClean="0">
                              <a:solidFill>
                                <a:schemeClr val="tx1"/>
                              </a:solidFill>
                              <a:latin typeface="Cambria Math" panose="02040503050406030204" pitchFamily="18" charset="0"/>
                            </a:rPr>
                            <m:t> </m:t>
                          </m:r>
                          <m:r>
                            <m:rPr>
                              <m:nor/>
                            </m:rPr>
                            <a:rPr lang="cs-CZ" sz="1500" b="0" i="0" smtClean="0">
                              <a:solidFill>
                                <a:schemeClr val="tx1"/>
                              </a:solidFill>
                              <a:latin typeface="Cambria Math" panose="02040503050406030204" pitchFamily="18" charset="0"/>
                            </a:rPr>
                            <m:t>mo</m:t>
                          </m:r>
                          <m:r>
                            <m:rPr>
                              <m:nor/>
                            </m:rPr>
                            <a:rPr lang="cs-CZ" sz="1500" b="0" i="0" smtClean="0">
                              <a:solidFill>
                                <a:schemeClr val="tx1"/>
                              </a:solidFill>
                              <a:latin typeface="Cambria Math" panose="02040503050406030204" pitchFamily="18" charset="0"/>
                            </a:rPr>
                            <m:t>ž</m:t>
                          </m:r>
                          <m:r>
                            <m:rPr>
                              <m:nor/>
                            </m:rPr>
                            <a:rPr lang="cs-CZ" sz="1500" b="0" i="0" smtClean="0">
                              <a:solidFill>
                                <a:schemeClr val="tx1"/>
                              </a:solidFill>
                              <a:latin typeface="Cambria Math" panose="02040503050406030204" pitchFamily="18" charset="0"/>
                            </a:rPr>
                            <m:t>n</m:t>
                          </m:r>
                          <m:r>
                            <m:rPr>
                              <m:nor/>
                            </m:rPr>
                            <a:rPr lang="cs-CZ" sz="1500" b="0" i="0" smtClean="0">
                              <a:solidFill>
                                <a:schemeClr val="tx1"/>
                              </a:solidFill>
                              <a:latin typeface="Cambria Math" panose="02040503050406030204" pitchFamily="18" charset="0"/>
                            </a:rPr>
                            <m:t>é </m:t>
                          </m:r>
                          <m:r>
                            <m:rPr>
                              <m:nor/>
                            </m:rPr>
                            <a:rPr lang="cs-CZ" sz="1500" b="0" i="0" smtClean="0">
                              <a:solidFill>
                                <a:schemeClr val="tx1"/>
                              </a:solidFill>
                              <a:latin typeface="Cambria Math" panose="02040503050406030204" pitchFamily="18" charset="0"/>
                            </a:rPr>
                            <m:t>hodnoty</m:t>
                          </m:r>
                        </m:den>
                      </m:f>
                    </m:oMath>
                  </m:oMathPara>
                </a14:m>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Tento typ pravděpodobnosti je možné použít pouze u diskrétních náhodných veličin (podmínka konečného počtu možností).</a:t>
                </a: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r="-764"/>
                </a:stretch>
              </a:blipFill>
            </p:spPr>
            <p:txBody>
              <a:bodyPr/>
              <a:lstStyle/>
              <a:p>
                <a:r>
                  <a:rPr lang="en-US">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CEE57D6D-7860-4E54-9308-5D2CD652BE22}"/>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8764398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4. Testování hypotéz</a:t>
            </a:r>
          </a:p>
        </p:txBody>
      </p:sp>
      <p:sp>
        <p:nvSpPr>
          <p:cNvPr id="3" name="Subtitle 2"/>
          <p:cNvSpPr>
            <a:spLocks noGrp="1"/>
          </p:cNvSpPr>
          <p:nvPr>
            <p:ph type="subTitle" idx="1"/>
          </p:nvPr>
        </p:nvSpPr>
        <p:spPr>
          <a:xfrm>
            <a:off x="1331640" y="3356992"/>
            <a:ext cx="6400800" cy="1752600"/>
          </a:xfrm>
        </p:spPr>
        <p:txBody>
          <a:bodyPr>
            <a:normAutofit/>
          </a:bodyPr>
          <a:lstStyle/>
          <a:p>
            <a:r>
              <a:rPr lang="cs-CZ" sz="2800" i="1" dirty="0">
                <a:solidFill>
                  <a:schemeClr val="tx1"/>
                </a:solidFill>
              </a:rPr>
              <a:t>A intervaly spolehlivosti. </a:t>
            </a:r>
            <a:r>
              <a:rPr lang="cs-CZ" sz="2800" i="1" dirty="0" err="1">
                <a:solidFill>
                  <a:schemeClr val="tx1"/>
                </a:solidFill>
              </a:rPr>
              <a:t>Bootstrap</a:t>
            </a:r>
            <a:endParaRPr lang="cs-CZ"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40</a:t>
            </a:fld>
            <a:endParaRPr lang="cs-CZ"/>
          </a:p>
        </p:txBody>
      </p:sp>
      <p:pic>
        <p:nvPicPr>
          <p:cNvPr id="13" name="Obrázek 12" descr="http://www.msmt.cz/uploads/OP_VVV/Pravidla_pro_publicitu/logolinky/Logolink_OP_VVV_hor_barva_cz.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8" name="Footer Placeholder 3">
            <a:extLst>
              <a:ext uri="{FF2B5EF4-FFF2-40B4-BE49-F238E27FC236}">
                <a16:creationId xmlns:a16="http://schemas.microsoft.com/office/drawing/2014/main" id="{9DE98465-71E8-4AB5-B1FD-0BA0DE675F3F}"/>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40149470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 p-</a:t>
            </a:r>
            <a:r>
              <a:rPr lang="cs-CZ" sz="3200" dirty="0" err="1"/>
              <a:t>value</a:t>
            </a:r>
            <a:endParaRPr lang="cs-CZ" sz="3200" dirty="0"/>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Standardním přístupem o rozhodnutí k zamítnutí/nezamítnutí nulové hypotézy je srovnání vypočtené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s hodnotou 5</a:t>
            </a:r>
            <a:r>
              <a:rPr lang="en-US" sz="1500" dirty="0">
                <a:solidFill>
                  <a:schemeClr val="tx1"/>
                </a:solidFill>
                <a:latin typeface="Source Sans Pro Semibold" pitchFamily="34" charset="-18"/>
              </a:rPr>
              <a:t>%.</a:t>
            </a:r>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Nízká hodnota p-</a:t>
            </a:r>
            <a:r>
              <a:rPr lang="cs-CZ" sz="1500" dirty="0" err="1">
                <a:solidFill>
                  <a:schemeClr val="tx1"/>
                </a:solidFill>
                <a:latin typeface="Source Sans Pro Semibold" pitchFamily="34" charset="-18"/>
              </a:rPr>
              <a:t>value</a:t>
            </a:r>
            <a:r>
              <a:rPr lang="cs-CZ" sz="1500" dirty="0">
                <a:solidFill>
                  <a:schemeClr val="tx1"/>
                </a:solidFill>
                <a:latin typeface="Source Sans Pro Semibold" pitchFamily="34" charset="-18"/>
              </a:rPr>
              <a:t> odkazuje na nesoulad mezi výsledkem testu a očekávaným výsledkem v případě platnosti nulové hypotézy.</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V případě zamítnutí nulové hypotézy nacházíme důkaz pro platnost alternativní hypotézy.</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V případě, kdy nezamítneme nulovou hypotézu ve prospěch alternativní, neprokážeme platnost nulové hypotézy. Jen budeme více přesvědčeni, že lépe vysvětluje získané data než alternativní hypotéza. </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41</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3E71FDD5-309F-40E5-8CF7-276E28618020}"/>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4299675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 interval spolehlivost</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Interval spolehlivosti na hladině </a:t>
                </a:r>
                <a14:m>
                  <m:oMath xmlns:m="http://schemas.openxmlformats.org/officeDocument/2006/math">
                    <m:r>
                      <a:rPr lang="cs-CZ" sz="1500" i="1" smtClean="0">
                        <a:solidFill>
                          <a:schemeClr val="tx1"/>
                        </a:solidFill>
                        <a:latin typeface="Cambria Math" panose="02040503050406030204" pitchFamily="18" charset="0"/>
                        <a:ea typeface="Cambria Math" panose="02040503050406030204" pitchFamily="18" charset="0"/>
                      </a:rPr>
                      <m:t>𝛼</m:t>
                    </m:r>
                  </m:oMath>
                </a14:m>
                <a:r>
                  <a:rPr lang="cs-CZ" sz="1500" dirty="0">
                    <a:solidFill>
                      <a:schemeClr val="tx1"/>
                    </a:solidFill>
                    <a:latin typeface="Source Sans Pro Semibold" pitchFamily="34" charset="-18"/>
                  </a:rPr>
                  <a:t> je interval, který v případě replikování experimentu obsahuje populační charakteristiku </a:t>
                </a:r>
                <a14:m>
                  <m:oMath xmlns:m="http://schemas.openxmlformats.org/officeDocument/2006/math">
                    <m:r>
                      <a:rPr lang="cs-CZ" sz="1500" i="1">
                        <a:solidFill>
                          <a:schemeClr val="tx1"/>
                        </a:solidFill>
                        <a:latin typeface="Cambria Math" panose="02040503050406030204" pitchFamily="18" charset="0"/>
                        <a:ea typeface="Cambria Math" panose="02040503050406030204" pitchFamily="18" charset="0"/>
                      </a:rPr>
                      <m:t>𝛼</m:t>
                    </m:r>
                    <m:r>
                      <a:rPr lang="en-US" sz="1500" b="0" i="0" smtClean="0">
                        <a:solidFill>
                          <a:schemeClr val="tx1"/>
                        </a:solidFill>
                        <a:latin typeface="Cambria Math" panose="02040503050406030204" pitchFamily="18" charset="0"/>
                        <a:ea typeface="Cambria Math" panose="02040503050406030204" pitchFamily="18" charset="0"/>
                      </a:rPr>
                      <m:t>%</m:t>
                    </m:r>
                  </m:oMath>
                </a14:m>
                <a:r>
                  <a:rPr lang="en-US" sz="1500" dirty="0">
                    <a:solidFill>
                      <a:schemeClr val="tx1"/>
                    </a:solidFill>
                    <a:latin typeface="Source Sans Pro Semibold" pitchFamily="34" charset="-18"/>
                  </a:rPr>
                  <a:t>. </a:t>
                </a:r>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42</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12" name="Obrázek 11">
            <a:extLst>
              <a:ext uri="{FF2B5EF4-FFF2-40B4-BE49-F238E27FC236}">
                <a16:creationId xmlns:a16="http://schemas.microsoft.com/office/drawing/2014/main" id="{40DA3C4F-F249-4CC7-BE5F-9DB981423CE4}"/>
              </a:ext>
            </a:extLst>
          </p:cNvPr>
          <p:cNvPicPr>
            <a:picLocks noChangeAspect="1"/>
          </p:cNvPicPr>
          <p:nvPr/>
        </p:nvPicPr>
        <p:blipFill>
          <a:blip r:embed="rId9"/>
          <a:stretch>
            <a:fillRect/>
          </a:stretch>
        </p:blipFill>
        <p:spPr>
          <a:xfrm>
            <a:off x="1374626" y="3104735"/>
            <a:ext cx="5946549" cy="2475645"/>
          </a:xfrm>
          <a:prstGeom prst="rect">
            <a:avLst/>
          </a:prstGeom>
        </p:spPr>
      </p:pic>
      <p:sp>
        <p:nvSpPr>
          <p:cNvPr id="15" name="Footer Placeholder 3">
            <a:extLst>
              <a:ext uri="{FF2B5EF4-FFF2-40B4-BE49-F238E27FC236}">
                <a16:creationId xmlns:a16="http://schemas.microsoft.com/office/drawing/2014/main" id="{F051BCA3-21C9-4D5E-A74D-B625F04E375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14587952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2.1 NHST a interval spolehlivost</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79"/>
                <a:ext cx="7981078" cy="3707915"/>
              </a:xfrm>
            </p:spPr>
            <p:txBody>
              <a:bodyPr>
                <a:noAutofit/>
              </a:bodyPr>
              <a:lstStyle/>
              <a:p>
                <a:pPr algn="l"/>
                <a:r>
                  <a:rPr lang="cs-CZ" sz="1500" dirty="0">
                    <a:solidFill>
                      <a:schemeClr val="tx1"/>
                    </a:solidFill>
                    <a:latin typeface="Source Sans Pro Semibold" pitchFamily="34" charset="-18"/>
                  </a:rPr>
                  <a:t>Testování nulové hypotézy je možné též provést tak, že se stanoví interval spolehlivosti pro hledaný parametr.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Pokud tento interval obsahuje hodnotu obsaženou v nulové hypotéze, věříme v platnost nulové hypotézy (nezamítáme ji).</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Pokud tento interval hodnotu neobsahuje, potom nulovou hypotézu nezamítáme.</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Vzhledem k tomu, že interval spolehlivosti hodnotu buď obsahuje, nebo neobsahuje (což přesně definuje proporci 90 – 10 u 90</a:t>
                </a:r>
                <a:r>
                  <a:rPr lang="en-US" sz="1500" dirty="0">
                    <a:solidFill>
                      <a:schemeClr val="tx1"/>
                    </a:solidFill>
                    <a:latin typeface="Source Sans Pro Semibold" pitchFamily="34" charset="-18"/>
                  </a:rPr>
                  <a:t>% </a:t>
                </a:r>
                <a:r>
                  <a:rPr lang="cs-CZ" sz="1500" dirty="0">
                    <a:solidFill>
                      <a:schemeClr val="tx1"/>
                    </a:solidFill>
                    <a:latin typeface="Source Sans Pro Semibold" pitchFamily="34" charset="-18"/>
                  </a:rPr>
                  <a:t>u konfidenčního intervalu), hodnoty v intervalu neudávají, které rozmezí je „pravděpodobnější“.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Konfidenční interval </a:t>
                </a:r>
                <a14:m>
                  <m:oMath xmlns:m="http://schemas.openxmlformats.org/officeDocument/2006/math">
                    <m:d>
                      <m:dPr>
                        <m:begChr m:val="⟨"/>
                        <m:endChr m:val="⟩"/>
                        <m:ctrlPr>
                          <a:rPr lang="cs-CZ" sz="1500" i="1" smtClean="0">
                            <a:solidFill>
                              <a:schemeClr val="tx1"/>
                            </a:solidFill>
                            <a:latin typeface="Cambria Math" panose="02040503050406030204" pitchFamily="18" charset="0"/>
                          </a:rPr>
                        </m:ctrlPr>
                      </m:dPr>
                      <m:e>
                        <m:r>
                          <a:rPr lang="cs-CZ" sz="1500" b="0" i="1" smtClean="0">
                            <a:solidFill>
                              <a:schemeClr val="tx1"/>
                            </a:solidFill>
                            <a:latin typeface="Cambria Math" panose="02040503050406030204" pitchFamily="18" charset="0"/>
                          </a:rPr>
                          <m:t>−0.01, 2</m:t>
                        </m:r>
                      </m:e>
                    </m:d>
                  </m:oMath>
                </a14:m>
                <a:r>
                  <a:rPr lang="cs-CZ" sz="1500" dirty="0">
                    <a:solidFill>
                      <a:schemeClr val="tx1"/>
                    </a:solidFill>
                    <a:latin typeface="Source Sans Pro Semibold" pitchFamily="34" charset="-18"/>
                  </a:rPr>
                  <a:t> tedy neznamená, že je pravděpodobnější, že parametr je spíše pozitivní, než negativní. </a:t>
                </a: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79"/>
                <a:ext cx="7981078" cy="3707915"/>
              </a:xfrm>
              <a:blipFill>
                <a:blip r:embed="rId3"/>
                <a:stretch>
                  <a:fillRect l="-306" t="-328" r="-764" b="-493"/>
                </a:stretch>
              </a:blipFill>
            </p:spPr>
            <p:txBody>
              <a:bodyPr/>
              <a:lstStyle/>
              <a:p>
                <a:r>
                  <a:rPr lang="en-GB">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43</a:t>
            </a:fld>
            <a:endParaRPr lang="cs-CZ"/>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3" name="Footer Placeholder 3">
            <a:extLst>
              <a:ext uri="{FF2B5EF4-FFF2-40B4-BE49-F238E27FC236}">
                <a16:creationId xmlns:a16="http://schemas.microsoft.com/office/drawing/2014/main" id="{4C74A984-1EB4-4C00-8525-E08A293EC1A2}"/>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0506788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2716" y="1372291"/>
            <a:ext cx="7981078" cy="3528392"/>
          </a:xfrm>
        </p:spPr>
        <p:txBody>
          <a:bodyPr>
            <a:noAutofit/>
          </a:bodyPr>
          <a:lstStyle/>
          <a:p>
            <a:pPr algn="l"/>
            <a:r>
              <a:rPr lang="cs-CZ" sz="1500" dirty="0">
                <a:solidFill>
                  <a:schemeClr val="tx1"/>
                </a:solidFill>
                <a:latin typeface="Source Sans Pro Semibold" pitchFamily="34" charset="-18"/>
              </a:rPr>
              <a:t>Analýza trendů, srovnání vnímaných trendů českých a japonských firem působících v ČR.</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44</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5" name="Footer Placeholder 3">
            <a:extLst>
              <a:ext uri="{FF2B5EF4-FFF2-40B4-BE49-F238E27FC236}">
                <a16:creationId xmlns:a16="http://schemas.microsoft.com/office/drawing/2014/main" id="{F051BCA3-21C9-4D5E-A74D-B625F04E3754}"/>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4" name="Obrázek 3">
            <a:extLst>
              <a:ext uri="{FF2B5EF4-FFF2-40B4-BE49-F238E27FC236}">
                <a16:creationId xmlns:a16="http://schemas.microsoft.com/office/drawing/2014/main" id="{609E0C90-590B-43C1-B0B8-858F9541F81A}"/>
              </a:ext>
            </a:extLst>
          </p:cNvPr>
          <p:cNvPicPr>
            <a:picLocks noChangeAspect="1"/>
          </p:cNvPicPr>
          <p:nvPr/>
        </p:nvPicPr>
        <p:blipFill>
          <a:blip r:embed="rId8"/>
          <a:stretch>
            <a:fillRect/>
          </a:stretch>
        </p:blipFill>
        <p:spPr>
          <a:xfrm>
            <a:off x="1258064" y="1635443"/>
            <a:ext cx="6660760" cy="4507402"/>
          </a:xfrm>
          <a:prstGeom prst="rect">
            <a:avLst/>
          </a:prstGeom>
        </p:spPr>
      </p:pic>
    </p:spTree>
    <p:extLst>
      <p:ext uri="{BB962C8B-B14F-4D97-AF65-F5344CB8AC3E}">
        <p14:creationId xmlns:p14="http://schemas.microsoft.com/office/powerpoint/2010/main" val="31686227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fontScale="90000"/>
          </a:bodyPr>
          <a:lstStyle/>
          <a:p>
            <a:pPr algn="l"/>
            <a:r>
              <a:rPr lang="cs-CZ" sz="3200" dirty="0"/>
              <a:t>Vyhodnoťte výsledky testu pomocí intervalů spolehlivosti</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45</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3" name="Footer Placeholder 3">
            <a:extLst>
              <a:ext uri="{FF2B5EF4-FFF2-40B4-BE49-F238E27FC236}">
                <a16:creationId xmlns:a16="http://schemas.microsoft.com/office/drawing/2014/main" id="{60A7ACA2-3599-44EC-BBD6-0D3978C419D3}"/>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3" name="Obrázek 2">
            <a:extLst>
              <a:ext uri="{FF2B5EF4-FFF2-40B4-BE49-F238E27FC236}">
                <a16:creationId xmlns:a16="http://schemas.microsoft.com/office/drawing/2014/main" id="{3F0F3EBC-CC74-40B1-B324-1E980081FA1A}"/>
              </a:ext>
            </a:extLst>
          </p:cNvPr>
          <p:cNvPicPr>
            <a:picLocks noChangeAspect="1"/>
          </p:cNvPicPr>
          <p:nvPr/>
        </p:nvPicPr>
        <p:blipFill>
          <a:blip r:embed="rId8"/>
          <a:stretch>
            <a:fillRect/>
          </a:stretch>
        </p:blipFill>
        <p:spPr>
          <a:xfrm>
            <a:off x="669364" y="2368074"/>
            <a:ext cx="5599953" cy="3504520"/>
          </a:xfrm>
          <a:prstGeom prst="rect">
            <a:avLst/>
          </a:prstGeom>
        </p:spPr>
      </p:pic>
      <p:sp>
        <p:nvSpPr>
          <p:cNvPr id="5" name="TextovéPole 4">
            <a:extLst>
              <a:ext uri="{FF2B5EF4-FFF2-40B4-BE49-F238E27FC236}">
                <a16:creationId xmlns:a16="http://schemas.microsoft.com/office/drawing/2014/main" id="{4316E15A-FCA4-4E63-926B-FF36F773C521}"/>
              </a:ext>
            </a:extLst>
          </p:cNvPr>
          <p:cNvSpPr txBox="1"/>
          <p:nvPr/>
        </p:nvSpPr>
        <p:spPr>
          <a:xfrm>
            <a:off x="6669741" y="2516094"/>
            <a:ext cx="2271059" cy="923330"/>
          </a:xfrm>
          <a:prstGeom prst="rect">
            <a:avLst/>
          </a:prstGeom>
          <a:noFill/>
        </p:spPr>
        <p:txBody>
          <a:bodyPr wrap="square" rtlCol="0">
            <a:spAutoFit/>
          </a:bodyPr>
          <a:lstStyle/>
          <a:p>
            <a:r>
              <a:rPr lang="cs-CZ" dirty="0"/>
              <a:t>Odhady proporcí:</a:t>
            </a:r>
          </a:p>
          <a:p>
            <a:r>
              <a:rPr lang="cs-CZ" dirty="0"/>
              <a:t>Muži: 70</a:t>
            </a:r>
            <a:r>
              <a:rPr lang="en-US" dirty="0"/>
              <a:t>%</a:t>
            </a:r>
          </a:p>
          <a:p>
            <a:r>
              <a:rPr lang="cs-CZ" dirty="0"/>
              <a:t>Ženy: 5</a:t>
            </a:r>
            <a:r>
              <a:rPr lang="en-US" dirty="0"/>
              <a:t>0%</a:t>
            </a:r>
            <a:endParaRPr lang="en-GB" dirty="0"/>
          </a:p>
        </p:txBody>
      </p:sp>
    </p:spTree>
    <p:extLst>
      <p:ext uri="{BB962C8B-B14F-4D97-AF65-F5344CB8AC3E}">
        <p14:creationId xmlns:p14="http://schemas.microsoft.com/office/powerpoint/2010/main" val="3387396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746" y="1185524"/>
            <a:ext cx="8182507" cy="1008112"/>
          </a:xfrm>
        </p:spPr>
        <p:txBody>
          <a:bodyPr>
            <a:normAutofit fontScale="90000"/>
          </a:bodyPr>
          <a:lstStyle/>
          <a:p>
            <a:pPr algn="l"/>
            <a:r>
              <a:rPr lang="en-US" sz="3200" dirty="0"/>
              <a:t>Bootstrap – </a:t>
            </a:r>
            <a:r>
              <a:rPr lang="cs-CZ" sz="3200" dirty="0"/>
              <a:t>technika pro odhad standardních chyb</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46</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9404B4B-6FE0-4AF9-8B91-7967260F985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12" name="Obrázek 11">
            <a:extLst>
              <a:ext uri="{FF2B5EF4-FFF2-40B4-BE49-F238E27FC236}">
                <a16:creationId xmlns:a16="http://schemas.microsoft.com/office/drawing/2014/main" id="{E3D03F82-D11B-40AB-8FC4-D4121678FF75}"/>
              </a:ext>
            </a:extLst>
          </p:cNvPr>
          <p:cNvPicPr>
            <a:picLocks noChangeAspect="1"/>
          </p:cNvPicPr>
          <p:nvPr/>
        </p:nvPicPr>
        <p:blipFill>
          <a:blip r:embed="rId8"/>
          <a:stretch>
            <a:fillRect/>
          </a:stretch>
        </p:blipFill>
        <p:spPr>
          <a:xfrm>
            <a:off x="621763" y="2136886"/>
            <a:ext cx="4790737" cy="3443494"/>
          </a:xfrm>
          <a:prstGeom prst="rect">
            <a:avLst/>
          </a:prstGeom>
        </p:spPr>
      </p:pic>
      <p:sp>
        <p:nvSpPr>
          <p:cNvPr id="13" name="TextovéPole 12">
            <a:extLst>
              <a:ext uri="{FF2B5EF4-FFF2-40B4-BE49-F238E27FC236}">
                <a16:creationId xmlns:a16="http://schemas.microsoft.com/office/drawing/2014/main" id="{B6211573-735F-49FF-BA02-B3D8EF9AEF9F}"/>
              </a:ext>
            </a:extLst>
          </p:cNvPr>
          <p:cNvSpPr txBox="1"/>
          <p:nvPr/>
        </p:nvSpPr>
        <p:spPr>
          <a:xfrm>
            <a:off x="5522263" y="2850776"/>
            <a:ext cx="3164538" cy="646331"/>
          </a:xfrm>
          <a:prstGeom prst="rect">
            <a:avLst/>
          </a:prstGeom>
          <a:noFill/>
        </p:spPr>
        <p:txBody>
          <a:bodyPr wrap="square" rtlCol="0">
            <a:spAutoFit/>
          </a:bodyPr>
          <a:lstStyle/>
          <a:p>
            <a:r>
              <a:rPr lang="cs-CZ" dirty="0" err="1"/>
              <a:t>Bootstrap</a:t>
            </a:r>
            <a:r>
              <a:rPr lang="cs-CZ" dirty="0"/>
              <a:t> pouze používá originálního hodnoty!</a:t>
            </a:r>
            <a:endParaRPr lang="en-GB" dirty="0"/>
          </a:p>
        </p:txBody>
      </p:sp>
    </p:spTree>
    <p:extLst>
      <p:ext uri="{BB962C8B-B14F-4D97-AF65-F5344CB8AC3E}">
        <p14:creationId xmlns:p14="http://schemas.microsoft.com/office/powerpoint/2010/main" val="40711118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err="1"/>
              <a:t>Bootstrap</a:t>
            </a:r>
            <a:r>
              <a:rPr lang="cs-CZ" sz="3200" dirty="0"/>
              <a:t> – příklad	</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V statistickém programu R otevřete soubor </a:t>
            </a:r>
            <a:r>
              <a:rPr lang="cs-CZ" sz="1500" dirty="0" err="1">
                <a:solidFill>
                  <a:schemeClr val="tx1"/>
                </a:solidFill>
                <a:latin typeface="Source Sans Pro Semibold" pitchFamily="34" charset="-18"/>
              </a:rPr>
              <a:t>mtcars</a:t>
            </a:r>
            <a:r>
              <a:rPr lang="cs-CZ" sz="1500" dirty="0">
                <a:solidFill>
                  <a:schemeClr val="tx1"/>
                </a:solidFill>
                <a:latin typeface="Source Sans Pro Semibold" pitchFamily="34" charset="-18"/>
              </a:rPr>
              <a:t>. </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47</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9404B4B-6FE0-4AF9-8B91-7967260F985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4" name="Obrázek 3">
            <a:extLst>
              <a:ext uri="{FF2B5EF4-FFF2-40B4-BE49-F238E27FC236}">
                <a16:creationId xmlns:a16="http://schemas.microsoft.com/office/drawing/2014/main" id="{E66177F6-7F83-4479-ABB2-55E4486AD56E}"/>
              </a:ext>
            </a:extLst>
          </p:cNvPr>
          <p:cNvPicPr>
            <a:picLocks noChangeAspect="1"/>
          </p:cNvPicPr>
          <p:nvPr/>
        </p:nvPicPr>
        <p:blipFill>
          <a:blip r:embed="rId8"/>
          <a:stretch>
            <a:fillRect/>
          </a:stretch>
        </p:blipFill>
        <p:spPr>
          <a:xfrm>
            <a:off x="1373880" y="2651031"/>
            <a:ext cx="6566324" cy="3072386"/>
          </a:xfrm>
          <a:prstGeom prst="rect">
            <a:avLst/>
          </a:prstGeom>
        </p:spPr>
      </p:pic>
    </p:spTree>
    <p:extLst>
      <p:ext uri="{BB962C8B-B14F-4D97-AF65-F5344CB8AC3E}">
        <p14:creationId xmlns:p14="http://schemas.microsoft.com/office/powerpoint/2010/main" val="6959493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21440" y="1402314"/>
            <a:ext cx="7981078" cy="3528392"/>
          </a:xfrm>
        </p:spPr>
        <p:txBody>
          <a:bodyPr>
            <a:noAutofit/>
          </a:bodyPr>
          <a:lstStyle/>
          <a:p>
            <a:pPr algn="l"/>
            <a:r>
              <a:rPr lang="cs-CZ" sz="1500" dirty="0">
                <a:solidFill>
                  <a:schemeClr val="tx1"/>
                </a:solidFill>
                <a:latin typeface="Source Sans Pro Semibold" pitchFamily="34" charset="-18"/>
              </a:rPr>
              <a:t>Interpretujte výsledky dle standardního přístupu</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48</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9404B4B-6FE0-4AF9-8B91-7967260F985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15" name="Obrázek 14">
            <a:extLst>
              <a:ext uri="{FF2B5EF4-FFF2-40B4-BE49-F238E27FC236}">
                <a16:creationId xmlns:a16="http://schemas.microsoft.com/office/drawing/2014/main" id="{85F30C91-207B-4049-8E43-A10824EC05DA}"/>
              </a:ext>
            </a:extLst>
          </p:cNvPr>
          <p:cNvPicPr>
            <a:picLocks noChangeAspect="1"/>
          </p:cNvPicPr>
          <p:nvPr/>
        </p:nvPicPr>
        <p:blipFill>
          <a:blip r:embed="rId8"/>
          <a:stretch>
            <a:fillRect/>
          </a:stretch>
        </p:blipFill>
        <p:spPr>
          <a:xfrm>
            <a:off x="1736576" y="1815199"/>
            <a:ext cx="5883424" cy="3828329"/>
          </a:xfrm>
          <a:prstGeom prst="rect">
            <a:avLst/>
          </a:prstGeom>
        </p:spPr>
      </p:pic>
    </p:spTree>
    <p:extLst>
      <p:ext uri="{BB962C8B-B14F-4D97-AF65-F5344CB8AC3E}">
        <p14:creationId xmlns:p14="http://schemas.microsoft.com/office/powerpoint/2010/main" val="1938274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21440" y="1402314"/>
            <a:ext cx="7981078" cy="3528392"/>
          </a:xfrm>
        </p:spPr>
        <p:txBody>
          <a:bodyPr>
            <a:noAutofit/>
          </a:bodyPr>
          <a:lstStyle/>
          <a:p>
            <a:pPr algn="l"/>
            <a:r>
              <a:rPr lang="cs-CZ" sz="1500" dirty="0">
                <a:solidFill>
                  <a:schemeClr val="tx1"/>
                </a:solidFill>
                <a:latin typeface="Source Sans Pro Semibold" pitchFamily="34" charset="-18"/>
              </a:rPr>
              <a:t>Proveďte </a:t>
            </a:r>
            <a:r>
              <a:rPr lang="cs-CZ" sz="1500" dirty="0" err="1">
                <a:solidFill>
                  <a:schemeClr val="tx1"/>
                </a:solidFill>
                <a:latin typeface="Source Sans Pro Semibold" pitchFamily="34" charset="-18"/>
              </a:rPr>
              <a:t>bootstrap</a:t>
            </a:r>
            <a:r>
              <a:rPr lang="cs-CZ" sz="1500" dirty="0">
                <a:solidFill>
                  <a:schemeClr val="tx1"/>
                </a:solidFill>
                <a:latin typeface="Source Sans Pro Semibold" pitchFamily="34" charset="-18"/>
              </a:rPr>
              <a:t> simulaci regresního modelu za účelem analýzy standardní chyby nulového členu:</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49</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B9404B4B-6FE0-4AF9-8B91-7967260F985D}"/>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2" name="Obrázek 1">
            <a:extLst>
              <a:ext uri="{FF2B5EF4-FFF2-40B4-BE49-F238E27FC236}">
                <a16:creationId xmlns:a16="http://schemas.microsoft.com/office/drawing/2014/main" id="{40B4D164-768A-47C9-91F8-9F9C97203C2C}"/>
              </a:ext>
            </a:extLst>
          </p:cNvPr>
          <p:cNvPicPr>
            <a:picLocks noChangeAspect="1"/>
          </p:cNvPicPr>
          <p:nvPr/>
        </p:nvPicPr>
        <p:blipFill>
          <a:blip r:embed="rId8"/>
          <a:stretch>
            <a:fillRect/>
          </a:stretch>
        </p:blipFill>
        <p:spPr>
          <a:xfrm>
            <a:off x="1741191" y="1796130"/>
            <a:ext cx="5724128" cy="4042570"/>
          </a:xfrm>
          <a:prstGeom prst="rect">
            <a:avLst/>
          </a:prstGeom>
        </p:spPr>
      </p:pic>
    </p:spTree>
    <p:extLst>
      <p:ext uri="{BB962C8B-B14F-4D97-AF65-F5344CB8AC3E}">
        <p14:creationId xmlns:p14="http://schemas.microsoft.com/office/powerpoint/2010/main" val="1967257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Standardní pravděpodobnost</a:t>
            </a:r>
          </a:p>
        </p:txBody>
      </p:sp>
      <mc:AlternateContent xmlns:mc="http://schemas.openxmlformats.org/markup-compatibility/2006" xmlns:a14="http://schemas.microsoft.com/office/drawing/2010/main">
        <mc:Choice Requires="a14">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Nejčastěji užívanou pravděpodobností je standardní pravděpodobnost. K jejímu zjištění je nutné empirického šetření.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Dle striktního výkladu je vyžadováno experimentální nastavení výzkumu, který je možný opakovat nekonečně mnohokrát.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Odhad skutečné pravděpodobnosti </a:t>
                </a:r>
                <a:r>
                  <a:rPr lang="cs-CZ" sz="1500" i="1" dirty="0">
                    <a:solidFill>
                      <a:schemeClr val="tx1"/>
                    </a:solidFill>
                    <a:latin typeface="Source Sans Pro Semibold" pitchFamily="34" charset="-18"/>
                  </a:rPr>
                  <a:t>P</a:t>
                </a:r>
                <a:r>
                  <a:rPr lang="cs-CZ" sz="1500" dirty="0">
                    <a:solidFill>
                      <a:schemeClr val="tx1"/>
                    </a:solidFill>
                    <a:latin typeface="Source Sans Pro Semibold" pitchFamily="34" charset="-18"/>
                  </a:rPr>
                  <a:t> je proveden na základě relativní četnosti výskytu jevu.</a:t>
                </a:r>
              </a:p>
              <a:p>
                <a:pPr algn="l"/>
                <a:endParaRPr lang="cs-CZ" sz="1500" dirty="0">
                  <a:solidFill>
                    <a:srgbClr val="642721"/>
                  </a:solidFill>
                  <a:latin typeface="Source Sans Pro Semibold" pitchFamily="34" charset="-18"/>
                </a:endParaRPr>
              </a:p>
              <a:p>
                <a:r>
                  <a:rPr lang="cs-CZ" sz="1500" b="0" dirty="0">
                    <a:solidFill>
                      <a:srgbClr val="642721"/>
                    </a:solidFill>
                  </a:rPr>
                  <a:t> </a:t>
                </a:r>
                <a14:m>
                  <m:oMath xmlns:m="http://schemas.openxmlformats.org/officeDocument/2006/math">
                    <m:r>
                      <a:rPr lang="cs-CZ" sz="1500" b="0" i="0" smtClean="0">
                        <a:solidFill>
                          <a:srgbClr val="642721"/>
                        </a:solidFill>
                        <a:latin typeface="Cambria Math" panose="02040503050406030204" pitchFamily="18" charset="0"/>
                      </a:rPr>
                      <m:t> </m:t>
                    </m:r>
                    <m:func>
                      <m:funcPr>
                        <m:ctrlPr>
                          <a:rPr lang="cs-CZ" sz="1500" b="0" i="1" smtClean="0">
                            <a:solidFill>
                              <a:schemeClr val="tx1"/>
                            </a:solidFill>
                            <a:latin typeface="Cambria Math" panose="02040503050406030204" pitchFamily="18" charset="0"/>
                          </a:rPr>
                        </m:ctrlPr>
                      </m:funcPr>
                      <m:fName>
                        <m:limLow>
                          <m:limLowPr>
                            <m:ctrlPr>
                              <a:rPr lang="cs-CZ" sz="1500" b="0" i="1" smtClean="0">
                                <a:solidFill>
                                  <a:schemeClr val="tx1"/>
                                </a:solidFill>
                                <a:latin typeface="Cambria Math" panose="02040503050406030204" pitchFamily="18" charset="0"/>
                              </a:rPr>
                            </m:ctrlPr>
                          </m:limLowPr>
                          <m:e>
                            <m:r>
                              <m:rPr>
                                <m:sty m:val="p"/>
                              </m:rPr>
                              <a:rPr lang="cs-CZ" sz="1500" b="0" i="0" smtClean="0">
                                <a:solidFill>
                                  <a:schemeClr val="tx1"/>
                                </a:solidFill>
                                <a:latin typeface="Cambria Math" panose="02040503050406030204" pitchFamily="18" charset="0"/>
                              </a:rPr>
                              <m:t>lim</m:t>
                            </m:r>
                          </m:e>
                          <m:lim>
                            <m:r>
                              <a:rPr lang="cs-CZ" sz="1500" b="0" i="1" smtClean="0">
                                <a:solidFill>
                                  <a:schemeClr val="tx1"/>
                                </a:solidFill>
                                <a:latin typeface="Cambria Math" panose="02040503050406030204" pitchFamily="18" charset="0"/>
                              </a:rPr>
                              <m:t>𝑛</m:t>
                            </m:r>
                            <m:r>
                              <a:rPr lang="cs-CZ" sz="1500" b="0" i="1" smtClean="0">
                                <a:solidFill>
                                  <a:schemeClr val="tx1"/>
                                </a:solidFill>
                                <a:latin typeface="Cambria Math" panose="02040503050406030204" pitchFamily="18" charset="0"/>
                                <a:ea typeface="Cambria Math" panose="02040503050406030204" pitchFamily="18" charset="0"/>
                              </a:rPr>
                              <m:t>→∞</m:t>
                            </m:r>
                          </m:lim>
                        </m:limLow>
                      </m:fName>
                      <m:e>
                        <m:r>
                          <a:rPr lang="cs-CZ" sz="1500" i="1">
                            <a:solidFill>
                              <a:schemeClr val="tx1"/>
                            </a:solidFill>
                            <a:latin typeface="Cambria Math" panose="02040503050406030204" pitchFamily="18" charset="0"/>
                          </a:rPr>
                          <m:t>𝑃</m:t>
                        </m:r>
                        <m:d>
                          <m:dPr>
                            <m:ctrlPr>
                              <a:rPr lang="cs-CZ" sz="1500" i="1">
                                <a:solidFill>
                                  <a:schemeClr val="tx1"/>
                                </a:solidFill>
                                <a:latin typeface="Cambria Math" panose="02040503050406030204" pitchFamily="18" charset="0"/>
                              </a:rPr>
                            </m:ctrlPr>
                          </m:dPr>
                          <m:e>
                            <m:r>
                              <m:rPr>
                                <m:nor/>
                              </m:rPr>
                              <a:rPr lang="cs-CZ" sz="1500">
                                <a:solidFill>
                                  <a:schemeClr val="tx1"/>
                                </a:solidFill>
                                <a:latin typeface="Cambria Math" panose="02040503050406030204" pitchFamily="18" charset="0"/>
                              </a:rPr>
                              <m:t>hodnota</m:t>
                            </m:r>
                          </m:e>
                        </m:d>
                      </m:e>
                    </m:func>
                    <m:r>
                      <a:rPr lang="cs-CZ" sz="1500" b="0" i="1" smtClean="0">
                        <a:solidFill>
                          <a:schemeClr val="tx1"/>
                        </a:solidFill>
                        <a:latin typeface="Cambria Math" panose="02040503050406030204" pitchFamily="18" charset="0"/>
                      </a:rPr>
                      <m:t>=</m:t>
                    </m:r>
                    <m:f>
                      <m:fPr>
                        <m:ctrlPr>
                          <a:rPr lang="cs-CZ" sz="1500" b="0" i="1" smtClean="0">
                            <a:solidFill>
                              <a:schemeClr val="tx1"/>
                            </a:solidFill>
                            <a:latin typeface="Cambria Math" panose="02040503050406030204" pitchFamily="18" charset="0"/>
                          </a:rPr>
                        </m:ctrlPr>
                      </m:fPr>
                      <m:num>
                        <m:r>
                          <m:rPr>
                            <m:nor/>
                          </m:rPr>
                          <a:rPr lang="cs-CZ" sz="1500" b="0" i="0" smtClean="0">
                            <a:solidFill>
                              <a:schemeClr val="tx1"/>
                            </a:solidFill>
                            <a:latin typeface="Cambria Math" panose="02040503050406030204" pitchFamily="18" charset="0"/>
                          </a:rPr>
                          <m:t>hodnota</m:t>
                        </m:r>
                        <m:r>
                          <a:rPr lang="cs-CZ" sz="1500" b="0" i="1" smtClean="0">
                            <a:solidFill>
                              <a:schemeClr val="tx1"/>
                            </a:solidFill>
                            <a:latin typeface="Cambria Math" panose="02040503050406030204" pitchFamily="18" charset="0"/>
                          </a:rPr>
                          <m:t> </m:t>
                        </m:r>
                      </m:num>
                      <m:den>
                        <m:r>
                          <a:rPr lang="cs-CZ" sz="1500" b="0" i="1" smtClean="0">
                            <a:solidFill>
                              <a:schemeClr val="tx1"/>
                            </a:solidFill>
                            <a:latin typeface="Cambria Math" panose="02040503050406030204" pitchFamily="18" charset="0"/>
                          </a:rPr>
                          <m:t>𝑛</m:t>
                        </m:r>
                      </m:den>
                    </m:f>
                  </m:oMath>
                </a14:m>
                <a:endParaRPr lang="cs-CZ" sz="1500" dirty="0">
                  <a:solidFill>
                    <a:srgbClr val="642721"/>
                  </a:solidFill>
                  <a:latin typeface="Source Sans Pro Semibold" pitchFamily="34" charset="-18"/>
                </a:endParaRP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Pravděpodobnost neuvádíme v </a:t>
                </a:r>
                <a:r>
                  <a:rPr lang="en-US" sz="1500" dirty="0">
                    <a:solidFill>
                      <a:schemeClr val="tx1"/>
                    </a:solidFill>
                    <a:latin typeface="Source Sans Pro Semibold" pitchFamily="34" charset="-18"/>
                  </a:rPr>
                  <a:t>%</a:t>
                </a:r>
                <a:endParaRPr lang="cs-CZ" sz="1500" dirty="0">
                  <a:solidFill>
                    <a:schemeClr val="tx1"/>
                  </a:solidFill>
                  <a:latin typeface="Source Sans Pro Semibold" pitchFamily="34" charset="-18"/>
                </a:endParaRPr>
              </a:p>
            </p:txBody>
          </p:sp>
        </mc:Choice>
        <mc:Fallback xmlns="">
          <p:sp>
            <p:nvSpPr>
              <p:cNvPr id="3" name="Subtitle 2"/>
              <p:cNvSpPr>
                <a:spLocks noGrp="1" noRot="1" noChangeAspect="1" noMove="1" noResize="1" noEditPoints="1" noAdjustHandles="1" noChangeArrowheads="1" noChangeShapeType="1" noTextEdit="1"/>
              </p:cNvSpPr>
              <p:nvPr>
                <p:ph type="subTitle" idx="1"/>
              </p:nvPr>
            </p:nvSpPr>
            <p:spPr>
              <a:xfrm>
                <a:off x="539552" y="2348880"/>
                <a:ext cx="7981078" cy="3528392"/>
              </a:xfrm>
              <a:blipFill>
                <a:blip r:embed="rId3"/>
                <a:stretch>
                  <a:fillRect l="-306" t="-345"/>
                </a:stretch>
              </a:blipFill>
            </p:spPr>
            <p:txBody>
              <a:bodyPr/>
              <a:lstStyle/>
              <a:p>
                <a:r>
                  <a:rPr lang="en-US">
                    <a:noFill/>
                  </a:rPr>
                  <a:t> </a:t>
                </a:r>
              </a:p>
            </p:txBody>
          </p:sp>
        </mc:Fallback>
      </mc:AlternateContent>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a:t>
            </a:fld>
            <a:endParaRPr lang="cs-CZ" dirty="0"/>
          </a:p>
        </p:txBody>
      </p:sp>
      <p:pic>
        <p:nvPicPr>
          <p:cNvPr id="14" name="Obrázek 13" descr="http://www.msmt.cz/uploads/OP_VVV/Pravidla_pro_publicitu/logolinky/Logolink_OP_VVV_hor_barva_cz.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FBE98DDF-6819-43D9-95C0-4C4F1786BDDB}"/>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1901423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en-GB" dirty="0"/>
              <a:t>3. </a:t>
            </a:r>
            <a:r>
              <a:rPr lang="cs-CZ" dirty="0"/>
              <a:t>Analýza časových řad</a:t>
            </a:r>
            <a:endParaRPr lang="en-GB" dirty="0"/>
          </a:p>
        </p:txBody>
      </p:sp>
      <p:sp>
        <p:nvSpPr>
          <p:cNvPr id="3" name="Subtitle 2"/>
          <p:cNvSpPr>
            <a:spLocks noGrp="1"/>
          </p:cNvSpPr>
          <p:nvPr>
            <p:ph type="subTitle" idx="1"/>
          </p:nvPr>
        </p:nvSpPr>
        <p:spPr>
          <a:xfrm>
            <a:off x="1371600" y="3375159"/>
            <a:ext cx="6400800" cy="1752600"/>
          </a:xfrm>
        </p:spPr>
        <p:txBody>
          <a:bodyPr>
            <a:normAutofit/>
          </a:bodyPr>
          <a:lstStyle/>
          <a:p>
            <a:r>
              <a:rPr lang="cs-CZ" sz="2800" i="1" dirty="0">
                <a:solidFill>
                  <a:schemeClr val="tx1"/>
                </a:solidFill>
              </a:rPr>
              <a:t>Korelace</a:t>
            </a:r>
            <a:r>
              <a:rPr lang="en-GB" sz="2800" i="1" dirty="0">
                <a:solidFill>
                  <a:schemeClr val="tx1"/>
                </a:solidFill>
              </a:rPr>
              <a:t>, </a:t>
            </a:r>
            <a:r>
              <a:rPr lang="cs-CZ" sz="2800" i="1" dirty="0">
                <a:solidFill>
                  <a:schemeClr val="tx1"/>
                </a:solidFill>
              </a:rPr>
              <a:t>Stacionarita</a:t>
            </a:r>
            <a:endParaRPr lang="en-GB" sz="2800" i="1" dirty="0">
              <a:solidFill>
                <a:schemeClr val="tx1"/>
              </a:solidFill>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50</a:t>
            </a:fld>
            <a:endParaRPr lang="cs-CZ"/>
          </a:p>
        </p:txBody>
      </p:sp>
      <p:pic>
        <p:nvPicPr>
          <p:cNvPr id="9" name="Obrázek 8">
            <a:extLst>
              <a:ext uri="{FF2B5EF4-FFF2-40B4-BE49-F238E27FC236}">
                <a16:creationId xmlns:a16="http://schemas.microsoft.com/office/drawing/2014/main" id="{88BB37A4-EB03-4344-82E2-D454AD378890}"/>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0" name="Footer Placeholder 3">
            <a:extLst>
              <a:ext uri="{FF2B5EF4-FFF2-40B4-BE49-F238E27FC236}">
                <a16:creationId xmlns:a16="http://schemas.microsoft.com/office/drawing/2014/main" id="{8D6E070E-26DB-4590-8BB0-9215737B7B36}"/>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668467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3</a:t>
            </a:r>
            <a:r>
              <a:rPr lang="cs-CZ" sz="3200" dirty="0"/>
              <a:t>.1 Zdánlivá korelace – Úvod</a:t>
            </a:r>
          </a:p>
        </p:txBody>
      </p:sp>
      <p:sp>
        <p:nvSpPr>
          <p:cNvPr id="3" name="Subtitle 2"/>
          <p:cNvSpPr>
            <a:spLocks noGrp="1"/>
          </p:cNvSpPr>
          <p:nvPr>
            <p:ph type="subTitle" idx="1"/>
          </p:nvPr>
        </p:nvSpPr>
        <p:spPr>
          <a:xfrm>
            <a:off x="779209" y="2250472"/>
            <a:ext cx="8055953" cy="4227040"/>
          </a:xfrm>
        </p:spPr>
        <p:txBody>
          <a:bodyPr>
            <a:noAutofit/>
          </a:bodyPr>
          <a:lstStyle/>
          <a:p>
            <a:pPr algn="l"/>
            <a:r>
              <a:rPr lang="cs-CZ" sz="1800" dirty="0">
                <a:solidFill>
                  <a:schemeClr val="tx1"/>
                </a:solidFill>
                <a:latin typeface="Source Sans Pro Semibold" pitchFamily="34" charset="-18"/>
              </a:rPr>
              <a:t>Uvažujme dvě časové řady, které byly náhodně generovány, a které spolu nekorelují.</a:t>
            </a: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500" dirty="0">
              <a:solidFill>
                <a:schemeClr val="tx1"/>
              </a:solidFill>
              <a:latin typeface="Source Sans Pro Semibold" pitchFamily="34" charset="-18"/>
            </a:endParaRPr>
          </a:p>
          <a:p>
            <a:pPr algn="l"/>
            <a:endParaRPr lang="cs-CZ" sz="1600" dirty="0">
              <a:solidFill>
                <a:schemeClr val="tx1"/>
              </a:solidFill>
              <a:latin typeface="Source Sans Pro Semibold" pitchFamily="34" charset="-18"/>
            </a:endParaRPr>
          </a:p>
          <a:p>
            <a:pPr algn="l"/>
            <a:r>
              <a:rPr lang="cs-CZ" sz="1600" dirty="0">
                <a:solidFill>
                  <a:schemeClr val="tx1"/>
                </a:solidFill>
                <a:latin typeface="Source Sans Pro Semibold" pitchFamily="34" charset="-18"/>
              </a:rPr>
              <a:t>Hodnotu korelace můžeme odhadnout pomocí </a:t>
            </a:r>
            <a:r>
              <a:rPr lang="cs-CZ" sz="1600" dirty="0" err="1">
                <a:solidFill>
                  <a:schemeClr val="tx1"/>
                </a:solidFill>
                <a:latin typeface="Source Sans Pro Semibold" pitchFamily="34" charset="-18"/>
              </a:rPr>
              <a:t>Pearsonova</a:t>
            </a:r>
            <a:r>
              <a:rPr lang="cs-CZ" sz="1600" dirty="0">
                <a:solidFill>
                  <a:schemeClr val="tx1"/>
                </a:solidFill>
                <a:latin typeface="Source Sans Pro Semibold" pitchFamily="34" charset="-18"/>
              </a:rPr>
              <a:t> korelačního koeficientu.</a:t>
            </a:r>
            <a:endParaRPr lang="en-US" sz="16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51</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4" name="Obrázek 3">
            <a:extLst>
              <a:ext uri="{FF2B5EF4-FFF2-40B4-BE49-F238E27FC236}">
                <a16:creationId xmlns:a16="http://schemas.microsoft.com/office/drawing/2014/main" id="{793E50A2-39E1-4B07-AE77-34F3147B2128}"/>
              </a:ext>
            </a:extLst>
          </p:cNvPr>
          <p:cNvPicPr>
            <a:picLocks noChangeAspect="1"/>
          </p:cNvPicPr>
          <p:nvPr/>
        </p:nvPicPr>
        <p:blipFill>
          <a:blip r:embed="rId8"/>
          <a:stretch>
            <a:fillRect/>
          </a:stretch>
        </p:blipFill>
        <p:spPr>
          <a:xfrm>
            <a:off x="1747837" y="2792268"/>
            <a:ext cx="5648325" cy="2162175"/>
          </a:xfrm>
          <a:prstGeom prst="rect">
            <a:avLst/>
          </a:prstGeom>
        </p:spPr>
      </p:pic>
    </p:spTree>
    <p:extLst>
      <p:ext uri="{BB962C8B-B14F-4D97-AF65-F5344CB8AC3E}">
        <p14:creationId xmlns:p14="http://schemas.microsoft.com/office/powerpoint/2010/main" val="37858204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6C569147-EA8F-4CEE-A78F-98CCBEA09B93}"/>
              </a:ext>
            </a:extLst>
          </p:cNvPr>
          <p:cNvSpPr>
            <a:spLocks noGrp="1"/>
          </p:cNvSpPr>
          <p:nvPr>
            <p:ph idx="1"/>
          </p:nvPr>
        </p:nvSpPr>
        <p:spPr/>
        <p:txBody>
          <a:bodyPr>
            <a:normAutofit fontScale="77500" lnSpcReduction="20000"/>
          </a:bodyPr>
          <a:lstStyle/>
          <a:p>
            <a:pPr marL="0" indent="0">
              <a:buNone/>
            </a:pPr>
            <a:r>
              <a:rPr lang="en-US" dirty="0" err="1"/>
              <a:t>cor.test</a:t>
            </a:r>
            <a:r>
              <a:rPr lang="en-US" dirty="0"/>
              <a:t>(randomData1, randomData2)</a:t>
            </a:r>
          </a:p>
          <a:p>
            <a:pPr marL="0" indent="0">
              <a:buNone/>
            </a:pPr>
            <a:endParaRPr lang="en-US" u="sng" dirty="0"/>
          </a:p>
          <a:p>
            <a:pPr marL="0" indent="0">
              <a:buNone/>
            </a:pPr>
            <a:r>
              <a:rPr lang="en-US" dirty="0"/>
              <a:t>        </a:t>
            </a:r>
            <a:r>
              <a:rPr lang="en-US" u="sng" dirty="0"/>
              <a:t>Pearson's product-moment correlation</a:t>
            </a:r>
          </a:p>
          <a:p>
            <a:pPr marL="0" indent="0">
              <a:buNone/>
            </a:pPr>
            <a:r>
              <a:rPr lang="en-US" dirty="0"/>
              <a:t>data:  randomData1 and randomData2</a:t>
            </a:r>
          </a:p>
          <a:p>
            <a:pPr marL="0" indent="0">
              <a:buNone/>
            </a:pPr>
            <a:r>
              <a:rPr lang="en-US" dirty="0"/>
              <a:t>t = -0.49095, df = 98, </a:t>
            </a:r>
            <a:r>
              <a:rPr lang="en-US" b="1" dirty="0"/>
              <a:t>p-value = 0.6246</a:t>
            </a:r>
          </a:p>
          <a:p>
            <a:pPr marL="0" indent="0">
              <a:buNone/>
            </a:pPr>
            <a:r>
              <a:rPr lang="en-US" dirty="0"/>
              <a:t>alternative hypothesis: true correlation is not equal to 0</a:t>
            </a:r>
          </a:p>
          <a:p>
            <a:pPr marL="0" indent="0">
              <a:buNone/>
            </a:pPr>
            <a:r>
              <a:rPr lang="en-US" dirty="0"/>
              <a:t>95 percent confidence interval:</a:t>
            </a:r>
          </a:p>
          <a:p>
            <a:pPr marL="0" indent="0">
              <a:buNone/>
            </a:pPr>
            <a:r>
              <a:rPr lang="en-US" dirty="0"/>
              <a:t> </a:t>
            </a:r>
            <a:r>
              <a:rPr lang="en-US" b="1" dirty="0"/>
              <a:t>-0.2435805  0.1483291</a:t>
            </a:r>
          </a:p>
          <a:p>
            <a:pPr marL="0" indent="0">
              <a:buNone/>
            </a:pPr>
            <a:r>
              <a:rPr lang="en-US" dirty="0"/>
              <a:t>sample estimates:</a:t>
            </a:r>
          </a:p>
          <a:p>
            <a:pPr marL="0" indent="0">
              <a:buNone/>
            </a:pPr>
            <a:r>
              <a:rPr lang="en-US" dirty="0"/>
              <a:t>        </a:t>
            </a:r>
            <a:r>
              <a:rPr lang="en-US" dirty="0" err="1"/>
              <a:t>cor</a:t>
            </a:r>
            <a:r>
              <a:rPr lang="en-US" dirty="0"/>
              <a:t> </a:t>
            </a:r>
          </a:p>
          <a:p>
            <a:pPr marL="0" indent="0">
              <a:buNone/>
            </a:pPr>
            <a:r>
              <a:rPr lang="en-US" dirty="0"/>
              <a:t>-0.04953215</a:t>
            </a:r>
          </a:p>
          <a:p>
            <a:pPr marL="0" indent="0">
              <a:buNone/>
            </a:pPr>
            <a:endParaRPr lang="en-US" dirty="0"/>
          </a:p>
        </p:txBody>
      </p:sp>
      <p:sp>
        <p:nvSpPr>
          <p:cNvPr id="5" name="Zástupný symbol pro číslo snímku 4">
            <a:extLst>
              <a:ext uri="{FF2B5EF4-FFF2-40B4-BE49-F238E27FC236}">
                <a16:creationId xmlns:a16="http://schemas.microsoft.com/office/drawing/2014/main" id="{EA3552F4-92C5-474F-8E0E-AC9A8251A60A}"/>
              </a:ext>
            </a:extLst>
          </p:cNvPr>
          <p:cNvSpPr>
            <a:spLocks noGrp="1"/>
          </p:cNvSpPr>
          <p:nvPr>
            <p:ph type="sldNum" sz="quarter" idx="12"/>
          </p:nvPr>
        </p:nvSpPr>
        <p:spPr/>
        <p:txBody>
          <a:bodyPr/>
          <a:lstStyle/>
          <a:p>
            <a:fld id="{58ACF089-6BD9-4FF9-8F05-3BF27D933551}" type="slidenum">
              <a:rPr lang="cs-CZ" smtClean="0"/>
              <a:t>52</a:t>
            </a:fld>
            <a:endParaRPr lang="cs-CZ"/>
          </a:p>
        </p:txBody>
      </p:sp>
      <p:pic>
        <p:nvPicPr>
          <p:cNvPr id="9" name="Picture 6">
            <a:extLst>
              <a:ext uri="{FF2B5EF4-FFF2-40B4-BE49-F238E27FC236}">
                <a16:creationId xmlns:a16="http://schemas.microsoft.com/office/drawing/2014/main" id="{D16AFE92-3958-4E03-BF07-E40351943C85}"/>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0" name="Footer Placeholder 3">
            <a:extLst>
              <a:ext uri="{FF2B5EF4-FFF2-40B4-BE49-F238E27FC236}">
                <a16:creationId xmlns:a16="http://schemas.microsoft.com/office/drawing/2014/main" id="{38F5FC61-6E7B-44E4-9499-A10F62858901}"/>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11" name="Obrázek 10">
            <a:extLst>
              <a:ext uri="{FF2B5EF4-FFF2-40B4-BE49-F238E27FC236}">
                <a16:creationId xmlns:a16="http://schemas.microsoft.com/office/drawing/2014/main" id="{9045485E-F374-4683-9A80-62A137183804}"/>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1106751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010335C-91AA-45B5-AC72-5CF41DED2013}"/>
              </a:ext>
            </a:extLst>
          </p:cNvPr>
          <p:cNvSpPr>
            <a:spLocks noGrp="1"/>
          </p:cNvSpPr>
          <p:nvPr>
            <p:ph type="title"/>
          </p:nvPr>
        </p:nvSpPr>
        <p:spPr/>
        <p:txBody>
          <a:bodyPr>
            <a:normAutofit/>
          </a:bodyPr>
          <a:lstStyle/>
          <a:p>
            <a:r>
              <a:rPr lang="en-US" sz="3200" dirty="0"/>
              <a:t>Add Common Trend</a:t>
            </a:r>
          </a:p>
        </p:txBody>
      </p:sp>
      <p:sp>
        <p:nvSpPr>
          <p:cNvPr id="5" name="Zástupný symbol pro číslo snímku 4">
            <a:extLst>
              <a:ext uri="{FF2B5EF4-FFF2-40B4-BE49-F238E27FC236}">
                <a16:creationId xmlns:a16="http://schemas.microsoft.com/office/drawing/2014/main" id="{EA3552F4-92C5-474F-8E0E-AC9A8251A60A}"/>
              </a:ext>
            </a:extLst>
          </p:cNvPr>
          <p:cNvSpPr>
            <a:spLocks noGrp="1"/>
          </p:cNvSpPr>
          <p:nvPr>
            <p:ph type="sldNum" sz="quarter" idx="12"/>
          </p:nvPr>
        </p:nvSpPr>
        <p:spPr/>
        <p:txBody>
          <a:bodyPr/>
          <a:lstStyle/>
          <a:p>
            <a:fld id="{58ACF089-6BD9-4FF9-8F05-3BF27D933551}" type="slidenum">
              <a:rPr lang="cs-CZ" smtClean="0"/>
              <a:t>53</a:t>
            </a:fld>
            <a:endParaRPr lang="cs-CZ"/>
          </a:p>
        </p:txBody>
      </p:sp>
      <p:sp>
        <p:nvSpPr>
          <p:cNvPr id="7" name="Zástupný obsah 6">
            <a:extLst>
              <a:ext uri="{FF2B5EF4-FFF2-40B4-BE49-F238E27FC236}">
                <a16:creationId xmlns:a16="http://schemas.microsoft.com/office/drawing/2014/main" id="{781C35D4-8DA7-4982-BF8D-D1BD1B7233FC}"/>
              </a:ext>
            </a:extLst>
          </p:cNvPr>
          <p:cNvSpPr>
            <a:spLocks noGrp="1"/>
          </p:cNvSpPr>
          <p:nvPr>
            <p:ph idx="1"/>
          </p:nvPr>
        </p:nvSpPr>
        <p:spPr/>
        <p:txBody>
          <a:bodyPr>
            <a:normAutofit fontScale="92500" lnSpcReduction="20000"/>
          </a:bodyPr>
          <a:lstStyle/>
          <a:p>
            <a:endParaRPr lang="en-US" dirty="0"/>
          </a:p>
          <a:p>
            <a:endParaRPr lang="en-US" dirty="0"/>
          </a:p>
          <a:p>
            <a:endParaRPr lang="en-US" dirty="0"/>
          </a:p>
          <a:p>
            <a:endParaRPr lang="en-US" dirty="0"/>
          </a:p>
          <a:p>
            <a:endParaRPr lang="en-US" dirty="0"/>
          </a:p>
          <a:p>
            <a:endParaRPr lang="en-US" dirty="0"/>
          </a:p>
          <a:p>
            <a:endParaRPr lang="en-US" dirty="0"/>
          </a:p>
          <a:p>
            <a:r>
              <a:rPr lang="cs-CZ" dirty="0"/>
              <a:t>Nyní přidáme společný trend: </a:t>
            </a:r>
            <a:r>
              <a:rPr lang="en-US" dirty="0"/>
              <a:t>y = 1 + 0.1t</a:t>
            </a:r>
          </a:p>
          <a:p>
            <a:r>
              <a:rPr lang="cs-CZ" dirty="0"/>
              <a:t>Jak tento trend ovlivní korelaci?</a:t>
            </a:r>
            <a:endParaRPr lang="en-US" dirty="0"/>
          </a:p>
        </p:txBody>
      </p:sp>
      <p:pic>
        <p:nvPicPr>
          <p:cNvPr id="8" name="Obrázek 7">
            <a:extLst>
              <a:ext uri="{FF2B5EF4-FFF2-40B4-BE49-F238E27FC236}">
                <a16:creationId xmlns:a16="http://schemas.microsoft.com/office/drawing/2014/main" id="{834802DE-DEF0-45F9-9A5D-3C913A446E3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4312" y="1294818"/>
            <a:ext cx="6897362" cy="3297626"/>
          </a:xfrm>
          <a:prstGeom prst="rect">
            <a:avLst/>
          </a:prstGeom>
          <a:noFill/>
          <a:ln>
            <a:noFill/>
          </a:ln>
        </p:spPr>
      </p:pic>
      <p:pic>
        <p:nvPicPr>
          <p:cNvPr id="9" name="Picture 6">
            <a:extLst>
              <a:ext uri="{FF2B5EF4-FFF2-40B4-BE49-F238E27FC236}">
                <a16:creationId xmlns:a16="http://schemas.microsoft.com/office/drawing/2014/main" id="{0B3612CE-62B4-4FE9-BFC7-04040706B056}"/>
              </a:ext>
            </a:extLst>
          </p:cNvPr>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0" name="Footer Placeholder 3">
            <a:extLst>
              <a:ext uri="{FF2B5EF4-FFF2-40B4-BE49-F238E27FC236}">
                <a16:creationId xmlns:a16="http://schemas.microsoft.com/office/drawing/2014/main" id="{13331B97-09B5-43DE-94DD-353D78356A98}"/>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11" name="Obrázek 10">
            <a:extLst>
              <a:ext uri="{FF2B5EF4-FFF2-40B4-BE49-F238E27FC236}">
                <a16:creationId xmlns:a16="http://schemas.microsoft.com/office/drawing/2014/main" id="{7E537903-6A95-4F14-B72E-264593DD52D8}"/>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97693" y="35440"/>
            <a:ext cx="5748614" cy="1277620"/>
          </a:xfrm>
          <a:prstGeom prst="rect">
            <a:avLst/>
          </a:prstGeom>
          <a:noFill/>
          <a:ln>
            <a:noFill/>
          </a:ln>
        </p:spPr>
      </p:pic>
    </p:spTree>
    <p:extLst>
      <p:ext uri="{BB962C8B-B14F-4D97-AF65-F5344CB8AC3E}">
        <p14:creationId xmlns:p14="http://schemas.microsoft.com/office/powerpoint/2010/main" val="16267039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id="{9DC4EA65-921B-4003-BC7E-9EF800A6F9B3}"/>
              </a:ext>
            </a:extLst>
          </p:cNvPr>
          <p:cNvSpPr>
            <a:spLocks noGrp="1"/>
          </p:cNvSpPr>
          <p:nvPr>
            <p:ph idx="1"/>
          </p:nvPr>
        </p:nvSpPr>
        <p:spPr>
          <a:xfrm>
            <a:off x="724673" y="1422476"/>
            <a:ext cx="8229600" cy="4525963"/>
          </a:xfrm>
        </p:spPr>
        <p:txBody>
          <a:bodyPr>
            <a:normAutofit fontScale="77500" lnSpcReduction="20000"/>
          </a:bodyPr>
          <a:lstStyle/>
          <a:p>
            <a:pPr marL="0" indent="0">
              <a:buNone/>
            </a:pPr>
            <a:r>
              <a:rPr lang="en-GB" dirty="0" err="1"/>
              <a:t>cor.test</a:t>
            </a:r>
            <a:r>
              <a:rPr lang="en-GB" dirty="0"/>
              <a:t>(ts1, ts2)</a:t>
            </a:r>
          </a:p>
          <a:p>
            <a:pPr marL="0" indent="0">
              <a:buNone/>
            </a:pPr>
            <a:r>
              <a:rPr lang="en-GB" u="sng" dirty="0"/>
              <a:t>        Pearson's product-moment correlation</a:t>
            </a:r>
          </a:p>
          <a:p>
            <a:pPr marL="0" indent="0">
              <a:buNone/>
            </a:pPr>
            <a:endParaRPr lang="en-GB" dirty="0"/>
          </a:p>
          <a:p>
            <a:pPr marL="0" indent="0">
              <a:buNone/>
            </a:pPr>
            <a:r>
              <a:rPr lang="en-GB" dirty="0"/>
              <a:t>data:  ts1 and ts2</a:t>
            </a:r>
          </a:p>
          <a:p>
            <a:pPr marL="0" indent="0">
              <a:buNone/>
            </a:pPr>
            <a:r>
              <a:rPr lang="en-GB" dirty="0"/>
              <a:t>t = 21.085, df = 98, </a:t>
            </a:r>
            <a:r>
              <a:rPr lang="en-GB" b="1" dirty="0"/>
              <a:t>p-value &lt; 2.2e-16</a:t>
            </a:r>
          </a:p>
          <a:p>
            <a:pPr marL="0" indent="0">
              <a:buNone/>
            </a:pPr>
            <a:r>
              <a:rPr lang="en-GB" dirty="0"/>
              <a:t>alternative hypothesis: true correlation is not equal to 0</a:t>
            </a:r>
          </a:p>
          <a:p>
            <a:pPr marL="0" indent="0">
              <a:buNone/>
            </a:pPr>
            <a:r>
              <a:rPr lang="en-GB" dirty="0"/>
              <a:t>95 percent confidence interval:</a:t>
            </a:r>
          </a:p>
          <a:p>
            <a:pPr marL="0" indent="0">
              <a:buNone/>
            </a:pPr>
            <a:r>
              <a:rPr lang="en-GB" dirty="0"/>
              <a:t> </a:t>
            </a:r>
            <a:r>
              <a:rPr lang="en-GB" b="1" dirty="0"/>
              <a:t>0.8620513 0.9353196</a:t>
            </a:r>
          </a:p>
          <a:p>
            <a:pPr marL="0" indent="0">
              <a:buNone/>
            </a:pPr>
            <a:r>
              <a:rPr lang="en-GB" dirty="0"/>
              <a:t>sample estimates:</a:t>
            </a:r>
          </a:p>
          <a:p>
            <a:pPr marL="0" indent="0">
              <a:buNone/>
            </a:pPr>
            <a:r>
              <a:rPr lang="en-GB" dirty="0"/>
              <a:t>      </a:t>
            </a:r>
            <a:r>
              <a:rPr lang="en-GB" dirty="0" err="1"/>
              <a:t>cor</a:t>
            </a:r>
            <a:r>
              <a:rPr lang="en-GB" dirty="0"/>
              <a:t> </a:t>
            </a:r>
          </a:p>
          <a:p>
            <a:pPr marL="0" indent="0">
              <a:buNone/>
            </a:pPr>
            <a:r>
              <a:rPr lang="en-GB" dirty="0"/>
              <a:t>0.9051989</a:t>
            </a:r>
          </a:p>
          <a:p>
            <a:endParaRPr lang="en-US" dirty="0"/>
          </a:p>
        </p:txBody>
      </p:sp>
      <p:sp>
        <p:nvSpPr>
          <p:cNvPr id="5" name="Zástupný symbol pro číslo snímku 4">
            <a:extLst>
              <a:ext uri="{FF2B5EF4-FFF2-40B4-BE49-F238E27FC236}">
                <a16:creationId xmlns:a16="http://schemas.microsoft.com/office/drawing/2014/main" id="{B026DBF0-B87E-4593-90BC-E97CA9BF805D}"/>
              </a:ext>
            </a:extLst>
          </p:cNvPr>
          <p:cNvSpPr>
            <a:spLocks noGrp="1"/>
          </p:cNvSpPr>
          <p:nvPr>
            <p:ph type="sldNum" sz="quarter" idx="12"/>
          </p:nvPr>
        </p:nvSpPr>
        <p:spPr/>
        <p:txBody>
          <a:bodyPr/>
          <a:lstStyle/>
          <a:p>
            <a:fld id="{58ACF089-6BD9-4FF9-8F05-3BF27D933551}" type="slidenum">
              <a:rPr lang="cs-CZ" smtClean="0"/>
              <a:t>54</a:t>
            </a:fld>
            <a:endParaRPr lang="cs-CZ"/>
          </a:p>
        </p:txBody>
      </p:sp>
      <p:pic>
        <p:nvPicPr>
          <p:cNvPr id="6" name="Picture 6">
            <a:extLst>
              <a:ext uri="{FF2B5EF4-FFF2-40B4-BE49-F238E27FC236}">
                <a16:creationId xmlns:a16="http://schemas.microsoft.com/office/drawing/2014/main" id="{EC2FAE7E-058F-4F56-8626-960030265F36}"/>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C4B5D5E7-B416-456A-A8FF-96E2337A0913}"/>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8" name="Obrázek 7">
            <a:extLst>
              <a:ext uri="{FF2B5EF4-FFF2-40B4-BE49-F238E27FC236}">
                <a16:creationId xmlns:a16="http://schemas.microsoft.com/office/drawing/2014/main" id="{202479D9-7879-4D09-A6E5-DE2DE54B81D6}"/>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1131987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DC5C36C-84EA-4790-8617-D4C67E016AE9}"/>
              </a:ext>
            </a:extLst>
          </p:cNvPr>
          <p:cNvSpPr>
            <a:spLocks noGrp="1"/>
          </p:cNvSpPr>
          <p:nvPr>
            <p:ph type="title"/>
          </p:nvPr>
        </p:nvSpPr>
        <p:spPr/>
        <p:txBody>
          <a:bodyPr/>
          <a:lstStyle/>
          <a:p>
            <a:r>
              <a:rPr lang="en-US" dirty="0"/>
              <a:t>Spurious Correlation</a:t>
            </a:r>
          </a:p>
        </p:txBody>
      </p:sp>
      <p:sp>
        <p:nvSpPr>
          <p:cNvPr id="3" name="Zástupný obsah 2">
            <a:extLst>
              <a:ext uri="{FF2B5EF4-FFF2-40B4-BE49-F238E27FC236}">
                <a16:creationId xmlns:a16="http://schemas.microsoft.com/office/drawing/2014/main" id="{714BCCA0-FBC7-47C4-8085-A0E034B6C939}"/>
              </a:ext>
            </a:extLst>
          </p:cNvPr>
          <p:cNvSpPr>
            <a:spLocks noGrp="1"/>
          </p:cNvSpPr>
          <p:nvPr>
            <p:ph idx="1"/>
          </p:nvPr>
        </p:nvSpPr>
        <p:spPr/>
        <p:txBody>
          <a:bodyPr>
            <a:normAutofit lnSpcReduction="10000"/>
          </a:bodyPr>
          <a:lstStyle/>
          <a:p>
            <a:r>
              <a:rPr lang="cs-CZ" dirty="0"/>
              <a:t>Pokud časové řady nejsou stacionární </a:t>
            </a:r>
            <a:r>
              <a:rPr lang="en-US" dirty="0"/>
              <a:t>– </a:t>
            </a:r>
            <a:r>
              <a:rPr lang="cs-CZ" dirty="0"/>
              <a:t>může existovat vliv třetí proměnné </a:t>
            </a:r>
            <a:r>
              <a:rPr lang="en-US" dirty="0"/>
              <a:t>– </a:t>
            </a:r>
            <a:r>
              <a:rPr lang="cs-CZ" dirty="0"/>
              <a:t>který způsobí zdánlivou korelaci</a:t>
            </a:r>
            <a:r>
              <a:rPr lang="en-US" dirty="0"/>
              <a:t>.</a:t>
            </a:r>
          </a:p>
          <a:p>
            <a:r>
              <a:rPr lang="cs-CZ" dirty="0" err="1"/>
              <a:t>Pearsonův</a:t>
            </a:r>
            <a:r>
              <a:rPr lang="cs-CZ" dirty="0"/>
              <a:t> korelační koeficient nebyl vytvořen pro analýzu časových řad</a:t>
            </a:r>
            <a:r>
              <a:rPr lang="en-US" dirty="0"/>
              <a:t>– </a:t>
            </a:r>
            <a:r>
              <a:rPr lang="cs-CZ" dirty="0"/>
              <a:t>pracuje s tzv. průřezovými daty</a:t>
            </a:r>
            <a:r>
              <a:rPr lang="en-US" dirty="0"/>
              <a:t>– </a:t>
            </a:r>
            <a:r>
              <a:rPr lang="cs-CZ" dirty="0"/>
              <a:t>ignoruje zpožděné efekty</a:t>
            </a:r>
            <a:r>
              <a:rPr lang="en-US" dirty="0"/>
              <a:t> – </a:t>
            </a:r>
            <a:r>
              <a:rPr lang="cs-CZ" dirty="0"/>
              <a:t>používáme</a:t>
            </a:r>
            <a:r>
              <a:rPr lang="en-US" dirty="0"/>
              <a:t> cross-correlations </a:t>
            </a:r>
            <a:r>
              <a:rPr lang="cs-CZ" dirty="0"/>
              <a:t>vycházející</a:t>
            </a:r>
            <a:r>
              <a:rPr lang="en-US" dirty="0"/>
              <a:t> </a:t>
            </a:r>
            <a:r>
              <a:rPr lang="cs-CZ" dirty="0"/>
              <a:t>z </a:t>
            </a:r>
            <a:r>
              <a:rPr lang="en-US" dirty="0" err="1"/>
              <a:t>Pearso</a:t>
            </a:r>
            <a:r>
              <a:rPr lang="cs-CZ" dirty="0"/>
              <a:t>novy statistiky, ale upravují inferenční test.</a:t>
            </a:r>
            <a:r>
              <a:rPr lang="en-US" dirty="0"/>
              <a:t> </a:t>
            </a:r>
          </a:p>
        </p:txBody>
      </p:sp>
      <p:sp>
        <p:nvSpPr>
          <p:cNvPr id="4" name="Zástupný symbol pro zápatí 3">
            <a:extLst>
              <a:ext uri="{FF2B5EF4-FFF2-40B4-BE49-F238E27FC236}">
                <a16:creationId xmlns:a16="http://schemas.microsoft.com/office/drawing/2014/main" id="{DFED42DE-8671-4DAE-9B83-ECB1320D2B2A}"/>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06B1926A-489D-4FFC-849D-F2F1CC255EA7}"/>
              </a:ext>
            </a:extLst>
          </p:cNvPr>
          <p:cNvSpPr>
            <a:spLocks noGrp="1"/>
          </p:cNvSpPr>
          <p:nvPr>
            <p:ph type="sldNum" sz="quarter" idx="12"/>
          </p:nvPr>
        </p:nvSpPr>
        <p:spPr/>
        <p:txBody>
          <a:bodyPr/>
          <a:lstStyle/>
          <a:p>
            <a:fld id="{58ACF089-6BD9-4FF9-8F05-3BF27D933551}" type="slidenum">
              <a:rPr lang="cs-CZ" smtClean="0"/>
              <a:t>55</a:t>
            </a:fld>
            <a:endParaRPr lang="cs-CZ"/>
          </a:p>
        </p:txBody>
      </p:sp>
      <p:pic>
        <p:nvPicPr>
          <p:cNvPr id="6" name="Picture 6">
            <a:extLst>
              <a:ext uri="{FF2B5EF4-FFF2-40B4-BE49-F238E27FC236}">
                <a16:creationId xmlns:a16="http://schemas.microsoft.com/office/drawing/2014/main" id="{6C8907AC-36ED-4A7A-A835-DAB222F26907}"/>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38F1A711-577A-4547-AF43-CF88F4C5054C}"/>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8" name="Obrázek 7">
            <a:extLst>
              <a:ext uri="{FF2B5EF4-FFF2-40B4-BE49-F238E27FC236}">
                <a16:creationId xmlns:a16="http://schemas.microsoft.com/office/drawing/2014/main" id="{4178CCF1-652C-4F61-801C-C32CD4C3F39A}"/>
              </a:ext>
            </a:extLst>
          </p:cNvPr>
          <p:cNvPicPr/>
          <p:nvPr/>
        </p:nvPicPr>
        <p:blipFill>
          <a:blip r:embed="rId4" cstate="print">
            <a:extLst>
              <a:ext uri="{28A0092B-C50C-407E-A947-70E740481C1C}">
                <a14:useLocalDpi xmlns:a14="http://schemas.microsoft.com/office/drawing/2010/main" val="0"/>
              </a:ext>
            </a:extLst>
          </a:blip>
          <a:stretch>
            <a:fillRect/>
          </a:stretch>
        </p:blipFill>
        <p:spPr bwMode="auto">
          <a:xfrm>
            <a:off x="1813285" y="198457"/>
            <a:ext cx="5748614" cy="1277620"/>
          </a:xfrm>
          <a:prstGeom prst="rect">
            <a:avLst/>
          </a:prstGeom>
          <a:noFill/>
          <a:ln>
            <a:noFill/>
          </a:ln>
        </p:spPr>
      </p:pic>
    </p:spTree>
    <p:extLst>
      <p:ext uri="{BB962C8B-B14F-4D97-AF65-F5344CB8AC3E}">
        <p14:creationId xmlns:p14="http://schemas.microsoft.com/office/powerpoint/2010/main" val="12614376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symbol pro zápatí 3">
            <a:extLst>
              <a:ext uri="{FF2B5EF4-FFF2-40B4-BE49-F238E27FC236}">
                <a16:creationId xmlns:a16="http://schemas.microsoft.com/office/drawing/2014/main" id="{956D7F57-704E-4EBB-B881-0B85F6FD69E2}"/>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E8DAFEF5-7B03-49AC-80D4-8E2764D25FE0}"/>
              </a:ext>
            </a:extLst>
          </p:cNvPr>
          <p:cNvSpPr>
            <a:spLocks noGrp="1"/>
          </p:cNvSpPr>
          <p:nvPr>
            <p:ph type="sldNum" sz="quarter" idx="12"/>
          </p:nvPr>
        </p:nvSpPr>
        <p:spPr/>
        <p:txBody>
          <a:bodyPr/>
          <a:lstStyle/>
          <a:p>
            <a:fld id="{58ACF089-6BD9-4FF9-8F05-3BF27D933551}" type="slidenum">
              <a:rPr lang="cs-CZ" smtClean="0"/>
              <a:t>56</a:t>
            </a:fld>
            <a:endParaRPr lang="cs-CZ"/>
          </a:p>
        </p:txBody>
      </p:sp>
      <p:pic>
        <p:nvPicPr>
          <p:cNvPr id="6" name="Picture 6">
            <a:extLst>
              <a:ext uri="{FF2B5EF4-FFF2-40B4-BE49-F238E27FC236}">
                <a16:creationId xmlns:a16="http://schemas.microsoft.com/office/drawing/2014/main" id="{43E782FB-412B-4D11-A9F4-B7C453D33D4A}"/>
              </a:ext>
            </a:extLst>
          </p:cNvPr>
          <p:cNvPicPr>
            <a:picLocks noChangeAspect="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7" name="Footer Placeholder 3">
            <a:extLst>
              <a:ext uri="{FF2B5EF4-FFF2-40B4-BE49-F238E27FC236}">
                <a16:creationId xmlns:a16="http://schemas.microsoft.com/office/drawing/2014/main" id="{8873636D-356F-4DD2-8953-98FA7B4F7EB9}"/>
              </a:ext>
            </a:extLst>
          </p:cNvPr>
          <p:cNvSpPr txBox="1">
            <a:spLocks/>
          </p:cNvSpPr>
          <p:nvPr/>
        </p:nvSpPr>
        <p:spPr>
          <a:xfrm>
            <a:off x="884312" y="6093296"/>
            <a:ext cx="2319536"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tx1"/>
                </a:solidFill>
                <a:latin typeface="Berlin CE" pitchFamily="2" charset="0"/>
              </a:rPr>
              <a:t>Name Ing. Lubor Homolka, Ph.D.</a:t>
            </a:r>
          </a:p>
          <a:p>
            <a:pPr algn="l"/>
            <a:r>
              <a:rPr lang="cs-CZ" sz="1100">
                <a:solidFill>
                  <a:schemeClr val="tx1"/>
                </a:solidFill>
                <a:latin typeface="Berlin CE" pitchFamily="2" charset="0"/>
              </a:rPr>
              <a:t>Affiliation FaME TBU, ÚSKM</a:t>
            </a:r>
            <a:endParaRPr lang="cs-CZ" sz="1100" dirty="0">
              <a:solidFill>
                <a:schemeClr val="tx1"/>
              </a:solidFill>
              <a:latin typeface="Berlin CE" pitchFamily="2" charset="0"/>
            </a:endParaRPr>
          </a:p>
        </p:txBody>
      </p:sp>
      <p:pic>
        <p:nvPicPr>
          <p:cNvPr id="11" name="Obrázek 10">
            <a:extLst>
              <a:ext uri="{FF2B5EF4-FFF2-40B4-BE49-F238E27FC236}">
                <a16:creationId xmlns:a16="http://schemas.microsoft.com/office/drawing/2014/main" id="{69CAA426-6D26-4518-ADF5-A40E78E2628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657" y="1337198"/>
            <a:ext cx="8456686" cy="4433466"/>
          </a:xfrm>
          <a:prstGeom prst="rect">
            <a:avLst/>
          </a:prstGeom>
          <a:noFill/>
          <a:ln>
            <a:noFill/>
          </a:ln>
        </p:spPr>
      </p:pic>
      <p:pic>
        <p:nvPicPr>
          <p:cNvPr id="12" name="Obrázek 11">
            <a:extLst>
              <a:ext uri="{FF2B5EF4-FFF2-40B4-BE49-F238E27FC236}">
                <a16:creationId xmlns:a16="http://schemas.microsoft.com/office/drawing/2014/main" id="{B58E9D2F-CF1F-4C88-AA44-7B8EA99C1F9E}"/>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Tree>
    <p:extLst>
      <p:ext uri="{BB962C8B-B14F-4D97-AF65-F5344CB8AC3E}">
        <p14:creationId xmlns:p14="http://schemas.microsoft.com/office/powerpoint/2010/main" val="10851387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3</a:t>
            </a:r>
            <a:r>
              <a:rPr lang="cs-CZ" sz="3200" dirty="0"/>
              <a:t>.</a:t>
            </a:r>
            <a:r>
              <a:rPr lang="en-US" sz="3200" dirty="0"/>
              <a:t>2 </a:t>
            </a:r>
            <a:r>
              <a:rPr lang="cs-CZ" sz="3200" dirty="0"/>
              <a:t>Stacionarita</a:t>
            </a:r>
          </a:p>
        </p:txBody>
      </p:sp>
      <p:sp>
        <p:nvSpPr>
          <p:cNvPr id="3" name="Subtitle 2"/>
          <p:cNvSpPr>
            <a:spLocks noGrp="1"/>
          </p:cNvSpPr>
          <p:nvPr>
            <p:ph type="subTitle" idx="1"/>
          </p:nvPr>
        </p:nvSpPr>
        <p:spPr>
          <a:xfrm>
            <a:off x="779209" y="2250472"/>
            <a:ext cx="8055953" cy="1431351"/>
          </a:xfrm>
        </p:spPr>
        <p:txBody>
          <a:bodyPr>
            <a:noAutofit/>
          </a:bodyPr>
          <a:lstStyle/>
          <a:p>
            <a:pPr algn="l"/>
            <a:r>
              <a:rPr lang="cs-CZ" sz="2000" dirty="0">
                <a:solidFill>
                  <a:schemeClr val="tx1"/>
                </a:solidFill>
                <a:latin typeface="Source Sans Pro Semibold" pitchFamily="34" charset="-18"/>
              </a:rPr>
              <a:t>Časová řada je stacionární, pokud jsou její statistické momenty (průměr, rozptyl, špičatost, …) konstantní napříč časem a uvnitř časových oken.</a:t>
            </a:r>
            <a:r>
              <a:rPr lang="en-US" sz="2000" dirty="0">
                <a:solidFill>
                  <a:schemeClr val="tx1"/>
                </a:solidFill>
                <a:latin typeface="Source Sans Pro Semibold" pitchFamily="34" charset="-18"/>
              </a:rPr>
              <a:t> </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57</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pic>
        <p:nvPicPr>
          <p:cNvPr id="14" name="Obrázek 13">
            <a:extLst>
              <a:ext uri="{FF2B5EF4-FFF2-40B4-BE49-F238E27FC236}">
                <a16:creationId xmlns:a16="http://schemas.microsoft.com/office/drawing/2014/main" id="{C34C6F78-F9BC-4D0C-9B19-75E6E9D84D6D}"/>
              </a:ext>
            </a:extLst>
          </p:cNvPr>
          <p:cNvPicPr/>
          <p:nvPr/>
        </p:nvPicPr>
        <p:blipFill>
          <a:blip r:embed="rId8">
            <a:extLst>
              <a:ext uri="{28A0092B-C50C-407E-A947-70E740481C1C}">
                <a14:useLocalDpi xmlns:a14="http://schemas.microsoft.com/office/drawing/2010/main" val="0"/>
              </a:ext>
            </a:extLst>
          </a:blip>
          <a:stretch>
            <a:fillRect/>
          </a:stretch>
        </p:blipFill>
        <p:spPr>
          <a:xfrm>
            <a:off x="2683935" y="2966147"/>
            <a:ext cx="6865311" cy="3631205"/>
          </a:xfrm>
          <a:prstGeom prst="rect">
            <a:avLst/>
          </a:prstGeom>
        </p:spPr>
      </p:pic>
    </p:spTree>
    <p:extLst>
      <p:ext uri="{BB962C8B-B14F-4D97-AF65-F5344CB8AC3E}">
        <p14:creationId xmlns:p14="http://schemas.microsoft.com/office/powerpoint/2010/main" val="3788970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en-US" sz="3200" dirty="0"/>
              <a:t>3</a:t>
            </a:r>
            <a:r>
              <a:rPr lang="cs-CZ" sz="3200" dirty="0"/>
              <a:t>.</a:t>
            </a:r>
            <a:r>
              <a:rPr lang="en-US" sz="3200" dirty="0"/>
              <a:t>2 </a:t>
            </a:r>
            <a:r>
              <a:rPr lang="cs-CZ" sz="3200" dirty="0"/>
              <a:t>Trendová</a:t>
            </a:r>
            <a:r>
              <a:rPr lang="en-US" sz="3200" dirty="0"/>
              <a:t> </a:t>
            </a:r>
            <a:r>
              <a:rPr lang="cs-CZ" sz="3200" dirty="0"/>
              <a:t>a</a:t>
            </a:r>
            <a:r>
              <a:rPr lang="en-US" sz="3200" dirty="0"/>
              <a:t> Stochastic</a:t>
            </a:r>
            <a:r>
              <a:rPr lang="cs-CZ" sz="3200" dirty="0" err="1"/>
              <a:t>ká</a:t>
            </a:r>
            <a:r>
              <a:rPr lang="en-US" sz="3200" dirty="0"/>
              <a:t> </a:t>
            </a:r>
            <a:r>
              <a:rPr lang="cs-CZ" sz="3200" dirty="0"/>
              <a:t>Stacionarita</a:t>
            </a:r>
          </a:p>
        </p:txBody>
      </p:sp>
      <p:sp>
        <p:nvSpPr>
          <p:cNvPr id="3" name="Subtitle 2"/>
          <p:cNvSpPr>
            <a:spLocks noGrp="1"/>
          </p:cNvSpPr>
          <p:nvPr>
            <p:ph type="subTitle" idx="1"/>
          </p:nvPr>
        </p:nvSpPr>
        <p:spPr>
          <a:xfrm>
            <a:off x="779209" y="2250472"/>
            <a:ext cx="8055953" cy="4105878"/>
          </a:xfrm>
        </p:spPr>
        <p:txBody>
          <a:bodyPr>
            <a:noAutofit/>
          </a:bodyPr>
          <a:lstStyle/>
          <a:p>
            <a:pPr algn="l"/>
            <a:r>
              <a:rPr lang="en-US" sz="2000" dirty="0">
                <a:solidFill>
                  <a:schemeClr val="tx1"/>
                </a:solidFill>
                <a:latin typeface="Source Sans Pro Semibold" pitchFamily="34" charset="-18"/>
              </a:rPr>
              <a:t>Time series is stationary if statistical moments (mean value, standard deviation, skewness, kurtosis, and other higher moments)are constant over time – and within certain windows of time.</a:t>
            </a:r>
          </a:p>
          <a:p>
            <a:pPr algn="l"/>
            <a:endParaRPr lang="en-US" sz="2000" dirty="0">
              <a:solidFill>
                <a:schemeClr val="tx1"/>
              </a:solidFill>
              <a:latin typeface="Source Sans Pro Semibold" pitchFamily="34" charset="-18"/>
            </a:endParaRPr>
          </a:p>
          <a:p>
            <a:pPr algn="l"/>
            <a:r>
              <a:rPr lang="en-US" sz="2000" dirty="0">
                <a:solidFill>
                  <a:schemeClr val="tx1"/>
                </a:solidFill>
                <a:latin typeface="Source Sans Pro Semibold" pitchFamily="34" charset="-18"/>
              </a:rPr>
              <a:t>Problem: </a:t>
            </a:r>
            <a:r>
              <a:rPr lang="cs-CZ" sz="2000" dirty="0">
                <a:solidFill>
                  <a:schemeClr val="tx1"/>
                </a:solidFill>
                <a:latin typeface="Source Sans Pro Semibold" pitchFamily="34" charset="-18"/>
              </a:rPr>
              <a:t>Časová řada může být nestacionární z následujících důvodů.</a:t>
            </a:r>
            <a:endParaRPr lang="en-US" sz="2000" dirty="0">
              <a:solidFill>
                <a:schemeClr val="tx1"/>
              </a:solidFill>
              <a:latin typeface="Source Sans Pro Semibold" pitchFamily="34" charset="-18"/>
            </a:endParaRPr>
          </a:p>
          <a:p>
            <a:pPr marL="342900" indent="-342900" algn="l">
              <a:buFont typeface="Arial" panose="020B0604020202020204" pitchFamily="34" charset="0"/>
              <a:buChar char="•"/>
            </a:pPr>
            <a:r>
              <a:rPr lang="cs-CZ" sz="2000" dirty="0">
                <a:solidFill>
                  <a:schemeClr val="tx1"/>
                </a:solidFill>
                <a:latin typeface="Source Sans Pro Semibold" pitchFamily="34" charset="-18"/>
              </a:rPr>
              <a:t>Obsahuje trendovou složku</a:t>
            </a:r>
            <a:endParaRPr lang="en-US" sz="2000" dirty="0">
              <a:solidFill>
                <a:schemeClr val="tx1"/>
              </a:solidFill>
              <a:latin typeface="Source Sans Pro Semibold" pitchFamily="34" charset="-18"/>
            </a:endParaRPr>
          </a:p>
          <a:p>
            <a:pPr marL="342900" indent="-342900" algn="l">
              <a:buFont typeface="Arial" panose="020B0604020202020204" pitchFamily="34" charset="0"/>
              <a:buChar char="•"/>
            </a:pPr>
            <a:r>
              <a:rPr lang="cs-CZ" sz="2000" dirty="0">
                <a:solidFill>
                  <a:schemeClr val="tx1"/>
                </a:solidFill>
                <a:latin typeface="Source Sans Pro Semibold" pitchFamily="34" charset="-18"/>
              </a:rPr>
              <a:t>Obsahuje jednotkový kořen (Unit </a:t>
            </a:r>
            <a:r>
              <a:rPr lang="cs-CZ" sz="2000" dirty="0" err="1">
                <a:solidFill>
                  <a:schemeClr val="tx1"/>
                </a:solidFill>
                <a:latin typeface="Source Sans Pro Semibold" pitchFamily="34" charset="-18"/>
              </a:rPr>
              <a:t>root</a:t>
            </a:r>
            <a:r>
              <a:rPr lang="cs-CZ" sz="2000" dirty="0">
                <a:solidFill>
                  <a:schemeClr val="tx1"/>
                </a:solidFill>
                <a:latin typeface="Source Sans Pro Semibold" pitchFamily="34" charset="-18"/>
              </a:rPr>
              <a:t>)</a:t>
            </a:r>
            <a:endParaRPr lang="en-US" sz="2000" dirty="0">
              <a:solidFill>
                <a:schemeClr val="tx1"/>
              </a:solidFill>
              <a:latin typeface="Source Sans Pro Semibold" pitchFamily="34" charset="-18"/>
            </a:endParaRPr>
          </a:p>
          <a:p>
            <a:pPr marL="342900" indent="-342900" algn="l">
              <a:buFont typeface="Arial" panose="020B0604020202020204" pitchFamily="34" charset="0"/>
              <a:buChar char="•"/>
            </a:pPr>
            <a:r>
              <a:rPr lang="cs-CZ" sz="2000" dirty="0">
                <a:solidFill>
                  <a:schemeClr val="tx1"/>
                </a:solidFill>
                <a:latin typeface="Source Sans Pro Semibold" pitchFamily="34" charset="-18"/>
              </a:rPr>
              <a:t>Ale je možná i kombinace obou…</a:t>
            </a:r>
            <a:endParaRPr lang="en-US" sz="20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58</a:t>
            </a:fld>
            <a:endParaRPr lang="cs-CZ"/>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31827204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9093B3-6C88-4516-BCA0-7324CDD09A37}"/>
              </a:ext>
            </a:extLst>
          </p:cNvPr>
          <p:cNvSpPr>
            <a:spLocks noGrp="1"/>
          </p:cNvSpPr>
          <p:nvPr>
            <p:ph type="title"/>
          </p:nvPr>
        </p:nvSpPr>
        <p:spPr/>
        <p:txBody>
          <a:bodyPr/>
          <a:lstStyle/>
          <a:p>
            <a:r>
              <a:rPr lang="en-US" dirty="0"/>
              <a:t>Stationarity Tests</a:t>
            </a:r>
          </a:p>
        </p:txBody>
      </p:sp>
      <p:sp>
        <p:nvSpPr>
          <p:cNvPr id="3" name="Zástupný obsah 2">
            <a:extLst>
              <a:ext uri="{FF2B5EF4-FFF2-40B4-BE49-F238E27FC236}">
                <a16:creationId xmlns:a16="http://schemas.microsoft.com/office/drawing/2014/main" id="{927C9D82-D5FD-42EA-ABFE-41558DE19EA5}"/>
              </a:ext>
            </a:extLst>
          </p:cNvPr>
          <p:cNvSpPr>
            <a:spLocks noGrp="1"/>
          </p:cNvSpPr>
          <p:nvPr>
            <p:ph idx="1"/>
          </p:nvPr>
        </p:nvSpPr>
        <p:spPr/>
        <p:txBody>
          <a:bodyPr/>
          <a:lstStyle/>
          <a:p>
            <a:r>
              <a:rPr lang="en-US" dirty="0"/>
              <a:t>KPSS </a:t>
            </a:r>
            <a:r>
              <a:rPr lang="cs-CZ" dirty="0"/>
              <a:t>test testuje </a:t>
            </a:r>
            <a:r>
              <a:rPr lang="en-US" dirty="0"/>
              <a:t>trend </a:t>
            </a:r>
            <a:endParaRPr lang="cs-CZ" dirty="0"/>
          </a:p>
          <a:p>
            <a:r>
              <a:rPr lang="en-US" dirty="0"/>
              <a:t>Augmented Dickey Fuller test</a:t>
            </a:r>
            <a:r>
              <a:rPr lang="cs-CZ" dirty="0"/>
              <a:t> testuje UR</a:t>
            </a:r>
            <a:endParaRPr lang="en-US" dirty="0"/>
          </a:p>
          <a:p>
            <a:endParaRPr lang="en-US" dirty="0"/>
          </a:p>
          <a:p>
            <a:endParaRPr lang="en-US" dirty="0"/>
          </a:p>
        </p:txBody>
      </p:sp>
      <p:sp>
        <p:nvSpPr>
          <p:cNvPr id="4" name="Zástupný symbol pro zápatí 3">
            <a:extLst>
              <a:ext uri="{FF2B5EF4-FFF2-40B4-BE49-F238E27FC236}">
                <a16:creationId xmlns:a16="http://schemas.microsoft.com/office/drawing/2014/main" id="{FD0A604A-0CD9-4E98-BFB7-A410F51BBBB1}"/>
              </a:ext>
            </a:extLst>
          </p:cNvPr>
          <p:cNvSpPr>
            <a:spLocks noGrp="1"/>
          </p:cNvSpPr>
          <p:nvPr>
            <p:ph type="ftr" sz="quarter" idx="11"/>
          </p:nvPr>
        </p:nvSpPr>
        <p:spPr/>
        <p:txBody>
          <a:bodyPr/>
          <a:lstStyle/>
          <a:p>
            <a:r>
              <a:rPr lang="cs-CZ"/>
              <a:t>Jméno Afiliace</a:t>
            </a:r>
          </a:p>
        </p:txBody>
      </p:sp>
      <p:sp>
        <p:nvSpPr>
          <p:cNvPr id="5" name="Zástupný symbol pro číslo snímku 4">
            <a:extLst>
              <a:ext uri="{FF2B5EF4-FFF2-40B4-BE49-F238E27FC236}">
                <a16:creationId xmlns:a16="http://schemas.microsoft.com/office/drawing/2014/main" id="{777D766F-1AFB-4ACD-93A4-033D24397C7D}"/>
              </a:ext>
            </a:extLst>
          </p:cNvPr>
          <p:cNvSpPr>
            <a:spLocks noGrp="1"/>
          </p:cNvSpPr>
          <p:nvPr>
            <p:ph type="sldNum" sz="quarter" idx="12"/>
          </p:nvPr>
        </p:nvSpPr>
        <p:spPr/>
        <p:txBody>
          <a:bodyPr/>
          <a:lstStyle/>
          <a:p>
            <a:fld id="{58ACF089-6BD9-4FF9-8F05-3BF27D933551}" type="slidenum">
              <a:rPr lang="cs-CZ" smtClean="0"/>
              <a:t>59</a:t>
            </a:fld>
            <a:endParaRPr lang="cs-CZ"/>
          </a:p>
        </p:txBody>
      </p:sp>
      <p:pic>
        <p:nvPicPr>
          <p:cNvPr id="6" name="Obrázek 5">
            <a:extLst>
              <a:ext uri="{FF2B5EF4-FFF2-40B4-BE49-F238E27FC236}">
                <a16:creationId xmlns:a16="http://schemas.microsoft.com/office/drawing/2014/main" id="{EFDB1F36-AE67-4A76-818F-831F0F69D72A}"/>
              </a:ext>
            </a:extLst>
          </p:cNvPr>
          <p:cNvPicPr/>
          <p:nvPr/>
        </p:nvPicPr>
        <p:blipFill>
          <a:blip r:embed="rId2"/>
          <a:stretch>
            <a:fillRect/>
          </a:stretch>
        </p:blipFill>
        <p:spPr>
          <a:xfrm>
            <a:off x="1217181" y="2985424"/>
            <a:ext cx="6879195" cy="2821923"/>
          </a:xfrm>
          <a:prstGeom prst="rect">
            <a:avLst/>
          </a:prstGeom>
        </p:spPr>
      </p:pic>
      <p:pic>
        <p:nvPicPr>
          <p:cNvPr id="7" name="Obrázek 6">
            <a:extLst>
              <a:ext uri="{FF2B5EF4-FFF2-40B4-BE49-F238E27FC236}">
                <a16:creationId xmlns:a16="http://schemas.microsoft.com/office/drawing/2014/main" id="{C9BE0F9E-DA73-417B-B79D-7C1A0D00DCC2}"/>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807229" y="140018"/>
            <a:ext cx="5748614" cy="1277620"/>
          </a:xfrm>
          <a:prstGeom prst="rect">
            <a:avLst/>
          </a:prstGeom>
          <a:noFill/>
          <a:ln>
            <a:noFill/>
          </a:ln>
        </p:spPr>
      </p:pic>
    </p:spTree>
    <p:extLst>
      <p:ext uri="{BB962C8B-B14F-4D97-AF65-F5344CB8AC3E}">
        <p14:creationId xmlns:p14="http://schemas.microsoft.com/office/powerpoint/2010/main" val="2619861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číslo snímku 4">
            <a:extLst>
              <a:ext uri="{FF2B5EF4-FFF2-40B4-BE49-F238E27FC236}">
                <a16:creationId xmlns:a16="http://schemas.microsoft.com/office/drawing/2014/main" id="{8F72E504-0990-4249-A011-E55AC502B951}"/>
              </a:ext>
            </a:extLst>
          </p:cNvPr>
          <p:cNvSpPr>
            <a:spLocks noGrp="1"/>
          </p:cNvSpPr>
          <p:nvPr>
            <p:ph type="sldNum" sz="quarter" idx="12"/>
          </p:nvPr>
        </p:nvSpPr>
        <p:spPr/>
        <p:txBody>
          <a:bodyPr/>
          <a:lstStyle/>
          <a:p>
            <a:fld id="{58ACF089-6BD9-4FF9-8F05-3BF27D933551}" type="slidenum">
              <a:rPr lang="cs-CZ" smtClean="0"/>
              <a:t>6</a:t>
            </a:fld>
            <a:endParaRPr lang="cs-CZ"/>
          </a:p>
        </p:txBody>
      </p:sp>
      <p:pic>
        <p:nvPicPr>
          <p:cNvPr id="10" name="Obrázek 9">
            <a:extLst>
              <a:ext uri="{FF2B5EF4-FFF2-40B4-BE49-F238E27FC236}">
                <a16:creationId xmlns:a16="http://schemas.microsoft.com/office/drawing/2014/main" id="{3D72F283-40E8-42F1-836A-CA0106113B2D}"/>
              </a:ext>
            </a:extLst>
          </p:cNvPr>
          <p:cNvPicPr>
            <a:picLocks noChangeAspect="1"/>
          </p:cNvPicPr>
          <p:nvPr/>
        </p:nvPicPr>
        <p:blipFill>
          <a:blip r:embed="rId2"/>
          <a:stretch>
            <a:fillRect/>
          </a:stretch>
        </p:blipFill>
        <p:spPr>
          <a:xfrm>
            <a:off x="1999479" y="1219723"/>
            <a:ext cx="5024999" cy="5194525"/>
          </a:xfrm>
          <a:prstGeom prst="rect">
            <a:avLst/>
          </a:prstGeom>
        </p:spPr>
      </p:pic>
      <p:sp>
        <p:nvSpPr>
          <p:cNvPr id="6" name="Footer Placeholder 3">
            <a:extLst>
              <a:ext uri="{FF2B5EF4-FFF2-40B4-BE49-F238E27FC236}">
                <a16:creationId xmlns:a16="http://schemas.microsoft.com/office/drawing/2014/main" id="{F525A90E-9596-40DE-B8A1-EAF913EB2ADC}"/>
              </a:ext>
            </a:extLst>
          </p:cNvPr>
          <p:cNvSpPr>
            <a:spLocks noGrp="1"/>
          </p:cNvSpPr>
          <p:nvPr>
            <p:ph type="ftr" sz="quarter" idx="11"/>
          </p:nvPr>
        </p:nvSpPr>
        <p:spPr>
          <a:xfrm>
            <a:off x="656099" y="607187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pic>
        <p:nvPicPr>
          <p:cNvPr id="7" name="Obrázek 6" descr="http://www.msmt.cz/uploads/OP_VVV/Pravidla_pro_publicitu/logolinky/Logolink_OP_VVV_hor_barva_cz.jpg">
            <a:extLst>
              <a:ext uri="{FF2B5EF4-FFF2-40B4-BE49-F238E27FC236}">
                <a16:creationId xmlns:a16="http://schemas.microsoft.com/office/drawing/2014/main" id="{2266B7D7-E0AB-49BE-9264-5B8A4A0E8D2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pic>
        <p:nvPicPr>
          <p:cNvPr id="8" name="Picture 6">
            <a:extLst>
              <a:ext uri="{FF2B5EF4-FFF2-40B4-BE49-F238E27FC236}">
                <a16:creationId xmlns:a16="http://schemas.microsoft.com/office/drawing/2014/main" id="{1DF8E1EB-ECA1-4502-AEF9-31985FE51A31}"/>
              </a:ext>
            </a:extLst>
          </p:cNvPr>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 uri="{28A0092B-C50C-407E-A947-70E740481C1C}">
                <a14:useLocalDpi xmlns:a14="http://schemas.microsoft.com/office/drawing/2010/main" val="0"/>
              </a:ext>
            </a:extLst>
          </a:blip>
          <a:stretch>
            <a:fillRect/>
          </a:stretch>
        </p:blipFill>
        <p:spPr>
          <a:xfrm>
            <a:off x="400633" y="6206293"/>
            <a:ext cx="205821" cy="235223"/>
          </a:xfrm>
          <a:prstGeom prst="rect">
            <a:avLst/>
          </a:prstGeom>
        </p:spPr>
      </p:pic>
    </p:spTree>
    <p:extLst>
      <p:ext uri="{BB962C8B-B14F-4D97-AF65-F5344CB8AC3E}">
        <p14:creationId xmlns:p14="http://schemas.microsoft.com/office/powerpoint/2010/main" val="27245564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84312" y="1277620"/>
            <a:ext cx="8055953" cy="4834494"/>
          </a:xfrm>
        </p:spPr>
        <p:txBody>
          <a:bodyPr>
            <a:noAutofit/>
          </a:bodyPr>
          <a:lstStyle/>
          <a:p>
            <a:pPr algn="l"/>
            <a:r>
              <a:rPr lang="en-US" sz="1600" dirty="0">
                <a:solidFill>
                  <a:schemeClr val="tx1"/>
                </a:solidFill>
                <a:latin typeface="Source Sans Pro Semibold" pitchFamily="34" charset="-18"/>
              </a:rPr>
              <a:t># Augmented Dickey-Fuller Test Unit Root Test # </a:t>
            </a:r>
          </a:p>
          <a:p>
            <a:pPr algn="l"/>
            <a:r>
              <a:rPr lang="en-US" sz="1600" dirty="0">
                <a:solidFill>
                  <a:schemeClr val="tx1"/>
                </a:solidFill>
                <a:latin typeface="Source Sans Pro Semibold" pitchFamily="34" charset="-18"/>
              </a:rPr>
              <a:t>############################################### </a:t>
            </a:r>
          </a:p>
          <a:p>
            <a:pPr algn="l"/>
            <a:r>
              <a:rPr lang="en-US" sz="1600" dirty="0" err="1">
                <a:solidFill>
                  <a:schemeClr val="tx1"/>
                </a:solidFill>
                <a:latin typeface="Source Sans Pro Semibold" pitchFamily="34" charset="-18"/>
              </a:rPr>
              <a:t>lm</a:t>
            </a:r>
            <a:r>
              <a:rPr lang="en-US" sz="1600" dirty="0">
                <a:solidFill>
                  <a:schemeClr val="tx1"/>
                </a:solidFill>
                <a:latin typeface="Source Sans Pro Semibold" pitchFamily="34" charset="-18"/>
              </a:rPr>
              <a:t>(formula = </a:t>
            </a:r>
            <a:r>
              <a:rPr lang="en-US" sz="1600" dirty="0" err="1">
                <a:solidFill>
                  <a:schemeClr val="tx1"/>
                </a:solidFill>
                <a:latin typeface="Source Sans Pro Semibold" pitchFamily="34" charset="-18"/>
              </a:rPr>
              <a:t>z.diff</a:t>
            </a:r>
            <a:r>
              <a:rPr lang="en-US" sz="1600" dirty="0">
                <a:solidFill>
                  <a:schemeClr val="tx1"/>
                </a:solidFill>
                <a:latin typeface="Source Sans Pro Semibold" pitchFamily="34" charset="-18"/>
              </a:rPr>
              <a:t> ~ z.lag.1 + 1 + </a:t>
            </a:r>
            <a:r>
              <a:rPr lang="en-US" sz="1600" dirty="0" err="1">
                <a:solidFill>
                  <a:schemeClr val="tx1"/>
                </a:solidFill>
                <a:latin typeface="Source Sans Pro Semibold" pitchFamily="34" charset="-18"/>
              </a:rPr>
              <a:t>tt</a:t>
            </a:r>
            <a:r>
              <a:rPr lang="en-US" sz="1600" dirty="0">
                <a:solidFill>
                  <a:schemeClr val="tx1"/>
                </a:solidFill>
                <a:latin typeface="Source Sans Pro Semibold" pitchFamily="34" charset="-18"/>
              </a:rPr>
              <a:t> + </a:t>
            </a:r>
            <a:r>
              <a:rPr lang="en-US" sz="1600" dirty="0" err="1">
                <a:solidFill>
                  <a:schemeClr val="tx1"/>
                </a:solidFill>
                <a:latin typeface="Source Sans Pro Semibold" pitchFamily="34" charset="-18"/>
              </a:rPr>
              <a:t>z.diff.lag</a:t>
            </a:r>
            <a:r>
              <a:rPr lang="en-US" sz="1600" dirty="0">
                <a:solidFill>
                  <a:schemeClr val="tx1"/>
                </a:solidFill>
                <a:latin typeface="Source Sans Pro Semibold" pitchFamily="34" charset="-18"/>
              </a:rPr>
              <a:t>)</a:t>
            </a:r>
          </a:p>
          <a:p>
            <a:pPr algn="l"/>
            <a:endParaRPr lang="en-US" sz="1600" dirty="0">
              <a:solidFill>
                <a:schemeClr val="tx1"/>
              </a:solidFill>
              <a:latin typeface="Source Sans Pro Semibold" pitchFamily="34" charset="-18"/>
            </a:endParaRPr>
          </a:p>
          <a:p>
            <a:pPr algn="l"/>
            <a:r>
              <a:rPr lang="en-US" sz="1600" dirty="0">
                <a:solidFill>
                  <a:schemeClr val="tx1"/>
                </a:solidFill>
                <a:latin typeface="Source Sans Pro Semibold" pitchFamily="34" charset="-18"/>
              </a:rPr>
              <a:t>Estimate    Std. Error    t value </a:t>
            </a:r>
            <a:r>
              <a:rPr lang="en-US" sz="1600" dirty="0" err="1">
                <a:solidFill>
                  <a:schemeClr val="tx1"/>
                </a:solidFill>
                <a:latin typeface="Source Sans Pro Semibold" pitchFamily="34" charset="-18"/>
              </a:rPr>
              <a:t>Pr</a:t>
            </a:r>
            <a:r>
              <a:rPr lang="en-US" sz="1600" dirty="0">
                <a:solidFill>
                  <a:schemeClr val="tx1"/>
                </a:solidFill>
                <a:latin typeface="Source Sans Pro Semibold" pitchFamily="34" charset="-18"/>
              </a:rPr>
              <a:t>(&gt;|t|)    </a:t>
            </a:r>
          </a:p>
          <a:p>
            <a:pPr algn="l"/>
            <a:r>
              <a:rPr lang="en-US" sz="1600" dirty="0">
                <a:solidFill>
                  <a:schemeClr val="tx1"/>
                </a:solidFill>
                <a:latin typeface="Source Sans Pro Semibold" pitchFamily="34" charset="-18"/>
              </a:rPr>
              <a:t>(Intercept)  0.7947716  0.2981214   2.666  0.00904 ** </a:t>
            </a:r>
          </a:p>
          <a:p>
            <a:pPr algn="l"/>
            <a:r>
              <a:rPr lang="en-US" sz="1600" dirty="0">
                <a:solidFill>
                  <a:schemeClr val="tx1"/>
                </a:solidFill>
                <a:latin typeface="Source Sans Pro Semibold" pitchFamily="34" charset="-18"/>
              </a:rPr>
              <a:t>z.lag.1        0.0006863  0.0005253   1.306  0.19459    </a:t>
            </a:r>
          </a:p>
          <a:p>
            <a:pPr algn="l"/>
            <a:r>
              <a:rPr lang="en-US" sz="1600" dirty="0" err="1">
                <a:solidFill>
                  <a:schemeClr val="tx1"/>
                </a:solidFill>
                <a:latin typeface="Source Sans Pro Semibold" pitchFamily="34" charset="-18"/>
              </a:rPr>
              <a:t>tt</a:t>
            </a:r>
            <a:r>
              <a:rPr lang="en-US" sz="1600" dirty="0">
                <a:solidFill>
                  <a:schemeClr val="tx1"/>
                </a:solidFill>
                <a:latin typeface="Source Sans Pro Semibold" pitchFamily="34" charset="-18"/>
              </a:rPr>
              <a:t>               0.5130963  0.0522186   9.826 4.31e-16 ***</a:t>
            </a:r>
          </a:p>
          <a:p>
            <a:pPr algn="l"/>
            <a:r>
              <a:rPr lang="en-US" sz="1600" dirty="0" err="1">
                <a:solidFill>
                  <a:schemeClr val="tx1"/>
                </a:solidFill>
                <a:latin typeface="Source Sans Pro Semibold" pitchFamily="34" charset="-18"/>
              </a:rPr>
              <a:t>z.diff.lag</a:t>
            </a:r>
            <a:r>
              <a:rPr lang="en-US" sz="1600" dirty="0">
                <a:solidFill>
                  <a:schemeClr val="tx1"/>
                </a:solidFill>
                <a:latin typeface="Source Sans Pro Semibold" pitchFamily="34" charset="-18"/>
              </a:rPr>
              <a:t>  -0.0568259  0.1044551  -0.544  0.58771    </a:t>
            </a:r>
          </a:p>
          <a:p>
            <a:pPr algn="l"/>
            <a:endParaRPr lang="en-US" sz="1600" dirty="0">
              <a:solidFill>
                <a:schemeClr val="tx1"/>
              </a:solidFill>
              <a:latin typeface="Source Sans Pro Semibold" pitchFamily="34" charset="-18"/>
            </a:endParaRPr>
          </a:p>
          <a:p>
            <a:pPr algn="l"/>
            <a:r>
              <a:rPr lang="en-US" sz="1600" dirty="0">
                <a:solidFill>
                  <a:schemeClr val="tx1"/>
                </a:solidFill>
                <a:latin typeface="Source Sans Pro Semibold" pitchFamily="34" charset="-18"/>
              </a:rPr>
              <a:t>Value of test-statistic is: 1.3064    </a:t>
            </a:r>
            <a:r>
              <a:rPr lang="en-US" sz="1600" b="1" dirty="0">
                <a:solidFill>
                  <a:schemeClr val="accent3">
                    <a:lumMod val="75000"/>
                  </a:schemeClr>
                </a:solidFill>
                <a:latin typeface="Source Sans Pro Semibold" pitchFamily="34" charset="-18"/>
              </a:rPr>
              <a:t>37.7129</a:t>
            </a:r>
            <a:r>
              <a:rPr lang="en-US" sz="1600" dirty="0">
                <a:solidFill>
                  <a:schemeClr val="tx1"/>
                </a:solidFill>
                <a:latin typeface="Source Sans Pro Semibold" pitchFamily="34" charset="-18"/>
              </a:rPr>
              <a:t>     </a:t>
            </a:r>
            <a:r>
              <a:rPr lang="en-US" sz="1600" dirty="0">
                <a:solidFill>
                  <a:srgbClr val="FF0000"/>
                </a:solidFill>
                <a:latin typeface="Source Sans Pro Semibold" pitchFamily="34" charset="-18"/>
              </a:rPr>
              <a:t>50.8503 </a:t>
            </a:r>
          </a:p>
          <a:p>
            <a:pPr algn="l"/>
            <a:r>
              <a:rPr lang="en-US" sz="1600" dirty="0">
                <a:solidFill>
                  <a:schemeClr val="tx1"/>
                </a:solidFill>
                <a:latin typeface="Source Sans Pro Semibold" pitchFamily="34" charset="-18"/>
              </a:rPr>
              <a:t>Critical values for test statistics: </a:t>
            </a:r>
          </a:p>
          <a:p>
            <a:pPr algn="l"/>
            <a:r>
              <a:rPr lang="en-US" sz="1600" dirty="0">
                <a:solidFill>
                  <a:schemeClr val="tx1"/>
                </a:solidFill>
                <a:latin typeface="Source Sans Pro Semibold" pitchFamily="34" charset="-18"/>
              </a:rPr>
              <a:t>          1pct  5pct 10pct</a:t>
            </a:r>
          </a:p>
          <a:p>
            <a:pPr algn="l"/>
            <a:r>
              <a:rPr lang="en-US" sz="1600" dirty="0">
                <a:solidFill>
                  <a:schemeClr val="tx1"/>
                </a:solidFill>
                <a:latin typeface="Source Sans Pro Semibold" pitchFamily="34" charset="-18"/>
              </a:rPr>
              <a:t>tau3 -4.04 -3.45 -3.15</a:t>
            </a:r>
          </a:p>
          <a:p>
            <a:pPr algn="l"/>
            <a:r>
              <a:rPr lang="en-US" sz="1600" dirty="0">
                <a:solidFill>
                  <a:schemeClr val="tx1"/>
                </a:solidFill>
                <a:latin typeface="Source Sans Pro Semibold" pitchFamily="34" charset="-18"/>
              </a:rPr>
              <a:t>phi2  6.50  </a:t>
            </a:r>
            <a:r>
              <a:rPr lang="en-US" sz="1600" b="1" dirty="0">
                <a:solidFill>
                  <a:schemeClr val="accent3">
                    <a:lumMod val="75000"/>
                  </a:schemeClr>
                </a:solidFill>
                <a:latin typeface="Source Sans Pro Semibold" pitchFamily="34" charset="-18"/>
              </a:rPr>
              <a:t>4.88</a:t>
            </a:r>
            <a:r>
              <a:rPr lang="en-US" sz="1600" dirty="0">
                <a:solidFill>
                  <a:schemeClr val="tx1"/>
                </a:solidFill>
                <a:latin typeface="Source Sans Pro Semibold" pitchFamily="34" charset="-18"/>
              </a:rPr>
              <a:t>  4.16</a:t>
            </a:r>
          </a:p>
          <a:p>
            <a:pPr algn="l"/>
            <a:r>
              <a:rPr lang="en-US" sz="1600" dirty="0">
                <a:solidFill>
                  <a:schemeClr val="tx1"/>
                </a:solidFill>
                <a:latin typeface="Source Sans Pro Semibold" pitchFamily="34" charset="-18"/>
              </a:rPr>
              <a:t>phi3  8.73  </a:t>
            </a:r>
            <a:r>
              <a:rPr lang="en-US" sz="1600" dirty="0">
                <a:solidFill>
                  <a:srgbClr val="FF0000"/>
                </a:solidFill>
                <a:latin typeface="Source Sans Pro Semibold" pitchFamily="34" charset="-18"/>
              </a:rPr>
              <a:t>6.49</a:t>
            </a:r>
            <a:r>
              <a:rPr lang="en-US" sz="1600" dirty="0">
                <a:solidFill>
                  <a:schemeClr val="tx1"/>
                </a:solidFill>
                <a:latin typeface="Source Sans Pro Semibold" pitchFamily="34" charset="-18"/>
              </a:rPr>
              <a:t>  5.47</a:t>
            </a:r>
          </a:p>
          <a:p>
            <a:pPr algn="l"/>
            <a:endParaRPr lang="en-US" sz="16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60</a:t>
            </a:fld>
            <a:endParaRPr lang="cs-CZ" dirty="0"/>
          </a:p>
        </p:txBody>
      </p:sp>
      <p:pic>
        <p:nvPicPr>
          <p:cNvPr id="12" name="Obrázek 11">
            <a:extLst>
              <a:ext uri="{FF2B5EF4-FFF2-40B4-BE49-F238E27FC236}">
                <a16:creationId xmlns:a16="http://schemas.microsoft.com/office/drawing/2014/main" id="{62F4B0E9-98F2-4EF7-AD41-1CB606077F0C}"/>
              </a:ext>
            </a:extLst>
          </p:cNvPr>
          <p:cNvPicPr/>
          <p:nvPr/>
        </p:nvPicPr>
        <p:blipFill>
          <a:blip r:embed="rId7" cstate="print">
            <a:extLst>
              <a:ext uri="{28A0092B-C50C-407E-A947-70E740481C1C}">
                <a14:useLocalDpi xmlns:a14="http://schemas.microsoft.com/office/drawing/2010/main" val="0"/>
              </a:ext>
            </a:extLst>
          </a:blip>
          <a:stretch>
            <a:fillRect/>
          </a:stretch>
        </p:blipFill>
        <p:spPr bwMode="auto">
          <a:xfrm>
            <a:off x="1637672" y="0"/>
            <a:ext cx="5748614" cy="1277620"/>
          </a:xfrm>
          <a:prstGeom prst="rect">
            <a:avLst/>
          </a:prstGeom>
          <a:noFill/>
          <a:ln>
            <a:noFill/>
          </a:ln>
        </p:spPr>
      </p:pic>
      <p:sp>
        <p:nvSpPr>
          <p:cNvPr id="13" name="Footer Placeholder 3">
            <a:extLst>
              <a:ext uri="{FF2B5EF4-FFF2-40B4-BE49-F238E27FC236}">
                <a16:creationId xmlns:a16="http://schemas.microsoft.com/office/drawing/2014/main" id="{73364B86-13FE-4662-8D3A-EF96231985DF}"/>
              </a:ext>
            </a:extLst>
          </p:cNvPr>
          <p:cNvSpPr>
            <a:spLocks noGrp="1"/>
          </p:cNvSpPr>
          <p:nvPr>
            <p:ph type="ftr" sz="quarter" idx="11"/>
          </p:nvPr>
        </p:nvSpPr>
        <p:spPr>
          <a:xfrm>
            <a:off x="884312" y="6093296"/>
            <a:ext cx="2319536" cy="504056"/>
          </a:xfrm>
        </p:spPr>
        <p:txBody>
          <a:bodyPr/>
          <a:lstStyle/>
          <a:p>
            <a:pPr algn="l"/>
            <a:r>
              <a:rPr lang="cs-CZ" sz="1100" dirty="0" err="1">
                <a:solidFill>
                  <a:schemeClr val="tx1"/>
                </a:solidFill>
                <a:latin typeface="Berlin CE" pitchFamily="2" charset="0"/>
              </a:rPr>
              <a:t>Name</a:t>
            </a:r>
            <a:r>
              <a:rPr lang="cs-CZ" sz="1100" dirty="0">
                <a:solidFill>
                  <a:schemeClr val="tx1"/>
                </a:solidFill>
                <a:latin typeface="Berlin CE" pitchFamily="2" charset="0"/>
              </a:rPr>
              <a:t> Ing. Lubor Homolka, Ph.D.</a:t>
            </a:r>
          </a:p>
          <a:p>
            <a:pPr algn="l"/>
            <a:r>
              <a:rPr lang="cs-CZ" sz="1100" dirty="0" err="1">
                <a:solidFill>
                  <a:schemeClr val="tx1"/>
                </a:solidFill>
                <a:latin typeface="Berlin CE" pitchFamily="2" charset="0"/>
              </a:rPr>
              <a:t>Affiliation</a:t>
            </a:r>
            <a:r>
              <a:rPr lang="cs-CZ" sz="1100" dirty="0">
                <a:solidFill>
                  <a:schemeClr val="tx1"/>
                </a:solidFill>
                <a:latin typeface="Berlin CE" pitchFamily="2" charset="0"/>
              </a:rPr>
              <a:t> FaME TBU, ÚSKM</a:t>
            </a:r>
          </a:p>
        </p:txBody>
      </p:sp>
    </p:spTree>
    <p:extLst>
      <p:ext uri="{BB962C8B-B14F-4D97-AF65-F5344CB8AC3E}">
        <p14:creationId xmlns:p14="http://schemas.microsoft.com/office/powerpoint/2010/main" val="2456573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Subjektivní pravděpodobnost</a:t>
            </a:r>
          </a:p>
        </p:txBody>
      </p:sp>
      <p:sp>
        <p:nvSpPr>
          <p:cNvPr id="3" name="Subtitle 2"/>
          <p:cNvSpPr>
            <a:spLocks noGrp="1"/>
          </p:cNvSpPr>
          <p:nvPr>
            <p:ph type="subTitle" idx="1"/>
          </p:nvPr>
        </p:nvSpPr>
        <p:spPr>
          <a:xfrm>
            <a:off x="539552" y="2348880"/>
            <a:ext cx="7981078" cy="3528392"/>
          </a:xfrm>
        </p:spPr>
        <p:txBody>
          <a:bodyPr>
            <a:noAutofit/>
          </a:bodyPr>
          <a:lstStyle/>
          <a:p>
            <a:pPr algn="l"/>
            <a:r>
              <a:rPr lang="cs-CZ" sz="1500" dirty="0">
                <a:solidFill>
                  <a:schemeClr val="tx1"/>
                </a:solidFill>
                <a:latin typeface="Source Sans Pro Semibold" pitchFamily="34" charset="-18"/>
              </a:rPr>
              <a:t>Využívána v situacích, kdy experimentální nastavení není zcela možné. </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Je využívána v takzvaném </a:t>
            </a:r>
            <a:r>
              <a:rPr lang="cs-CZ" sz="1500" dirty="0" err="1">
                <a:solidFill>
                  <a:schemeClr val="tx1"/>
                </a:solidFill>
                <a:latin typeface="Source Sans Pro Semibold" pitchFamily="34" charset="-18"/>
              </a:rPr>
              <a:t>Bayesovském</a:t>
            </a:r>
            <a:r>
              <a:rPr lang="cs-CZ" sz="1500" dirty="0">
                <a:solidFill>
                  <a:schemeClr val="tx1"/>
                </a:solidFill>
                <a:latin typeface="Source Sans Pro Semibold" pitchFamily="34" charset="-18"/>
              </a:rPr>
              <a:t> přístupu k analýze dat.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Pravděpodobnost již nevyjadřuje četnost výskytu, ale spíše míru přesvědčení o daném jevu (</a:t>
            </a:r>
            <a:r>
              <a:rPr lang="cs-CZ" sz="1500" dirty="0" err="1">
                <a:solidFill>
                  <a:schemeClr val="tx1"/>
                </a:solidFill>
                <a:latin typeface="Source Sans Pro Semibold" pitchFamily="34" charset="-18"/>
              </a:rPr>
              <a:t>degree</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of</a:t>
            </a:r>
            <a:r>
              <a:rPr lang="cs-CZ" sz="1500" dirty="0">
                <a:solidFill>
                  <a:schemeClr val="tx1"/>
                </a:solidFill>
                <a:latin typeface="Source Sans Pro Semibold" pitchFamily="34" charset="-18"/>
              </a:rPr>
              <a:t> </a:t>
            </a:r>
            <a:r>
              <a:rPr lang="cs-CZ" sz="1500" dirty="0" err="1">
                <a:solidFill>
                  <a:schemeClr val="tx1"/>
                </a:solidFill>
                <a:latin typeface="Source Sans Pro Semibold" pitchFamily="34" charset="-18"/>
              </a:rPr>
              <a:t>belief</a:t>
            </a:r>
            <a:r>
              <a:rPr lang="cs-CZ" sz="1500" dirty="0">
                <a:solidFill>
                  <a:schemeClr val="tx1"/>
                </a:solidFill>
                <a:latin typeface="Source Sans Pro Semibold" pitchFamily="34" charset="-18"/>
              </a:rPr>
              <a:t>).</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Vzorec pro výpočet pravděpodobnosti neexistuje. V kontextu </a:t>
            </a:r>
            <a:r>
              <a:rPr lang="cs-CZ" sz="1500" dirty="0" err="1">
                <a:solidFill>
                  <a:schemeClr val="tx1"/>
                </a:solidFill>
                <a:latin typeface="Source Sans Pro Semibold" pitchFamily="34" charset="-18"/>
              </a:rPr>
              <a:t>bayesovské</a:t>
            </a:r>
            <a:r>
              <a:rPr lang="cs-CZ" sz="1500" dirty="0">
                <a:solidFill>
                  <a:schemeClr val="tx1"/>
                </a:solidFill>
                <a:latin typeface="Source Sans Pro Semibold" pitchFamily="34" charset="-18"/>
              </a:rPr>
              <a:t> statistiky ale pracujeme s pravděpodobnostním rozdělením náhodné veličiny, kterou využívá i Frekventistická statistika (například Normální rozdělení)</a:t>
            </a:r>
          </a:p>
          <a:p>
            <a:pPr algn="l"/>
            <a:endParaRPr lang="cs-CZ" sz="1500" dirty="0">
              <a:solidFill>
                <a:srgbClr val="642721"/>
              </a:solidFill>
              <a:latin typeface="Source Sans Pro Semibold" pitchFamily="34" charset="-18"/>
            </a:endParaRP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7</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C9BCEF2E-2AAC-41C6-917F-614AE7E2E271}"/>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73748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001" y="1277620"/>
            <a:ext cx="8182507" cy="1008112"/>
          </a:xfrm>
        </p:spPr>
        <p:txBody>
          <a:bodyPr>
            <a:normAutofit/>
          </a:bodyPr>
          <a:lstStyle/>
          <a:p>
            <a:pPr algn="l"/>
            <a:r>
              <a:rPr lang="cs-CZ" sz="3200" dirty="0"/>
              <a:t>Příklad – typy pravděpodobnosti</a:t>
            </a:r>
          </a:p>
        </p:txBody>
      </p:sp>
      <p:sp>
        <p:nvSpPr>
          <p:cNvPr id="3" name="Subtitle 2"/>
          <p:cNvSpPr>
            <a:spLocks noGrp="1"/>
          </p:cNvSpPr>
          <p:nvPr>
            <p:ph type="subTitle" idx="1"/>
          </p:nvPr>
        </p:nvSpPr>
        <p:spPr>
          <a:xfrm>
            <a:off x="539552" y="2348880"/>
            <a:ext cx="7981078" cy="3528392"/>
          </a:xfrm>
        </p:spPr>
        <p:txBody>
          <a:bodyPr>
            <a:noAutofit/>
          </a:bodyPr>
          <a:lstStyle/>
          <a:p>
            <a:pPr algn="l"/>
            <a:endParaRPr lang="cs-CZ" sz="1500" dirty="0">
              <a:solidFill>
                <a:srgbClr val="642721"/>
              </a:solidFill>
              <a:latin typeface="Source Sans Pro Semibold" pitchFamily="34" charset="-18"/>
            </a:endParaRPr>
          </a:p>
          <a:p>
            <a:pPr algn="l"/>
            <a:r>
              <a:rPr lang="cs-CZ" sz="1500" dirty="0">
                <a:solidFill>
                  <a:schemeClr val="tx1"/>
                </a:solidFill>
                <a:latin typeface="Source Sans Pro Semibold" pitchFamily="34" charset="-18"/>
              </a:rPr>
              <a:t>Pravděpodobnost, že Český fotbalový tým porazí tým Panamy, se kterým nikdy v historii nehrál.</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Dle předpovědi počasí je velmi nepravděpodobné, že v následujících dnech budou přeháňky.</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Pravděpodobnost toho, že krevní test nedokáže identifikovat příčinu nemoci, je pouze 0,05.</a:t>
            </a:r>
          </a:p>
          <a:p>
            <a:pPr algn="l"/>
            <a:endParaRPr lang="cs-CZ" sz="1500" dirty="0">
              <a:solidFill>
                <a:schemeClr val="tx1"/>
              </a:solidFill>
              <a:latin typeface="Source Sans Pro Semibold" pitchFamily="34" charset="-18"/>
            </a:endParaRPr>
          </a:p>
          <a:p>
            <a:pPr algn="l"/>
            <a:r>
              <a:rPr lang="cs-CZ" sz="1500" dirty="0">
                <a:solidFill>
                  <a:schemeClr val="tx1"/>
                </a:solidFill>
                <a:latin typeface="Source Sans Pro Semibold" pitchFamily="34" charset="-18"/>
              </a:rPr>
              <a:t>Porucha jaderné elektrárny je velmi nepravděpodobná.  </a:t>
            </a:r>
          </a:p>
          <a:p>
            <a:pPr algn="l"/>
            <a:endParaRPr lang="cs-CZ" sz="1500" dirty="0">
              <a:solidFill>
                <a:schemeClr val="tx1"/>
              </a:solidFill>
              <a:latin typeface="Source Sans Pro Semibold" pitchFamily="34" charset="-18"/>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6231656"/>
            <a:ext cx="235223" cy="235223"/>
          </a:xfrm>
          <a:prstGeom prst="rect">
            <a:avLst/>
          </a:prstGeom>
        </p:spPr>
      </p:pic>
      <p:sp>
        <p:nvSpPr>
          <p:cNvPr id="9" name="Footer Placeholder 3"/>
          <p:cNvSpPr txBox="1">
            <a:spLocks/>
          </p:cNvSpPr>
          <p:nvPr/>
        </p:nvSpPr>
        <p:spPr>
          <a:xfrm>
            <a:off x="7236296" y="6097877"/>
            <a:ext cx="2016224" cy="504056"/>
          </a:xfrm>
          <a:prstGeom prst="rect">
            <a:avLst/>
          </a:prstGeom>
        </p:spPr>
        <p:txBody>
          <a:bodyPr vert="horz" lIns="91440" tIns="45720" rIns="91440" bIns="45720" rtlCol="0" anchor="ctr"/>
          <a:lstStyle>
            <a:defPPr>
              <a:defRPr lang="cs-CZ"/>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cs-CZ" sz="1100">
                <a:solidFill>
                  <a:schemeClr val="bg1"/>
                </a:solidFill>
                <a:latin typeface="Berlin CE" pitchFamily="2" charset="0"/>
              </a:rPr>
              <a:t>fhs.utb.cz</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896" y="6191849"/>
            <a:ext cx="1934718" cy="285663"/>
          </a:xfrm>
          <a:prstGeom prst="rect">
            <a:avLst/>
          </a:prstGeom>
        </p:spPr>
      </p:pic>
      <p:sp>
        <p:nvSpPr>
          <p:cNvPr id="6" name="Zástupný symbol pro číslo snímku 5"/>
          <p:cNvSpPr>
            <a:spLocks noGrp="1"/>
          </p:cNvSpPr>
          <p:nvPr>
            <p:ph type="sldNum" sz="quarter" idx="12"/>
          </p:nvPr>
        </p:nvSpPr>
        <p:spPr/>
        <p:txBody>
          <a:bodyPr/>
          <a:lstStyle/>
          <a:p>
            <a:fld id="{58ACF089-6BD9-4FF9-8F05-3BF27D933551}" type="slidenum">
              <a:rPr lang="cs-CZ" smtClean="0"/>
              <a:t>8</a:t>
            </a:fld>
            <a:endParaRPr lang="cs-CZ"/>
          </a:p>
        </p:txBody>
      </p:sp>
      <p:pic>
        <p:nvPicPr>
          <p:cNvPr id="14" name="Obrázek 13" descr="http://www.msmt.cz/uploads/OP_VVV/Pravidla_pro_publicitu/logolinky/Logolink_OP_VVV_hor_barva_cz.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11" name="Footer Placeholder 3">
            <a:extLst>
              <a:ext uri="{FF2B5EF4-FFF2-40B4-BE49-F238E27FC236}">
                <a16:creationId xmlns:a16="http://schemas.microsoft.com/office/drawing/2014/main" id="{C9BCEF2E-2AAC-41C6-917F-614AE7E2E271}"/>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2634373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76872"/>
            <a:ext cx="7702624" cy="1470025"/>
          </a:xfrm>
        </p:spPr>
        <p:txBody>
          <a:bodyPr/>
          <a:lstStyle/>
          <a:p>
            <a:r>
              <a:rPr lang="cs-CZ" dirty="0"/>
              <a:t>2. Náhodná veličina</a:t>
            </a:r>
          </a:p>
        </p:txBody>
      </p:sp>
      <p:sp>
        <p:nvSpPr>
          <p:cNvPr id="3" name="Subtitle 2"/>
          <p:cNvSpPr>
            <a:spLocks noGrp="1"/>
          </p:cNvSpPr>
          <p:nvPr>
            <p:ph type="subTitle" idx="1"/>
          </p:nvPr>
        </p:nvSpPr>
        <p:spPr>
          <a:xfrm>
            <a:off x="1331640" y="3356992"/>
            <a:ext cx="6400800" cy="1752600"/>
          </a:xfrm>
        </p:spPr>
        <p:txBody>
          <a:bodyPr>
            <a:normAutofit/>
          </a:bodyPr>
          <a:lstStyle/>
          <a:p>
            <a:r>
              <a:rPr lang="cs-CZ" sz="2800" i="1" dirty="0">
                <a:solidFill>
                  <a:schemeClr val="tx1"/>
                </a:solidFill>
              </a:rPr>
              <a:t>Typy, Implikace, Inference</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tretch>
            <a:fillRect/>
          </a:stretch>
        </p:blipFill>
        <p:spPr>
          <a:xfrm>
            <a:off x="621763" y="6231657"/>
            <a:ext cx="205821" cy="235223"/>
          </a:xfrm>
          <a:prstGeom prst="rect">
            <a:avLst/>
          </a:prstGeom>
        </p:spPr>
      </p:pic>
      <p:sp>
        <p:nvSpPr>
          <p:cNvPr id="12" name="Zástupný symbol pro číslo snímku 11"/>
          <p:cNvSpPr>
            <a:spLocks noGrp="1"/>
          </p:cNvSpPr>
          <p:nvPr>
            <p:ph type="sldNum" sz="quarter" idx="12"/>
          </p:nvPr>
        </p:nvSpPr>
        <p:spPr/>
        <p:txBody>
          <a:bodyPr/>
          <a:lstStyle/>
          <a:p>
            <a:fld id="{58ACF089-6BD9-4FF9-8F05-3BF27D933551}" type="slidenum">
              <a:rPr lang="cs-CZ" smtClean="0"/>
              <a:t>9</a:t>
            </a:fld>
            <a:endParaRPr lang="cs-CZ"/>
          </a:p>
        </p:txBody>
      </p:sp>
      <p:pic>
        <p:nvPicPr>
          <p:cNvPr id="13" name="Obrázek 12" descr="http://www.msmt.cz/uploads/OP_VVV/Pravidla_pro_publicitu/logolinky/Logolink_OP_VVV_hor_barva_cz.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2254" y="0"/>
            <a:ext cx="5759450" cy="1277620"/>
          </a:xfrm>
          <a:prstGeom prst="rect">
            <a:avLst/>
          </a:prstGeom>
          <a:noFill/>
          <a:ln>
            <a:noFill/>
          </a:ln>
        </p:spPr>
      </p:pic>
      <p:sp>
        <p:nvSpPr>
          <p:cNvPr id="8" name="Footer Placeholder 3">
            <a:extLst>
              <a:ext uri="{FF2B5EF4-FFF2-40B4-BE49-F238E27FC236}">
                <a16:creationId xmlns:a16="http://schemas.microsoft.com/office/drawing/2014/main" id="{CF96281B-8D8F-4946-BE39-878DAF54E4EE}"/>
              </a:ext>
            </a:extLst>
          </p:cNvPr>
          <p:cNvSpPr>
            <a:spLocks noGrp="1"/>
          </p:cNvSpPr>
          <p:nvPr>
            <p:ph type="ftr" sz="quarter" idx="11"/>
          </p:nvPr>
        </p:nvSpPr>
        <p:spPr>
          <a:xfrm>
            <a:off x="884312" y="6093296"/>
            <a:ext cx="2319536" cy="504056"/>
          </a:xfrm>
        </p:spPr>
        <p:txBody>
          <a:bodyPr/>
          <a:lstStyle/>
          <a:p>
            <a:pPr algn="l"/>
            <a:r>
              <a:rPr lang="cs-CZ" sz="1100" dirty="0">
                <a:solidFill>
                  <a:schemeClr val="tx1"/>
                </a:solidFill>
                <a:latin typeface="Berlin CE" pitchFamily="2" charset="0"/>
              </a:rPr>
              <a:t>Jméno Ing. Lubor Homolka, Ph.D.</a:t>
            </a:r>
          </a:p>
          <a:p>
            <a:pPr algn="l"/>
            <a:r>
              <a:rPr lang="cs-CZ" sz="1100" dirty="0">
                <a:solidFill>
                  <a:schemeClr val="tx1"/>
                </a:solidFill>
                <a:latin typeface="Berlin CE" pitchFamily="2" charset="0"/>
              </a:rPr>
              <a:t>Afiliace FaME UTB, ÚSKM</a:t>
            </a:r>
          </a:p>
        </p:txBody>
      </p:sp>
    </p:spTree>
    <p:extLst>
      <p:ext uri="{BB962C8B-B14F-4D97-AF65-F5344CB8AC3E}">
        <p14:creationId xmlns:p14="http://schemas.microsoft.com/office/powerpoint/2010/main" val="946100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HS UTB">
      <a:majorFont>
        <a:latin typeface="Source Sans Pro Bold"/>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FAE8BE0F9241ED4083F743BB03EE1D68" ma:contentTypeVersion="6" ma:contentTypeDescription="Vytvoří nový dokument" ma:contentTypeScope="" ma:versionID="75308dad9fd30a06f0ee202355c99f27">
  <xsd:schema xmlns:xsd="http://www.w3.org/2001/XMLSchema" xmlns:xs="http://www.w3.org/2001/XMLSchema" xmlns:p="http://schemas.microsoft.com/office/2006/metadata/properties" xmlns:ns2="8b24c481-12b6-4046-ad3b-a377fcd4f4d5" xmlns:ns3="34a0577a-2fcf-4f5f-aec4-f2eae0fecbd1" targetNamespace="http://schemas.microsoft.com/office/2006/metadata/properties" ma:root="true" ma:fieldsID="0518d7c8ee3caa4368b2aa72bf2eba4e" ns2:_="" ns3:_="">
    <xsd:import namespace="8b24c481-12b6-4046-ad3b-a377fcd4f4d5"/>
    <xsd:import namespace="34a0577a-2fcf-4f5f-aec4-f2eae0fec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24c481-12b6-4046-ad3b-a377fcd4f4d5" elementFormDefault="qualified">
    <xsd:import namespace="http://schemas.microsoft.com/office/2006/documentManagement/types"/>
    <xsd:import namespace="http://schemas.microsoft.com/office/infopath/2007/PartnerControls"/>
    <xsd:element name="SharedWithUsers" ma:index="8" nillable="true" ma:displayName="Sdílí se s"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dílené s podrobnostm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a0577a-2fcf-4f5f-aec4-f2eae0fecbd1"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754C21-2258-4B66-AA9A-196BF69EB99E}">
  <ds:schemaRefs>
    <ds:schemaRef ds:uri="http://schemas.microsoft.com/sharepoint/v3/contenttype/forms"/>
  </ds:schemaRefs>
</ds:datastoreItem>
</file>

<file path=customXml/itemProps2.xml><?xml version="1.0" encoding="utf-8"?>
<ds:datastoreItem xmlns:ds="http://schemas.openxmlformats.org/officeDocument/2006/customXml" ds:itemID="{122D7251-0F19-4F4C-B0F6-E484F36D4BDE}">
  <ds:schemaRefs>
    <ds:schemaRef ds:uri="http://purl.org/dc/terms/"/>
    <ds:schemaRef ds:uri="http://purl.org/dc/elements/1.1/"/>
    <ds:schemaRef ds:uri="8b24c481-12b6-4046-ad3b-a377fcd4f4d5"/>
    <ds:schemaRef ds:uri="http://schemas.microsoft.com/office/2006/metadata/properties"/>
    <ds:schemaRef ds:uri="http://schemas.microsoft.com/office/infopath/2007/PartnerControls"/>
    <ds:schemaRef ds:uri="34a0577a-2fcf-4f5f-aec4-f2eae0fecbd1"/>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20EF599-E4A5-4CB7-8759-5546CA60A68C}"/>
</file>

<file path=docProps/app.xml><?xml version="1.0" encoding="utf-8"?>
<Properties xmlns="http://schemas.openxmlformats.org/officeDocument/2006/extended-properties" xmlns:vt="http://schemas.openxmlformats.org/officeDocument/2006/docPropsVTypes">
  <TotalTime>1275</TotalTime>
  <Words>3170</Words>
  <Application>Microsoft Office PowerPoint</Application>
  <PresentationFormat>Předvádění na obrazovce (4:3)</PresentationFormat>
  <Paragraphs>522</Paragraphs>
  <Slides>60</Slides>
  <Notes>53</Notes>
  <HiddenSlides>0</HiddenSlides>
  <MMClips>0</MMClips>
  <ScaleCrop>false</ScaleCrop>
  <HeadingPairs>
    <vt:vector size="6" baseType="variant">
      <vt:variant>
        <vt:lpstr>Použitá písma</vt:lpstr>
      </vt:variant>
      <vt:variant>
        <vt:i4>8</vt:i4>
      </vt:variant>
      <vt:variant>
        <vt:lpstr>Motiv</vt:lpstr>
      </vt:variant>
      <vt:variant>
        <vt:i4>1</vt:i4>
      </vt:variant>
      <vt:variant>
        <vt:lpstr>Nadpisy snímků</vt:lpstr>
      </vt:variant>
      <vt:variant>
        <vt:i4>60</vt:i4>
      </vt:variant>
    </vt:vector>
  </HeadingPairs>
  <TitlesOfParts>
    <vt:vector size="69" baseType="lpstr">
      <vt:lpstr>Source sans Pro</vt:lpstr>
      <vt:lpstr>Courier New</vt:lpstr>
      <vt:lpstr>Source Sans Pro Semibold</vt:lpstr>
      <vt:lpstr>Source Sans Pro Bold</vt:lpstr>
      <vt:lpstr>Arial</vt:lpstr>
      <vt:lpstr>Cambria Math</vt:lpstr>
      <vt:lpstr>Calibri</vt:lpstr>
      <vt:lpstr>Berlin CE</vt:lpstr>
      <vt:lpstr>Office Theme</vt:lpstr>
      <vt:lpstr>Metodologie vědecké práce</vt:lpstr>
      <vt:lpstr>1. Pravděpodobnost</vt:lpstr>
      <vt:lpstr>Přístupy k pravděpodobnosti</vt:lpstr>
      <vt:lpstr>Klasická pravděpodobnost</vt:lpstr>
      <vt:lpstr>Standardní pravděpodobnost</vt:lpstr>
      <vt:lpstr>Prezentace aplikace PowerPoint</vt:lpstr>
      <vt:lpstr>Subjektivní pravděpodobnost</vt:lpstr>
      <vt:lpstr>Příklad – typy pravděpodobnosti</vt:lpstr>
      <vt:lpstr>2. Náhodná veličina</vt:lpstr>
      <vt:lpstr>1.1 Definice náhodné veličiny</vt:lpstr>
      <vt:lpstr>Náhodné veličiny</vt:lpstr>
      <vt:lpstr>Data generující proces / model</vt:lpstr>
      <vt:lpstr>Bernoulliho rozdělení</vt:lpstr>
      <vt:lpstr>Binomické rozdělení</vt:lpstr>
      <vt:lpstr>Příklad – Binomické rozdělení</vt:lpstr>
      <vt:lpstr>Prezentace aplikace PowerPoint</vt:lpstr>
      <vt:lpstr>Prezentace aplikace PowerPoint</vt:lpstr>
      <vt:lpstr>Normální rozdělení</vt:lpstr>
      <vt:lpstr>Standardní normální rozdělení N(0,1)</vt:lpstr>
      <vt:lpstr>Příklad – normální rozdělení</vt:lpstr>
      <vt:lpstr>Prezentace aplikace PowerPoint</vt:lpstr>
      <vt:lpstr>P-value</vt:lpstr>
      <vt:lpstr>P-value</vt:lpstr>
      <vt:lpstr>Centrální limitní teorém</vt:lpstr>
      <vt:lpstr>Implikace CLT</vt:lpstr>
      <vt:lpstr>Prezentace aplikace PowerPoint</vt:lpstr>
      <vt:lpstr>Prezentace aplikace PowerPoint</vt:lpstr>
      <vt:lpstr>Prezentace aplikace PowerPoint</vt:lpstr>
      <vt:lpstr>Prezentace aplikace PowerPoint</vt:lpstr>
      <vt:lpstr>Odhad standardní chyby</vt:lpstr>
      <vt:lpstr>3. Analýza síly testu</vt:lpstr>
      <vt:lpstr>Motivační příklad</vt:lpstr>
      <vt:lpstr>Motivační příklad – řešení v R, první realita</vt:lpstr>
      <vt:lpstr>Motivační příklad – řešení v R, druhá realita</vt:lpstr>
      <vt:lpstr>Analýza síly testu</vt:lpstr>
      <vt:lpstr>Effect Size</vt:lpstr>
      <vt:lpstr>Vypočítejte hodnotu effect size v R</vt:lpstr>
      <vt:lpstr>Effect Size: t-test</vt:lpstr>
      <vt:lpstr>V software Power G proveďte citlivostní analýzu, např. beta – effect size </vt:lpstr>
      <vt:lpstr>4. Testování hypotéz</vt:lpstr>
      <vt:lpstr>2.1 NHST a p-value</vt:lpstr>
      <vt:lpstr>2.1 NHST a interval spolehlivost</vt:lpstr>
      <vt:lpstr>2.1 NHST a interval spolehlivost</vt:lpstr>
      <vt:lpstr>Prezentace aplikace PowerPoint</vt:lpstr>
      <vt:lpstr>Vyhodnoťte výsledky testu pomocí intervalů spolehlivosti</vt:lpstr>
      <vt:lpstr>Bootstrap – technika pro odhad standardních chyb</vt:lpstr>
      <vt:lpstr>Bootstrap – příklad </vt:lpstr>
      <vt:lpstr>Prezentace aplikace PowerPoint</vt:lpstr>
      <vt:lpstr>Prezentace aplikace PowerPoint</vt:lpstr>
      <vt:lpstr>3. Analýza časových řad</vt:lpstr>
      <vt:lpstr>3.1 Zdánlivá korelace – Úvod</vt:lpstr>
      <vt:lpstr>Prezentace aplikace PowerPoint</vt:lpstr>
      <vt:lpstr>Add Common Trend</vt:lpstr>
      <vt:lpstr>Prezentace aplikace PowerPoint</vt:lpstr>
      <vt:lpstr>Spurious Correlation</vt:lpstr>
      <vt:lpstr>Prezentace aplikace PowerPoint</vt:lpstr>
      <vt:lpstr>3.2 Stacionarita</vt:lpstr>
      <vt:lpstr>3.2 Trendová a Stochastická Stacionarita</vt:lpstr>
      <vt:lpstr>Stationarity Tests</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Nadpis prezentace</dc:title>
  <dc:creator>Denisa Hrušecká</dc:creator>
  <cp:lastModifiedBy>Lubor Homolka</cp:lastModifiedBy>
  <cp:revision>47</cp:revision>
  <dcterms:modified xsi:type="dcterms:W3CDTF">2019-02-14T15:24:40Z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0x010100FAE8BE0F9241ED4083F743BB03EE1D68</vt:lpwstr>
  </property>
</Properties>
</file>