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9.xml" ContentType="application/vnd.openxmlformats-officedocument.drawingml.chart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harts/chart10.xml" ContentType="application/vnd.openxmlformats-officedocument.drawingml.chart+xml"/>
  <Override PartName="/ppt/notesSlides/notesSlide39.xml" ContentType="application/vnd.openxmlformats-officedocument.presentationml.notesSlide+xml"/>
  <Override PartName="/ppt/charts/chart11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8" r:id="rId2"/>
  </p:sldMasterIdLst>
  <p:notesMasterIdLst>
    <p:notesMasterId r:id="rId45"/>
  </p:notesMasterIdLst>
  <p:handoutMasterIdLst>
    <p:handoutMasterId r:id="rId46"/>
  </p:handoutMasterIdLst>
  <p:sldIdLst>
    <p:sldId id="332" r:id="rId3"/>
    <p:sldId id="289" r:id="rId4"/>
    <p:sldId id="287" r:id="rId5"/>
    <p:sldId id="288" r:id="rId6"/>
    <p:sldId id="290" r:id="rId7"/>
    <p:sldId id="291" r:id="rId8"/>
    <p:sldId id="292" r:id="rId9"/>
    <p:sldId id="293" r:id="rId10"/>
    <p:sldId id="294" r:id="rId11"/>
    <p:sldId id="295" r:id="rId12"/>
    <p:sldId id="297" r:id="rId13"/>
    <p:sldId id="298" r:id="rId14"/>
    <p:sldId id="335" r:id="rId15"/>
    <p:sldId id="300" r:id="rId16"/>
    <p:sldId id="337" r:id="rId17"/>
    <p:sldId id="301" r:id="rId18"/>
    <p:sldId id="302" r:id="rId19"/>
    <p:sldId id="305" r:id="rId20"/>
    <p:sldId id="338" r:id="rId21"/>
    <p:sldId id="311" r:id="rId22"/>
    <p:sldId id="310" r:id="rId23"/>
    <p:sldId id="309" r:id="rId24"/>
    <p:sldId id="308" r:id="rId25"/>
    <p:sldId id="307" r:id="rId26"/>
    <p:sldId id="313" r:id="rId27"/>
    <p:sldId id="321" r:id="rId28"/>
    <p:sldId id="334" r:id="rId29"/>
    <p:sldId id="319" r:id="rId30"/>
    <p:sldId id="312" r:id="rId31"/>
    <p:sldId id="318" r:id="rId32"/>
    <p:sldId id="317" r:id="rId33"/>
    <p:sldId id="343" r:id="rId34"/>
    <p:sldId id="323" r:id="rId35"/>
    <p:sldId id="322" r:id="rId36"/>
    <p:sldId id="325" r:id="rId37"/>
    <p:sldId id="339" r:id="rId38"/>
    <p:sldId id="329" r:id="rId39"/>
    <p:sldId id="342" r:id="rId40"/>
    <p:sldId id="341" r:id="rId41"/>
    <p:sldId id="330" r:id="rId42"/>
    <p:sldId id="340" r:id="rId43"/>
    <p:sldId id="286" r:id="rId44"/>
  </p:sldIdLst>
  <p:sldSz cx="9144000" cy="6858000" type="screen4x3"/>
  <p:notesSz cx="6808788" cy="99409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. Hana Večeřová" initials="IHV" lastIdx="12" clrIdx="0"/>
  <p:cmAuthor id="1" name="RNDr. Alexander Černý" initials="RAČ" lastIdx="21" clrIdx="1"/>
  <p:cmAuthor id="2" name="lmacikova" initials="l" lastIdx="7" clrIdx="2"/>
  <p:cmAuthor id="3" name="Lenka" initials="L" lastIdx="1" clrIdx="3">
    <p:extLst>
      <p:ext uri="{19B8F6BF-5375-455C-9EA6-DF929625EA0E}">
        <p15:presenceInfo xmlns:p15="http://schemas.microsoft.com/office/powerpoint/2012/main" userId="Lenka" providerId="None"/>
      </p:ext>
    </p:extLst>
  </p:cmAuthor>
  <p:cmAuthor id="4" name="Večeřová Hana" initials="VH" lastIdx="1" clrIdx="4">
    <p:extLst>
      <p:ext uri="{19B8F6BF-5375-455C-9EA6-DF929625EA0E}">
        <p15:presenceInfo xmlns:p15="http://schemas.microsoft.com/office/powerpoint/2012/main" userId="S-1-5-21-770070720-3945125243-2690725130-140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1"/>
    <a:srgbClr val="D0D0CE"/>
    <a:srgbClr val="FF6600"/>
    <a:srgbClr val="BFFFDD"/>
    <a:srgbClr val="FF9933"/>
    <a:srgbClr val="FF9966"/>
    <a:srgbClr val="8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7" autoAdjust="0"/>
    <p:restoredTop sz="93682" autoAdjust="0"/>
  </p:normalViewPr>
  <p:slideViewPr>
    <p:cSldViewPr snapToGrid="0">
      <p:cViewPr varScale="1">
        <p:scale>
          <a:sx n="80" d="100"/>
          <a:sy n="80" d="100"/>
        </p:scale>
        <p:origin x="86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65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&#237;&#353;a\Desktop\Graf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5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6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&#237;&#353;a\Desktop\St&#225;&#382;%20ud&#283;lat\Graf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&#237;&#353;a\Desktop\Graf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&#237;&#353;a\Desktop\St&#225;&#382;%20ud&#283;lat\Graf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&#237;&#353;a\Desktop\St&#225;&#382;%20ud&#283;lat\Graf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6066779752624"/>
          <c:y val="0.16755901100143616"/>
          <c:w val="0.87183313212961544"/>
          <c:h val="0.6435207295813582"/>
        </c:manualLayout>
      </c:layout>
      <c:bar3DChart>
        <c:barDir val="col"/>
        <c:grouping val="stacked"/>
        <c:varyColors val="0"/>
        <c:ser>
          <c:idx val="0"/>
          <c:order val="0"/>
          <c:tx>
            <c:v>HV</c:v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HV!$A$1:$A$4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HV!$B$1:$B$4</c:f>
              <c:numCache>
                <c:formatCode>#,##0</c:formatCode>
                <c:ptCount val="4"/>
                <c:pt idx="0">
                  <c:v>14029</c:v>
                </c:pt>
                <c:pt idx="1">
                  <c:v>15238</c:v>
                </c:pt>
                <c:pt idx="2">
                  <c:v>18425</c:v>
                </c:pt>
                <c:pt idx="3">
                  <c:v>25928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CD-4A1F-8D91-19CEEB2693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929408"/>
        <c:axId val="309245288"/>
        <c:axId val="0"/>
      </c:bar3DChart>
      <c:catAx>
        <c:axId val="692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9245288"/>
        <c:crosses val="autoZero"/>
        <c:auto val="1"/>
        <c:lblAlgn val="ctr"/>
        <c:lblOffset val="100"/>
        <c:noMultiLvlLbl val="0"/>
      </c:catAx>
      <c:valAx>
        <c:axId val="309245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92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3889587734080171"/>
          <c:y val="0.37780439479188754"/>
          <c:w val="5.4910428782436828E-2"/>
          <c:h val="6.03427231514244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86740331491708"/>
          <c:y val="1.9230769230769291E-2"/>
          <c:w val="0.71381215469613268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FPP</c:v>
                </c:pt>
              </c:strCache>
            </c:strRef>
          </c:tx>
          <c:spPr>
            <a:solidFill>
              <a:srgbClr val="CCFFFF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Sheet1!$B$1:$H$1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Sheet1!$B$2:$H$2</c:f>
              <c:numCache>
                <c:formatCode>#,##0</c:formatCode>
                <c:ptCount val="7"/>
                <c:pt idx="0">
                  <c:v>305955</c:v>
                </c:pt>
                <c:pt idx="1">
                  <c:v>372234</c:v>
                </c:pt>
                <c:pt idx="2">
                  <c:v>455265</c:v>
                </c:pt>
                <c:pt idx="3">
                  <c:v>501099</c:v>
                </c:pt>
                <c:pt idx="4">
                  <c:v>523149</c:v>
                </c:pt>
                <c:pt idx="5">
                  <c:v>614790</c:v>
                </c:pt>
                <c:pt idx="6">
                  <c:v>651188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BB-4601-8D5B-DF8764D2453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FRIM</c:v>
                </c:pt>
              </c:strCache>
            </c:strRef>
          </c:tx>
          <c:spPr>
            <a:solidFill>
              <a:srgbClr val="FF99CC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 val="-2.9956259573814675E-3"/>
                  <c:y val="-2.4767778279768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5BB-4601-8D5B-DF8764D24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9983307377869639E-3"/>
                  <c:y val="-3.3077939835999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5BB-4601-8D5B-DF8764D245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Sheet1!$B$1:$H$1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Sheet1!$B$3:$H$3</c:f>
              <c:numCache>
                <c:formatCode>#,##0</c:formatCode>
                <c:ptCount val="7"/>
                <c:pt idx="0">
                  <c:v>124369</c:v>
                </c:pt>
                <c:pt idx="1">
                  <c:v>139450</c:v>
                </c:pt>
                <c:pt idx="2">
                  <c:v>143877</c:v>
                </c:pt>
                <c:pt idx="3">
                  <c:v>114644</c:v>
                </c:pt>
                <c:pt idx="4">
                  <c:v>106987</c:v>
                </c:pt>
                <c:pt idx="5">
                  <c:v>149645</c:v>
                </c:pt>
                <c:pt idx="6">
                  <c:v>184246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5BB-4601-8D5B-DF8764D24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424438744"/>
        <c:axId val="424439136"/>
        <c:axId val="0"/>
      </c:bar3DChart>
      <c:catAx>
        <c:axId val="424438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24439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4439136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24438744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83425414364640882"/>
          <c:y val="0.30944055944055948"/>
          <c:w val="0.15027624309392262"/>
          <c:h val="0.32867132867132876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1712707182320441E-2"/>
          <c:y val="1.9230769230769291E-2"/>
          <c:w val="0.72596685082872925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Stipendijní fond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Sheet1!$B$1:$I$1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Sheet1!$B$2:$I$2</c:f>
              <c:numCache>
                <c:formatCode>#,##0</c:formatCode>
                <c:ptCount val="7"/>
                <c:pt idx="0">
                  <c:v>25661</c:v>
                </c:pt>
                <c:pt idx="1">
                  <c:v>28836</c:v>
                </c:pt>
                <c:pt idx="2">
                  <c:v>29626</c:v>
                </c:pt>
                <c:pt idx="3">
                  <c:v>34287</c:v>
                </c:pt>
                <c:pt idx="4">
                  <c:v>36348</c:v>
                </c:pt>
                <c:pt idx="5">
                  <c:v>36679</c:v>
                </c:pt>
                <c:pt idx="6">
                  <c:v>34753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1D-4AFD-80F6-57F21C88228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FÚUP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 val="-2.8311731676213029E-3"/>
                  <c:y val="-2.4626538925584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61D-4AFD-80F6-57F21C88228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9357956421759493E-3"/>
                  <c:y val="2.3218487442841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61D-4AFD-80F6-57F21C88228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Sheet1!$B$1:$I$1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Sheet1!$B$3:$I$3</c:f>
              <c:numCache>
                <c:formatCode>#,##0</c:formatCode>
                <c:ptCount val="7"/>
                <c:pt idx="0">
                  <c:v>8678</c:v>
                </c:pt>
                <c:pt idx="1">
                  <c:v>10349</c:v>
                </c:pt>
                <c:pt idx="2">
                  <c:v>12119</c:v>
                </c:pt>
                <c:pt idx="3">
                  <c:v>13966</c:v>
                </c:pt>
                <c:pt idx="4">
                  <c:v>18301</c:v>
                </c:pt>
                <c:pt idx="5">
                  <c:v>19775</c:v>
                </c:pt>
                <c:pt idx="6">
                  <c:v>14914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61D-4AFD-80F6-57F21C882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424440704"/>
        <c:axId val="424441880"/>
        <c:axId val="0"/>
      </c:bar3DChart>
      <c:catAx>
        <c:axId val="42444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24441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4441880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24440704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83646408839779007"/>
          <c:y val="0.30069930069930068"/>
          <c:w val="0.15027624309392293"/>
          <c:h val="0.32867132867132876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39310595138477"/>
          <c:y val="3.7414965986394558E-2"/>
          <c:w val="0.75107893843615259"/>
          <c:h val="0.8836793615083828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58B-43B5-9C81-EDF3FD1200A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58B-43B5-9C81-EDF3FD1200A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58B-43B5-9C81-EDF3FD1200AC}"/>
              </c:ext>
            </c:extLst>
          </c:dPt>
          <c:dPt>
            <c:idx val="3"/>
            <c:invertIfNegative val="0"/>
            <c:bubble3D val="0"/>
            <c:spPr>
              <a:solidFill>
                <a:srgbClr val="FF5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58B-43B5-9C81-EDF3FD1200AC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58B-43B5-9C81-EDF3FD1200AC}"/>
              </c:ext>
            </c:extLst>
          </c:dPt>
          <c:dPt>
            <c:idx val="5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58B-43B5-9C81-EDF3FD1200AC}"/>
              </c:ext>
            </c:extLst>
          </c:dPt>
          <c:dPt>
            <c:idx val="6"/>
            <c:invertIfNegative val="0"/>
            <c:bubble3D val="0"/>
            <c:spPr>
              <a:solidFill>
                <a:srgbClr val="CC99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58B-43B5-9C81-EDF3FD1200AC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58B-43B5-9C81-EDF3FD1200AC}"/>
              </c:ext>
            </c:extLst>
          </c:dPt>
          <c:dPt>
            <c:idx val="9"/>
            <c:invertIfNegative val="0"/>
            <c:bubble3D val="0"/>
            <c:spPr>
              <a:solidFill>
                <a:srgbClr val="CC0099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58B-43B5-9C81-EDF3FD1200AC}"/>
              </c:ext>
            </c:extLst>
          </c:dPt>
          <c:dPt>
            <c:idx val="1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58B-43B5-9C81-EDF3FD1200AC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F58B-43B5-9C81-EDF3FD1200AC}"/>
              </c:ext>
            </c:extLst>
          </c:dPt>
          <c:dPt>
            <c:idx val="1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F58B-43B5-9C81-EDF3FD1200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'HV za jednotky'!$A$1:$A$13</c:f>
              <c:strCache>
                <c:ptCount val="13"/>
                <c:pt idx="0">
                  <c:v>Rektorát</c:v>
                </c:pt>
                <c:pt idx="1">
                  <c:v>Knihovna</c:v>
                </c:pt>
                <c:pt idx="2">
                  <c:v>KMZ</c:v>
                </c:pt>
                <c:pt idx="3">
                  <c:v>UNI</c:v>
                </c:pt>
                <c:pt idx="4">
                  <c:v>FHS</c:v>
                </c:pt>
                <c:pt idx="5">
                  <c:v>FaME</c:v>
                </c:pt>
                <c:pt idx="6">
                  <c:v>FMK</c:v>
                </c:pt>
                <c:pt idx="7">
                  <c:v>FAI</c:v>
                </c:pt>
                <c:pt idx="8">
                  <c:v>FLKŘ</c:v>
                </c:pt>
                <c:pt idx="9">
                  <c:v>FT</c:v>
                </c:pt>
                <c:pt idx="10">
                  <c:v>CPS</c:v>
                </c:pt>
                <c:pt idx="11">
                  <c:v>CEBIA-Tech</c:v>
                </c:pt>
                <c:pt idx="12">
                  <c:v>Celoškolská střediska</c:v>
                </c:pt>
              </c:strCache>
            </c:strRef>
          </c:cat>
          <c:val>
            <c:numRef>
              <c:f>'HV za jednotky'!$C$1:$C$13</c:f>
              <c:numCache>
                <c:formatCode>0.00%</c:formatCode>
                <c:ptCount val="13"/>
                <c:pt idx="0">
                  <c:v>7.6172477630361002E-2</c:v>
                </c:pt>
                <c:pt idx="1">
                  <c:v>1.8937056464054303E-2</c:v>
                </c:pt>
                <c:pt idx="2">
                  <c:v>0.1101511879049676</c:v>
                </c:pt>
                <c:pt idx="3">
                  <c:v>1.1030546127738352E-2</c:v>
                </c:pt>
                <c:pt idx="4">
                  <c:v>3.2975933353903114E-2</c:v>
                </c:pt>
                <c:pt idx="5">
                  <c:v>5.2530083307621107E-2</c:v>
                </c:pt>
                <c:pt idx="6">
                  <c:v>3.0160444307312559E-2</c:v>
                </c:pt>
                <c:pt idx="7">
                  <c:v>4.9174637457574825E-2</c:v>
                </c:pt>
                <c:pt idx="8">
                  <c:v>4.3196544276457886E-3</c:v>
                </c:pt>
                <c:pt idx="9">
                  <c:v>0.11805769824128355</c:v>
                </c:pt>
                <c:pt idx="10">
                  <c:v>7.4938290651033634E-2</c:v>
                </c:pt>
                <c:pt idx="11">
                  <c:v>5.2530083307621107E-2</c:v>
                </c:pt>
                <c:pt idx="12">
                  <c:v>0.36902190681888308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F58B-43B5-9C81-EDF3FD120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9244896"/>
        <c:axId val="30924568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'HV za jednotky'!$A$1:$A$13</c15:sqref>
                        </c15:formulaRef>
                      </c:ext>
                    </c:extLst>
                    <c:strCache>
                      <c:ptCount val="13"/>
                      <c:pt idx="0">
                        <c:v>Rektorát</c:v>
                      </c:pt>
                      <c:pt idx="1">
                        <c:v>Knihovna</c:v>
                      </c:pt>
                      <c:pt idx="2">
                        <c:v>KMZ</c:v>
                      </c:pt>
                      <c:pt idx="3">
                        <c:v>UNI</c:v>
                      </c:pt>
                      <c:pt idx="4">
                        <c:v>FHS</c:v>
                      </c:pt>
                      <c:pt idx="5">
                        <c:v>FaME</c:v>
                      </c:pt>
                      <c:pt idx="6">
                        <c:v>FMK</c:v>
                      </c:pt>
                      <c:pt idx="7">
                        <c:v>FAI</c:v>
                      </c:pt>
                      <c:pt idx="8">
                        <c:v>FLKŘ</c:v>
                      </c:pt>
                      <c:pt idx="9">
                        <c:v>FT</c:v>
                      </c:pt>
                      <c:pt idx="10">
                        <c:v>CPS</c:v>
                      </c:pt>
                      <c:pt idx="11">
                        <c:v>CEBIA-Tech</c:v>
                      </c:pt>
                      <c:pt idx="12">
                        <c:v>Celoškolská střediska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'HV za jednotky'!$C$1:$C$13</c15:sqref>
                        </c15:formulaRef>
                      </c:ext>
                    </c:extLst>
                    <c:numCache>
                      <c:formatCode>0.00%</c:formatCode>
                      <c:ptCount val="13"/>
                      <c:pt idx="0">
                        <c:v>7.6172477630361002E-2</c:v>
                      </c:pt>
                      <c:pt idx="1">
                        <c:v>1.8937056464054303E-2</c:v>
                      </c:pt>
                      <c:pt idx="2">
                        <c:v>0.1101511879049676</c:v>
                      </c:pt>
                      <c:pt idx="3">
                        <c:v>1.1030546127738352E-2</c:v>
                      </c:pt>
                      <c:pt idx="4">
                        <c:v>3.2975933353903114E-2</c:v>
                      </c:pt>
                      <c:pt idx="5">
                        <c:v>5.2530083307621107E-2</c:v>
                      </c:pt>
                      <c:pt idx="6">
                        <c:v>3.0160444307312559E-2</c:v>
                      </c:pt>
                      <c:pt idx="7">
                        <c:v>4.9174637457574825E-2</c:v>
                      </c:pt>
                      <c:pt idx="8">
                        <c:v>4.3196544276457886E-3</c:v>
                      </c:pt>
                      <c:pt idx="9">
                        <c:v>0.11805769824128355</c:v>
                      </c:pt>
                      <c:pt idx="10">
                        <c:v>7.4938290651033634E-2</c:v>
                      </c:pt>
                      <c:pt idx="11">
                        <c:v>5.2530083307621107E-2</c:v>
                      </c:pt>
                      <c:pt idx="12">
                        <c:v>0.36902190681888308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19-F58B-43B5-9C81-EDF3FD1200AC}"/>
                  </c:ext>
                </c:extLst>
              </c15:ser>
            </c15:filteredBarSeries>
          </c:ext>
        </c:extLst>
      </c:barChart>
      <c:catAx>
        <c:axId val="309244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9245680"/>
        <c:crosses val="autoZero"/>
        <c:auto val="1"/>
        <c:lblAlgn val="ctr"/>
        <c:lblOffset val="100"/>
        <c:noMultiLvlLbl val="0"/>
      </c:catAx>
      <c:valAx>
        <c:axId val="309245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9244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8342541436464134E-2"/>
          <c:y val="1.9230769230769246E-2"/>
          <c:w val="0.72486187845303895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činnost a programové financování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560953</c:v>
                </c:pt>
                <c:pt idx="1">
                  <c:v>605019</c:v>
                </c:pt>
                <c:pt idx="2">
                  <c:v>718537</c:v>
                </c:pt>
                <c:pt idx="3">
                  <c:v>716129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00-44F4-93A1-C2F7F0BC963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Mode val="edge"/>
                  <c:yMode val="edge"/>
                  <c:x val="0.59116022099447552"/>
                  <c:y val="4.3706293706293746E-2"/>
                </c:manualLayout>
              </c:layout>
              <c:spPr>
                <a:noFill/>
                <a:ln w="25393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900-44F4-93A1-C2F7F0BC9630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54143646408839752"/>
                  <c:y val="5.2447552447552462E-2"/>
                </c:manualLayout>
              </c:layout>
              <c:spPr>
                <a:noFill/>
                <a:ln w="25393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900-44F4-93A1-C2F7F0BC963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39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193517</c:v>
                </c:pt>
                <c:pt idx="1">
                  <c:v>212760</c:v>
                </c:pt>
                <c:pt idx="2">
                  <c:v>232984</c:v>
                </c:pt>
                <c:pt idx="3">
                  <c:v>248888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00-44F4-93A1-C2F7F0BC9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309744624"/>
        <c:axId val="309741880"/>
        <c:axId val="0"/>
      </c:bar3DChart>
      <c:catAx>
        <c:axId val="30974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309741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9741880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309744624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5342198439290029"/>
          <c:y val="0.16766895885439995"/>
          <c:w val="0.14229627866488029"/>
          <c:h val="0.51546431736264653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86740331491709"/>
          <c:y val="1.9230769230769253E-2"/>
          <c:w val="0.71381215469613268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činnost a programové financování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175633</c:v>
                </c:pt>
                <c:pt idx="1">
                  <c:v>274720</c:v>
                </c:pt>
                <c:pt idx="2">
                  <c:v>252695</c:v>
                </c:pt>
                <c:pt idx="3">
                  <c:v>197485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59-4CB9-9CFC-242252D71E5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3732723174729023E-3"/>
                  <c:y val="-6.98779041284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746544634945803E-3"/>
                  <c:y val="-4.8377010550463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170508025429547E-2"/>
                  <c:y val="-0.102129244495422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759-4CB9-9CFC-242252D71E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5069125879407867E-2"/>
                  <c:y val="-0.108994505209628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759-4CB9-9CFC-242252D71E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Mode val="edge"/>
                  <c:yMode val="edge"/>
                  <c:x val="0.4607734806629834"/>
                  <c:y val="0.344405594405594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759-4CB9-9CFC-242252D71E51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53812154696132597"/>
                  <c:y val="0.47027972027972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759-4CB9-9CFC-242252D71E5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9665</c:v>
                </c:pt>
                <c:pt idx="1">
                  <c:v>10870</c:v>
                </c:pt>
                <c:pt idx="2">
                  <c:v>18538</c:v>
                </c:pt>
                <c:pt idx="3">
                  <c:v>26676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759-4CB9-9CFC-242252D71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309741488"/>
        <c:axId val="309742664"/>
        <c:axId val="0"/>
      </c:bar3DChart>
      <c:catAx>
        <c:axId val="30974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309742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9742664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309741488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4088397790055269"/>
          <c:y val="0.15659325611053088"/>
          <c:w val="0.15027624309392276"/>
          <c:h val="0.55043965824333008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602209944751388"/>
          <c:y val="1.9230769230769253E-2"/>
          <c:w val="0.70497237569060778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činnost a programové financování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736586</c:v>
                </c:pt>
                <c:pt idx="1">
                  <c:v>879739</c:v>
                </c:pt>
                <c:pt idx="2">
                  <c:v>971232</c:v>
                </c:pt>
                <c:pt idx="3">
                  <c:v>913614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18-4E10-9DB0-68DE0E824E2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Mode val="edge"/>
                  <c:yMode val="edge"/>
                  <c:x val="0.46187845303867436"/>
                  <c:y val="0.173076923076923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218-4E10-9DB0-68DE0E824E28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54475138121546951"/>
                  <c:y val="0.21503496503496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218-4E10-9DB0-68DE0E824E2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203182</c:v>
                </c:pt>
                <c:pt idx="1">
                  <c:v>223630</c:v>
                </c:pt>
                <c:pt idx="2">
                  <c:v>251522</c:v>
                </c:pt>
                <c:pt idx="3">
                  <c:v>275564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218-4E10-9DB0-68DE0E824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351769640"/>
        <c:axId val="351776696"/>
        <c:axId val="0"/>
      </c:bar3DChart>
      <c:catAx>
        <c:axId val="351769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351776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776696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351769640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4088397790055269"/>
          <c:y val="0.27447552447552431"/>
          <c:w val="0.15469613259668524"/>
          <c:h val="0.45929582272359398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cat>
            <c:numRef>
              <c:f>'Celkové V'!$A$1:$A$4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'Celkové V'!$A$1:$A$4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A7-425D-9C81-A717FD683994}"/>
            </c:ext>
          </c:extLst>
        </c:ser>
        <c:ser>
          <c:idx val="1"/>
          <c:order val="1"/>
          <c:tx>
            <c:v>Výnosy</c:v>
          </c:tx>
          <c:spPr>
            <a:gradFill rotWithShape="1">
              <a:gsLst>
                <a:gs pos="0">
                  <a:schemeClr val="accent1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dLbl>
              <c:idx val="0"/>
              <c:layout>
                <c:manualLayout>
                  <c:x val="3.0030030030029757E-3"/>
                  <c:y val="-2.559181062060140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EA7-425D-9C81-A717FD68399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EA7-425D-9C81-A717FD68399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EA7-425D-9C81-A717FD68399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EA7-425D-9C81-A717FD68399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'Celkové V'!$B$1:$B$4</c:f>
              <c:numCache>
                <c:formatCode>#,##0</c:formatCode>
                <c:ptCount val="4"/>
                <c:pt idx="0">
                  <c:v>1102065</c:v>
                </c:pt>
                <c:pt idx="1">
                  <c:v>1197643</c:v>
                </c:pt>
                <c:pt idx="2">
                  <c:v>1332330</c:v>
                </c:pt>
                <c:pt idx="3">
                  <c:v>1376256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EA7-425D-9C81-A717FD683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09247248"/>
        <c:axId val="309246856"/>
        <c:axId val="0"/>
      </c:bar3DChart>
      <c:catAx>
        <c:axId val="30924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9246856"/>
        <c:crosses val="autoZero"/>
        <c:auto val="1"/>
        <c:lblAlgn val="ctr"/>
        <c:lblOffset val="100"/>
        <c:noMultiLvlLbl val="0"/>
      </c:catAx>
      <c:valAx>
        <c:axId val="309246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924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1"/>
        <c:delete val="1"/>
      </c:legendEntry>
      <c:layout>
        <c:manualLayout>
          <c:xMode val="edge"/>
          <c:yMode val="edge"/>
          <c:x val="0.86445461209240737"/>
          <c:y val="0.39956030448209323"/>
          <c:w val="0.13340599661018829"/>
          <c:h val="7.29203243534570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610017497812774E-2"/>
          <c:y val="4.3834678373402082E-2"/>
          <c:w val="0.76233912948381455"/>
          <c:h val="0.90532089141787753"/>
        </c:manualLayout>
      </c:layout>
      <c:bar3DChart>
        <c:barDir val="col"/>
        <c:grouping val="clustered"/>
        <c:varyColors val="0"/>
        <c:ser>
          <c:idx val="0"/>
          <c:order val="0"/>
          <c:tx>
            <c:v>Náklady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70663033605813E-3"/>
                  <c:y val="0.186480186480186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052-41A7-B127-184FA47D93A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70663033605813E-3"/>
                  <c:y val="0.209790209790209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052-41A7-B127-184FA47D93A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70663033605813E-3"/>
                  <c:y val="0.260295260295260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052-41A7-B127-184FA47D93A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5413260672117093E-3"/>
                  <c:y val="0.2758352758352758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1 350 328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052-41A7-B127-184FA47D93A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 UTB'!$A$1:$A$4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'N UTB'!$B$1:$B$4</c:f>
              <c:numCache>
                <c:formatCode>#,##0</c:formatCode>
                <c:ptCount val="4"/>
                <c:pt idx="0">
                  <c:v>1088036</c:v>
                </c:pt>
                <c:pt idx="1">
                  <c:v>1182405</c:v>
                </c:pt>
                <c:pt idx="2">
                  <c:v>1313905</c:v>
                </c:pt>
                <c:pt idx="3">
                  <c:v>1345483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052-41A7-B127-184FA47D9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shape val="box"/>
        <c:axId val="309248032"/>
        <c:axId val="309244504"/>
        <c:axId val="0"/>
      </c:bar3DChart>
      <c:catAx>
        <c:axId val="3092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9244504"/>
        <c:crosses val="autoZero"/>
        <c:auto val="1"/>
        <c:lblAlgn val="ctr"/>
        <c:lblOffset val="100"/>
        <c:noMultiLvlLbl val="0"/>
      </c:catAx>
      <c:valAx>
        <c:axId val="309244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924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ayout>
        <c:manualLayout>
          <c:xMode val="edge"/>
          <c:yMode val="edge"/>
          <c:x val="0.85378248031496062"/>
          <c:y val="0.48150702933937861"/>
          <c:w val="0.13788418635170607"/>
          <c:h val="3.69857687437688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228022990816162E-2"/>
          <c:y val="2.4184642561543165E-2"/>
          <c:w val="0.74131066724744832"/>
          <c:h val="0.92481155627742084"/>
        </c:manualLayout>
      </c:layout>
      <c:bar3DChart>
        <c:barDir val="col"/>
        <c:grouping val="clustered"/>
        <c:varyColors val="0"/>
        <c:ser>
          <c:idx val="0"/>
          <c:order val="0"/>
          <c:tx>
            <c:v>Podíl osobních nákladů na celkových nákladech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777777777777779E-3"/>
                  <c:y val="0.175925925925925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3B4-446D-B128-B8B47D0B9A7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71296296296296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3B4-446D-B128-B8B47D0B9A7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777777777777267E-3"/>
                  <c:y val="0.245370370370370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3B4-446D-B128-B8B47D0B9A7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555555555554534E-3"/>
                  <c:y val="0.351851851851851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3B4-446D-B128-B8B47D0B9A7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'Osobní N'!$A$1:$A$4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'Osobní N'!$B$1:$B$4</c:f>
              <c:numCache>
                <c:formatCode>0%</c:formatCode>
                <c:ptCount val="4"/>
                <c:pt idx="0">
                  <c:v>0.44</c:v>
                </c:pt>
                <c:pt idx="1">
                  <c:v>0.44</c:v>
                </c:pt>
                <c:pt idx="2">
                  <c:v>0.47</c:v>
                </c:pt>
                <c:pt idx="3">
                  <c:v>0.49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3B4-446D-B128-B8B47D0B9A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shape val="box"/>
        <c:axId val="309742272"/>
        <c:axId val="309740704"/>
        <c:axId val="0"/>
      </c:bar3DChart>
      <c:catAx>
        <c:axId val="30974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9740704"/>
        <c:crosses val="autoZero"/>
        <c:auto val="1"/>
        <c:lblAlgn val="ctr"/>
        <c:lblOffset val="100"/>
        <c:noMultiLvlLbl val="0"/>
      </c:catAx>
      <c:valAx>
        <c:axId val="309740704"/>
        <c:scaling>
          <c:orientation val="minMax"/>
          <c:min val="0.38000000000000006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974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ayout>
        <c:manualLayout>
          <c:xMode val="edge"/>
          <c:yMode val="edge"/>
          <c:x val="0.80760277860922791"/>
          <c:y val="0.36269692868888936"/>
          <c:w val="0.13892827416100986"/>
          <c:h val="0.251719715054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1712707182320441E-2"/>
          <c:y val="1.9230769230769291E-2"/>
          <c:w val="0.63646408839779001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mzdové náklady DPP, DPČ</c:v>
                </c:pt>
              </c:strCache>
            </c:strRef>
          </c:tx>
          <c:spPr>
            <a:solidFill>
              <a:srgbClr val="CCFFFF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3.9031897472732537E-3"/>
                  <c:y val="-2.3997479579947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877-4478-92FD-DD0DAF47E3F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982293928359894E-3"/>
                  <c:y val="-6.2479654390708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877-4478-92FD-DD0DAF47E3F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1643747401212878E-3"/>
                  <c:y val="-2.5142439943805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877-4478-92FD-DD0DAF47E3F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422840911373613E-3"/>
                  <c:y val="-4.4838368322113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877-4478-92FD-DD0DAF47E3F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Mode val="edge"/>
                  <c:yMode val="edge"/>
                  <c:x val="0.41325966850828727"/>
                  <c:y val="0.21328671328671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877-4478-92FD-DD0DAF47E3FA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47955801104972445"/>
                  <c:y val="0.19755244755244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877-4478-92FD-DD0DAF47E3FA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Mode val="edge"/>
                  <c:yMode val="edge"/>
                  <c:x val="0.54364640883978022"/>
                  <c:y val="0.18181818181818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877-4478-92FD-DD0DAF47E3F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24828</c:v>
                </c:pt>
                <c:pt idx="1">
                  <c:v>26569</c:v>
                </c:pt>
                <c:pt idx="2">
                  <c:v>27999</c:v>
                </c:pt>
                <c:pt idx="3">
                  <c:v>30185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877-4478-92FD-DD0DAF47E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424443840"/>
        <c:axId val="424441096"/>
        <c:axId val="0"/>
      </c:bar3DChart>
      <c:catAx>
        <c:axId val="42444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24441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4441096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24443840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76243093922651961"/>
          <c:y val="0.32517482517482643"/>
          <c:w val="0.19779005524861867"/>
          <c:h val="0.32867132867132853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defTabSz="908252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589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algn="r" defTabSz="908252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defTabSz="908252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589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algn="r" defTabSz="908252">
              <a:defRPr sz="1100"/>
            </a:lvl1pPr>
          </a:lstStyle>
          <a:p>
            <a:pPr>
              <a:defRPr/>
            </a:pPr>
            <a:fld id="{E5A2ED6A-B33C-45B9-A690-725FD4B9D9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85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defTabSz="908252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89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algn="r" defTabSz="908252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099" y="4721440"/>
            <a:ext cx="5444594" cy="447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defTabSz="908252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89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algn="r" defTabSz="908252">
              <a:defRPr sz="1100"/>
            </a:lvl1pPr>
          </a:lstStyle>
          <a:p>
            <a:pPr>
              <a:defRPr/>
            </a:pPr>
            <a:fld id="{1C06010A-B06B-4DAB-9AA5-076519213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4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05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7888" indent="-283803" defTabSz="91605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5211" indent="-227041" defTabSz="91605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9297" indent="-227041" defTabSz="91605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3382" indent="-227041" defTabSz="91605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7466" indent="-227041" defTabSz="91605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1550" indent="-227041" defTabSz="91605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05635" indent="-227041" defTabSz="91605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59720" indent="-227041" defTabSz="91605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F65575-6B2D-46A0-8DF6-AF7F84C4B58B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6214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009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96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073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607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181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540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023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632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1134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51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0599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950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9342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9874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3458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5438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8085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9888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8976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9738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474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9178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5101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917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9658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5293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59810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2167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9501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95328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8927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893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99274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2192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0432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45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7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038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484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920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39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ChangeArrowheads="1"/>
          </p:cNvSpPr>
          <p:nvPr userDrawn="1"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50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51"/>
          <p:cNvSpPr>
            <a:spLocks noChangeArrowheads="1"/>
          </p:cNvSpPr>
          <p:nvPr userDrawn="1"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52"/>
          <p:cNvSpPr>
            <a:spLocks noChangeArrowheads="1"/>
          </p:cNvSpPr>
          <p:nvPr userDrawn="1"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53" descr="utb_logo_cz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6" name="Rectangle 54"/>
          <p:cNvSpPr>
            <a:spLocks noGrp="1" noChangeArrowheads="1"/>
          </p:cNvSpPr>
          <p:nvPr>
            <p:ph type="ctrTitle"/>
          </p:nvPr>
        </p:nvSpPr>
        <p:spPr bwMode="auto">
          <a:xfrm>
            <a:off x="611188" y="5492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127" name="Rectangle 5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31913" y="3573463"/>
            <a:ext cx="6400800" cy="2087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 b="1">
                <a:latin typeface="Berlin CE" pitchFamily="2" charset="0"/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41574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8853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012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>
            <a:noFill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>
            <a:noFill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sz="1800" b="1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>
            <a:noFill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>
            <a:noFill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08018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0"/>
          </p:nvPr>
        </p:nvSpPr>
        <p:spPr>
          <a:xfrm>
            <a:off x="1259632" y="6597352"/>
            <a:ext cx="914400" cy="914400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10558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65480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74076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23699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789648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608566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987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470245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80748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21387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54789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4855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447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4499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4057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12215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0895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9595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ChangeArrowheads="1"/>
          </p:cNvSpPr>
          <p:nvPr userDrawn="1"/>
        </p:nvSpPr>
        <p:spPr bwMode="auto">
          <a:xfrm>
            <a:off x="0" y="0"/>
            <a:ext cx="6588125" cy="911225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67" name="Rectangle 43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68" name="Rectangle 44"/>
          <p:cNvSpPr>
            <a:spLocks noChangeArrowheads="1"/>
          </p:cNvSpPr>
          <p:nvPr userDrawn="1"/>
        </p:nvSpPr>
        <p:spPr bwMode="auto">
          <a:xfrm>
            <a:off x="0" y="911225"/>
            <a:ext cx="9144000" cy="71438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45" descr="utb_logo_cz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61925"/>
            <a:ext cx="255587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6588125" cy="620713"/>
          </a:xfrm>
          <a:prstGeom prst="rect">
            <a:avLst/>
          </a:prstGeom>
          <a:solidFill>
            <a:srgbClr val="FF8001"/>
          </a:solidFill>
          <a:ln>
            <a:noFill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36513" y="6524625"/>
            <a:ext cx="9144000" cy="333375"/>
          </a:xfrm>
          <a:prstGeom prst="rect">
            <a:avLst/>
          </a:prstGeom>
          <a:solidFill>
            <a:srgbClr val="D0D0CE"/>
          </a:solidFill>
          <a:ln>
            <a:noFill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1800">
                <a:solidFill>
                  <a:srgbClr val="000000"/>
                </a:solidFill>
              </a:rPr>
              <a:t>     </a:t>
            </a:r>
            <a:r>
              <a:rPr lang="cs-CZ" altLang="cs-CZ" sz="1400" b="1">
                <a:solidFill>
                  <a:srgbClr val="000000"/>
                </a:solidFill>
              </a:rPr>
              <a:t> Akademický senát dne 6. května 2014</a:t>
            </a:r>
          </a:p>
        </p:txBody>
      </p:sp>
      <p:sp>
        <p:nvSpPr>
          <p:cNvPr id="1028" name="Rectangle 10"/>
          <p:cNvSpPr>
            <a:spLocks noChangeArrowheads="1"/>
          </p:cNvSpPr>
          <p:nvPr userDrawn="1"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D0D0CE"/>
          </a:solidFill>
          <a:ln>
            <a:noFill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0"/>
            <a:ext cx="255587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36613"/>
            <a:ext cx="8713788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5575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sldNum="0" hdr="0" dt="0"/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List_aplikace_Microsoft_Excel_97_20031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List_aplikace_Microsoft_Excel_97_20032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List_aplikace_Microsoft_Excel_97_20033.xls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573463"/>
            <a:ext cx="8496300" cy="2087562"/>
          </a:xfrm>
        </p:spPr>
        <p:txBody>
          <a:bodyPr/>
          <a:lstStyle/>
          <a:p>
            <a:pPr eaLnBrk="1" hangingPunct="1"/>
            <a:endParaRPr lang="cs-CZ" altLang="cs-CZ" sz="1000" dirty="0">
              <a:latin typeface="Arial" charset="0"/>
            </a:endParaRPr>
          </a:p>
          <a:p>
            <a:pPr eaLnBrk="1" hangingPunct="1"/>
            <a:r>
              <a:rPr lang="cs-CZ" altLang="cs-CZ" sz="3200" dirty="0">
                <a:latin typeface="Arial" charset="0"/>
              </a:rPr>
              <a:t>VÝROČNÍ ZPRÁVA O HOSPODAŘENÍ 2019</a:t>
            </a:r>
          </a:p>
          <a:p>
            <a:pPr eaLnBrk="1" hangingPunct="1"/>
            <a:endParaRPr lang="cs-CZ" altLang="cs-CZ" sz="3200" dirty="0">
              <a:latin typeface="Arial" charset="0"/>
            </a:endParaRPr>
          </a:p>
          <a:p>
            <a:pPr eaLnBrk="1" hangingPunct="1"/>
            <a:endParaRPr lang="cs-CZ" altLang="cs-CZ" sz="1600" dirty="0">
              <a:latin typeface="Arial" charset="0"/>
            </a:endParaRPr>
          </a:p>
          <a:p>
            <a:pPr eaLnBrk="1" hangingPunct="1"/>
            <a:r>
              <a:rPr lang="cs-CZ" altLang="cs-CZ" sz="1600" dirty="0">
                <a:latin typeface="Arial" charset="0"/>
              </a:rPr>
              <a:t>RNDr. Alexander Černý</a:t>
            </a:r>
          </a:p>
        </p:txBody>
      </p:sp>
    </p:spTree>
    <p:extLst>
      <p:ext uri="{BB962C8B-B14F-4D97-AF65-F5344CB8AC3E}">
        <p14:creationId xmlns:p14="http://schemas.microsoft.com/office/powerpoint/2010/main" val="381732441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" y="63374"/>
            <a:ext cx="6588125" cy="84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Celkové výnosy v letech 2016 – 2019 (v tis. Kč)</a:t>
            </a: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96ADB21D-DB47-4695-AD7F-7218391572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8643869"/>
              </p:ext>
            </p:extLst>
          </p:nvPr>
        </p:nvGraphicFramePr>
        <p:xfrm>
          <a:off x="466725" y="1447800"/>
          <a:ext cx="8458200" cy="496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524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016414"/>
              </p:ext>
            </p:extLst>
          </p:nvPr>
        </p:nvGraphicFramePr>
        <p:xfrm>
          <a:off x="274176" y="1249829"/>
          <a:ext cx="8613791" cy="4301227"/>
        </p:xfrm>
        <a:graphic>
          <a:graphicData uri="http://schemas.openxmlformats.org/drawingml/2006/table">
            <a:tbl>
              <a:tblPr/>
              <a:tblGrid>
                <a:gridCol w="36662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88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76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55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55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04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Dotace a příspěvky 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</a:t>
                      </a:r>
                      <a:endParaRPr lang="cs-CZ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RO I. (A+K)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517 195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516 123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570 838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603 342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>
                        <a:spcAft>
                          <a:spcPts val="0"/>
                        </a:spcAft>
                        <a:tabLst/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kapitálový příspěvek </a:t>
                      </a: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35 868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29 200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48 200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51 110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RO II. (C,J,S,U)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37 336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34 233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37 993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37 755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RO III. (G, I)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31 661 </a:t>
                      </a:r>
                      <a:r>
                        <a:rPr lang="cs-CZ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31 760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31 615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36 113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</a:t>
                      </a: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4 897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5 232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3 671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8 070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RO IV. (D, F)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r>
                        <a:rPr lang="cs-CZ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880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14 278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15 394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16 300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dotace/příspěvek</a:t>
                      </a: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280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222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175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SVV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24 542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24 189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23 459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23 765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</a:t>
                      </a: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265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DKRVO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112 680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116 764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127 678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129 679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 </a:t>
                      </a: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9 400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10 500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17 500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26 500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Celkem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737 294</a:t>
                      </a: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737 347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806 977</a:t>
                      </a: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846 954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63374"/>
            <a:ext cx="6588125" cy="85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Poskytnuté dotace a příspěvky z MŠMT (v tis. Kč)</a:t>
            </a:r>
          </a:p>
          <a:p>
            <a:pPr indent="1588" eaLnBrk="1" hangingPunct="1"/>
            <a:r>
              <a:rPr lang="cs-CZ" altLang="cs-CZ" kern="0" dirty="0">
                <a:latin typeface="Arial" charset="0"/>
              </a:rPr>
              <a:t>Institucionální prostředky</a:t>
            </a:r>
          </a:p>
        </p:txBody>
      </p:sp>
    </p:spTree>
    <p:extLst>
      <p:ext uri="{BB962C8B-B14F-4D97-AF65-F5344CB8AC3E}">
        <p14:creationId xmlns:p14="http://schemas.microsoft.com/office/powerpoint/2010/main" val="1264462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151238"/>
              </p:ext>
            </p:extLst>
          </p:nvPr>
        </p:nvGraphicFramePr>
        <p:xfrm>
          <a:off x="109183" y="1114779"/>
          <a:ext cx="8787932" cy="5003126"/>
        </p:xfrm>
        <a:graphic>
          <a:graphicData uri="http://schemas.openxmlformats.org/drawingml/2006/table">
            <a:tbl>
              <a:tblPr/>
              <a:tblGrid>
                <a:gridCol w="3306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8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86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85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385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43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pl-PL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Projekty </a:t>
                      </a:r>
                      <a:r>
                        <a:rPr lang="pl-PL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pl-PL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granty (včetně</a:t>
                      </a:r>
                      <a:br>
                        <a:rPr lang="pl-PL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spoluřešitelských)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2016*)</a:t>
                      </a:r>
                      <a:endParaRPr lang="cs-CZ" sz="1800" b="1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cs-CZ" sz="1800" b="1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cs-CZ" sz="1800" b="1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2019*)</a:t>
                      </a:r>
                    </a:p>
                    <a:p>
                      <a:pPr algn="r" fontAlgn="b"/>
                      <a:endParaRPr lang="cs-CZ" sz="1800" b="1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ERDF (OP </a:t>
                      </a:r>
                      <a:r>
                        <a:rPr lang="cs-CZ" sz="18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VaVpI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 OP PI)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-28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-73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8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ESF (OP VK)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-2 142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ESF (OP VVV)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18 860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335 841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198 847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86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OP PIK</a:t>
                      </a: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5 917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6 858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10 560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8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GAČR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8 546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19 546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15 216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18 895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TAČR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22 056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27 185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29 957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35 851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Ministerstvo vnitra, kultury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2 185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5 067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5 914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10 563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Ministerstvo zemědělství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2 025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1 936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4 543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MPO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2 398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4 775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7 907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58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Národní program udržitelnosti</a:t>
                      </a:r>
                      <a:b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800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MŠMT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33 034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33 876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34 108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32 766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ÚSC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928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732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856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1 121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Zahraniční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21 774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17 115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17 740</a:t>
                      </a:r>
                    </a:p>
                  </a:txBody>
                  <a:tcPr marL="9523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13 950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Ostatní dotace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2 272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712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2 299</a:t>
                      </a:r>
                    </a:p>
                  </a:txBody>
                  <a:tcPr marL="9523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3 255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Celkem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90 809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133 344</a:t>
                      </a: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454 264</a:t>
                      </a:r>
                    </a:p>
                  </a:txBody>
                  <a:tcPr marL="9523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338 185</a:t>
                      </a:r>
                      <a:endParaRPr lang="cs-CZ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6588125" cy="91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Poskytnuté prostředky na projekty a granty (v tis. Kč)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15153" y="5998464"/>
            <a:ext cx="8681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7188" algn="l"/>
              </a:tabLst>
            </a:pPr>
            <a:endParaRPr lang="cs-CZ" sz="1600" dirty="0"/>
          </a:p>
          <a:p>
            <a:pPr algn="just">
              <a:tabLst>
                <a:tab pos="357188" algn="l"/>
              </a:tabLst>
            </a:pPr>
            <a:r>
              <a:rPr lang="cs-CZ" sz="1600" dirty="0"/>
              <a:t>*)	U ERDF a ESF projektů zahrnuje položka převod způsobilých výdajů minulých let </a:t>
            </a:r>
            <a:br>
              <a:rPr lang="cs-CZ" sz="1600" dirty="0"/>
            </a:br>
            <a:r>
              <a:rPr lang="cs-CZ" sz="1600" dirty="0"/>
              <a:t>	do nezpůsobilých výdajů</a:t>
            </a:r>
          </a:p>
        </p:txBody>
      </p:sp>
    </p:spTree>
    <p:extLst>
      <p:ext uri="{BB962C8B-B14F-4D97-AF65-F5344CB8AC3E}">
        <p14:creationId xmlns:p14="http://schemas.microsoft.com/office/powerpoint/2010/main" val="2626926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314990"/>
              </p:ext>
            </p:extLst>
          </p:nvPr>
        </p:nvGraphicFramePr>
        <p:xfrm>
          <a:off x="319314" y="1178203"/>
          <a:ext cx="8474941" cy="2412217"/>
        </p:xfrm>
        <a:graphic>
          <a:graphicData uri="http://schemas.openxmlformats.org/drawingml/2006/table">
            <a:tbl>
              <a:tblPr/>
              <a:tblGrid>
                <a:gridCol w="35819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66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22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20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20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292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akce „UTB – Vzdělávací</a:t>
                      </a:r>
                      <a:r>
                        <a:rPr lang="cs-CZ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cs-CZ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komplex“</a:t>
                      </a:r>
                    </a:p>
                    <a:p>
                      <a:pPr algn="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2016</a:t>
                      </a: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91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indent="-342000" algn="l" fontAlgn="b"/>
                      <a:r>
                        <a:rPr lang="cs-CZ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000" indent="-342000" algn="l" fontAlgn="b"/>
                      <a:r>
                        <a:rPr lang="cs-CZ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investiční dotace</a:t>
                      </a:r>
                    </a:p>
                    <a:p>
                      <a:pPr marL="342000" indent="-342000"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134 719</a:t>
                      </a: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239 049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5805">
                <a:tc>
                  <a:txBody>
                    <a:bodyPr/>
                    <a:lstStyle/>
                    <a:p>
                      <a:pPr marL="342000" marR="0" lvl="0" indent="-342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provozní dotace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000" indent="-342000"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10 000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319314" y="6170588"/>
            <a:ext cx="71906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200" b="1" dirty="0">
                <a:solidFill>
                  <a:srgbClr val="000000"/>
                </a:solidFill>
                <a:latin typeface="Arial"/>
                <a:cs typeface="Arial"/>
              </a:rPr>
              <a:t>*</a:t>
            </a:r>
            <a:endParaRPr lang="cs-CZ" altLang="cs-CZ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" y="99588"/>
            <a:ext cx="6588125" cy="81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Programové financování z MŠMT  (v tis. Kč)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958468"/>
              </p:ext>
            </p:extLst>
          </p:nvPr>
        </p:nvGraphicFramePr>
        <p:xfrm>
          <a:off x="319315" y="3984170"/>
          <a:ext cx="8453493" cy="2375538"/>
        </p:xfrm>
        <a:graphic>
          <a:graphicData uri="http://schemas.openxmlformats.org/drawingml/2006/table">
            <a:tbl>
              <a:tblPr/>
              <a:tblGrid>
                <a:gridCol w="3591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60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36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31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88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149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akce </a:t>
                      </a:r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„Rekonstrukce   </a:t>
                      </a:r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poslucháren </a:t>
                      </a:r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C, D v objektu U2“</a:t>
                      </a:r>
                      <a:endParaRPr lang="cs-CZ" sz="1800" b="1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2016</a:t>
                      </a: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indent="-342000" algn="l" fontAlgn="b"/>
                      <a:r>
                        <a:rPr lang="cs-CZ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000" indent="-342000" algn="l" fontAlgn="b"/>
                      <a:r>
                        <a:rPr lang="cs-CZ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investiční dotace</a:t>
                      </a:r>
                    </a:p>
                    <a:p>
                      <a:pPr marL="342000" indent="-342000"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12 420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5933">
                <a:tc>
                  <a:txBody>
                    <a:bodyPr/>
                    <a:lstStyle/>
                    <a:p>
                      <a:pPr marL="342000" marR="0" lvl="0" indent="-342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provozní </a:t>
                      </a:r>
                      <a:r>
                        <a:rPr lang="cs-CZ" sz="2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dotace</a:t>
                      </a: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000" indent="-342000"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1 000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268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281035"/>
              </p:ext>
            </p:extLst>
          </p:nvPr>
        </p:nvGraphicFramePr>
        <p:xfrm>
          <a:off x="265176" y="1268413"/>
          <a:ext cx="8622792" cy="4218422"/>
        </p:xfrm>
        <a:graphic>
          <a:graphicData uri="http://schemas.openxmlformats.org/drawingml/2006/table">
            <a:tbl>
              <a:tblPr/>
              <a:tblGrid>
                <a:gridCol w="30482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09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64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35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35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420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Výnosy</a:t>
                      </a:r>
                    </a:p>
                  </a:txBody>
                  <a:tcPr marL="9526" marR="9526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2016</a:t>
                      </a: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2017</a:t>
                      </a: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Tržby za vlastní výkony </a:t>
                      </a:r>
                      <a:b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za zboží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82 766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99 690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106 985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103 950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7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Aktivace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4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Výnosové úroky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971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6 207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Smluvní pokuty a úroky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1 467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1 234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Kurzové zisky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Zúčtování fondů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44 225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65 496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53 163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57 097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Jiné ostatní výnosy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211 360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210 354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211 705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240 433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Tržby z prodeje majetku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630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5 867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Přijaté příspěvky (dary) 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1 198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2 216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1 383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1 051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95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CELKEM</a:t>
                      </a:r>
                      <a:r>
                        <a:rPr lang="cs-CZ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VÝNOSY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341 198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379 864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380 809</a:t>
                      </a: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 </a:t>
                      </a:r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1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Skladba výnosů bez dotací 2016 – 2019 (v tis. Kč)</a:t>
            </a:r>
          </a:p>
        </p:txBody>
      </p:sp>
    </p:spTree>
    <p:extLst>
      <p:ext uri="{BB962C8B-B14F-4D97-AF65-F5344CB8AC3E}">
        <p14:creationId xmlns:p14="http://schemas.microsoft.com/office/powerpoint/2010/main" val="2228937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1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Skladba výnosů v roce </a:t>
            </a:r>
            <a:r>
              <a:rPr lang="cs-CZ" altLang="cs-CZ" kern="0" dirty="0" smtClean="0">
                <a:latin typeface="Arial" charset="0"/>
              </a:rPr>
              <a:t>2019 </a:t>
            </a:r>
            <a:r>
              <a:rPr lang="cs-CZ" altLang="cs-CZ" kern="0" dirty="0">
                <a:latin typeface="Arial" charset="0"/>
              </a:rPr>
              <a:t>dle zdrojů (v tis. Kč)</a:t>
            </a:r>
          </a:p>
        </p:txBody>
      </p:sp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49352822"/>
              </p:ext>
            </p:extLst>
          </p:nvPr>
        </p:nvGraphicFramePr>
        <p:xfrm>
          <a:off x="419100" y="1143000"/>
          <a:ext cx="7032625" cy="390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5" name="List" r:id="rId4" imgW="8972485" imgH="4695895" progId="Excel.Sheet.8">
                  <p:embed/>
                </p:oleObj>
              </mc:Choice>
              <mc:Fallback>
                <p:oleObj name="List" r:id="rId4" imgW="8972485" imgH="4695895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143000"/>
                        <a:ext cx="7032625" cy="3908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590096" y="5437187"/>
            <a:ext cx="6919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Pozn.: bez zúčtování odpisů, fondů a aktivace, zúčtováno dle výkazu zisku a ztráty</a:t>
            </a:r>
          </a:p>
        </p:txBody>
      </p:sp>
    </p:spTree>
    <p:extLst>
      <p:ext uri="{BB962C8B-B14F-4D97-AF65-F5344CB8AC3E}">
        <p14:creationId xmlns:p14="http://schemas.microsoft.com/office/powerpoint/2010/main" val="113022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150987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Podíl výnosů součástí na celkových výnosech UTB</a:t>
            </a:r>
            <a:br>
              <a:rPr lang="cs-CZ" altLang="cs-CZ" kern="0" dirty="0">
                <a:latin typeface="Arial" charset="0"/>
              </a:rPr>
            </a:br>
            <a:r>
              <a:rPr lang="cs-CZ" altLang="cs-CZ" kern="0" dirty="0">
                <a:latin typeface="Arial" charset="0"/>
              </a:rPr>
              <a:t>v roce </a:t>
            </a:r>
            <a:r>
              <a:rPr lang="cs-CZ" altLang="cs-CZ" kern="0" dirty="0" smtClean="0">
                <a:latin typeface="Arial" charset="0"/>
              </a:rPr>
              <a:t>2019</a:t>
            </a:r>
            <a:endParaRPr lang="cs-CZ" altLang="cs-CZ" kern="0" dirty="0">
              <a:latin typeface="Arial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937336"/>
              </p:ext>
            </p:extLst>
          </p:nvPr>
        </p:nvGraphicFramePr>
        <p:xfrm>
          <a:off x="219075" y="1262063"/>
          <a:ext cx="8963025" cy="447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5" name="List" r:id="rId4" imgW="8629801" imgH="3962387" progId="Excel.Sheet.8">
                  <p:embed/>
                </p:oleObj>
              </mc:Choice>
              <mc:Fallback>
                <p:oleObj name="List" r:id="rId4" imgW="8629801" imgH="3962387" progId="Excel.Shee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1262063"/>
                        <a:ext cx="8963025" cy="4478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>
            <a:off x="347726" y="5989892"/>
            <a:ext cx="72024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200" b="1" dirty="0">
                <a:latin typeface="Arial" charset="0"/>
              </a:rPr>
              <a:t>Pozn.: bez zúčtování odpisů a fondů, zúčtováno dle Výkazu zisku a ztráty</a:t>
            </a:r>
          </a:p>
        </p:txBody>
      </p:sp>
    </p:spTree>
    <p:extLst>
      <p:ext uri="{BB962C8B-B14F-4D97-AF65-F5344CB8AC3E}">
        <p14:creationId xmlns:p14="http://schemas.microsoft.com/office/powerpoint/2010/main" val="3473482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-1" y="117695"/>
            <a:ext cx="6588125" cy="79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Podíl tržeb z prodeje služeb dle součástí v roce </a:t>
            </a:r>
            <a:r>
              <a:rPr lang="cs-CZ" altLang="cs-CZ" kern="0" dirty="0" smtClean="0">
                <a:latin typeface="Arial" charset="0"/>
              </a:rPr>
              <a:t>2019</a:t>
            </a:r>
            <a:endParaRPr lang="cs-CZ" altLang="cs-CZ" kern="0" dirty="0">
              <a:latin typeface="Arial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330999"/>
              </p:ext>
            </p:extLst>
          </p:nvPr>
        </p:nvGraphicFramePr>
        <p:xfrm>
          <a:off x="276225" y="1176338"/>
          <a:ext cx="8312150" cy="513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8" name="List" r:id="rId4" imgW="8591572" imgH="4305402" progId="Excel.Sheet.8">
                  <p:embed/>
                </p:oleObj>
              </mc:Choice>
              <mc:Fallback>
                <p:oleObj name="List" r:id="rId4" imgW="8591572" imgH="4305402" progId="Excel.Shee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1176338"/>
                        <a:ext cx="8312150" cy="513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40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72428"/>
            <a:ext cx="6588125" cy="84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Hospodaření KMZ v letech 2016 – 2019 (v tis. Kč)</a:t>
            </a:r>
          </a:p>
        </p:txBody>
      </p:sp>
      <p:graphicFrame>
        <p:nvGraphicFramePr>
          <p:cNvPr id="5" name="Group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447170"/>
              </p:ext>
            </p:extLst>
          </p:nvPr>
        </p:nvGraphicFramePr>
        <p:xfrm>
          <a:off x="395288" y="1412875"/>
          <a:ext cx="8373809" cy="1878013"/>
        </p:xfrm>
        <a:graphic>
          <a:graphicData uri="http://schemas.openxmlformats.org/drawingml/2006/table">
            <a:tbl>
              <a:tblPr/>
              <a:tblGrid>
                <a:gridCol w="27345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0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30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7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7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32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KMZ - stravování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2017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2018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2019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10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výnosy stravování 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24 700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26 697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25 618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27 082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78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náklady stravování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24 905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26 934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26 292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28 179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- 205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- 237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- 674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-1 097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085804"/>
              </p:ext>
            </p:extLst>
          </p:nvPr>
        </p:nvGraphicFramePr>
        <p:xfrm>
          <a:off x="395288" y="3790950"/>
          <a:ext cx="8373810" cy="1881188"/>
        </p:xfrm>
        <a:graphic>
          <a:graphicData uri="http://schemas.openxmlformats.org/drawingml/2006/table">
            <a:tbl>
              <a:tblPr/>
              <a:tblGrid>
                <a:gridCol w="27402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52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34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2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524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14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KMZ - ubytování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2016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2017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2018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2019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93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výnosy ubytování 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25 331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26 150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28 315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30 480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náklady ubytování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22 541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23 944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25 668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26 527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2 790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2 206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2 647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3 953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005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Náklady KMZ v letech 2016 – 2019 (v tis. Kč)</a:t>
            </a:r>
          </a:p>
        </p:txBody>
      </p:sp>
      <p:graphicFrame>
        <p:nvGraphicFramePr>
          <p:cNvPr id="5" name="Group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547964"/>
              </p:ext>
            </p:extLst>
          </p:nvPr>
        </p:nvGraphicFramePr>
        <p:xfrm>
          <a:off x="265176" y="1268413"/>
          <a:ext cx="8631936" cy="4660902"/>
        </p:xfrm>
        <a:graphic>
          <a:graphicData uri="http://schemas.openxmlformats.org/drawingml/2006/table">
            <a:tbl>
              <a:tblPr/>
              <a:tblGrid>
                <a:gridCol w="3094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30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59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41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41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69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spotřeba materiálu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8 927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10 050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9 126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9 100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spotřeba energie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5 781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5 773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5 664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5 739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59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prodané zboží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3 164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2 492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2 488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59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opravy a udržování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1 138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1 568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2 750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1 536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služby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4 921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5 511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5 681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osobní náklady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14 696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15 710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16 475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636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01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odpisy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(včetně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tzv. dotačních)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5 682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5 853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6 001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5 995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01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ostatní náklady (včetně vnitropodnikových)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3 261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3 249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3 771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4 783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47 446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50 878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51 960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54 706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10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69583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Hospodářský výsledek UTB </a:t>
            </a:r>
            <a:r>
              <a:rPr lang="cs-CZ" altLang="cs-CZ" kern="0" dirty="0" smtClean="0">
                <a:latin typeface="Arial" charset="0"/>
              </a:rPr>
              <a:t>2019 (v </a:t>
            </a:r>
            <a:r>
              <a:rPr lang="cs-CZ" altLang="cs-CZ" kern="0" dirty="0">
                <a:latin typeface="Arial" charset="0"/>
              </a:rPr>
              <a:t>tis. Kč)</a:t>
            </a:r>
          </a:p>
        </p:txBody>
      </p:sp>
      <p:graphicFrame>
        <p:nvGraphicFramePr>
          <p:cNvPr id="6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759987"/>
              </p:ext>
            </p:extLst>
          </p:nvPr>
        </p:nvGraphicFramePr>
        <p:xfrm>
          <a:off x="898525" y="1844675"/>
          <a:ext cx="7345363" cy="2813051"/>
        </p:xfrm>
        <a:graphic>
          <a:graphicData uri="http://schemas.openxmlformats.org/drawingml/2006/table">
            <a:tbl>
              <a:tblPr/>
              <a:tblGrid>
                <a:gridCol w="25923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Hlavní činnost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Výnosy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Náklady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HV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0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1 315 407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311 778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3 629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1 259 679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1 265 222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/>
                      <a:r>
                        <a:rPr lang="cs-C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- 5 543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43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Doplňková činnost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Výnosy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Náklady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HV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60 849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38 550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22 299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72 651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48 683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/>
                      <a:r>
                        <a:rPr lang="cs-C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+ 23 968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Rectangle 138"/>
          <p:cNvSpPr>
            <a:spLocks noChangeArrowheads="1"/>
          </p:cNvSpPr>
          <p:nvPr/>
        </p:nvSpPr>
        <p:spPr bwMode="auto">
          <a:xfrm rot="10800000" flipV="1">
            <a:off x="822325" y="5331897"/>
            <a:ext cx="6919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Meziroční pokles </a:t>
            </a:r>
            <a:r>
              <a:rPr lang="cs-CZ" altLang="cs-CZ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HV v doplňkové </a:t>
            </a:r>
            <a:r>
              <a:rPr lang="cs-CZ" altLang="cs-CZ" sz="1800" b="1" dirty="0">
                <a:latin typeface="Arial" charset="0"/>
                <a:cs typeface="Arial" charset="0"/>
              </a:rPr>
              <a:t>činnosti o </a:t>
            </a:r>
            <a:r>
              <a:rPr lang="cs-CZ" altLang="cs-CZ" sz="1800" b="1" dirty="0" smtClean="0">
                <a:latin typeface="Arial" charset="0"/>
                <a:cs typeface="Arial" charset="0"/>
              </a:rPr>
              <a:t>7 </a:t>
            </a:r>
            <a:r>
              <a:rPr lang="cs-CZ" altLang="cs-CZ" sz="1800" b="1" dirty="0"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827088" y="1154111"/>
            <a:ext cx="76811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Hospodářský výsledek UTB po zdanění dle Výkazu zisku a ztráty</a:t>
            </a:r>
          </a:p>
        </p:txBody>
      </p:sp>
    </p:spTree>
    <p:extLst>
      <p:ext uri="{BB962C8B-B14F-4D97-AF65-F5344CB8AC3E}">
        <p14:creationId xmlns:p14="http://schemas.microsoft.com/office/powerpoint/2010/main" val="1611356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99588"/>
            <a:ext cx="6588125" cy="81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Výnosy KMZ v letech 2016 – 2019 (v tis. Kč)</a:t>
            </a:r>
          </a:p>
        </p:txBody>
      </p:sp>
      <p:graphicFrame>
        <p:nvGraphicFramePr>
          <p:cNvPr id="6" name="Group 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992047"/>
              </p:ext>
            </p:extLst>
          </p:nvPr>
        </p:nvGraphicFramePr>
        <p:xfrm>
          <a:off x="269694" y="1150675"/>
          <a:ext cx="8618275" cy="5443539"/>
        </p:xfrm>
        <a:graphic>
          <a:graphicData uri="http://schemas.openxmlformats.org/drawingml/2006/table">
            <a:tbl>
              <a:tblPr/>
              <a:tblGrid>
                <a:gridCol w="40371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10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04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48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48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699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(včetně vnitropodnikových výnosů)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4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dotace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3 402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3 345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3 125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3 021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stravování zaměstnanců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2 291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2 622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2 899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3 242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- příspěvek UTB na stravování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zaměstnanců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1 973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1 955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2 184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2 862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stravování studentů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6 435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6 960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7 103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7 359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01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stravování ostatní, prodej zboží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10 599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11 161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9 350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9 023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ubytování studentů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17 024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17 057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18 559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20 638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554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– zúčtování odpisů </a:t>
                      </a:r>
                      <a:b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 majetku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pořízeného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 dotace 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3 358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3 291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3 291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3 289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ostatní výnosy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4 949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6 456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7 422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8 128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50 031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52 847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53 933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57 562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876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63375"/>
            <a:ext cx="6588125" cy="83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Náklady UTB v letech 2016 – 2019 (v tis. Kč)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xmlns="" id="{2D9DEECA-DCBD-4517-9CD8-4903F85112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726382"/>
              </p:ext>
            </p:extLst>
          </p:nvPr>
        </p:nvGraphicFramePr>
        <p:xfrm>
          <a:off x="0" y="1000125"/>
          <a:ext cx="9144000" cy="5794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2686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90535"/>
            <a:ext cx="6588125" cy="824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solidFill>
                  <a:srgbClr val="000000"/>
                </a:solidFill>
                <a:latin typeface="Arial" charset="0"/>
              </a:rPr>
              <a:t>Náklady hlavní činnosti UTB za rok 2019 (v tis. Kč)</a:t>
            </a:r>
          </a:p>
        </p:txBody>
      </p:sp>
      <p:graphicFrame>
        <p:nvGraphicFramePr>
          <p:cNvPr id="5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662780"/>
              </p:ext>
            </p:extLst>
          </p:nvPr>
        </p:nvGraphicFramePr>
        <p:xfrm>
          <a:off x="246888" y="1311521"/>
          <a:ext cx="8622792" cy="4076702"/>
        </p:xfrm>
        <a:graphic>
          <a:graphicData uri="http://schemas.openxmlformats.org/drawingml/2006/table">
            <a:tbl>
              <a:tblPr/>
              <a:tblGrid>
                <a:gridCol w="52669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2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3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33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Podíl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Celkové náklady UTB v hlavní činnosti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311 778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100,0 %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z toho    osobní náklady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641 791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48,9 </a:t>
                      </a:r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jiné ostatní náklady*)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206 209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 </a:t>
                      </a:r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8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odpisy dlouhodobého majetku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206 692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15,8 %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3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spotřeba materiálu a energie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106 384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8,1 %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ostatní služby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91 210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7,0 %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cestovné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30 645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2,3 %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9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opravy a udržování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19 356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ostatní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9 491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 </a:t>
                      </a:r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6" name="Rectangle 90"/>
          <p:cNvSpPr>
            <a:spLocks noChangeArrowheads="1"/>
          </p:cNvSpPr>
          <p:nvPr/>
        </p:nvSpPr>
        <p:spPr bwMode="auto">
          <a:xfrm>
            <a:off x="246888" y="5784787"/>
            <a:ext cx="86227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tabLst>
                <a:tab pos="357188" algn="l"/>
              </a:tabLst>
            </a:pPr>
            <a:r>
              <a:rPr lang="cs-CZ" altLang="cs-CZ" sz="1800" dirty="0">
                <a:solidFill>
                  <a:srgbClr val="000000"/>
                </a:solidFill>
                <a:latin typeface="Arial" charset="0"/>
                <a:cs typeface="Arial" charset="0"/>
              </a:rPr>
              <a:t>*)	</a:t>
            </a:r>
            <a:r>
              <a:rPr lang="cs-CZ" altLang="cs-CZ" sz="1800" dirty="0">
                <a:latin typeface="Arial" charset="0"/>
                <a:cs typeface="Arial" charset="0"/>
              </a:rPr>
              <a:t>zejména tvorba fondů, vyplacená stipendia studentům</a:t>
            </a:r>
          </a:p>
        </p:txBody>
      </p:sp>
    </p:spTree>
    <p:extLst>
      <p:ext uri="{BB962C8B-B14F-4D97-AF65-F5344CB8AC3E}">
        <p14:creationId xmlns:p14="http://schemas.microsoft.com/office/powerpoint/2010/main" val="1201461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67479"/>
              </p:ext>
            </p:extLst>
          </p:nvPr>
        </p:nvGraphicFramePr>
        <p:xfrm>
          <a:off x="280307" y="1064524"/>
          <a:ext cx="8607662" cy="5677464"/>
        </p:xfrm>
        <a:graphic>
          <a:graphicData uri="http://schemas.openxmlformats.org/drawingml/2006/table">
            <a:tbl>
              <a:tblPr/>
              <a:tblGrid>
                <a:gridCol w="37559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5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50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55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5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595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Náklady (část I.)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4" marR="71989" marT="95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4" marR="71989" marT="9523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4" marR="71989" marT="95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4" marR="71989" marT="95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9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Spotřeba materiálu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52 011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97 610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90 667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77 014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Spotřeba energie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28 564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29 156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32 598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35 481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Prodané zboží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3 459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3 334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2 832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3 260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Opravy a udržování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13 912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13 949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20 711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20 433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25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Cestovné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26 398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25 632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28 460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31 040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Náklady na reprezentaci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2 596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2 837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2 899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4 704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Ostatní služby 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r>
                        <a:rPr lang="cs-CZ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77 461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85 844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96 500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Změny stavu zásob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činnosti 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- 2 307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- 876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-771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-397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Mzdové náklady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357 383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395 506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463 427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497 107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07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Zákonné soc. a zdrav. pojištění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115 645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128 020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150 401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161 038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Ostatní sociální pojištění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Zákonné sociální náklady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636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Ostatní sociální náklady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Daně a poplatky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1 384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1 068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1 073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1 017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Odpis nedobytné pohledávky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494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94566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solidFill>
                  <a:srgbClr val="000000"/>
                </a:solidFill>
                <a:latin typeface="Arial" charset="0"/>
              </a:rPr>
              <a:t>Přehled účetních nákladů UTB za roky 2016 – 2019 </a:t>
            </a:r>
            <a:br>
              <a:rPr lang="cs-CZ" altLang="cs-CZ" kern="0" dirty="0">
                <a:solidFill>
                  <a:srgbClr val="000000"/>
                </a:solidFill>
                <a:latin typeface="Arial" charset="0"/>
              </a:rPr>
            </a:br>
            <a:r>
              <a:rPr lang="cs-CZ" altLang="cs-CZ" kern="0" dirty="0">
                <a:solidFill>
                  <a:srgbClr val="000000"/>
                </a:solidFill>
                <a:latin typeface="Arial" charset="0"/>
              </a:rPr>
              <a:t>(v tis. Kč)</a:t>
            </a:r>
          </a:p>
        </p:txBody>
      </p:sp>
    </p:spTree>
    <p:extLst>
      <p:ext uri="{BB962C8B-B14F-4D97-AF65-F5344CB8AC3E}">
        <p14:creationId xmlns:p14="http://schemas.microsoft.com/office/powerpoint/2010/main" val="2764289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564153"/>
              </p:ext>
            </p:extLst>
          </p:nvPr>
        </p:nvGraphicFramePr>
        <p:xfrm>
          <a:off x="265176" y="1078548"/>
          <a:ext cx="8595362" cy="4427905"/>
        </p:xfrm>
        <a:graphic>
          <a:graphicData uri="http://schemas.openxmlformats.org/drawingml/2006/table">
            <a:tbl>
              <a:tblPr/>
              <a:tblGrid>
                <a:gridCol w="33895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25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46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42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542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535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Náklady (část II.)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Sml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pokuty a úroky z prodlení,</a:t>
                      </a:r>
                      <a:b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ostatní pokuty</a:t>
                      </a:r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 penále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1 312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- 690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-176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Kurzové ztráty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173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295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423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Dary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524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334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672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Manka a škody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141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Jiné ostatní náklady *)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210 454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197 541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236 054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207 099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Odpisy dlouhodobého majetku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206 872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202 785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187 393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207 018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07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Zůstat.cena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prod.dl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majetku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800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Prodaný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dl.majetek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podíly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5 657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633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Poskytnuté členské příspěvky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1 364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1 333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1 689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1 469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Daň z příjmů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3 062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1 903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3 724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4 845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87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CELKEM NÁKLADY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1 130 125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1 088 036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1 313</a:t>
                      </a:r>
                      <a:r>
                        <a:rPr lang="cs-CZ" sz="1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905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350 328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72429"/>
            <a:ext cx="6588125" cy="83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solidFill>
                  <a:srgbClr val="000000"/>
                </a:solidFill>
                <a:latin typeface="Arial" charset="0"/>
              </a:rPr>
              <a:t>Přehled účetních nákladů UTB za roky 2016 – 2019 </a:t>
            </a:r>
            <a:br>
              <a:rPr lang="cs-CZ" altLang="cs-CZ" kern="0" dirty="0">
                <a:solidFill>
                  <a:srgbClr val="000000"/>
                </a:solidFill>
                <a:latin typeface="Arial" charset="0"/>
              </a:rPr>
            </a:br>
            <a:r>
              <a:rPr lang="cs-CZ" altLang="cs-CZ" kern="0" dirty="0">
                <a:solidFill>
                  <a:srgbClr val="000000"/>
                </a:solidFill>
                <a:latin typeface="Arial" charset="0"/>
              </a:rPr>
              <a:t>(v tis. Kč)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46888" y="5590032"/>
            <a:ext cx="8631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</a:tabLst>
            </a:pPr>
            <a:r>
              <a:rPr lang="cs-CZ" dirty="0"/>
              <a:t>*) Jiné ostatní náklady: vyplacená stipendia </a:t>
            </a:r>
            <a:r>
              <a:rPr lang="cs-CZ" dirty="0" smtClean="0"/>
              <a:t>89 </a:t>
            </a:r>
            <a:r>
              <a:rPr lang="cs-CZ" dirty="0"/>
              <a:t>mil. Kč, převody prostředků do fondů </a:t>
            </a:r>
            <a:r>
              <a:rPr lang="cs-CZ" dirty="0" smtClean="0"/>
              <a:t>95 </a:t>
            </a:r>
            <a:r>
              <a:rPr lang="cs-CZ" dirty="0"/>
              <a:t>mil. Kč, převody dotace partnerům projektů </a:t>
            </a:r>
            <a:r>
              <a:rPr lang="cs-CZ" dirty="0" smtClean="0"/>
              <a:t>17 </a:t>
            </a:r>
            <a:r>
              <a:rPr lang="cs-CZ" dirty="0"/>
              <a:t>mil. Kč, ostatní (pojištění majetku, odpovědnosti, technické zhodnocení DDHM) 6 mil. Kč  	</a:t>
            </a:r>
          </a:p>
        </p:txBody>
      </p:sp>
    </p:spTree>
    <p:extLst>
      <p:ext uri="{BB962C8B-B14F-4D97-AF65-F5344CB8AC3E}">
        <p14:creationId xmlns:p14="http://schemas.microsoft.com/office/powerpoint/2010/main" val="3720837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1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Cestovné dle součástí za rok </a:t>
            </a:r>
            <a:r>
              <a:rPr lang="cs-CZ" altLang="cs-CZ" kern="0" dirty="0" smtClean="0">
                <a:latin typeface="Arial" charset="0"/>
              </a:rPr>
              <a:t>2019 </a:t>
            </a:r>
            <a:r>
              <a:rPr lang="cs-CZ" altLang="cs-CZ" kern="0" dirty="0">
                <a:latin typeface="Arial" charset="0"/>
              </a:rPr>
              <a:t>(v tis. Kč)</a:t>
            </a:r>
          </a:p>
        </p:txBody>
      </p:sp>
      <p:graphicFrame>
        <p:nvGraphicFramePr>
          <p:cNvPr id="5" name="Group 1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4616564"/>
              </p:ext>
            </p:extLst>
          </p:nvPr>
        </p:nvGraphicFramePr>
        <p:xfrm>
          <a:off x="135845" y="1058180"/>
          <a:ext cx="8785225" cy="5630680"/>
        </p:xfrm>
        <a:graphic>
          <a:graphicData uri="http://schemas.openxmlformats.org/drawingml/2006/table">
            <a:tbl>
              <a:tblPr/>
              <a:tblGrid>
                <a:gridCol w="4752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22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Zahraničí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Tuzemsko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2 577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1 156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1 025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   357    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2 809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   805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1 746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   833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3 626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   851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2 647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   385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Univerzitní institut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365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   183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Koleje a menza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29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37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Knihovna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175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     64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2 578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1 051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Celoškolská střediska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177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   124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CEBIA-Tech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2 864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   541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Centrum polymerních systémů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3 588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        447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24 206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6 834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912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90536"/>
            <a:ext cx="6588125" cy="82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Cestovné dle zdrojů a součástí </a:t>
            </a:r>
          </a:p>
          <a:p>
            <a:pPr indent="1588" eaLnBrk="1" hangingPunct="1"/>
            <a:r>
              <a:rPr lang="cs-CZ" altLang="cs-CZ" kern="0" dirty="0">
                <a:latin typeface="Arial" charset="0"/>
              </a:rPr>
              <a:t>za rok 2019 (v tis. Kč)</a:t>
            </a:r>
          </a:p>
        </p:txBody>
      </p:sp>
      <p:graphicFrame>
        <p:nvGraphicFramePr>
          <p:cNvPr id="5" name="Group 1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039106"/>
              </p:ext>
            </p:extLst>
          </p:nvPr>
        </p:nvGraphicFramePr>
        <p:xfrm>
          <a:off x="130628" y="1097134"/>
          <a:ext cx="8785225" cy="5598899"/>
        </p:xfrm>
        <a:graphic>
          <a:graphicData uri="http://schemas.openxmlformats.org/drawingml/2006/table">
            <a:tbl>
              <a:tblPr/>
              <a:tblGrid>
                <a:gridCol w="46445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0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4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Zdroj 1100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Ostatní zdroje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2 056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05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931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236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2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1 119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1 305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3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447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2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Univerzitní institut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547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Koleje a menza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66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Knihovna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168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2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Celoškolská střediska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CEBIA-Tech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2 935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Centrum polymerních systémů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cs-CZ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4 026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8 169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22 871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735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63374"/>
            <a:ext cx="6588125" cy="84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Cestovné zaměstnanci a studenti dle součástí</a:t>
            </a:r>
          </a:p>
          <a:p>
            <a:pPr indent="1588" eaLnBrk="1" hangingPunct="1"/>
            <a:r>
              <a:rPr lang="cs-CZ" altLang="cs-CZ" kern="0" dirty="0">
                <a:latin typeface="Arial" charset="0"/>
              </a:rPr>
              <a:t>za rok 2019 (v tis. Kč)</a:t>
            </a:r>
          </a:p>
        </p:txBody>
      </p:sp>
      <p:graphicFrame>
        <p:nvGraphicFramePr>
          <p:cNvPr id="5" name="Group 1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031060"/>
              </p:ext>
            </p:extLst>
          </p:nvPr>
        </p:nvGraphicFramePr>
        <p:xfrm>
          <a:off x="174171" y="1082620"/>
          <a:ext cx="8785225" cy="5598867"/>
        </p:xfrm>
        <a:graphic>
          <a:graphicData uri="http://schemas.openxmlformats.org/drawingml/2006/table">
            <a:tbl>
              <a:tblPr/>
              <a:tblGrid>
                <a:gridCol w="4752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96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4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zaměstnanci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studenti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2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00113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3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485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05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1 077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305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2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919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1 894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685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3 298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1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2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458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Univerzitní institut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548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Koleje a menza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66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Knihovna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239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3 440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189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Celoškolská střediska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289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12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CEBIA-Tech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2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734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Centrum polymerních systémů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3 664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371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25 703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5 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705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1"/>
            <a:ext cx="6588125" cy="91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  <a:cs typeface="Arial" charset="0"/>
              </a:rPr>
              <a:t>Struktura vyplacených stipendií na UTB </a:t>
            </a:r>
          </a:p>
          <a:p>
            <a:pPr indent="1588" eaLnBrk="1" hangingPunct="1"/>
            <a:r>
              <a:rPr lang="cs-CZ" altLang="cs-CZ" kern="0" dirty="0">
                <a:latin typeface="Arial" charset="0"/>
                <a:cs typeface="Arial" charset="0"/>
              </a:rPr>
              <a:t>za rok 2019 (v tis. Kč)  </a:t>
            </a:r>
          </a:p>
        </p:txBody>
      </p:sp>
      <p:graphicFrame>
        <p:nvGraphicFramePr>
          <p:cNvPr id="5" name="Group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760726"/>
              </p:ext>
            </p:extLst>
          </p:nvPr>
        </p:nvGraphicFramePr>
        <p:xfrm>
          <a:off x="236310" y="1113850"/>
          <a:ext cx="8640763" cy="5728145"/>
        </p:xfrm>
        <a:graphic>
          <a:graphicData uri="http://schemas.openxmlformats.org/drawingml/2006/table">
            <a:tbl>
              <a:tblPr/>
              <a:tblGrid>
                <a:gridCol w="6048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08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14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28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Druh stipendia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Vyplaceno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Podíl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2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 vynikající studijní výsledky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3 850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4,3 %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58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 vynikající vědecké, výzkumné, vývojové, umělecké nebo další tvůrčí výsledky přispívající k prohloubení znalostí 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3 029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3,4 %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1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 výzkumnou, vývojovou a inovační činnost dle zvl. právního předpisu (zákon č. 130/2002 Sb.)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14 372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16,1 %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2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 případě tíživé sociální situace studenta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0,6 %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2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 případech zvláštního zřetele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8 729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9,8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2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ubytovací stipendia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17 775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19,9 %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2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 podporu studia v zahraničí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15 215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17,0 %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3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 podporu studia v ČR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8 175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9,2 %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62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studentům doktorských studijních programů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17 556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19,7 %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2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jiná stipendia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69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0,0 %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2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 za UTB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89 295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100 %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6208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1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Vyplacená stipendia dle součástí </a:t>
            </a:r>
          </a:p>
          <a:p>
            <a:pPr indent="1588" eaLnBrk="1" hangingPunct="1"/>
            <a:r>
              <a:rPr lang="cs-CZ" altLang="cs-CZ" kern="0" dirty="0">
                <a:latin typeface="Arial" charset="0"/>
              </a:rPr>
              <a:t>v letech </a:t>
            </a:r>
            <a:r>
              <a:rPr lang="cs-CZ" altLang="cs-CZ" kern="0" dirty="0" smtClean="0">
                <a:latin typeface="Arial" charset="0"/>
              </a:rPr>
              <a:t>2016 </a:t>
            </a:r>
            <a:r>
              <a:rPr lang="cs-CZ" altLang="cs-CZ" kern="0" dirty="0">
                <a:latin typeface="Arial" charset="0"/>
              </a:rPr>
              <a:t>– </a:t>
            </a:r>
            <a:r>
              <a:rPr lang="cs-CZ" altLang="cs-CZ" kern="0" dirty="0" smtClean="0">
                <a:latin typeface="Arial" charset="0"/>
              </a:rPr>
              <a:t>2019 </a:t>
            </a:r>
            <a:r>
              <a:rPr lang="cs-CZ" altLang="cs-CZ" kern="0" dirty="0">
                <a:latin typeface="Arial" charset="0"/>
              </a:rPr>
              <a:t>(v tis. Kč)</a:t>
            </a:r>
          </a:p>
        </p:txBody>
      </p:sp>
      <p:graphicFrame>
        <p:nvGraphicFramePr>
          <p:cNvPr id="5" name="Group 2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814928"/>
              </p:ext>
            </p:extLst>
          </p:nvPr>
        </p:nvGraphicFramePr>
        <p:xfrm>
          <a:off x="207736" y="1198789"/>
          <a:ext cx="8680233" cy="5576876"/>
        </p:xfrm>
        <a:graphic>
          <a:graphicData uri="http://schemas.openxmlformats.org/drawingml/2006/table">
            <a:tbl>
              <a:tblPr/>
              <a:tblGrid>
                <a:gridCol w="40846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89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60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02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02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01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Součást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</a:t>
                      </a:r>
                      <a:endParaRPr kumimoji="0" lang="cs-CZ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technologická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16 800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16 511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16 939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18 809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3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logistiky a krizového řízení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2 152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2 576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2 828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3 119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06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aplikované informatiky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10 257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10 359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10 996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9 932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multimediálních komunikací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7 758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7 809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8 661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9 600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managementu a ekonomiky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16 541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12 230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11 023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12 516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93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humanitních studií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5 921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6 849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6 924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7 380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Univerzitní institut 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Rektorát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19 138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18 373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18 750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18 032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6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Celoškolská střediska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507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CEBIA-Tech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895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1 192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1 886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2 435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6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Centrum polymerních systémů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1 643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3 020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5 440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7 022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66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Knihovna UTB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81 612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79 278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83 895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89 295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21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81481"/>
            <a:ext cx="6588125" cy="82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Hospodářský výsledek v letech 2016 – 2019 (v tis. Kč)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xmlns="" id="{BCC38310-7FA5-40B9-B533-30D0B5F3A6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724609"/>
              </p:ext>
            </p:extLst>
          </p:nvPr>
        </p:nvGraphicFramePr>
        <p:xfrm>
          <a:off x="0" y="981075"/>
          <a:ext cx="9144000" cy="5795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86534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81482"/>
            <a:ext cx="6588125" cy="83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Podíl osobních nákladů na celkových nákladech v letech 2016 – 2019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xmlns="" id="{D0CC26A7-419D-4BD5-B686-95425F0E8A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9044109"/>
              </p:ext>
            </p:extLst>
          </p:nvPr>
        </p:nvGraphicFramePr>
        <p:xfrm>
          <a:off x="0" y="1000124"/>
          <a:ext cx="9143999" cy="5776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28671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6588125" cy="91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solidFill>
                  <a:srgbClr val="000000"/>
                </a:solidFill>
                <a:latin typeface="Arial" charset="0"/>
              </a:rPr>
              <a:t>Mzdy za rok 2019 dle zdrojů (v tis. Kč)</a:t>
            </a:r>
          </a:p>
        </p:txBody>
      </p:sp>
      <p:graphicFrame>
        <p:nvGraphicFramePr>
          <p:cNvPr id="5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680492"/>
              </p:ext>
            </p:extLst>
          </p:nvPr>
        </p:nvGraphicFramePr>
        <p:xfrm>
          <a:off x="323850" y="1399016"/>
          <a:ext cx="8569325" cy="4411662"/>
        </p:xfrm>
        <a:graphic>
          <a:graphicData uri="http://schemas.openxmlformats.org/drawingml/2006/table">
            <a:tbl>
              <a:tblPr/>
              <a:tblGrid>
                <a:gridCol w="43926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8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Mzdy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Podíl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Kapitola 333 – MŠMT bez </a:t>
                      </a: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285 501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18 103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61,2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8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Kapitola 333 – MŠMT </a:t>
                      </a: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78 127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635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15,9 %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 ostatních zdrojů národní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31 732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6 706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7,8 %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 ostatních zdrojů zahraniční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0,0 %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8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Operační programy EU – OP VVV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45 062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2 473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9,6 %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85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Operační programy EU - ostatní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1 288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0,3 %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9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Fondy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1 312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0,2 %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Doplňková činnost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10 944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2,4 %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Ostatní zdroje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11 966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1 130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2,6 %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2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za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466 002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30 215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100,0 %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Rectangle 73"/>
          <p:cNvSpPr>
            <a:spLocks noChangeArrowheads="1"/>
          </p:cNvSpPr>
          <p:nvPr/>
        </p:nvSpPr>
        <p:spPr bwMode="auto">
          <a:xfrm>
            <a:off x="323850" y="5873162"/>
            <a:ext cx="828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1800" dirty="0">
                <a:solidFill>
                  <a:srgbClr val="000000"/>
                </a:solidFill>
                <a:latin typeface="Arial" charset="0"/>
                <a:cs typeface="Arial" charset="0"/>
              </a:rPr>
              <a:t>OON: DPP, DPČ, autorské honoráře externím pracovníkům</a:t>
            </a:r>
          </a:p>
        </p:txBody>
      </p:sp>
    </p:spTree>
    <p:extLst>
      <p:ext uri="{BB962C8B-B14F-4D97-AF65-F5344CB8AC3E}">
        <p14:creationId xmlns:p14="http://schemas.microsoft.com/office/powerpoint/2010/main" val="1756963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933822"/>
              </p:ext>
            </p:extLst>
          </p:nvPr>
        </p:nvGraphicFramePr>
        <p:xfrm>
          <a:off x="368118" y="1101893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1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Mzdové náklady - DPP, DPČ v letech 2016 – 2019</a:t>
            </a:r>
          </a:p>
          <a:p>
            <a:pPr eaLnBrk="1" hangingPunct="1"/>
            <a:r>
              <a:rPr lang="cs-CZ" altLang="cs-CZ" kern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  (v tis. Kč)</a:t>
            </a:r>
          </a:p>
        </p:txBody>
      </p:sp>
    </p:spTree>
    <p:extLst>
      <p:ext uri="{BB962C8B-B14F-4D97-AF65-F5344CB8AC3E}">
        <p14:creationId xmlns:p14="http://schemas.microsoft.com/office/powerpoint/2010/main" val="36828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117696"/>
            <a:ext cx="6588125" cy="79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solidFill>
                  <a:srgbClr val="000000"/>
                </a:solidFill>
                <a:latin typeface="Arial" charset="0"/>
              </a:rPr>
              <a:t>Podíl osobních nákladů na celkových výnosech UTB </a:t>
            </a:r>
            <a:br>
              <a:rPr lang="cs-CZ" altLang="cs-CZ" kern="0" dirty="0">
                <a:solidFill>
                  <a:srgbClr val="000000"/>
                </a:solidFill>
                <a:latin typeface="Arial" charset="0"/>
              </a:rPr>
            </a:br>
            <a:r>
              <a:rPr lang="cs-CZ" altLang="cs-CZ" kern="0" dirty="0">
                <a:solidFill>
                  <a:srgbClr val="000000"/>
                </a:solidFill>
                <a:latin typeface="Arial" charset="0"/>
              </a:rPr>
              <a:t>za rok 2019 (v tis. Kč)</a:t>
            </a:r>
          </a:p>
        </p:txBody>
      </p:sp>
      <p:graphicFrame>
        <p:nvGraphicFramePr>
          <p:cNvPr id="5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755920"/>
              </p:ext>
            </p:extLst>
          </p:nvPr>
        </p:nvGraphicFramePr>
        <p:xfrm>
          <a:off x="900113" y="2636838"/>
          <a:ext cx="7200900" cy="1260475"/>
        </p:xfrm>
        <a:graphic>
          <a:graphicData uri="http://schemas.openxmlformats.org/drawingml/2006/table">
            <a:tbl>
              <a:tblPr/>
              <a:tblGrid>
                <a:gridCol w="2663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Osobní náklady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Celkové výnosy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Podíl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2775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658 782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1 376 256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47,9 %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5590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092269"/>
              </p:ext>
            </p:extLst>
          </p:nvPr>
        </p:nvGraphicFramePr>
        <p:xfrm>
          <a:off x="827088" y="1233488"/>
          <a:ext cx="7345362" cy="4615815"/>
        </p:xfrm>
        <a:graphic>
          <a:graphicData uri="http://schemas.openxmlformats.org/drawingml/2006/table">
            <a:tbl>
              <a:tblPr/>
              <a:tblGrid>
                <a:gridCol w="1619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Změna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Meziroční změna v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+ 18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+ 2,0 %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+ 3,7 %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+ 1,2 %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+ 13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8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- 1,0 %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- 0,2 %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+ 0,1 %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2125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- 0,5 %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Rectangle 45"/>
          <p:cNvSpPr txBox="1">
            <a:spLocks noChangeArrowheads="1"/>
          </p:cNvSpPr>
          <p:nvPr/>
        </p:nvSpPr>
        <p:spPr bwMode="auto">
          <a:xfrm>
            <a:off x="-1" y="0"/>
            <a:ext cx="6588125" cy="91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>
              <a:buFont typeface="Wingdings" pitchFamily="2" charset="2"/>
              <a:buNone/>
            </a:pPr>
            <a:r>
              <a:rPr lang="cs-CZ" altLang="cs-CZ" kern="0" dirty="0">
                <a:latin typeface="Arial" charset="0"/>
              </a:rPr>
              <a:t>Vývoj přepočteného počtu zaměstnanců UTB</a:t>
            </a:r>
          </a:p>
        </p:txBody>
      </p:sp>
    </p:spTree>
    <p:extLst>
      <p:ext uri="{BB962C8B-B14F-4D97-AF65-F5344CB8AC3E}">
        <p14:creationId xmlns:p14="http://schemas.microsoft.com/office/powerpoint/2010/main" val="18051773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"/>
            <a:ext cx="6588125" cy="91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Průměrná měsíční mzda bez OON dle kategorií a zdrojů </a:t>
            </a:r>
            <a:br>
              <a:rPr lang="cs-CZ" altLang="cs-CZ" kern="0" dirty="0">
                <a:latin typeface="Arial" charset="0"/>
              </a:rPr>
            </a:br>
            <a:r>
              <a:rPr lang="cs-CZ" altLang="cs-CZ" kern="0" dirty="0">
                <a:latin typeface="Arial" charset="0"/>
              </a:rPr>
              <a:t>za rok 2019</a:t>
            </a:r>
          </a:p>
        </p:txBody>
      </p:sp>
      <p:graphicFrame>
        <p:nvGraphicFramePr>
          <p:cNvPr id="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60411"/>
              </p:ext>
            </p:extLst>
          </p:nvPr>
        </p:nvGraphicFramePr>
        <p:xfrm>
          <a:off x="179388" y="1196975"/>
          <a:ext cx="8785225" cy="4267736"/>
        </p:xfrm>
        <a:graphic>
          <a:graphicData uri="http://schemas.openxmlformats.org/drawingml/2006/table">
            <a:tbl>
              <a:tblPr/>
              <a:tblGrid>
                <a:gridCol w="30956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29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875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Kategorie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Kap. 333 MŠMT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</a:t>
                      </a: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zdroje rozpočtu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Profesor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73 689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66 155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72 764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Docent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65 976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50 069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61 700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Odborný asistent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44 787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43 878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44 615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Asistent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34 112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41 067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35 052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Lektor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34 349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28 667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35 348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Vědecký pracovník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42 980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48 823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45 564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Ostatní (THP, dělník)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37 196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37 204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37 198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Pracovník KMZ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21 333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20 263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20 386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za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44 172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38 603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42 815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6" name="Rectangle 73"/>
          <p:cNvSpPr>
            <a:spLocks noChangeArrowheads="1"/>
          </p:cNvSpPr>
          <p:nvPr/>
        </p:nvSpPr>
        <p:spPr bwMode="auto">
          <a:xfrm>
            <a:off x="179388" y="5785962"/>
            <a:ext cx="8280400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Průměrná mzda </a:t>
            </a:r>
            <a:r>
              <a:rPr lang="cs-CZ" altLang="cs-CZ" sz="2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pracovníka </a:t>
            </a:r>
            <a:r>
              <a:rPr lang="cs-CZ" altLang="cs-CZ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na UTB: 42 </a:t>
            </a:r>
            <a:r>
              <a:rPr lang="cs-CZ" altLang="cs-CZ" sz="2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815 Kč</a:t>
            </a:r>
            <a:endParaRPr lang="cs-CZ" altLang="cs-CZ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cs-CZ" altLang="cs-CZ" sz="1800" dirty="0">
                <a:solidFill>
                  <a:srgbClr val="000000"/>
                </a:solidFill>
                <a:latin typeface="Arial" charset="0"/>
                <a:cs typeface="Arial" charset="0"/>
              </a:rPr>
              <a:t>Ostatní zdroje: zejména </a:t>
            </a:r>
            <a:r>
              <a:rPr lang="cs-CZ" altLang="cs-CZ" sz="1800" dirty="0" err="1">
                <a:solidFill>
                  <a:srgbClr val="000000"/>
                </a:solidFill>
                <a:latin typeface="Arial" charset="0"/>
                <a:cs typeface="Arial" charset="0"/>
              </a:rPr>
              <a:t>VaV</a:t>
            </a:r>
            <a:r>
              <a:rPr lang="cs-CZ" altLang="cs-CZ" sz="1800" dirty="0">
                <a:solidFill>
                  <a:srgbClr val="000000"/>
                </a:solidFill>
                <a:latin typeface="Arial" charset="0"/>
                <a:cs typeface="Arial" charset="0"/>
              </a:rPr>
              <a:t> mimo MŠMT, fondy, doplňková činnost</a:t>
            </a:r>
          </a:p>
        </p:txBody>
      </p:sp>
    </p:spTree>
    <p:extLst>
      <p:ext uri="{BB962C8B-B14F-4D97-AF65-F5344CB8AC3E}">
        <p14:creationId xmlns:p14="http://schemas.microsoft.com/office/powerpoint/2010/main" val="16349508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"/>
            <a:ext cx="6588125" cy="91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Meziroční změna průměrné měsíční mzdy bez OON dle kategorií a zdrojů</a:t>
            </a:r>
          </a:p>
        </p:txBody>
      </p:sp>
      <p:graphicFrame>
        <p:nvGraphicFramePr>
          <p:cNvPr id="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629825"/>
              </p:ext>
            </p:extLst>
          </p:nvPr>
        </p:nvGraphicFramePr>
        <p:xfrm>
          <a:off x="1303338" y="1196975"/>
          <a:ext cx="6592887" cy="3962980"/>
        </p:xfrm>
        <a:graphic>
          <a:graphicData uri="http://schemas.openxmlformats.org/drawingml/2006/table">
            <a:tbl>
              <a:tblPr/>
              <a:tblGrid>
                <a:gridCol w="25542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Kategorie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UTB 2018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UTB 2019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Profesor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67 793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72 764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Docent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60 658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61 700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Odborný asistent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43 247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44 615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Asistent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31 012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35 052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Lektor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31 744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35 348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Vědecký pracovník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42 603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45 564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Ostatní (THP, dělník)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35 224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37 198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Pracovník KMZ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18 467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20 386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za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40 762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42 815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6" name="Rectangle 73"/>
          <p:cNvSpPr>
            <a:spLocks noChangeArrowheads="1"/>
          </p:cNvSpPr>
          <p:nvPr/>
        </p:nvSpPr>
        <p:spPr bwMode="auto">
          <a:xfrm>
            <a:off x="590550" y="5312365"/>
            <a:ext cx="8280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2000" b="1" dirty="0">
                <a:latin typeface="Arial" charset="0"/>
                <a:cs typeface="Arial" charset="0"/>
              </a:rPr>
              <a:t>Průměrná mzda akademického pracovníka na UTB meziročně vzrostla ze 47 477 Kč na 49 422 Kč měsíčně, tj. o 4,1 %.</a:t>
            </a:r>
          </a:p>
        </p:txBody>
      </p:sp>
    </p:spTree>
    <p:extLst>
      <p:ext uri="{BB962C8B-B14F-4D97-AF65-F5344CB8AC3E}">
        <p14:creationId xmlns:p14="http://schemas.microsoft.com/office/powerpoint/2010/main" val="42947301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"/>
            <a:ext cx="6588125" cy="91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solidFill>
                  <a:srgbClr val="000000"/>
                </a:solidFill>
                <a:latin typeface="Arial" charset="0"/>
              </a:rPr>
              <a:t>Stav finančních prostředků na běžných účtech UTB</a:t>
            </a:r>
          </a:p>
        </p:txBody>
      </p:sp>
      <p:graphicFrame>
        <p:nvGraphicFramePr>
          <p:cNvPr id="5" name="Group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828976"/>
              </p:ext>
            </p:extLst>
          </p:nvPr>
        </p:nvGraphicFramePr>
        <p:xfrm>
          <a:off x="725714" y="1378859"/>
          <a:ext cx="7661049" cy="4483642"/>
        </p:xfrm>
        <a:graphic>
          <a:graphicData uri="http://schemas.openxmlformats.org/drawingml/2006/table">
            <a:tbl>
              <a:tblPr/>
              <a:tblGrid>
                <a:gridCol w="1414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6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982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63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Rok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Počet bankovních účtů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 31. 12.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Stav k 31. 12. v tis. Kč</a:t>
                      </a:r>
                      <a:r>
                        <a:rPr kumimoji="0" lang="en-US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en-US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996 555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950 527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795 006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732 865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602 738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635 667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692 444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605 810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725714" y="5862501"/>
            <a:ext cx="7632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rgbClr val="000000"/>
                </a:solidFill>
                <a:latin typeface="Arial" charset="0"/>
                <a:cs typeface="Arial" charset="0"/>
              </a:rPr>
              <a:t>*) zahrnuje zejména prostředky fondů UTB</a:t>
            </a:r>
            <a:endParaRPr lang="cs-CZ" altLang="cs-CZ" sz="18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995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81482"/>
            <a:ext cx="6588125" cy="835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Stav fondů UTB od roku 2013 (v tis. Kč)</a:t>
            </a:r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6018"/>
              </p:ext>
            </p:extLst>
          </p:nvPr>
        </p:nvGraphicFramePr>
        <p:xfrm>
          <a:off x="434848" y="1188966"/>
          <a:ext cx="861218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680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99589"/>
            <a:ext cx="6588125" cy="819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Stav fondů UTB od roku 2013 (v tis. Kč)</a:t>
            </a:r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844534"/>
              </p:ext>
            </p:extLst>
          </p:nvPr>
        </p:nvGraphicFramePr>
        <p:xfrm>
          <a:off x="325120" y="1217022"/>
          <a:ext cx="861218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21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108642"/>
            <a:ext cx="6588125" cy="80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Podíl součástí na hospodářském výsledku UTB</a:t>
            </a:r>
            <a:br>
              <a:rPr lang="cs-CZ" altLang="cs-CZ" kern="0" dirty="0">
                <a:latin typeface="Arial" charset="0"/>
              </a:rPr>
            </a:br>
            <a:r>
              <a:rPr lang="cs-CZ" altLang="cs-CZ" kern="0" dirty="0">
                <a:latin typeface="Arial" charset="0"/>
              </a:rPr>
              <a:t>v roce 2019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xmlns="" id="{8987F75D-B2D8-460B-A0B2-079EE513E3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264150"/>
              </p:ext>
            </p:extLst>
          </p:nvPr>
        </p:nvGraphicFramePr>
        <p:xfrm>
          <a:off x="123825" y="1038225"/>
          <a:ext cx="9020175" cy="5711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903121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99588"/>
            <a:ext cx="6588125" cy="81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solidFill>
                  <a:srgbClr val="000000"/>
                </a:solidFill>
                <a:latin typeface="Arial" charset="0"/>
                <a:cs typeface="Arial" charset="0"/>
              </a:rPr>
              <a:t>Výrok auditora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0825" y="836613"/>
            <a:ext cx="8713788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800" b="1" i="1" kern="0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b="1" kern="0" dirty="0">
                <a:latin typeface="Arial" charset="0"/>
              </a:rPr>
              <a:t>Výrok auditora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800" b="1" i="1" kern="0" dirty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000" i="1" kern="0" dirty="0">
                <a:latin typeface="Arial" charset="0"/>
              </a:rPr>
              <a:t>     Podle našeho názoru účetní závěrka podává věrný a poctivý obraz aktiv a pasiv veřejné vysoké školy Univerzita Tomáše Bati ve Zlíně </a:t>
            </a:r>
            <a:br>
              <a:rPr lang="cs-CZ" altLang="cs-CZ" sz="2000" i="1" kern="0" dirty="0">
                <a:latin typeface="Arial" charset="0"/>
              </a:rPr>
            </a:br>
            <a:r>
              <a:rPr lang="cs-CZ" altLang="cs-CZ" sz="2000" i="1" kern="0" dirty="0">
                <a:latin typeface="Arial" charset="0"/>
              </a:rPr>
              <a:t>k 31. 12. 2019 a nákladů a výnosů a výsledku jejího hospodaření za období od 1. 1. 2019 do 31. 12. 2019, v souladu s českými účetními předpisy.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i="1" kern="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 kern="0" dirty="0">
                <a:latin typeface="Arial" charset="0"/>
              </a:rPr>
              <a:t>    V Brně dne </a:t>
            </a:r>
            <a:r>
              <a:rPr lang="cs-CZ" altLang="cs-CZ" sz="2000" i="1" kern="0" dirty="0" smtClean="0">
                <a:latin typeface="Arial" charset="0"/>
              </a:rPr>
              <a:t>2. </a:t>
            </a:r>
            <a:r>
              <a:rPr lang="cs-CZ" altLang="cs-CZ" sz="2000" i="1" kern="0" dirty="0">
                <a:latin typeface="Arial" charset="0"/>
              </a:rPr>
              <a:t>dubna </a:t>
            </a:r>
            <a:r>
              <a:rPr lang="cs-CZ" altLang="cs-CZ" sz="2000" i="1" kern="0" dirty="0" smtClean="0">
                <a:latin typeface="Arial" charset="0"/>
              </a:rPr>
              <a:t>2020</a:t>
            </a:r>
            <a:endParaRPr lang="cs-CZ" altLang="cs-CZ" sz="2000" i="1" kern="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kern="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>
                <a:latin typeface="Arial" charset="0"/>
              </a:rPr>
              <a:t>	BDO CA s. r. o., evidenční číslo 305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>
                <a:latin typeface="Arial" charset="0"/>
              </a:rPr>
              <a:t>	zastoupená partnerem:</a:t>
            </a:r>
            <a:endParaRPr lang="cs-CZ" altLang="cs-CZ" sz="2000" kern="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kern="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>
                <a:latin typeface="Arial" charset="0"/>
              </a:rPr>
              <a:t>	Ing. </a:t>
            </a:r>
            <a:r>
              <a:rPr lang="cs-CZ" altLang="cs-CZ" sz="2000" b="1" kern="0" dirty="0" smtClean="0">
                <a:latin typeface="Arial" charset="0"/>
              </a:rPr>
              <a:t>Oldřich Bartušek</a:t>
            </a:r>
            <a:endParaRPr lang="cs-CZ" altLang="cs-CZ" sz="1600" kern="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>
                <a:latin typeface="Arial" charset="0"/>
              </a:rPr>
              <a:t>	evidenční číslo </a:t>
            </a:r>
            <a:r>
              <a:rPr lang="cs-CZ" altLang="cs-CZ" sz="2000" b="1" kern="0" dirty="0" smtClean="0">
                <a:latin typeface="Arial" charset="0"/>
              </a:rPr>
              <a:t>2256</a:t>
            </a:r>
            <a:endParaRPr lang="cs-CZ" altLang="cs-CZ" sz="2800" b="1" kern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1150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  <a:defRPr/>
            </a:pPr>
            <a:endParaRPr lang="cs-CZ" sz="3600" kern="0" dirty="0">
              <a:latin typeface="Arial" pitchFamily="34" charset="0"/>
            </a:endParaRPr>
          </a:p>
          <a:p>
            <a:pPr algn="ctr">
              <a:buFontTx/>
              <a:buNone/>
              <a:defRPr/>
            </a:pPr>
            <a:endParaRPr lang="cs-CZ" sz="3600" kern="0" dirty="0">
              <a:latin typeface="Arial" pitchFamily="34" charset="0"/>
            </a:endParaRPr>
          </a:p>
          <a:p>
            <a:pPr algn="ctr">
              <a:buFontTx/>
              <a:buNone/>
              <a:defRPr/>
            </a:pPr>
            <a:r>
              <a:rPr lang="cs-CZ" sz="3600" kern="0" dirty="0">
                <a:latin typeface="Arial" pitchFamily="34" charset="0"/>
              </a:rPr>
              <a:t>Po schválení Výroční zprávy                    o hospodaření UTB za rok 2019 Akademickým senátem UTB ve Zlíně bude hlasování členů Správní rady UTB per rollam. </a:t>
            </a:r>
          </a:p>
          <a:p>
            <a:pPr algn="ctr">
              <a:buFontTx/>
              <a:buNone/>
              <a:defRPr/>
            </a:pPr>
            <a:endParaRPr lang="cs-CZ" b="1" kern="0" dirty="0">
              <a:latin typeface="Arial" pitchFamily="34" charset="0"/>
            </a:endParaRPr>
          </a:p>
          <a:p>
            <a:pPr>
              <a:buFontTx/>
              <a:buNone/>
              <a:defRPr/>
            </a:pPr>
            <a:endParaRPr lang="cs-CZ" b="1" kern="0" dirty="0">
              <a:latin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cs-CZ" kern="0" dirty="0">
              <a:latin typeface="Arial" pitchFamily="34" charset="0"/>
            </a:endParaRPr>
          </a:p>
        </p:txBody>
      </p:sp>
      <p:sp>
        <p:nvSpPr>
          <p:cNvPr id="5" name="Nadpis 6"/>
          <p:cNvSpPr txBox="1">
            <a:spLocks/>
          </p:cNvSpPr>
          <p:nvPr/>
        </p:nvSpPr>
        <p:spPr bwMode="auto">
          <a:xfrm>
            <a:off x="-1" y="117695"/>
            <a:ext cx="6588125" cy="793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/>
            <a:r>
              <a:rPr lang="cs-CZ" altLang="cs-CZ" kern="0" dirty="0">
                <a:latin typeface="Arial" pitchFamily="34" charset="0"/>
              </a:rPr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41785805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  <a:defRPr/>
            </a:pPr>
            <a:endParaRPr lang="cs-CZ" sz="3600" kern="0" dirty="0">
              <a:latin typeface="Arial" pitchFamily="34" charset="0"/>
            </a:endParaRPr>
          </a:p>
          <a:p>
            <a:pPr algn="ctr">
              <a:buFontTx/>
              <a:buNone/>
              <a:defRPr/>
            </a:pPr>
            <a:endParaRPr lang="cs-CZ" sz="3600" kern="0" dirty="0">
              <a:latin typeface="Arial" pitchFamily="34" charset="0"/>
            </a:endParaRPr>
          </a:p>
          <a:p>
            <a:pPr algn="ctr">
              <a:buFontTx/>
              <a:buNone/>
              <a:defRPr/>
            </a:pPr>
            <a:r>
              <a:rPr lang="cs-CZ" sz="3600" kern="0" dirty="0">
                <a:latin typeface="Arial" pitchFamily="34" charset="0"/>
              </a:rPr>
              <a:t>Děkuji za pozornost</a:t>
            </a:r>
          </a:p>
          <a:p>
            <a:pPr algn="ctr">
              <a:buFontTx/>
              <a:buNone/>
              <a:defRPr/>
            </a:pPr>
            <a:endParaRPr lang="cs-CZ" b="1" kern="0" dirty="0">
              <a:latin typeface="Arial" pitchFamily="34" charset="0"/>
            </a:endParaRPr>
          </a:p>
          <a:p>
            <a:pPr>
              <a:buFontTx/>
              <a:buNone/>
              <a:defRPr/>
            </a:pPr>
            <a:endParaRPr lang="cs-CZ" b="1" kern="0" dirty="0">
              <a:latin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cs-CZ" kern="0" dirty="0">
              <a:latin typeface="Arial" pitchFamily="34" charset="0"/>
            </a:endParaRPr>
          </a:p>
        </p:txBody>
      </p:sp>
      <p:sp>
        <p:nvSpPr>
          <p:cNvPr id="5" name="Nadpis 6"/>
          <p:cNvSpPr txBox="1">
            <a:spLocks/>
          </p:cNvSpPr>
          <p:nvPr/>
        </p:nvSpPr>
        <p:spPr bwMode="auto">
          <a:xfrm>
            <a:off x="-1" y="117695"/>
            <a:ext cx="6588125" cy="793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/>
            <a:r>
              <a:rPr lang="cs-CZ" altLang="cs-CZ" kern="0" dirty="0">
                <a:latin typeface="Arial" pitchFamily="34" charset="0"/>
              </a:rPr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192219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062647"/>
              </p:ext>
            </p:extLst>
          </p:nvPr>
        </p:nvGraphicFramePr>
        <p:xfrm>
          <a:off x="0" y="1056535"/>
          <a:ext cx="889825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63374"/>
            <a:ext cx="6588125" cy="85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Použité provozní příspěvky a dotace v letech </a:t>
            </a:r>
            <a:br>
              <a:rPr lang="cs-CZ" altLang="cs-CZ" kern="0" dirty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2016 </a:t>
            </a:r>
            <a:r>
              <a:rPr lang="cs-CZ" altLang="cs-CZ" kern="0" dirty="0">
                <a:latin typeface="Arial" charset="0"/>
              </a:rPr>
              <a:t>– </a:t>
            </a:r>
            <a:r>
              <a:rPr lang="cs-CZ" altLang="cs-CZ" kern="0" dirty="0" smtClean="0">
                <a:latin typeface="Arial" charset="0"/>
              </a:rPr>
              <a:t>2019  </a:t>
            </a:r>
            <a:r>
              <a:rPr lang="cs-CZ" altLang="cs-CZ" kern="0" dirty="0">
                <a:latin typeface="Arial" charset="0"/>
              </a:rPr>
              <a:t>(v tis. Kč)</a:t>
            </a:r>
          </a:p>
        </p:txBody>
      </p:sp>
    </p:spTree>
    <p:extLst>
      <p:ext uri="{BB962C8B-B14F-4D97-AF65-F5344CB8AC3E}">
        <p14:creationId xmlns:p14="http://schemas.microsoft.com/office/powerpoint/2010/main" val="330193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" y="81482"/>
            <a:ext cx="6588125" cy="835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Použité kapitálové příspěvky a dotace v letech </a:t>
            </a:r>
            <a:br>
              <a:rPr lang="cs-CZ" altLang="cs-CZ" kern="0" dirty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2016 </a:t>
            </a:r>
            <a:r>
              <a:rPr lang="cs-CZ" altLang="cs-CZ" kern="0" dirty="0">
                <a:latin typeface="Arial" charset="0"/>
              </a:rPr>
              <a:t>– </a:t>
            </a:r>
            <a:r>
              <a:rPr lang="cs-CZ" altLang="cs-CZ" kern="0" dirty="0" smtClean="0">
                <a:latin typeface="Arial" charset="0"/>
              </a:rPr>
              <a:t>2019  </a:t>
            </a:r>
            <a:r>
              <a:rPr lang="cs-CZ" altLang="cs-CZ" kern="0" dirty="0">
                <a:latin typeface="Arial" charset="0"/>
              </a:rPr>
              <a:t>(v tis. Kč)</a:t>
            </a:r>
          </a:p>
        </p:txBody>
      </p:sp>
      <p:graphicFrame>
        <p:nvGraphicFramePr>
          <p:cNvPr id="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816853"/>
              </p:ext>
            </p:extLst>
          </p:nvPr>
        </p:nvGraphicFramePr>
        <p:xfrm>
          <a:off x="352552" y="1211391"/>
          <a:ext cx="8612187" cy="4725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319313" y="5893590"/>
            <a:ext cx="85686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None/>
              <a:tabLst>
                <a:tab pos="265113" algn="l"/>
              </a:tabLst>
            </a:pPr>
            <a:r>
              <a:rPr lang="cs-CZ" altLang="cs-CZ" sz="160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lang="cs-CZ" altLang="cs-CZ" sz="1600" dirty="0">
                <a:latin typeface="Arial"/>
                <a:cs typeface="Arial"/>
              </a:rPr>
              <a:t>árůst prostředků ve vzdělávací činnosti je způsoben čerpáním prostředků na akci UTB – Vzdělávací komplex (rok 2016, 2017), v </a:t>
            </a:r>
            <a:r>
              <a:rPr lang="cs-CZ" altLang="cs-CZ" sz="1600" dirty="0" smtClean="0">
                <a:latin typeface="Arial"/>
                <a:cs typeface="Arial"/>
              </a:rPr>
              <a:t>letech 2018, 2019 </a:t>
            </a:r>
            <a:r>
              <a:rPr lang="cs-CZ" altLang="cs-CZ" sz="1600" dirty="0">
                <a:latin typeface="Arial"/>
                <a:cs typeface="Arial"/>
              </a:rPr>
              <a:t>čerpání prostředků v rámci OP VVV.</a:t>
            </a:r>
            <a:endParaRPr lang="cs-CZ" altLang="cs-CZ" sz="1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60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430082"/>
              </p:ext>
            </p:extLst>
          </p:nvPr>
        </p:nvGraphicFramePr>
        <p:xfrm>
          <a:off x="279845" y="1122282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1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Použité příspěvky a dotace celkem v letech </a:t>
            </a:r>
            <a:br>
              <a:rPr lang="cs-CZ" altLang="cs-CZ" kern="0" dirty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2016 </a:t>
            </a:r>
            <a:r>
              <a:rPr lang="cs-CZ" altLang="cs-CZ" kern="0" dirty="0">
                <a:latin typeface="Arial" charset="0"/>
              </a:rPr>
              <a:t>– </a:t>
            </a:r>
            <a:r>
              <a:rPr lang="cs-CZ" altLang="cs-CZ" kern="0" dirty="0" smtClean="0">
                <a:latin typeface="Arial" charset="0"/>
              </a:rPr>
              <a:t>2019 </a:t>
            </a:r>
            <a:r>
              <a:rPr lang="cs-CZ" altLang="cs-CZ" kern="0" dirty="0">
                <a:latin typeface="Arial" charset="0"/>
              </a:rPr>
              <a:t>(v tis. Kč)</a:t>
            </a:r>
          </a:p>
        </p:txBody>
      </p:sp>
    </p:spTree>
    <p:extLst>
      <p:ext uri="{BB962C8B-B14F-4D97-AF65-F5344CB8AC3E}">
        <p14:creationId xmlns:p14="http://schemas.microsoft.com/office/powerpoint/2010/main" val="4264459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latin typeface="Arial" charset="0"/>
              </a:rPr>
              <a:t>Zdroje financování UTB v roce </a:t>
            </a:r>
            <a:r>
              <a:rPr lang="cs-CZ" altLang="cs-CZ" kern="0" dirty="0" smtClean="0">
                <a:latin typeface="Arial" charset="0"/>
              </a:rPr>
              <a:t>2019 </a:t>
            </a:r>
            <a:r>
              <a:rPr lang="cs-CZ" altLang="cs-CZ" kern="0" dirty="0">
                <a:latin typeface="Arial" charset="0"/>
              </a:rPr>
              <a:t>z veřejných prostředků (v tis. Kč)</a:t>
            </a:r>
          </a:p>
        </p:txBody>
      </p:sp>
      <p:graphicFrame>
        <p:nvGraphicFramePr>
          <p:cNvPr id="8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54971"/>
              </p:ext>
            </p:extLst>
          </p:nvPr>
        </p:nvGraphicFramePr>
        <p:xfrm>
          <a:off x="323850" y="1224444"/>
          <a:ext cx="8497888" cy="3736976"/>
        </p:xfrm>
        <a:graphic>
          <a:graphicData uri="http://schemas.openxmlformats.org/drawingml/2006/table">
            <a:tbl>
              <a:tblPr/>
              <a:tblGrid>
                <a:gridCol w="4908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77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36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Struktura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Použito 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vyplaceno ve 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mzdách</a:t>
                      </a:r>
                      <a:r>
                        <a:rPr kumimoji="0" lang="en-US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5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prostředky z veřejných zdrojů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1 189 178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470 531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16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v tom  - přes kapitolu MŠMT (včetně 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1 109 877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429 901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5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z ostatních kapitol státního </a:t>
                      </a: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rozp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61 773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38 438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přes územní rozpočty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3 578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1 540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ze zahraničí (získané přímo)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13 950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652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Obdélník 7"/>
          <p:cNvSpPr>
            <a:spLocks noChangeArrowheads="1"/>
          </p:cNvSpPr>
          <p:nvPr/>
        </p:nvSpPr>
        <p:spPr bwMode="auto">
          <a:xfrm>
            <a:off x="323850" y="5256589"/>
            <a:ext cx="7127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cs-CZ" sz="1800" dirty="0">
                <a:solidFill>
                  <a:srgbClr val="000000"/>
                </a:solidFill>
                <a:latin typeface="Arial" charset="0"/>
                <a:cs typeface="Arial" charset="0"/>
              </a:rPr>
              <a:t>*</a:t>
            </a:r>
            <a:r>
              <a:rPr lang="cs-CZ" altLang="cs-CZ" sz="1800" dirty="0">
                <a:solidFill>
                  <a:srgbClr val="000000"/>
                </a:solidFill>
                <a:latin typeface="Arial" charset="0"/>
                <a:cs typeface="Arial" charset="0"/>
              </a:rPr>
              <a:t>) zahrnuty DPP, DPČ, autorské honoráře externím pracovníkům</a:t>
            </a:r>
          </a:p>
        </p:txBody>
      </p:sp>
    </p:spTree>
    <p:extLst>
      <p:ext uri="{BB962C8B-B14F-4D97-AF65-F5344CB8AC3E}">
        <p14:creationId xmlns:p14="http://schemas.microsoft.com/office/powerpoint/2010/main" val="1538522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90536"/>
            <a:ext cx="6588125" cy="82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>
                <a:solidFill>
                  <a:srgbClr val="000000"/>
                </a:solidFill>
                <a:latin typeface="Arial" charset="0"/>
              </a:rPr>
              <a:t>Výnosy hlavní činnosti UTB za rok 2019 (v tis. Kč)</a:t>
            </a:r>
          </a:p>
        </p:txBody>
      </p:sp>
      <p:graphicFrame>
        <p:nvGraphicFramePr>
          <p:cNvPr id="5" name="Group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888604"/>
              </p:ext>
            </p:extLst>
          </p:nvPr>
        </p:nvGraphicFramePr>
        <p:xfrm>
          <a:off x="395785" y="1264220"/>
          <a:ext cx="8287153" cy="2910716"/>
        </p:xfrm>
        <a:graphic>
          <a:graphicData uri="http://schemas.openxmlformats.org/drawingml/2006/table">
            <a:tbl>
              <a:tblPr/>
              <a:tblGrid>
                <a:gridCol w="51421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88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370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Výnosy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Podíl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Celkové výnosy UTB v hlavní činnosti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1 315 407 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100,0 %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7038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z toho    provozní dotace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965 017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73,4 %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02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jiné ostatní výnosy*)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240 324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18,3 %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02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zúčtování fondů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52 511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4,0 %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7038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tržby za vlastní výkony a za zboží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48 215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3,7 %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ostatní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0,6 %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541337" y="4392168"/>
            <a:ext cx="7991475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defTabSz="357188"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rgbClr val="000000"/>
                </a:solidFill>
                <a:latin typeface="Arial" charset="0"/>
                <a:cs typeface="Arial" charset="0"/>
              </a:rPr>
              <a:t>*)	zejména zúčtování odpisů u majetku pořízeného z dotace a převedených prostředků </a:t>
            </a:r>
            <a:r>
              <a:rPr lang="cs-CZ" altLang="cs-CZ" sz="2000" dirty="0">
                <a:latin typeface="Arial" charset="0"/>
                <a:cs typeface="Arial" charset="0"/>
              </a:rPr>
              <a:t>příspěvku (</a:t>
            </a:r>
            <a:r>
              <a:rPr lang="cs-CZ" altLang="cs-CZ" sz="2000" dirty="0" smtClean="0">
                <a:latin typeface="Arial" charset="0"/>
                <a:cs typeface="Arial" charset="0"/>
              </a:rPr>
              <a:t>198 857 </a:t>
            </a:r>
            <a:r>
              <a:rPr lang="cs-CZ" altLang="cs-CZ" sz="2000" dirty="0">
                <a:latin typeface="Arial" charset="0"/>
                <a:cs typeface="Arial" charset="0"/>
              </a:rPr>
              <a:t>tis. Kč), výnosy </a:t>
            </a:r>
            <a:r>
              <a:rPr lang="cs-CZ" altLang="cs-CZ" sz="2000" dirty="0">
                <a:solidFill>
                  <a:srgbClr val="000000"/>
                </a:solidFill>
                <a:latin typeface="Arial" charset="0"/>
                <a:cs typeface="Arial" charset="0"/>
              </a:rPr>
              <a:t>ve         formě poplatků za studium – </a:t>
            </a:r>
            <a:r>
              <a:rPr lang="cs-CZ" altLang="cs-CZ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tvorba stipendijního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fondu</a:t>
            </a:r>
            <a:r>
              <a:rPr lang="cs-CZ" altLang="cs-CZ" sz="2000" dirty="0">
                <a:latin typeface="Arial" charset="0"/>
                <a:cs typeface="Arial" charset="0"/>
              </a:rPr>
              <a:t>	(11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471 </a:t>
            </a:r>
            <a:r>
              <a:rPr lang="cs-CZ" altLang="cs-CZ" sz="2000" dirty="0">
                <a:latin typeface="Arial" charset="0"/>
                <a:cs typeface="Arial" charset="0"/>
              </a:rPr>
              <a:t>tis. Kč), prostředky projektů od hlavního řešitele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(27 169 </a:t>
            </a:r>
            <a:r>
              <a:rPr lang="cs-CZ" altLang="cs-CZ" sz="2000" dirty="0">
                <a:latin typeface="Arial" charset="0"/>
                <a:cs typeface="Arial" charset="0"/>
              </a:rPr>
              <a:t>tis. Kč), ostatní výnosy (náhrady škod od pojišťoven, studentů – 2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827 </a:t>
            </a:r>
            <a:r>
              <a:rPr lang="cs-CZ" altLang="cs-CZ" sz="2000" dirty="0">
                <a:latin typeface="Arial" charset="0"/>
                <a:cs typeface="Arial" charset="0"/>
              </a:rPr>
              <a:t>tis. Kč).</a:t>
            </a:r>
          </a:p>
        </p:txBody>
      </p:sp>
    </p:spTree>
    <p:extLst>
      <p:ext uri="{BB962C8B-B14F-4D97-AF65-F5344CB8AC3E}">
        <p14:creationId xmlns:p14="http://schemas.microsoft.com/office/powerpoint/2010/main" val="3476465818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Berlin CE"/>
        <a:ea typeface=""/>
        <a:cs typeface=""/>
      </a:majorFont>
      <a:minorFont>
        <a:latin typeface="J Baskerville TxN CE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16687</TotalTime>
  <Words>3053</Words>
  <Application>Microsoft Office PowerPoint</Application>
  <PresentationFormat>Předvádění na obrazovce (4:3)</PresentationFormat>
  <Paragraphs>1197</Paragraphs>
  <Slides>42</Slides>
  <Notes>42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51" baseType="lpstr">
      <vt:lpstr>Arial</vt:lpstr>
      <vt:lpstr>Arial Narrow</vt:lpstr>
      <vt:lpstr>Berlin CE</vt:lpstr>
      <vt:lpstr>J Baskerville TxN CE</vt:lpstr>
      <vt:lpstr>Times New Roman</vt:lpstr>
      <vt:lpstr>Wingdings</vt:lpstr>
      <vt:lpstr>Výchozí návrh</vt:lpstr>
      <vt:lpstr>1_Výchozí návrh</vt:lpstr>
      <vt:lpstr>List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UTB ve Zlíně, rektorát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výroční hospodaření 2018</dc:title>
  <dc:creator>Večeřová;Černý</dc:creator>
  <cp:lastModifiedBy>RNDr. Alexander Černý</cp:lastModifiedBy>
  <cp:revision>1432</cp:revision>
  <cp:lastPrinted>2020-04-06T10:28:16Z</cp:lastPrinted>
  <dcterms:created xsi:type="dcterms:W3CDTF">2006-02-27T10:09:50Z</dcterms:created>
  <dcterms:modified xsi:type="dcterms:W3CDTF">2020-04-11T07:02:05Z</dcterms:modified>
</cp:coreProperties>
</file>